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60" r:id="rId2"/>
  </p:sldMasterIdLst>
  <p:notesMasterIdLst>
    <p:notesMasterId r:id="rId77"/>
  </p:notesMasterIdLst>
  <p:sldIdLst>
    <p:sldId id="256" r:id="rId3"/>
    <p:sldId id="258" r:id="rId4"/>
    <p:sldId id="259" r:id="rId5"/>
    <p:sldId id="306" r:id="rId6"/>
    <p:sldId id="260" r:id="rId7"/>
    <p:sldId id="307" r:id="rId8"/>
    <p:sldId id="261" r:id="rId9"/>
    <p:sldId id="308" r:id="rId10"/>
    <p:sldId id="305" r:id="rId11"/>
    <p:sldId id="262" r:id="rId12"/>
    <p:sldId id="263" r:id="rId13"/>
    <p:sldId id="264" r:id="rId14"/>
    <p:sldId id="320" r:id="rId15"/>
    <p:sldId id="321" r:id="rId16"/>
    <p:sldId id="309" r:id="rId17"/>
    <p:sldId id="266" r:id="rId18"/>
    <p:sldId id="310" r:id="rId19"/>
    <p:sldId id="322" r:id="rId20"/>
    <p:sldId id="319" r:id="rId21"/>
    <p:sldId id="268" r:id="rId22"/>
    <p:sldId id="267" r:id="rId23"/>
    <p:sldId id="269" r:id="rId24"/>
    <p:sldId id="265" r:id="rId25"/>
    <p:sldId id="270" r:id="rId26"/>
    <p:sldId id="271" r:id="rId27"/>
    <p:sldId id="272" r:id="rId28"/>
    <p:sldId id="323" r:id="rId29"/>
    <p:sldId id="324" r:id="rId30"/>
    <p:sldId id="273" r:id="rId31"/>
    <p:sldId id="274" r:id="rId32"/>
    <p:sldId id="311" r:id="rId33"/>
    <p:sldId id="275" r:id="rId34"/>
    <p:sldId id="277" r:id="rId35"/>
    <p:sldId id="276" r:id="rId36"/>
    <p:sldId id="314" r:id="rId37"/>
    <p:sldId id="325" r:id="rId38"/>
    <p:sldId id="326" r:id="rId39"/>
    <p:sldId id="278" r:id="rId40"/>
    <p:sldId id="279" r:id="rId41"/>
    <p:sldId id="312" r:id="rId42"/>
    <p:sldId id="280" r:id="rId43"/>
    <p:sldId id="281" r:id="rId44"/>
    <p:sldId id="327" r:id="rId45"/>
    <p:sldId id="328" r:id="rId46"/>
    <p:sldId id="282" r:id="rId47"/>
    <p:sldId id="315" r:id="rId48"/>
    <p:sldId id="283" r:id="rId49"/>
    <p:sldId id="284" r:id="rId50"/>
    <p:sldId id="313" r:id="rId51"/>
    <p:sldId id="316" r:id="rId52"/>
    <p:sldId id="317" r:id="rId53"/>
    <p:sldId id="286" r:id="rId54"/>
    <p:sldId id="285" r:id="rId55"/>
    <p:sldId id="288" r:id="rId56"/>
    <p:sldId id="287" r:id="rId57"/>
    <p:sldId id="289" r:id="rId58"/>
    <p:sldId id="290" r:id="rId59"/>
    <p:sldId id="291" r:id="rId60"/>
    <p:sldId id="292" r:id="rId61"/>
    <p:sldId id="293" r:id="rId62"/>
    <p:sldId id="294" r:id="rId63"/>
    <p:sldId id="295" r:id="rId64"/>
    <p:sldId id="330" r:id="rId65"/>
    <p:sldId id="329" r:id="rId66"/>
    <p:sldId id="296" r:id="rId67"/>
    <p:sldId id="297" r:id="rId68"/>
    <p:sldId id="298" r:id="rId69"/>
    <p:sldId id="299" r:id="rId70"/>
    <p:sldId id="318" r:id="rId71"/>
    <p:sldId id="304" r:id="rId72"/>
    <p:sldId id="300" r:id="rId73"/>
    <p:sldId id="301" r:id="rId74"/>
    <p:sldId id="302" r:id="rId75"/>
    <p:sldId id="331" r:id="rId76"/>
  </p:sldIdLst>
  <p:sldSz cx="9144000" cy="5143500" type="screen16x9"/>
  <p:notesSz cx="6858000" cy="9144000"/>
  <p:embeddedFontLst>
    <p:embeddedFont>
      <p:font typeface="Brock Script" panose="02000507020000020002" pitchFamily="2" charset="0"/>
      <p:regular r:id="rId78"/>
    </p:embeddedFont>
    <p:embeddedFont>
      <p:font typeface="Calibri" panose="020F0502020204030204" pitchFamily="34" charset="0"/>
      <p:regular r:id="rId79"/>
      <p:bold r:id="rId80"/>
      <p:italic r:id="rId81"/>
      <p:boldItalic r:id="rId82"/>
    </p:embeddedFont>
    <p:embeddedFont>
      <p:font typeface="Comic Sans MS" panose="030F0702030302020204" pitchFamily="66" charset="0"/>
      <p:regular r:id="rId83"/>
      <p:bold r:id="rId84"/>
      <p:italic r:id="rId85"/>
      <p:boldItalic r:id="rId86"/>
    </p:embeddedFont>
    <p:embeddedFont>
      <p:font typeface="Algerian" panose="04020705040A02060702" pitchFamily="82" charset="0"/>
      <p:regular r:id="rId87"/>
    </p:embeddedFont>
    <p:embeddedFont>
      <p:font typeface="Kristen ITC" panose="03050502040202030202" pitchFamily="66" charset="0"/>
      <p:regular r:id="rId88"/>
    </p:embeddedFont>
    <p:embeddedFont>
      <p:font typeface="Deng Thick" panose="04000000000000000000" pitchFamily="82" charset="2"/>
      <p:regular r:id="rId89"/>
    </p:embeddedFont>
  </p:embeddedFontLst>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pBYuaXsnT/3ebvpWrOhhA==" hashData="ry6L8/aBqydrny+Mw5gNTXLDoYM="/>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3A9C9"/>
    <a:srgbClr val="54ACB8"/>
    <a:srgbClr val="CAC09A"/>
    <a:srgbClr val="5F0505"/>
    <a:srgbClr val="AC5208"/>
    <a:srgbClr val="F3740B"/>
    <a:srgbClr val="C35D09"/>
    <a:srgbClr val="EBA367"/>
    <a:srgbClr val="F0A962"/>
    <a:srgbClr val="FBB5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768" autoAdjust="0"/>
  </p:normalViewPr>
  <p:slideViewPr>
    <p:cSldViewPr>
      <p:cViewPr varScale="1">
        <p:scale>
          <a:sx n="38" d="100"/>
          <a:sy n="38" d="100"/>
        </p:scale>
        <p:origin x="-96" y="-1596"/>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font" Target="fonts/font7.fntdata"/><Relationship Id="rId89" Type="http://schemas.openxmlformats.org/officeDocument/2006/relationships/font" Target="fonts/font12.fntdata"/><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font" Target="fonts/font2.fntdata"/><Relationship Id="rId87" Type="http://schemas.openxmlformats.org/officeDocument/2006/relationships/font" Target="fonts/font10.fntdata"/><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font" Target="fonts/font5.fntdata"/><Relationship Id="rId90"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font" Target="fonts/font3.fntdata"/><Relationship Id="rId85" Type="http://schemas.openxmlformats.org/officeDocument/2006/relationships/font" Target="fonts/font8.fntdata"/><Relationship Id="rId93"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font" Target="fonts/font6.fntdata"/><Relationship Id="rId88" Type="http://schemas.openxmlformats.org/officeDocument/2006/relationships/font" Target="fonts/font11.fntdata"/><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font" Target="fonts/font1.fntdata"/><Relationship Id="rId81" Type="http://schemas.openxmlformats.org/officeDocument/2006/relationships/font" Target="fonts/font4.fntdata"/><Relationship Id="rId86" Type="http://schemas.openxmlformats.org/officeDocument/2006/relationships/font" Target="fonts/font9.fntdata"/><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0AB704-F0A5-44CD-8FB5-A649DF020417}" type="datetimeFigureOut">
              <a:rPr lang="es-ES" smtClean="0"/>
              <a:pPr/>
              <a:t>24/08/2020</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359E93D-2DDE-42D7-B8D5-A0CB6879BA38}" type="slidenum">
              <a:rPr lang="es-ES" smtClean="0"/>
              <a:pPr/>
              <a:t>‹Nº›</a:t>
            </a:fld>
            <a:endParaRPr lang="es-ES"/>
          </a:p>
        </p:txBody>
      </p:sp>
    </p:spTree>
    <p:extLst>
      <p:ext uri="{BB962C8B-B14F-4D97-AF65-F5344CB8AC3E}">
        <p14:creationId xmlns:p14="http://schemas.microsoft.com/office/powerpoint/2010/main" val="232183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359E93D-2DDE-42D7-B8D5-A0CB6879BA38}"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359E93D-2DDE-42D7-B8D5-A0CB6879BA38}" type="slidenum">
              <a:rPr lang="es-ES" smtClean="0"/>
              <a:pPr/>
              <a:t>53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359E93D-2DDE-42D7-B8D5-A0CB6879BA38}" type="slidenum">
              <a:rPr lang="es-ES" smtClean="0"/>
              <a:pPr/>
              <a:t>71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5C78317-60B5-4BC1-AA63-C20C52EC2133}" type="datetimeFigureOut">
              <a:rPr lang="es-ES" smtClean="0"/>
              <a:pPr/>
              <a:t>24/08/2020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B5F5BFA-34FC-4D36-9819-9BCBBEB208BF}"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5C78317-60B5-4BC1-AA63-C20C52EC2133}" type="datetimeFigureOut">
              <a:rPr lang="es-ES" smtClean="0"/>
              <a:pPr/>
              <a:t>24/08/2020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B5F5BFA-34FC-4D36-9819-9BCBBEB208BF}"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5C78317-60B5-4BC1-AA63-C20C52EC2133}" type="datetimeFigureOut">
              <a:rPr lang="es-ES" smtClean="0"/>
              <a:pPr/>
              <a:t>24/08/2020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B5F5BFA-34FC-4D36-9819-9BCBBEB208BF}"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5C78317-60B5-4BC1-AA63-C20C52EC2133}" type="datetimeFigureOut">
              <a:rPr lang="es-ES" smtClean="0"/>
              <a:pPr/>
              <a:t>24/08/2020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B5F5BFA-34FC-4D36-9819-9BCBBEB208BF}"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5C78317-60B5-4BC1-AA63-C20C52EC2133}" type="datetimeFigureOut">
              <a:rPr lang="es-ES" smtClean="0"/>
              <a:pPr/>
              <a:t>24/08/2020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B5F5BFA-34FC-4D36-9819-9BCBBEB208BF}"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5C78317-60B5-4BC1-AA63-C20C52EC2133}" type="datetimeFigureOut">
              <a:rPr lang="es-ES" smtClean="0"/>
              <a:pPr/>
              <a:t>24/08/2020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B5F5BFA-34FC-4D36-9819-9BCBBEB208BF}"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5C78317-60B5-4BC1-AA63-C20C52EC2133}" type="datetimeFigureOut">
              <a:rPr lang="es-ES" smtClean="0"/>
              <a:pPr/>
              <a:t>24/08/2020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B5F5BFA-34FC-4D36-9819-9BCBBEB208BF}"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5C78317-60B5-4BC1-AA63-C20C52EC2133}" type="datetimeFigureOut">
              <a:rPr lang="es-ES" smtClean="0"/>
              <a:pPr/>
              <a:t>24/08/2020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B5F5BFA-34FC-4D36-9819-9BCBBEB208BF}"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5C78317-60B5-4BC1-AA63-C20C52EC2133}" type="datetimeFigureOut">
              <a:rPr lang="es-ES" smtClean="0"/>
              <a:pPr/>
              <a:t>24/08/2020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B5F5BFA-34FC-4D36-9819-9BCBBEB208BF}"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5C78317-60B5-4BC1-AA63-C20C52EC2133}" type="datetimeFigureOut">
              <a:rPr lang="es-ES" smtClean="0"/>
              <a:pPr/>
              <a:t>24/08/2020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B5F5BFA-34FC-4D36-9819-9BCBBEB208BF}"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5C78317-60B5-4BC1-AA63-C20C52EC2133}" type="datetimeFigureOut">
              <a:rPr lang="es-ES" smtClean="0"/>
              <a:pPr/>
              <a:t>24/08/2020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B5F5BFA-34FC-4D36-9819-9BCBBEB208BF}"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95000" b="-95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5C78317-60B5-4BC1-AA63-C20C52EC2133}" type="datetimeFigureOut">
              <a:rPr lang="es-ES" smtClean="0"/>
              <a:pPr/>
              <a:t>24/08/2020</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B5F5BFA-34FC-4D36-9819-9BCBBEB208B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5.jp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29.gif"/></Relationships>
</file>

<file path=ppt/slides/_rels/slide2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31.jpeg"/></Relationships>
</file>

<file path=ppt/slides/_rels/slide2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35.jpeg"/></Relationships>
</file>

<file path=ppt/slides/_rels/slide2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8" Type="http://schemas.openxmlformats.org/officeDocument/2006/relationships/image" Target="../media/image43.gif"/><Relationship Id="rId3" Type="http://schemas.openxmlformats.org/officeDocument/2006/relationships/image" Target="../media/image38.png"/><Relationship Id="rId7" Type="http://schemas.openxmlformats.org/officeDocument/2006/relationships/image" Target="../media/image42.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 Id="rId9" Type="http://schemas.openxmlformats.org/officeDocument/2006/relationships/image" Target="../media/image5.jpg"/></Relationships>
</file>

<file path=ppt/slides/_rels/slide3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45.jpeg"/></Relationships>
</file>

<file path=ppt/slides/_rels/slide3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47.jpeg"/></Relationships>
</file>

<file path=ppt/slides/_rels/slide3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49.jpeg"/></Relationships>
</file>

<file path=ppt/slides/_rels/slide3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51.jpeg"/></Relationships>
</file>

<file path=ppt/slides/_rels/slide3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54.jpeg"/><Relationship Id="rId4" Type="http://schemas.openxmlformats.org/officeDocument/2006/relationships/image" Target="../media/image43.gif"/></Relationships>
</file>

<file path=ppt/slides/_rels/slide3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56.jpeg"/></Relationships>
</file>

<file path=ppt/slides/_rels/slide4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58.jpeg"/></Relationships>
</file>

<file path=ppt/slides/_rels/slide4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60.jpeg"/></Relationships>
</file>

<file path=ppt/slides/_rels/slide4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62.jpeg"/></Relationships>
</file>

<file path=ppt/slides/_rels/slide4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1.jpeg"/></Relationships>
</file>

<file path=ppt/slides/_rels/slide4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65.jpeg"/></Relationships>
</file>

<file path=ppt/slides/_rels/slide5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67.jpeg"/></Relationships>
</file>

<file path=ppt/slides/_rels/slide5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69.jpeg"/><Relationship Id="rId4" Type="http://schemas.openxmlformats.org/officeDocument/2006/relationships/image" Target="../media/image68.jpeg"/></Relationships>
</file>

<file path=ppt/slides/_rels/slide5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71.jpeg"/><Relationship Id="rId4" Type="http://schemas.openxmlformats.org/officeDocument/2006/relationships/image" Target="../media/image52.jpeg"/></Relationships>
</file>

<file path=ppt/slides/_rels/slide5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73.jpeg"/></Relationships>
</file>

<file path=ppt/slides/_rels/slide5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75.jpeg"/></Relationships>
</file>

<file path=ppt/slides/_rels/slide5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77.jpeg"/></Relationships>
</file>

<file path=ppt/slides/_rels/slide6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79.jpeg"/></Relationships>
</file>

<file path=ppt/slides/_rels/slide6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82.jpeg"/><Relationship Id="rId4" Type="http://schemas.openxmlformats.org/officeDocument/2006/relationships/image" Target="../media/image81.jpeg"/></Relationships>
</file>

<file path=ppt/slides/_rels/slide65.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85.jpeg"/><Relationship Id="rId4" Type="http://schemas.openxmlformats.org/officeDocument/2006/relationships/image" Target="../media/image84.jpeg"/></Relationships>
</file>

<file path=ppt/slides/_rels/slide6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88.jpeg"/><Relationship Id="rId4" Type="http://schemas.openxmlformats.org/officeDocument/2006/relationships/image" Target="../media/image87.jpeg"/></Relationships>
</file>

<file path=ppt/slides/_rels/slide6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91.jpeg"/><Relationship Id="rId4" Type="http://schemas.openxmlformats.org/officeDocument/2006/relationships/image" Target="../media/image90.jpeg"/></Relationships>
</file>

<file path=ppt/slides/_rels/slide7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4.jpeg"/><Relationship Id="rId5" Type="http://schemas.openxmlformats.org/officeDocument/2006/relationships/image" Target="../media/image93.jpeg"/><Relationship Id="rId4" Type="http://schemas.openxmlformats.org/officeDocument/2006/relationships/image" Target="../media/image92.jpeg"/></Relationships>
</file>

<file path=ppt/slides/_rels/slide72.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73.xml.rels><?xml version="1.0" encoding="UTF-8" standalone="yes"?>
<Relationships xmlns="http://schemas.openxmlformats.org/package/2006/relationships"><Relationship Id="rId3" Type="http://schemas.openxmlformats.org/officeDocument/2006/relationships/image" Target="../media/image96.gif"/><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74.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image" Target="../media/image102.png"/><Relationship Id="rId18" Type="http://schemas.openxmlformats.org/officeDocument/2006/relationships/image" Target="../media/image10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0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8.png"/><Relationship Id="rId11" Type="http://schemas.openxmlformats.org/officeDocument/2006/relationships/image" Target="../media/image101.png"/><Relationship Id="rId5" Type="http://schemas.openxmlformats.org/officeDocument/2006/relationships/hyperlink" Target="http://www.mispps.com/" TargetMode="External"/><Relationship Id="rId15" Type="http://schemas.openxmlformats.org/officeDocument/2006/relationships/image" Target="../media/image103.png"/><Relationship Id="rId10" Type="http://schemas.openxmlformats.org/officeDocument/2006/relationships/hyperlink" Target="https://www.facebook.com/mispps" TargetMode="External"/><Relationship Id="rId4" Type="http://schemas.openxmlformats.org/officeDocument/2006/relationships/image" Target="../media/image97.png"/><Relationship Id="rId9" Type="http://schemas.openxmlformats.org/officeDocument/2006/relationships/image" Target="../media/image10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6149" name="Picture 5" descr="E:\PPS  EXCLUSIVOS\- Los Oasis mas Bellos del Mundo\Imágenes\281430.jpg"/>
          <p:cNvPicPr>
            <a:picLocks noChangeAspect="1" noChangeArrowheads="1"/>
          </p:cNvPicPr>
          <p:nvPr/>
        </p:nvPicPr>
        <p:blipFill>
          <a:blip r:embed="rId5" cstate="print"/>
          <a:srcRect/>
          <a:stretch>
            <a:fillRect/>
          </a:stretch>
        </p:blipFill>
        <p:spPr bwMode="auto">
          <a:xfrm>
            <a:off x="-11113" y="-12700"/>
            <a:ext cx="9167813" cy="5168900"/>
          </a:xfrm>
          <a:prstGeom prst="rect">
            <a:avLst/>
          </a:prstGeom>
          <a:noFill/>
        </p:spPr>
      </p:pic>
      <p:sp>
        <p:nvSpPr>
          <p:cNvPr id="2" name="1 CuadroTexto"/>
          <p:cNvSpPr txBox="1"/>
          <p:nvPr/>
        </p:nvSpPr>
        <p:spPr>
          <a:xfrm>
            <a:off x="251520" y="627534"/>
            <a:ext cx="4104456" cy="1323439"/>
          </a:xfrm>
          <a:prstGeom prst="rect">
            <a:avLst/>
          </a:prstGeom>
          <a:noFill/>
        </p:spPr>
        <p:txBody>
          <a:bodyPr wrap="square" rtlCol="0">
            <a:spAutoFit/>
          </a:bodyPr>
          <a:lstStyle/>
          <a:p>
            <a:pPr algn="ctr"/>
            <a:r>
              <a:rPr lang="es-ES" sz="4000" dirty="0" smtClean="0">
                <a:ln w="9525">
                  <a:solidFill>
                    <a:schemeClr val="bg2">
                      <a:lumMod val="75000"/>
                    </a:schemeClr>
                  </a:solidFill>
                </a:ln>
                <a:blipFill>
                  <a:blip r:embed="rId6"/>
                  <a:stretch>
                    <a:fillRect/>
                  </a:stretch>
                </a:blipFill>
                <a:effectLst>
                  <a:outerShdw blurRad="38100" dist="38100" dir="2700000" algn="tl">
                    <a:srgbClr val="000000">
                      <a:alpha val="43137"/>
                    </a:srgbClr>
                  </a:outerShdw>
                </a:effectLst>
                <a:latin typeface="Deng Thick" pitchFamily="82" charset="2"/>
              </a:rPr>
              <a:t>Los Oasis mas Bellos</a:t>
            </a:r>
            <a:endParaRPr lang="es-ES" sz="4000" dirty="0">
              <a:ln w="9525">
                <a:solidFill>
                  <a:schemeClr val="bg2">
                    <a:lumMod val="75000"/>
                  </a:schemeClr>
                </a:solidFill>
              </a:ln>
              <a:blipFill>
                <a:blip r:embed="rId6"/>
                <a:stretch>
                  <a:fillRect/>
                </a:stretch>
              </a:blipFill>
              <a:effectLst>
                <a:outerShdw blurRad="38100" dist="38100" dir="2700000" algn="tl">
                  <a:srgbClr val="000000">
                    <a:alpha val="43137"/>
                  </a:srgbClr>
                </a:outerShdw>
              </a:effectLst>
              <a:latin typeface="Deng Thick" pitchFamily="82" charset="2"/>
            </a:endParaRPr>
          </a:p>
        </p:txBody>
      </p:sp>
      <p:sp>
        <p:nvSpPr>
          <p:cNvPr id="4" name="3 Anillo"/>
          <p:cNvSpPr/>
          <p:nvPr/>
        </p:nvSpPr>
        <p:spPr>
          <a:xfrm>
            <a:off x="395536" y="0"/>
            <a:ext cx="8208912" cy="5143500"/>
          </a:xfrm>
          <a:prstGeom prst="donut">
            <a:avLst>
              <a:gd name="adj" fmla="val 12337"/>
            </a:avLst>
          </a:prstGeom>
          <a:blipFill>
            <a:blip r:embed="rId5" cstate="print"/>
            <a:stretch>
              <a:fillRect/>
            </a:stretch>
          </a:blipFill>
          <a:ln w="63500" cmpd="tri">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es-ES">
              <a:solidFill>
                <a:schemeClr val="tx1"/>
              </a:solidFill>
            </a:endParaRPr>
          </a:p>
        </p:txBody>
      </p:sp>
      <p:sp>
        <p:nvSpPr>
          <p:cNvPr id="5" name="4 Anillo"/>
          <p:cNvSpPr/>
          <p:nvPr/>
        </p:nvSpPr>
        <p:spPr>
          <a:xfrm>
            <a:off x="1043608" y="573528"/>
            <a:ext cx="6912768" cy="3942438"/>
          </a:xfrm>
          <a:prstGeom prst="donut">
            <a:avLst>
              <a:gd name="adj" fmla="val 12337"/>
            </a:avLst>
          </a:prstGeom>
          <a:blipFill>
            <a:blip r:embed="rId5" cstate="print"/>
            <a:stretch>
              <a:fillRect/>
            </a:stretch>
          </a:blipFill>
          <a:ln w="63500" cmpd="tri">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es-ES">
              <a:solidFill>
                <a:schemeClr val="tx1"/>
              </a:solidFill>
            </a:endParaRPr>
          </a:p>
        </p:txBody>
      </p:sp>
      <p:sp>
        <p:nvSpPr>
          <p:cNvPr id="6" name="5 Anillo"/>
          <p:cNvSpPr/>
          <p:nvPr/>
        </p:nvSpPr>
        <p:spPr>
          <a:xfrm>
            <a:off x="1547664" y="951570"/>
            <a:ext cx="5904656" cy="3078342"/>
          </a:xfrm>
          <a:prstGeom prst="donut">
            <a:avLst>
              <a:gd name="adj" fmla="val 16499"/>
            </a:avLst>
          </a:prstGeom>
          <a:blipFill>
            <a:blip r:embed="rId5" cstate="print"/>
            <a:stretch>
              <a:fillRect/>
            </a:stretch>
          </a:blipFill>
          <a:ln w="63500" cmpd="tri">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es-ES">
              <a:solidFill>
                <a:schemeClr val="tx1"/>
              </a:solidFill>
            </a:endParaRPr>
          </a:p>
        </p:txBody>
      </p:sp>
      <p:sp>
        <p:nvSpPr>
          <p:cNvPr id="7" name="6 Anillo"/>
          <p:cNvSpPr/>
          <p:nvPr/>
        </p:nvSpPr>
        <p:spPr>
          <a:xfrm>
            <a:off x="2051720" y="1221600"/>
            <a:ext cx="4896545" cy="2484276"/>
          </a:xfrm>
          <a:prstGeom prst="donut">
            <a:avLst>
              <a:gd name="adj" fmla="val 19438"/>
            </a:avLst>
          </a:prstGeom>
          <a:blipFill>
            <a:blip r:embed="rId5" cstate="print"/>
            <a:stretch>
              <a:fillRect/>
            </a:stretch>
          </a:blipFill>
          <a:ln w="63500" cmpd="tri">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es-ES">
              <a:solidFill>
                <a:schemeClr val="tx1"/>
              </a:solidFill>
            </a:endParaRPr>
          </a:p>
        </p:txBody>
      </p:sp>
      <p:sp>
        <p:nvSpPr>
          <p:cNvPr id="3" name="2 Rectángulo"/>
          <p:cNvSpPr/>
          <p:nvPr/>
        </p:nvSpPr>
        <p:spPr>
          <a:xfrm>
            <a:off x="0" y="0"/>
            <a:ext cx="9144000" cy="5143500"/>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5000">
    <p:sndAc>
      <p:stSnd loop="1">
        <p:snd r:embed="rId3" name="Hay un largo camino - Paloma San Basilio - editado - trimme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hidden"/>
                                      </p:to>
                                    </p:set>
                                  </p:childTnLst>
                                </p:cTn>
                              </p:par>
                              <p:par>
                                <p:cTn id="7" presetID="3" presetClass="entr" presetSubtype="10" fill="hold" grpId="0" nodeType="withEffect">
                                  <p:stCondLst>
                                    <p:cond delay="0"/>
                                  </p:stCondLst>
                                  <p:iterate type="lt">
                                    <p:tmPct val="0"/>
                                  </p:iterate>
                                  <p:childTnLst>
                                    <p:set>
                                      <p:cBhvr>
                                        <p:cTn id="8" dur="1" fill="hold">
                                          <p:stCondLst>
                                            <p:cond delay="0"/>
                                          </p:stCondLst>
                                        </p:cTn>
                                        <p:tgtEl>
                                          <p:spTgt spid="7"/>
                                        </p:tgtEl>
                                        <p:attrNameLst>
                                          <p:attrName>style.visibility</p:attrName>
                                        </p:attrNameLst>
                                      </p:cBhvr>
                                      <p:to>
                                        <p:strVal val="visible"/>
                                      </p:to>
                                    </p:set>
                                    <p:animEffect transition="in" filter="blinds(horizontal)">
                                      <p:cBhvr>
                                        <p:cTn id="9" dur="3000"/>
                                        <p:tgtEl>
                                          <p:spTgt spid="7"/>
                                        </p:tgtEl>
                                      </p:cBhvr>
                                    </p:animEffect>
                                  </p:childTnLst>
                                </p:cTn>
                              </p:par>
                              <p:par>
                                <p:cTn id="10" presetID="15" presetClass="entr" presetSubtype="0" fill="hold" grpId="1" nodeType="withEffect">
                                  <p:stCondLst>
                                    <p:cond delay="0"/>
                                  </p:stCondLst>
                                  <p:iterate type="lt">
                                    <p:tmPct val="0"/>
                                  </p:iterate>
                                  <p:childTnLst>
                                    <p:set>
                                      <p:cBhvr>
                                        <p:cTn id="11" dur="1" fill="hold">
                                          <p:stCondLst>
                                            <p:cond delay="0"/>
                                          </p:stCondLst>
                                        </p:cTn>
                                        <p:tgtEl>
                                          <p:spTgt spid="7"/>
                                        </p:tgtEl>
                                        <p:attrNameLst>
                                          <p:attrName>style.visibility</p:attrName>
                                        </p:attrNameLst>
                                      </p:cBhvr>
                                      <p:to>
                                        <p:strVal val="visible"/>
                                      </p:to>
                                    </p:set>
                                    <p:anim calcmode="lin" valueType="num">
                                      <p:cBhvr>
                                        <p:cTn id="12" dur="3000" fill="hold"/>
                                        <p:tgtEl>
                                          <p:spTgt spid="7"/>
                                        </p:tgtEl>
                                        <p:attrNameLst>
                                          <p:attrName>ppt_w</p:attrName>
                                        </p:attrNameLst>
                                      </p:cBhvr>
                                      <p:tavLst>
                                        <p:tav tm="0">
                                          <p:val>
                                            <p:fltVal val="0"/>
                                          </p:val>
                                        </p:tav>
                                        <p:tav tm="100000">
                                          <p:val>
                                            <p:strVal val="#ppt_w"/>
                                          </p:val>
                                        </p:tav>
                                      </p:tavLst>
                                    </p:anim>
                                    <p:anim calcmode="lin" valueType="num">
                                      <p:cBhvr>
                                        <p:cTn id="13" dur="3000" fill="hold"/>
                                        <p:tgtEl>
                                          <p:spTgt spid="7"/>
                                        </p:tgtEl>
                                        <p:attrNameLst>
                                          <p:attrName>ppt_h</p:attrName>
                                        </p:attrNameLst>
                                      </p:cBhvr>
                                      <p:tavLst>
                                        <p:tav tm="0">
                                          <p:val>
                                            <p:fltVal val="0"/>
                                          </p:val>
                                        </p:tav>
                                        <p:tav tm="100000">
                                          <p:val>
                                            <p:strVal val="#ppt_h"/>
                                          </p:val>
                                        </p:tav>
                                      </p:tavLst>
                                    </p:anim>
                                    <p:anim calcmode="lin" valueType="num">
                                      <p:cBhvr>
                                        <p:cTn id="14"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5" dur="3000" fill="hold"/>
                                        <p:tgtEl>
                                          <p:spTgt spid="7"/>
                                        </p:tgtEl>
                                        <p:attrNameLst>
                                          <p:attrName>ppt_y</p:attrName>
                                        </p:attrNameLst>
                                      </p:cBhvr>
                                      <p:tavLst>
                                        <p:tav tm="0" fmla="#ppt_y+(sin(-2*pi*(1-$))*-#ppt_x+cos(-2*pi*(1-$))*(1-#ppt_y))*(1-$)">
                                          <p:val>
                                            <p:fltVal val="0"/>
                                          </p:val>
                                        </p:tav>
                                        <p:tav tm="100000">
                                          <p:val>
                                            <p:fltVal val="1"/>
                                          </p:val>
                                        </p:tav>
                                      </p:tavLst>
                                    </p:anim>
                                  </p:childTnLst>
                                </p:cTn>
                              </p:par>
                              <p:par>
                                <p:cTn id="16" presetID="3" presetClass="entr" presetSubtype="10" fill="hold" grpId="0" nodeType="withEffect">
                                  <p:stCondLst>
                                    <p:cond delay="500"/>
                                  </p:stCondLst>
                                  <p:iterate type="lt">
                                    <p:tmPct val="0"/>
                                  </p:iterate>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par>
                                <p:cTn id="19" presetID="15" presetClass="entr" presetSubtype="0" fill="hold" grpId="1" nodeType="withEffect">
                                  <p:stCondLst>
                                    <p:cond delay="500"/>
                                  </p:stCondLst>
                                  <p:iterate type="lt">
                                    <p:tmPct val="0"/>
                                  </p:iterate>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4" dur="3000" fill="hold"/>
                                        <p:tgtEl>
                                          <p:spTgt spid="6"/>
                                        </p:tgtEl>
                                        <p:attrNameLst>
                                          <p:attrName>ppt_y</p:attrName>
                                        </p:attrNameLst>
                                      </p:cBhvr>
                                      <p:tavLst>
                                        <p:tav tm="0" fmla="#ppt_y+(sin(-2*pi*(1-$))*-#ppt_x+cos(-2*pi*(1-$))*(1-#ppt_y))*(1-$)">
                                          <p:val>
                                            <p:fltVal val="0"/>
                                          </p:val>
                                        </p:tav>
                                        <p:tav tm="100000">
                                          <p:val>
                                            <p:fltVal val="1"/>
                                          </p:val>
                                        </p:tav>
                                      </p:tavLst>
                                    </p:anim>
                                  </p:childTnLst>
                                </p:cTn>
                              </p:par>
                              <p:par>
                                <p:cTn id="25" presetID="3" presetClass="entr" presetSubtype="10" fill="hold" grpId="0" nodeType="withEffect">
                                  <p:stCondLst>
                                    <p:cond delay="1000"/>
                                  </p:stCondLst>
                                  <p:iterate type="lt">
                                    <p:tmPct val="0"/>
                                  </p:iterate>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3000"/>
                                        <p:tgtEl>
                                          <p:spTgt spid="5"/>
                                        </p:tgtEl>
                                      </p:cBhvr>
                                    </p:animEffect>
                                  </p:childTnLst>
                                </p:cTn>
                              </p:par>
                              <p:par>
                                <p:cTn id="28" presetID="15" presetClass="entr" presetSubtype="0" fill="hold" grpId="1" nodeType="withEffect">
                                  <p:stCondLst>
                                    <p:cond delay="1000"/>
                                  </p:stCondLst>
                                  <p:iterate type="lt">
                                    <p:tmPct val="0"/>
                                  </p:iterate>
                                  <p:childTnLst>
                                    <p:set>
                                      <p:cBhvr>
                                        <p:cTn id="29" dur="1" fill="hold">
                                          <p:stCondLst>
                                            <p:cond delay="0"/>
                                          </p:stCondLst>
                                        </p:cTn>
                                        <p:tgtEl>
                                          <p:spTgt spid="5"/>
                                        </p:tgtEl>
                                        <p:attrNameLst>
                                          <p:attrName>style.visibility</p:attrName>
                                        </p:attrNameLst>
                                      </p:cBhvr>
                                      <p:to>
                                        <p:strVal val="visible"/>
                                      </p:to>
                                    </p:set>
                                    <p:anim calcmode="lin" valueType="num">
                                      <p:cBhvr>
                                        <p:cTn id="30" dur="3000" fill="hold"/>
                                        <p:tgtEl>
                                          <p:spTgt spid="5"/>
                                        </p:tgtEl>
                                        <p:attrNameLst>
                                          <p:attrName>ppt_w</p:attrName>
                                        </p:attrNameLst>
                                      </p:cBhvr>
                                      <p:tavLst>
                                        <p:tav tm="0">
                                          <p:val>
                                            <p:fltVal val="0"/>
                                          </p:val>
                                        </p:tav>
                                        <p:tav tm="100000">
                                          <p:val>
                                            <p:strVal val="#ppt_w"/>
                                          </p:val>
                                        </p:tav>
                                      </p:tavLst>
                                    </p:anim>
                                    <p:anim calcmode="lin" valueType="num">
                                      <p:cBhvr>
                                        <p:cTn id="31" dur="3000" fill="hold"/>
                                        <p:tgtEl>
                                          <p:spTgt spid="5"/>
                                        </p:tgtEl>
                                        <p:attrNameLst>
                                          <p:attrName>ppt_h</p:attrName>
                                        </p:attrNameLst>
                                      </p:cBhvr>
                                      <p:tavLst>
                                        <p:tav tm="0">
                                          <p:val>
                                            <p:fltVal val="0"/>
                                          </p:val>
                                        </p:tav>
                                        <p:tav tm="100000">
                                          <p:val>
                                            <p:strVal val="#ppt_h"/>
                                          </p:val>
                                        </p:tav>
                                      </p:tavLst>
                                    </p:anim>
                                    <p:anim calcmode="lin" valueType="num">
                                      <p:cBhvr>
                                        <p:cTn id="3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33" dur="3000" fill="hold"/>
                                        <p:tgtEl>
                                          <p:spTgt spid="5"/>
                                        </p:tgtEl>
                                        <p:attrNameLst>
                                          <p:attrName>ppt_y</p:attrName>
                                        </p:attrNameLst>
                                      </p:cBhvr>
                                      <p:tavLst>
                                        <p:tav tm="0" fmla="#ppt_y+(sin(-2*pi*(1-$))*-#ppt_x+cos(-2*pi*(1-$))*(1-#ppt_y))*(1-$)">
                                          <p:val>
                                            <p:fltVal val="0"/>
                                          </p:val>
                                        </p:tav>
                                        <p:tav tm="100000">
                                          <p:val>
                                            <p:fltVal val="1"/>
                                          </p:val>
                                        </p:tav>
                                      </p:tavLst>
                                    </p:anim>
                                  </p:childTnLst>
                                </p:cTn>
                              </p:par>
                              <p:par>
                                <p:cTn id="34" presetID="3" presetClass="entr" presetSubtype="10" fill="hold" grpId="0" nodeType="withEffect">
                                  <p:stCondLst>
                                    <p:cond delay="1500"/>
                                  </p:stCondLst>
                                  <p:iterate type="lt">
                                    <p:tmPct val="0"/>
                                  </p:iterate>
                                  <p:childTnLst>
                                    <p:set>
                                      <p:cBhvr>
                                        <p:cTn id="35" dur="1" fill="hold">
                                          <p:stCondLst>
                                            <p:cond delay="0"/>
                                          </p:stCondLst>
                                        </p:cTn>
                                        <p:tgtEl>
                                          <p:spTgt spid="4"/>
                                        </p:tgtEl>
                                        <p:attrNameLst>
                                          <p:attrName>style.visibility</p:attrName>
                                        </p:attrNameLst>
                                      </p:cBhvr>
                                      <p:to>
                                        <p:strVal val="visible"/>
                                      </p:to>
                                    </p:set>
                                    <p:animEffect transition="in" filter="blinds(horizontal)">
                                      <p:cBhvr>
                                        <p:cTn id="36" dur="3000"/>
                                        <p:tgtEl>
                                          <p:spTgt spid="4"/>
                                        </p:tgtEl>
                                      </p:cBhvr>
                                    </p:animEffect>
                                  </p:childTnLst>
                                </p:cTn>
                              </p:par>
                              <p:par>
                                <p:cTn id="37" presetID="15" presetClass="entr" presetSubtype="0" fill="hold" grpId="1" nodeType="withEffect">
                                  <p:stCondLst>
                                    <p:cond delay="1500"/>
                                  </p:stCondLst>
                                  <p:iterate type="lt">
                                    <p:tmPct val="0"/>
                                  </p:iterate>
                                  <p:childTnLst>
                                    <p:set>
                                      <p:cBhvr>
                                        <p:cTn id="38" dur="1" fill="hold">
                                          <p:stCondLst>
                                            <p:cond delay="0"/>
                                          </p:stCondLst>
                                        </p:cTn>
                                        <p:tgtEl>
                                          <p:spTgt spid="4"/>
                                        </p:tgtEl>
                                        <p:attrNameLst>
                                          <p:attrName>style.visibility</p:attrName>
                                        </p:attrNameLst>
                                      </p:cBhvr>
                                      <p:to>
                                        <p:strVal val="visible"/>
                                      </p:to>
                                    </p:set>
                                    <p:anim calcmode="lin" valueType="num">
                                      <p:cBhvr>
                                        <p:cTn id="39" dur="3000" fill="hold"/>
                                        <p:tgtEl>
                                          <p:spTgt spid="4"/>
                                        </p:tgtEl>
                                        <p:attrNameLst>
                                          <p:attrName>ppt_w</p:attrName>
                                        </p:attrNameLst>
                                      </p:cBhvr>
                                      <p:tavLst>
                                        <p:tav tm="0">
                                          <p:val>
                                            <p:fltVal val="0"/>
                                          </p:val>
                                        </p:tav>
                                        <p:tav tm="100000">
                                          <p:val>
                                            <p:strVal val="#ppt_w"/>
                                          </p:val>
                                        </p:tav>
                                      </p:tavLst>
                                    </p:anim>
                                    <p:anim calcmode="lin" valueType="num">
                                      <p:cBhvr>
                                        <p:cTn id="40" dur="3000" fill="hold"/>
                                        <p:tgtEl>
                                          <p:spTgt spid="4"/>
                                        </p:tgtEl>
                                        <p:attrNameLst>
                                          <p:attrName>ppt_h</p:attrName>
                                        </p:attrNameLst>
                                      </p:cBhvr>
                                      <p:tavLst>
                                        <p:tav tm="0">
                                          <p:val>
                                            <p:fltVal val="0"/>
                                          </p:val>
                                        </p:tav>
                                        <p:tav tm="100000">
                                          <p:val>
                                            <p:strVal val="#ppt_h"/>
                                          </p:val>
                                        </p:tav>
                                      </p:tavLst>
                                    </p:anim>
                                    <p:anim calcmode="lin" valueType="num">
                                      <p:cBhvr>
                                        <p:cTn id="41"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42" dur="3000" fill="hold"/>
                                        <p:tgtEl>
                                          <p:spTgt spid="4"/>
                                        </p:tgtEl>
                                        <p:attrNameLst>
                                          <p:attrName>ppt_y</p:attrName>
                                        </p:attrNameLst>
                                      </p:cBhvr>
                                      <p:tavLst>
                                        <p:tav tm="0" fmla="#ppt_y+(sin(-2*pi*(1-$))*-#ppt_x+cos(-2*pi*(1-$))*(1-#ppt_y))*(1-$)">
                                          <p:val>
                                            <p:fltVal val="0"/>
                                          </p:val>
                                        </p:tav>
                                        <p:tav tm="100000">
                                          <p:val>
                                            <p:fltVal val="1"/>
                                          </p:val>
                                        </p:tav>
                                      </p:tavLst>
                                    </p:anim>
                                  </p:childTnLst>
                                </p:cTn>
                              </p:par>
                              <p:par>
                                <p:cTn id="43" presetID="15" presetClass="exit" presetSubtype="0" fill="hold" grpId="2" nodeType="withEffect">
                                  <p:stCondLst>
                                    <p:cond delay="4500"/>
                                  </p:stCondLst>
                                  <p:iterate type="lt">
                                    <p:tmPct val="0"/>
                                  </p:iterate>
                                  <p:childTnLst>
                                    <p:anim calcmode="lin" valueType="num">
                                      <p:cBhvr>
                                        <p:cTn id="44" dur="3000"/>
                                        <p:tgtEl>
                                          <p:spTgt spid="7"/>
                                        </p:tgtEl>
                                        <p:attrNameLst>
                                          <p:attrName>ppt_w</p:attrName>
                                        </p:attrNameLst>
                                      </p:cBhvr>
                                      <p:tavLst>
                                        <p:tav tm="0">
                                          <p:val>
                                            <p:strVal val="ppt_w"/>
                                          </p:val>
                                        </p:tav>
                                        <p:tav tm="100000">
                                          <p:val>
                                            <p:fltVal val="0"/>
                                          </p:val>
                                        </p:tav>
                                      </p:tavLst>
                                    </p:anim>
                                    <p:anim calcmode="lin" valueType="num">
                                      <p:cBhvr>
                                        <p:cTn id="45" dur="3000"/>
                                        <p:tgtEl>
                                          <p:spTgt spid="7"/>
                                        </p:tgtEl>
                                        <p:attrNameLst>
                                          <p:attrName>ppt_h</p:attrName>
                                        </p:attrNameLst>
                                      </p:cBhvr>
                                      <p:tavLst>
                                        <p:tav tm="0">
                                          <p:val>
                                            <p:strVal val="ppt_h"/>
                                          </p:val>
                                        </p:tav>
                                        <p:tav tm="100000">
                                          <p:val>
                                            <p:fltVal val="0"/>
                                          </p:val>
                                        </p:tav>
                                      </p:tavLst>
                                    </p:anim>
                                    <p:anim calcmode="lin" valueType="num">
                                      <p:cBhvr>
                                        <p:cTn id="46"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7"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8" dur="1" fill="hold">
                                          <p:stCondLst>
                                            <p:cond delay="2999"/>
                                          </p:stCondLst>
                                        </p:cTn>
                                        <p:tgtEl>
                                          <p:spTgt spid="7"/>
                                        </p:tgtEl>
                                        <p:attrNameLst>
                                          <p:attrName>style.visibility</p:attrName>
                                        </p:attrNameLst>
                                      </p:cBhvr>
                                      <p:to>
                                        <p:strVal val="hidden"/>
                                      </p:to>
                                    </p:set>
                                  </p:childTnLst>
                                </p:cTn>
                              </p:par>
                              <p:par>
                                <p:cTn id="49" presetID="3" presetClass="exit" presetSubtype="10" fill="hold" grpId="3" nodeType="withEffect">
                                  <p:stCondLst>
                                    <p:cond delay="4500"/>
                                  </p:stCondLst>
                                  <p:iterate type="lt">
                                    <p:tmPct val="0"/>
                                  </p:iterate>
                                  <p:childTnLst>
                                    <p:animEffect transition="out" filter="blinds(horizontal)">
                                      <p:cBhvr>
                                        <p:cTn id="50" dur="3000"/>
                                        <p:tgtEl>
                                          <p:spTgt spid="7"/>
                                        </p:tgtEl>
                                      </p:cBhvr>
                                    </p:animEffect>
                                    <p:set>
                                      <p:cBhvr>
                                        <p:cTn id="51" dur="1" fill="hold">
                                          <p:stCondLst>
                                            <p:cond delay="2999"/>
                                          </p:stCondLst>
                                        </p:cTn>
                                        <p:tgtEl>
                                          <p:spTgt spid="7"/>
                                        </p:tgtEl>
                                        <p:attrNameLst>
                                          <p:attrName>style.visibility</p:attrName>
                                        </p:attrNameLst>
                                      </p:cBhvr>
                                      <p:to>
                                        <p:strVal val="hidden"/>
                                      </p:to>
                                    </p:set>
                                  </p:childTnLst>
                                </p:cTn>
                              </p:par>
                              <p:par>
                                <p:cTn id="52" presetID="6" presetClass="entr" presetSubtype="32" fill="hold" nodeType="withEffect">
                                  <p:stCondLst>
                                    <p:cond delay="4500"/>
                                  </p:stCondLst>
                                  <p:childTnLst>
                                    <p:set>
                                      <p:cBhvr>
                                        <p:cTn id="53" dur="1" fill="hold">
                                          <p:stCondLst>
                                            <p:cond delay="0"/>
                                          </p:stCondLst>
                                        </p:cTn>
                                        <p:tgtEl>
                                          <p:spTgt spid="6149"/>
                                        </p:tgtEl>
                                        <p:attrNameLst>
                                          <p:attrName>style.visibility</p:attrName>
                                        </p:attrNameLst>
                                      </p:cBhvr>
                                      <p:to>
                                        <p:strVal val="visible"/>
                                      </p:to>
                                    </p:set>
                                    <p:animEffect transition="in" filter="circle(out)">
                                      <p:cBhvr>
                                        <p:cTn id="54" dur="7000"/>
                                        <p:tgtEl>
                                          <p:spTgt spid="6149"/>
                                        </p:tgtEl>
                                      </p:cBhvr>
                                    </p:animEffect>
                                  </p:childTnLst>
                                </p:cTn>
                              </p:par>
                              <p:par>
                                <p:cTn id="55" presetID="15" presetClass="entr" presetSubtype="0" fill="hold" nodeType="withEffect">
                                  <p:stCondLst>
                                    <p:cond delay="4500"/>
                                  </p:stCondLst>
                                  <p:childTnLst>
                                    <p:set>
                                      <p:cBhvr>
                                        <p:cTn id="56" dur="1" fill="hold">
                                          <p:stCondLst>
                                            <p:cond delay="0"/>
                                          </p:stCondLst>
                                        </p:cTn>
                                        <p:tgtEl>
                                          <p:spTgt spid="6149"/>
                                        </p:tgtEl>
                                        <p:attrNameLst>
                                          <p:attrName>style.visibility</p:attrName>
                                        </p:attrNameLst>
                                      </p:cBhvr>
                                      <p:to>
                                        <p:strVal val="visible"/>
                                      </p:to>
                                    </p:set>
                                    <p:anim calcmode="lin" valueType="num">
                                      <p:cBhvr>
                                        <p:cTn id="57" dur="3000" fill="hold"/>
                                        <p:tgtEl>
                                          <p:spTgt spid="6149"/>
                                        </p:tgtEl>
                                        <p:attrNameLst>
                                          <p:attrName>ppt_w</p:attrName>
                                        </p:attrNameLst>
                                      </p:cBhvr>
                                      <p:tavLst>
                                        <p:tav tm="0">
                                          <p:val>
                                            <p:fltVal val="0"/>
                                          </p:val>
                                        </p:tav>
                                        <p:tav tm="100000">
                                          <p:val>
                                            <p:strVal val="#ppt_w"/>
                                          </p:val>
                                        </p:tav>
                                      </p:tavLst>
                                    </p:anim>
                                    <p:anim calcmode="lin" valueType="num">
                                      <p:cBhvr>
                                        <p:cTn id="58" dur="3000" fill="hold"/>
                                        <p:tgtEl>
                                          <p:spTgt spid="6149"/>
                                        </p:tgtEl>
                                        <p:attrNameLst>
                                          <p:attrName>ppt_h</p:attrName>
                                        </p:attrNameLst>
                                      </p:cBhvr>
                                      <p:tavLst>
                                        <p:tav tm="0">
                                          <p:val>
                                            <p:fltVal val="0"/>
                                          </p:val>
                                        </p:tav>
                                        <p:tav tm="100000">
                                          <p:val>
                                            <p:strVal val="#ppt_h"/>
                                          </p:val>
                                        </p:tav>
                                      </p:tavLst>
                                    </p:anim>
                                    <p:anim calcmode="lin" valueType="num">
                                      <p:cBhvr>
                                        <p:cTn id="59" dur="3000" fill="hold"/>
                                        <p:tgtEl>
                                          <p:spTgt spid="6149"/>
                                        </p:tgtEl>
                                        <p:attrNameLst>
                                          <p:attrName>ppt_x</p:attrName>
                                        </p:attrNameLst>
                                      </p:cBhvr>
                                      <p:tavLst>
                                        <p:tav tm="0" fmla="#ppt_x+(cos(-2*pi*(1-$))*-#ppt_x-sin(-2*pi*(1-$))*(1-#ppt_y))*(1-$)">
                                          <p:val>
                                            <p:fltVal val="0"/>
                                          </p:val>
                                        </p:tav>
                                        <p:tav tm="100000">
                                          <p:val>
                                            <p:fltVal val="1"/>
                                          </p:val>
                                        </p:tav>
                                      </p:tavLst>
                                    </p:anim>
                                    <p:anim calcmode="lin" valueType="num">
                                      <p:cBhvr>
                                        <p:cTn id="60" dur="3000" fill="hold"/>
                                        <p:tgtEl>
                                          <p:spTgt spid="6149"/>
                                        </p:tgtEl>
                                        <p:attrNameLst>
                                          <p:attrName>ppt_y</p:attrName>
                                        </p:attrNameLst>
                                      </p:cBhvr>
                                      <p:tavLst>
                                        <p:tav tm="0" fmla="#ppt_y+(sin(-2*pi*(1-$))*-#ppt_x+cos(-2*pi*(1-$))*(1-#ppt_y))*(1-$)">
                                          <p:val>
                                            <p:fltVal val="0"/>
                                          </p:val>
                                        </p:tav>
                                        <p:tav tm="100000">
                                          <p:val>
                                            <p:fltVal val="1"/>
                                          </p:val>
                                        </p:tav>
                                      </p:tavLst>
                                    </p:anim>
                                  </p:childTnLst>
                                </p:cTn>
                              </p:par>
                              <p:par>
                                <p:cTn id="61" presetID="15" presetClass="exit" presetSubtype="0" fill="hold" grpId="2" nodeType="withEffect">
                                  <p:stCondLst>
                                    <p:cond delay="5000"/>
                                  </p:stCondLst>
                                  <p:iterate type="lt">
                                    <p:tmPct val="0"/>
                                  </p:iterate>
                                  <p:childTnLst>
                                    <p:anim calcmode="lin" valueType="num">
                                      <p:cBhvr>
                                        <p:cTn id="62" dur="3000"/>
                                        <p:tgtEl>
                                          <p:spTgt spid="6"/>
                                        </p:tgtEl>
                                        <p:attrNameLst>
                                          <p:attrName>ppt_w</p:attrName>
                                        </p:attrNameLst>
                                      </p:cBhvr>
                                      <p:tavLst>
                                        <p:tav tm="0">
                                          <p:val>
                                            <p:strVal val="ppt_w"/>
                                          </p:val>
                                        </p:tav>
                                        <p:tav tm="100000">
                                          <p:val>
                                            <p:fltVal val="0"/>
                                          </p:val>
                                        </p:tav>
                                      </p:tavLst>
                                    </p:anim>
                                    <p:anim calcmode="lin" valueType="num">
                                      <p:cBhvr>
                                        <p:cTn id="63" dur="3000"/>
                                        <p:tgtEl>
                                          <p:spTgt spid="6"/>
                                        </p:tgtEl>
                                        <p:attrNameLst>
                                          <p:attrName>ppt_h</p:attrName>
                                        </p:attrNameLst>
                                      </p:cBhvr>
                                      <p:tavLst>
                                        <p:tav tm="0">
                                          <p:val>
                                            <p:strVal val="ppt_h"/>
                                          </p:val>
                                        </p:tav>
                                        <p:tav tm="100000">
                                          <p:val>
                                            <p:fltVal val="0"/>
                                          </p:val>
                                        </p:tav>
                                      </p:tavLst>
                                    </p:anim>
                                    <p:anim calcmode="lin" valueType="num">
                                      <p:cBhvr>
                                        <p:cTn id="64"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5"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6" dur="1" fill="hold">
                                          <p:stCondLst>
                                            <p:cond delay="2999"/>
                                          </p:stCondLst>
                                        </p:cTn>
                                        <p:tgtEl>
                                          <p:spTgt spid="6"/>
                                        </p:tgtEl>
                                        <p:attrNameLst>
                                          <p:attrName>style.visibility</p:attrName>
                                        </p:attrNameLst>
                                      </p:cBhvr>
                                      <p:to>
                                        <p:strVal val="hidden"/>
                                      </p:to>
                                    </p:set>
                                  </p:childTnLst>
                                </p:cTn>
                              </p:par>
                              <p:par>
                                <p:cTn id="67" presetID="3" presetClass="exit" presetSubtype="10" fill="hold" grpId="3" nodeType="withEffect">
                                  <p:stCondLst>
                                    <p:cond delay="5000"/>
                                  </p:stCondLst>
                                  <p:iterate type="lt">
                                    <p:tmPct val="0"/>
                                  </p:iterate>
                                  <p:childTnLst>
                                    <p:animEffect transition="out" filter="blinds(horizontal)">
                                      <p:cBhvr>
                                        <p:cTn id="68" dur="3000"/>
                                        <p:tgtEl>
                                          <p:spTgt spid="6"/>
                                        </p:tgtEl>
                                      </p:cBhvr>
                                    </p:animEffect>
                                    <p:set>
                                      <p:cBhvr>
                                        <p:cTn id="69" dur="1" fill="hold">
                                          <p:stCondLst>
                                            <p:cond delay="2999"/>
                                          </p:stCondLst>
                                        </p:cTn>
                                        <p:tgtEl>
                                          <p:spTgt spid="6"/>
                                        </p:tgtEl>
                                        <p:attrNameLst>
                                          <p:attrName>style.visibility</p:attrName>
                                        </p:attrNameLst>
                                      </p:cBhvr>
                                      <p:to>
                                        <p:strVal val="hidden"/>
                                      </p:to>
                                    </p:set>
                                  </p:childTnLst>
                                </p:cTn>
                              </p:par>
                              <p:par>
                                <p:cTn id="70" presetID="15" presetClass="exit" presetSubtype="0" fill="hold" grpId="2" nodeType="withEffect">
                                  <p:stCondLst>
                                    <p:cond delay="5500"/>
                                  </p:stCondLst>
                                  <p:iterate type="lt">
                                    <p:tmPct val="0"/>
                                  </p:iterate>
                                  <p:childTnLst>
                                    <p:anim calcmode="lin" valueType="num">
                                      <p:cBhvr>
                                        <p:cTn id="71" dur="3000"/>
                                        <p:tgtEl>
                                          <p:spTgt spid="5"/>
                                        </p:tgtEl>
                                        <p:attrNameLst>
                                          <p:attrName>ppt_w</p:attrName>
                                        </p:attrNameLst>
                                      </p:cBhvr>
                                      <p:tavLst>
                                        <p:tav tm="0">
                                          <p:val>
                                            <p:strVal val="ppt_w"/>
                                          </p:val>
                                        </p:tav>
                                        <p:tav tm="100000">
                                          <p:val>
                                            <p:fltVal val="0"/>
                                          </p:val>
                                        </p:tav>
                                      </p:tavLst>
                                    </p:anim>
                                    <p:anim calcmode="lin" valueType="num">
                                      <p:cBhvr>
                                        <p:cTn id="72" dur="3000"/>
                                        <p:tgtEl>
                                          <p:spTgt spid="5"/>
                                        </p:tgtEl>
                                        <p:attrNameLst>
                                          <p:attrName>ppt_h</p:attrName>
                                        </p:attrNameLst>
                                      </p:cBhvr>
                                      <p:tavLst>
                                        <p:tav tm="0">
                                          <p:val>
                                            <p:strVal val="ppt_h"/>
                                          </p:val>
                                        </p:tav>
                                        <p:tav tm="100000">
                                          <p:val>
                                            <p:fltVal val="0"/>
                                          </p:val>
                                        </p:tav>
                                      </p:tavLst>
                                    </p:anim>
                                    <p:anim calcmode="lin" valueType="num">
                                      <p:cBhvr>
                                        <p:cTn id="73"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4"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5" dur="1" fill="hold">
                                          <p:stCondLst>
                                            <p:cond delay="2999"/>
                                          </p:stCondLst>
                                        </p:cTn>
                                        <p:tgtEl>
                                          <p:spTgt spid="5"/>
                                        </p:tgtEl>
                                        <p:attrNameLst>
                                          <p:attrName>style.visibility</p:attrName>
                                        </p:attrNameLst>
                                      </p:cBhvr>
                                      <p:to>
                                        <p:strVal val="hidden"/>
                                      </p:to>
                                    </p:set>
                                  </p:childTnLst>
                                </p:cTn>
                              </p:par>
                              <p:par>
                                <p:cTn id="76" presetID="3" presetClass="exit" presetSubtype="10" fill="hold" grpId="3" nodeType="withEffect">
                                  <p:stCondLst>
                                    <p:cond delay="5500"/>
                                  </p:stCondLst>
                                  <p:iterate type="lt">
                                    <p:tmPct val="0"/>
                                  </p:iterate>
                                  <p:childTnLst>
                                    <p:animEffect transition="out" filter="blinds(horizontal)">
                                      <p:cBhvr>
                                        <p:cTn id="77" dur="3000"/>
                                        <p:tgtEl>
                                          <p:spTgt spid="5"/>
                                        </p:tgtEl>
                                      </p:cBhvr>
                                    </p:animEffect>
                                    <p:set>
                                      <p:cBhvr>
                                        <p:cTn id="78" dur="1" fill="hold">
                                          <p:stCondLst>
                                            <p:cond delay="2999"/>
                                          </p:stCondLst>
                                        </p:cTn>
                                        <p:tgtEl>
                                          <p:spTgt spid="5"/>
                                        </p:tgtEl>
                                        <p:attrNameLst>
                                          <p:attrName>style.visibility</p:attrName>
                                        </p:attrNameLst>
                                      </p:cBhvr>
                                      <p:to>
                                        <p:strVal val="hidden"/>
                                      </p:to>
                                    </p:set>
                                  </p:childTnLst>
                                </p:cTn>
                              </p:par>
                              <p:par>
                                <p:cTn id="79" presetID="15" presetClass="exit" presetSubtype="0" fill="hold" grpId="2" nodeType="withEffect">
                                  <p:stCondLst>
                                    <p:cond delay="6000"/>
                                  </p:stCondLst>
                                  <p:iterate type="lt">
                                    <p:tmPct val="0"/>
                                  </p:iterate>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3" dur="3000"/>
                                        <p:tgtEl>
                                          <p:spTgt spid="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4" dur="1" fill="hold">
                                          <p:stCondLst>
                                            <p:cond delay="2999"/>
                                          </p:stCondLst>
                                        </p:cTn>
                                        <p:tgtEl>
                                          <p:spTgt spid="4"/>
                                        </p:tgtEl>
                                        <p:attrNameLst>
                                          <p:attrName>style.visibility</p:attrName>
                                        </p:attrNameLst>
                                      </p:cBhvr>
                                      <p:to>
                                        <p:strVal val="hidden"/>
                                      </p:to>
                                    </p:set>
                                  </p:childTnLst>
                                </p:cTn>
                              </p:par>
                              <p:par>
                                <p:cTn id="85" presetID="3" presetClass="exit" presetSubtype="10" fill="hold" grpId="3" nodeType="withEffect">
                                  <p:stCondLst>
                                    <p:cond delay="6000"/>
                                  </p:stCondLst>
                                  <p:iterate type="lt">
                                    <p:tmPct val="0"/>
                                  </p:iterate>
                                  <p:childTnLst>
                                    <p:animEffect transition="out" filter="blinds(horizontal)">
                                      <p:cBhvr>
                                        <p:cTn id="86" dur="3000"/>
                                        <p:tgtEl>
                                          <p:spTgt spid="4"/>
                                        </p:tgtEl>
                                      </p:cBhvr>
                                    </p:animEffect>
                                    <p:set>
                                      <p:cBhvr>
                                        <p:cTn id="87" dur="1" fill="hold">
                                          <p:stCondLst>
                                            <p:cond delay="2999"/>
                                          </p:stCondLst>
                                        </p:cTn>
                                        <p:tgtEl>
                                          <p:spTgt spid="4"/>
                                        </p:tgtEl>
                                        <p:attrNameLst>
                                          <p:attrName>style.visibility</p:attrName>
                                        </p:attrNameLst>
                                      </p:cBhvr>
                                      <p:to>
                                        <p:strVal val="hidden"/>
                                      </p:to>
                                    </p:set>
                                  </p:childTnLst>
                                </p:cTn>
                              </p:par>
                              <p:par>
                                <p:cTn id="88" presetID="30" presetClass="entr" presetSubtype="0" fill="hold" grpId="0" nodeType="withEffect">
                                  <p:stCondLst>
                                    <p:cond delay="8000"/>
                                  </p:stCondLst>
                                  <p:iterate type="lt">
                                    <p:tmPct val="10000"/>
                                  </p:iterate>
                                  <p:childTnLst>
                                    <p:set>
                                      <p:cBhvr>
                                        <p:cTn id="89" dur="1" fill="hold">
                                          <p:stCondLst>
                                            <p:cond delay="0"/>
                                          </p:stCondLst>
                                        </p:cTn>
                                        <p:tgtEl>
                                          <p:spTgt spid="2"/>
                                        </p:tgtEl>
                                        <p:attrNameLst>
                                          <p:attrName>style.visibility</p:attrName>
                                        </p:attrNameLst>
                                      </p:cBhvr>
                                      <p:to>
                                        <p:strVal val="visible"/>
                                      </p:to>
                                    </p:set>
                                    <p:animEffect transition="in" filter="fade">
                                      <p:cBhvr>
                                        <p:cTn id="90" dur="1600" decel="100000"/>
                                        <p:tgtEl>
                                          <p:spTgt spid="2"/>
                                        </p:tgtEl>
                                      </p:cBhvr>
                                    </p:animEffect>
                                    <p:anim calcmode="lin" valueType="num">
                                      <p:cBhvr>
                                        <p:cTn id="91" dur="1600" decel="100000" fill="hold"/>
                                        <p:tgtEl>
                                          <p:spTgt spid="2"/>
                                        </p:tgtEl>
                                        <p:attrNameLst>
                                          <p:attrName>style.rotation</p:attrName>
                                        </p:attrNameLst>
                                      </p:cBhvr>
                                      <p:tavLst>
                                        <p:tav tm="0">
                                          <p:val>
                                            <p:fltVal val="-90"/>
                                          </p:val>
                                        </p:tav>
                                        <p:tav tm="100000">
                                          <p:val>
                                            <p:fltVal val="0"/>
                                          </p:val>
                                        </p:tav>
                                      </p:tavLst>
                                    </p:anim>
                                    <p:anim calcmode="lin" valueType="num">
                                      <p:cBhvr>
                                        <p:cTn id="92" dur="1600" decel="100000" fill="hold"/>
                                        <p:tgtEl>
                                          <p:spTgt spid="2"/>
                                        </p:tgtEl>
                                        <p:attrNameLst>
                                          <p:attrName>ppt_x</p:attrName>
                                        </p:attrNameLst>
                                      </p:cBhvr>
                                      <p:tavLst>
                                        <p:tav tm="0">
                                          <p:val>
                                            <p:strVal val="#ppt_x+0.4"/>
                                          </p:val>
                                        </p:tav>
                                        <p:tav tm="100000">
                                          <p:val>
                                            <p:strVal val="#ppt_x-0.05"/>
                                          </p:val>
                                        </p:tav>
                                      </p:tavLst>
                                    </p:anim>
                                    <p:anim calcmode="lin" valueType="num">
                                      <p:cBhvr>
                                        <p:cTn id="93" dur="1600" decel="100000" fill="hold"/>
                                        <p:tgtEl>
                                          <p:spTgt spid="2"/>
                                        </p:tgtEl>
                                        <p:attrNameLst>
                                          <p:attrName>ppt_y</p:attrName>
                                        </p:attrNameLst>
                                      </p:cBhvr>
                                      <p:tavLst>
                                        <p:tav tm="0">
                                          <p:val>
                                            <p:strVal val="#ppt_y-0.4"/>
                                          </p:val>
                                        </p:tav>
                                        <p:tav tm="100000">
                                          <p:val>
                                            <p:strVal val="#ppt_y+0.1"/>
                                          </p:val>
                                        </p:tav>
                                      </p:tavLst>
                                    </p:anim>
                                    <p:anim calcmode="lin" valueType="num">
                                      <p:cBhvr>
                                        <p:cTn id="94" dur="400" accel="100000" fill="hold">
                                          <p:stCondLst>
                                            <p:cond delay="1600"/>
                                          </p:stCondLst>
                                        </p:cTn>
                                        <p:tgtEl>
                                          <p:spTgt spid="2"/>
                                        </p:tgtEl>
                                        <p:attrNameLst>
                                          <p:attrName>ppt_x</p:attrName>
                                        </p:attrNameLst>
                                      </p:cBhvr>
                                      <p:tavLst>
                                        <p:tav tm="0">
                                          <p:val>
                                            <p:strVal val="#ppt_x-0.05"/>
                                          </p:val>
                                        </p:tav>
                                        <p:tav tm="100000">
                                          <p:val>
                                            <p:strVal val="#ppt_x"/>
                                          </p:val>
                                        </p:tav>
                                      </p:tavLst>
                                    </p:anim>
                                    <p:anim calcmode="lin" valueType="num">
                                      <p:cBhvr>
                                        <p:cTn id="95" dur="400" accel="100000" fill="hold">
                                          <p:stCondLst>
                                            <p:cond delay="16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1026" name="Picture 2" descr="E:\PPS  EXCLUSIVOS\- Los Oasis mas Bellos del Mundo\Imágenes\2 - LENÇOIS281829.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5125" name="Picture 5" descr="E:\PPS  EXCLUSIVOS\- Los Oasis mas Bellos del Mundo\Imágenes\2 - LENÇOIS281829.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sp>
        <p:nvSpPr>
          <p:cNvPr id="2" name="1 Rectángulo"/>
          <p:cNvSpPr/>
          <p:nvPr/>
        </p:nvSpPr>
        <p:spPr>
          <a:xfrm>
            <a:off x="1979712" y="339502"/>
            <a:ext cx="4824536" cy="1569660"/>
          </a:xfrm>
          <a:prstGeom prst="rect">
            <a:avLst/>
          </a:prstGeom>
        </p:spPr>
        <p:txBody>
          <a:bodyPr wrap="square">
            <a:spAutoFit/>
          </a:bodyPr>
          <a:lstStyle/>
          <a:p>
            <a:pPr algn="ctr"/>
            <a:r>
              <a:rPr lang="pt-BR" sz="3200" dirty="0">
                <a:ln w="6350">
                  <a:solidFill>
                    <a:schemeClr val="bg2">
                      <a:lumMod val="75000"/>
                    </a:schemeClr>
                  </a:solidFill>
                </a:ln>
                <a:blipFill>
                  <a:blip r:embed="rId4"/>
                  <a:stretch>
                    <a:fillRect/>
                  </a:stretch>
                </a:blipFill>
                <a:effectLst>
                  <a:glow rad="63500">
                    <a:srgbClr val="006666"/>
                  </a:glow>
                  <a:outerShdw blurRad="38100" dist="38100" dir="2700000" algn="tl">
                    <a:srgbClr val="000000">
                      <a:alpha val="43137"/>
                    </a:srgbClr>
                  </a:outerShdw>
                </a:effectLst>
                <a:latin typeface="Algerian" pitchFamily="82" charset="0"/>
              </a:rPr>
              <a:t> Parque Nacional Lençóis Maranhenses (Brasil)</a:t>
            </a:r>
          </a:p>
        </p:txBody>
      </p:sp>
      <p:sp>
        <p:nvSpPr>
          <p:cNvPr id="5" name="4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1026"/>
                                        </p:tgtEl>
                                        <p:attrNameLst>
                                          <p:attrName>style.visibility</p:attrName>
                                        </p:attrNameLst>
                                      </p:cBhvr>
                                      <p:to>
                                        <p:strVal val="visible"/>
                                      </p:to>
                                    </p:set>
                                    <p:anim calcmode="lin" valueType="num">
                                      <p:cBhvr>
                                        <p:cTn id="9" dur="4000" fill="hold"/>
                                        <p:tgtEl>
                                          <p:spTgt spid="1026"/>
                                        </p:tgtEl>
                                        <p:attrNameLst>
                                          <p:attrName>ppt_w</p:attrName>
                                        </p:attrNameLst>
                                      </p:cBhvr>
                                      <p:tavLst>
                                        <p:tav tm="0">
                                          <p:val>
                                            <p:strVal val="4/3*#ppt_w"/>
                                          </p:val>
                                        </p:tav>
                                        <p:tav tm="100000">
                                          <p:val>
                                            <p:strVal val="#ppt_w"/>
                                          </p:val>
                                        </p:tav>
                                      </p:tavLst>
                                    </p:anim>
                                    <p:anim calcmode="lin" valueType="num">
                                      <p:cBhvr>
                                        <p:cTn id="10" dur="4000" fill="hold"/>
                                        <p:tgtEl>
                                          <p:spTgt spid="1026"/>
                                        </p:tgtEl>
                                        <p:attrNameLst>
                                          <p:attrName>ppt_h</p:attrName>
                                        </p:attrNameLst>
                                      </p:cBhvr>
                                      <p:tavLst>
                                        <p:tav tm="0">
                                          <p:val>
                                            <p:strVal val="4/3*#ppt_h"/>
                                          </p:val>
                                        </p:tav>
                                        <p:tav tm="100000">
                                          <p:val>
                                            <p:strVal val="#ppt_h"/>
                                          </p:val>
                                        </p:tav>
                                      </p:tavLst>
                                    </p:anim>
                                  </p:childTnLst>
                                </p:cTn>
                              </p:par>
                              <p:par>
                                <p:cTn id="11" presetID="23" presetClass="entr" presetSubtype="16" fill="hold" nodeType="withEffect">
                                  <p:stCondLst>
                                    <p:cond delay="1000"/>
                                  </p:stCondLst>
                                  <p:childTnLst>
                                    <p:set>
                                      <p:cBhvr>
                                        <p:cTn id="12" dur="1" fill="hold">
                                          <p:stCondLst>
                                            <p:cond delay="0"/>
                                          </p:stCondLst>
                                        </p:cTn>
                                        <p:tgtEl>
                                          <p:spTgt spid="5125"/>
                                        </p:tgtEl>
                                        <p:attrNameLst>
                                          <p:attrName>style.visibility</p:attrName>
                                        </p:attrNameLst>
                                      </p:cBhvr>
                                      <p:to>
                                        <p:strVal val="visible"/>
                                      </p:to>
                                    </p:set>
                                    <p:anim calcmode="lin" valueType="num">
                                      <p:cBhvr>
                                        <p:cTn id="13" dur="4000" fill="hold"/>
                                        <p:tgtEl>
                                          <p:spTgt spid="5125"/>
                                        </p:tgtEl>
                                        <p:attrNameLst>
                                          <p:attrName>ppt_w</p:attrName>
                                        </p:attrNameLst>
                                      </p:cBhvr>
                                      <p:tavLst>
                                        <p:tav tm="0">
                                          <p:val>
                                            <p:fltVal val="0"/>
                                          </p:val>
                                        </p:tav>
                                        <p:tav tm="100000">
                                          <p:val>
                                            <p:strVal val="#ppt_w"/>
                                          </p:val>
                                        </p:tav>
                                      </p:tavLst>
                                    </p:anim>
                                    <p:anim calcmode="lin" valueType="num">
                                      <p:cBhvr>
                                        <p:cTn id="14" dur="4000" fill="hold"/>
                                        <p:tgtEl>
                                          <p:spTgt spid="5125"/>
                                        </p:tgtEl>
                                        <p:attrNameLst>
                                          <p:attrName>ppt_h</p:attrName>
                                        </p:attrNameLst>
                                      </p:cBhvr>
                                      <p:tavLst>
                                        <p:tav tm="0">
                                          <p:val>
                                            <p:fltVal val="0"/>
                                          </p:val>
                                        </p:tav>
                                        <p:tav tm="100000">
                                          <p:val>
                                            <p:strVal val="#ppt_h"/>
                                          </p:val>
                                        </p:tav>
                                      </p:tavLst>
                                    </p:anim>
                                  </p:childTnLst>
                                </p:cTn>
                              </p:par>
                              <p:par>
                                <p:cTn id="15" presetID="41" presetClass="entr" presetSubtype="0" fill="hold" grpId="0" nodeType="withEffect">
                                  <p:stCondLst>
                                    <p:cond delay="100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8" dur="1000" fill="hold"/>
                                        <p:tgtEl>
                                          <p:spTgt spid="2"/>
                                        </p:tgtEl>
                                        <p:attrNameLst>
                                          <p:attrName>ppt_y</p:attrName>
                                        </p:attrNameLst>
                                      </p:cBhvr>
                                      <p:tavLst>
                                        <p:tav tm="0">
                                          <p:val>
                                            <p:strVal val="#ppt_y"/>
                                          </p:val>
                                        </p:tav>
                                        <p:tav tm="100000">
                                          <p:val>
                                            <p:strVal val="#ppt_y"/>
                                          </p:val>
                                        </p:tav>
                                      </p:tavLst>
                                    </p:anim>
                                    <p:anim calcmode="lin" valueType="num">
                                      <p:cBhvr>
                                        <p:cTn id="19"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0"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0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331640" y="1059582"/>
            <a:ext cx="3168352" cy="2677656"/>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Establecido como parque nacional el 2 de junio de 1981, el Parque Nacional </a:t>
            </a:r>
            <a:r>
              <a:rPr lang="es-ES" sz="2100" dirty="0" err="1">
                <a:solidFill>
                  <a:srgbClr val="5F0505"/>
                </a:solidFill>
                <a:effectLst>
                  <a:outerShdw blurRad="38100" dist="38100" dir="2700000" algn="tl">
                    <a:srgbClr val="000000">
                      <a:alpha val="43137"/>
                    </a:srgbClr>
                  </a:outerShdw>
                </a:effectLst>
                <a:latin typeface="Comic Sans MS" pitchFamily="66" charset="0"/>
              </a:rPr>
              <a:t>Lençóis</a:t>
            </a:r>
            <a:r>
              <a:rPr lang="es-ES" sz="2100" dirty="0">
                <a:solidFill>
                  <a:srgbClr val="5F0505"/>
                </a:solidFill>
                <a:effectLst>
                  <a:outerShdw blurRad="38100" dist="38100" dir="2700000" algn="tl">
                    <a:srgbClr val="000000">
                      <a:alpha val="43137"/>
                    </a:srgbClr>
                  </a:outerShdw>
                </a:effectLst>
                <a:latin typeface="Comic Sans MS" pitchFamily="66" charset="0"/>
              </a:rPr>
              <a:t> </a:t>
            </a:r>
            <a:r>
              <a:rPr lang="es-ES" sz="2100" dirty="0" smtClean="0">
                <a:solidFill>
                  <a:srgbClr val="5F0505"/>
                </a:solidFill>
                <a:effectLst>
                  <a:outerShdw blurRad="38100" dist="38100" dir="2700000" algn="tl">
                    <a:srgbClr val="000000">
                      <a:alpha val="43137"/>
                    </a:srgbClr>
                  </a:outerShdw>
                </a:effectLst>
                <a:latin typeface="Comic Sans MS" pitchFamily="66" charset="0"/>
              </a:rPr>
              <a:t> </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Maranhenses</a:t>
            </a:r>
            <a:r>
              <a:rPr lang="es-ES" sz="2100" dirty="0" smtClean="0">
                <a:solidFill>
                  <a:srgbClr val="5F0505"/>
                </a:solidFill>
                <a:effectLst>
                  <a:outerShdw blurRad="38100" dist="38100" dir="2700000" algn="tl">
                    <a:srgbClr val="000000">
                      <a:alpha val="43137"/>
                    </a:srgbClr>
                  </a:outerShdw>
                </a:effectLst>
                <a:latin typeface="Comic Sans MS" pitchFamily="66" charset="0"/>
              </a:rPr>
              <a:t> </a:t>
            </a:r>
            <a:r>
              <a:rPr lang="es-ES" sz="2100" dirty="0">
                <a:solidFill>
                  <a:srgbClr val="5F0505"/>
                </a:solidFill>
                <a:effectLst>
                  <a:outerShdw blurRad="38100" dist="38100" dir="2700000" algn="tl">
                    <a:srgbClr val="000000">
                      <a:alpha val="43137"/>
                    </a:srgbClr>
                  </a:outerShdw>
                </a:effectLst>
                <a:latin typeface="Comic Sans MS" pitchFamily="66" charset="0"/>
              </a:rPr>
              <a:t>se encuentra a unos 260 km de la ciudad de São Luís en Brasil. </a:t>
            </a:r>
          </a:p>
        </p:txBody>
      </p:sp>
      <p:sp>
        <p:nvSpPr>
          <p:cNvPr id="3" name="2 Rectángulo"/>
          <p:cNvSpPr/>
          <p:nvPr/>
        </p:nvSpPr>
        <p:spPr>
          <a:xfrm>
            <a:off x="5292080" y="1183734"/>
            <a:ext cx="2141984" cy="2031325"/>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Toda el área consta de alrededor de 1550 km² de belleza natural virgen.</a:t>
            </a: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64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8500"/>
                                  </p:stCondLst>
                                  <p:iterate type="lt">
                                    <p:tmPct val="4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2052" name="Picture 4" descr="E:\PPS  EXCLUSIVOS\- Los Oasis mas Bellos del Mundo\Imágenes\LENÇOIS brasile2.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2053" name="Picture 5" descr="E:\PPS  EXCLUSIVOS\- Los Oasis mas Bellos del Mundo\Imágenes\4 - A_bela_Lagoa_da_América,_no_Parque_Nacional_dos_Lençóis_Maranhenses.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3" presetClass="entr" presetSubtype="10" fill="hold" nodeType="withEffect">
                                  <p:stCondLst>
                                    <p:cond delay="0"/>
                                  </p:stCondLst>
                                  <p:childTnLst>
                                    <p:set>
                                      <p:cBhvr>
                                        <p:cTn id="8" dur="1" fill="hold">
                                          <p:stCondLst>
                                            <p:cond delay="0"/>
                                          </p:stCondLst>
                                        </p:cTn>
                                        <p:tgtEl>
                                          <p:spTgt spid="2052"/>
                                        </p:tgtEl>
                                        <p:attrNameLst>
                                          <p:attrName>style.visibility</p:attrName>
                                        </p:attrNameLst>
                                      </p:cBhvr>
                                      <p:to>
                                        <p:strVal val="visible"/>
                                      </p:to>
                                    </p:set>
                                    <p:animEffect transition="in" filter="blinds(horizontal)">
                                      <p:cBhvr>
                                        <p:cTn id="9" dur="4000"/>
                                        <p:tgtEl>
                                          <p:spTgt spid="2052"/>
                                        </p:tgtEl>
                                      </p:cBhvr>
                                    </p:animEffect>
                                  </p:childTnLst>
                                </p:cTn>
                              </p:par>
                              <p:par>
                                <p:cTn id="10" presetID="17" presetClass="exit" presetSubtype="8" fill="hold" nodeType="withEffect">
                                  <p:stCondLst>
                                    <p:cond delay="5000"/>
                                  </p:stCondLst>
                                  <p:childTnLst>
                                    <p:anim calcmode="lin" valueType="num">
                                      <p:cBhvr>
                                        <p:cTn id="11" dur="4000"/>
                                        <p:tgtEl>
                                          <p:spTgt spid="2052"/>
                                        </p:tgtEl>
                                        <p:attrNameLst>
                                          <p:attrName>ppt_x</p:attrName>
                                        </p:attrNameLst>
                                      </p:cBhvr>
                                      <p:tavLst>
                                        <p:tav tm="0">
                                          <p:val>
                                            <p:strVal val="ppt_x"/>
                                          </p:val>
                                        </p:tav>
                                        <p:tav tm="100000">
                                          <p:val>
                                            <p:strVal val="ppt_x-ppt_w/2"/>
                                          </p:val>
                                        </p:tav>
                                      </p:tavLst>
                                    </p:anim>
                                    <p:anim calcmode="lin" valueType="num">
                                      <p:cBhvr>
                                        <p:cTn id="12" dur="4000"/>
                                        <p:tgtEl>
                                          <p:spTgt spid="2052"/>
                                        </p:tgtEl>
                                        <p:attrNameLst>
                                          <p:attrName>ppt_y</p:attrName>
                                        </p:attrNameLst>
                                      </p:cBhvr>
                                      <p:tavLst>
                                        <p:tav tm="0">
                                          <p:val>
                                            <p:strVal val="ppt_y"/>
                                          </p:val>
                                        </p:tav>
                                        <p:tav tm="100000">
                                          <p:val>
                                            <p:strVal val="ppt_y"/>
                                          </p:val>
                                        </p:tav>
                                      </p:tavLst>
                                    </p:anim>
                                    <p:anim calcmode="lin" valueType="num">
                                      <p:cBhvr>
                                        <p:cTn id="13" dur="4000"/>
                                        <p:tgtEl>
                                          <p:spTgt spid="2052"/>
                                        </p:tgtEl>
                                        <p:attrNameLst>
                                          <p:attrName>ppt_w</p:attrName>
                                        </p:attrNameLst>
                                      </p:cBhvr>
                                      <p:tavLst>
                                        <p:tav tm="0">
                                          <p:val>
                                            <p:strVal val="ppt_w"/>
                                          </p:val>
                                        </p:tav>
                                        <p:tav tm="100000">
                                          <p:val>
                                            <p:fltVal val="0"/>
                                          </p:val>
                                        </p:tav>
                                      </p:tavLst>
                                    </p:anim>
                                    <p:anim calcmode="lin" valueType="num">
                                      <p:cBhvr>
                                        <p:cTn id="14" dur="4000"/>
                                        <p:tgtEl>
                                          <p:spTgt spid="2052"/>
                                        </p:tgtEl>
                                        <p:attrNameLst>
                                          <p:attrName>ppt_h</p:attrName>
                                        </p:attrNameLst>
                                      </p:cBhvr>
                                      <p:tavLst>
                                        <p:tav tm="0">
                                          <p:val>
                                            <p:strVal val="ppt_h"/>
                                          </p:val>
                                        </p:tav>
                                        <p:tav tm="100000">
                                          <p:val>
                                            <p:strVal val="ppt_h"/>
                                          </p:val>
                                        </p:tav>
                                      </p:tavLst>
                                    </p:anim>
                                    <p:set>
                                      <p:cBhvr>
                                        <p:cTn id="15" dur="1" fill="hold">
                                          <p:stCondLst>
                                            <p:cond delay="3999"/>
                                          </p:stCondLst>
                                        </p:cTn>
                                        <p:tgtEl>
                                          <p:spTgt spid="2052"/>
                                        </p:tgtEl>
                                        <p:attrNameLst>
                                          <p:attrName>style.visibility</p:attrName>
                                        </p:attrNameLst>
                                      </p:cBhvr>
                                      <p:to>
                                        <p:strVal val="hidden"/>
                                      </p:to>
                                    </p:set>
                                  </p:childTnLst>
                                </p:cTn>
                              </p:par>
                              <p:par>
                                <p:cTn id="16" presetID="17" presetClass="entr" presetSubtype="2" fill="hold" nodeType="withEffect">
                                  <p:stCondLst>
                                    <p:cond delay="5000"/>
                                  </p:stCondLst>
                                  <p:childTnLst>
                                    <p:set>
                                      <p:cBhvr>
                                        <p:cTn id="17" dur="1" fill="hold">
                                          <p:stCondLst>
                                            <p:cond delay="0"/>
                                          </p:stCondLst>
                                        </p:cTn>
                                        <p:tgtEl>
                                          <p:spTgt spid="2053"/>
                                        </p:tgtEl>
                                        <p:attrNameLst>
                                          <p:attrName>style.visibility</p:attrName>
                                        </p:attrNameLst>
                                      </p:cBhvr>
                                      <p:to>
                                        <p:strVal val="visible"/>
                                      </p:to>
                                    </p:set>
                                    <p:anim calcmode="lin" valueType="num">
                                      <p:cBhvr>
                                        <p:cTn id="18" dur="4000" fill="hold"/>
                                        <p:tgtEl>
                                          <p:spTgt spid="2053"/>
                                        </p:tgtEl>
                                        <p:attrNameLst>
                                          <p:attrName>ppt_x</p:attrName>
                                        </p:attrNameLst>
                                      </p:cBhvr>
                                      <p:tavLst>
                                        <p:tav tm="0">
                                          <p:val>
                                            <p:strVal val="#ppt_x+#ppt_w/2"/>
                                          </p:val>
                                        </p:tav>
                                        <p:tav tm="100000">
                                          <p:val>
                                            <p:strVal val="#ppt_x"/>
                                          </p:val>
                                        </p:tav>
                                      </p:tavLst>
                                    </p:anim>
                                    <p:anim calcmode="lin" valueType="num">
                                      <p:cBhvr>
                                        <p:cTn id="19" dur="4000" fill="hold"/>
                                        <p:tgtEl>
                                          <p:spTgt spid="2053"/>
                                        </p:tgtEl>
                                        <p:attrNameLst>
                                          <p:attrName>ppt_y</p:attrName>
                                        </p:attrNameLst>
                                      </p:cBhvr>
                                      <p:tavLst>
                                        <p:tav tm="0">
                                          <p:val>
                                            <p:strVal val="#ppt_y"/>
                                          </p:val>
                                        </p:tav>
                                        <p:tav tm="100000">
                                          <p:val>
                                            <p:strVal val="#ppt_y"/>
                                          </p:val>
                                        </p:tav>
                                      </p:tavLst>
                                    </p:anim>
                                    <p:anim calcmode="lin" valueType="num">
                                      <p:cBhvr>
                                        <p:cTn id="20" dur="4000" fill="hold"/>
                                        <p:tgtEl>
                                          <p:spTgt spid="2053"/>
                                        </p:tgtEl>
                                        <p:attrNameLst>
                                          <p:attrName>ppt_w</p:attrName>
                                        </p:attrNameLst>
                                      </p:cBhvr>
                                      <p:tavLst>
                                        <p:tav tm="0">
                                          <p:val>
                                            <p:fltVal val="0"/>
                                          </p:val>
                                        </p:tav>
                                        <p:tav tm="100000">
                                          <p:val>
                                            <p:strVal val="#ppt_w"/>
                                          </p:val>
                                        </p:tav>
                                      </p:tavLst>
                                    </p:anim>
                                    <p:anim calcmode="lin" valueType="num">
                                      <p:cBhvr>
                                        <p:cTn id="21" dur="4000" fill="hold"/>
                                        <p:tgtEl>
                                          <p:spTgt spid="205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475656" y="1203598"/>
            <a:ext cx="2808312" cy="2354491"/>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Ubicado a las afueras de la cuenca del Amazonas, el parque está sujeto a un período lluvioso regular al comienzo de cada año, </a:t>
            </a:r>
          </a:p>
        </p:txBody>
      </p:sp>
      <p:sp>
        <p:nvSpPr>
          <p:cNvPr id="4" name="3 Rectángulo"/>
          <p:cNvSpPr/>
          <p:nvPr/>
        </p:nvSpPr>
        <p:spPr>
          <a:xfrm>
            <a:off x="5004048" y="1275606"/>
            <a:ext cx="2520280" cy="2354491"/>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Pero a pesar de esta abundante cantidad de lluvia, prácticamente no soporta vegetación en absoluto.</a:t>
            </a:r>
            <a:endParaRPr lang="es-ES" sz="2100" dirty="0">
              <a:solidFill>
                <a:srgbClr val="5F0505"/>
              </a:solidFill>
            </a:endParaRPr>
          </a:p>
        </p:txBody>
      </p:sp>
      <p:sp>
        <p:nvSpPr>
          <p:cNvPr id="5" name="4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6500"/>
                                  </p:stCondLst>
                                  <p:iterate type="lt">
                                    <p:tmPct val="3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7171" name="Picture 3" descr="E:\PPS  EXCLUSIVOS\- Los Oasis mas Bellos del Mundo\Imágenes\lencois-maranhenses-38.jpg"/>
          <p:cNvPicPr>
            <a:picLocks noChangeAspect="1" noChangeArrowheads="1"/>
          </p:cNvPicPr>
          <p:nvPr/>
        </p:nvPicPr>
        <p:blipFill>
          <a:blip r:embed="rId3" cstate="print"/>
          <a:srcRect/>
          <a:stretch>
            <a:fillRect/>
          </a:stretch>
        </p:blipFill>
        <p:spPr bwMode="auto">
          <a:xfrm>
            <a:off x="-9525" y="0"/>
            <a:ext cx="9163050" cy="5124450"/>
          </a:xfrm>
          <a:prstGeom prst="rect">
            <a:avLst/>
          </a:prstGeom>
          <a:noFill/>
        </p:spPr>
      </p:pic>
      <p:pic>
        <p:nvPicPr>
          <p:cNvPr id="7173" name="Picture 5" descr="E:\PPS  EXCLUSIVOS\- Los Oasis mas Bellos del Mundo\Imágenes\6  - LENÇOIS 281878.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5" presetClass="entr" presetSubtype="0" fill="hold" nodeType="withEffect">
                                  <p:stCondLst>
                                    <p:cond delay="0"/>
                                  </p:stCondLst>
                                  <p:childTnLst>
                                    <p:set>
                                      <p:cBhvr>
                                        <p:cTn id="8" dur="1" fill="hold">
                                          <p:stCondLst>
                                            <p:cond delay="0"/>
                                          </p:stCondLst>
                                        </p:cTn>
                                        <p:tgtEl>
                                          <p:spTgt spid="7171"/>
                                        </p:tgtEl>
                                        <p:attrNameLst>
                                          <p:attrName>style.visibility</p:attrName>
                                        </p:attrNameLst>
                                      </p:cBhvr>
                                      <p:to>
                                        <p:strVal val="visible"/>
                                      </p:to>
                                    </p:set>
                                    <p:anim calcmode="lin" valueType="num">
                                      <p:cBhvr>
                                        <p:cTn id="9" dur="4000" fill="hold"/>
                                        <p:tgtEl>
                                          <p:spTgt spid="7171"/>
                                        </p:tgtEl>
                                        <p:attrNameLst>
                                          <p:attrName>ppt_w</p:attrName>
                                        </p:attrNameLst>
                                      </p:cBhvr>
                                      <p:tavLst>
                                        <p:tav tm="0">
                                          <p:val>
                                            <p:strVal val="#ppt_w*0.70"/>
                                          </p:val>
                                        </p:tav>
                                        <p:tav tm="100000">
                                          <p:val>
                                            <p:strVal val="#ppt_w"/>
                                          </p:val>
                                        </p:tav>
                                      </p:tavLst>
                                    </p:anim>
                                    <p:anim calcmode="lin" valueType="num">
                                      <p:cBhvr>
                                        <p:cTn id="10" dur="4000" fill="hold"/>
                                        <p:tgtEl>
                                          <p:spTgt spid="7171"/>
                                        </p:tgtEl>
                                        <p:attrNameLst>
                                          <p:attrName>ppt_h</p:attrName>
                                        </p:attrNameLst>
                                      </p:cBhvr>
                                      <p:tavLst>
                                        <p:tav tm="0">
                                          <p:val>
                                            <p:strVal val="#ppt_h"/>
                                          </p:val>
                                        </p:tav>
                                        <p:tav tm="100000">
                                          <p:val>
                                            <p:strVal val="#ppt_h"/>
                                          </p:val>
                                        </p:tav>
                                      </p:tavLst>
                                    </p:anim>
                                    <p:animEffect transition="in" filter="fade">
                                      <p:cBhvr>
                                        <p:cTn id="11" dur="4000"/>
                                        <p:tgtEl>
                                          <p:spTgt spid="7171"/>
                                        </p:tgtEl>
                                      </p:cBhvr>
                                    </p:animEffect>
                                  </p:childTnLst>
                                </p:cTn>
                              </p:par>
                              <p:par>
                                <p:cTn id="12" presetID="10" presetClass="entr" presetSubtype="0" fill="hold" nodeType="withEffect">
                                  <p:stCondLst>
                                    <p:cond delay="5000"/>
                                  </p:stCondLst>
                                  <p:childTnLst>
                                    <p:set>
                                      <p:cBhvr>
                                        <p:cTn id="13" dur="1" fill="hold">
                                          <p:stCondLst>
                                            <p:cond delay="0"/>
                                          </p:stCondLst>
                                        </p:cTn>
                                        <p:tgtEl>
                                          <p:spTgt spid="7173"/>
                                        </p:tgtEl>
                                        <p:attrNameLst>
                                          <p:attrName>style.visibility</p:attrName>
                                        </p:attrNameLst>
                                      </p:cBhvr>
                                      <p:to>
                                        <p:strVal val="visible"/>
                                      </p:to>
                                    </p:set>
                                    <p:animEffect transition="in" filter="fade">
                                      <p:cBhvr>
                                        <p:cTn id="14" dur="4000"/>
                                        <p:tgtEl>
                                          <p:spTgt spid="7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547664" y="1203599"/>
            <a:ext cx="2736304" cy="2354491"/>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El parque en sí se caracteriza por enormes y blancas dunas de arena, con piscinas de agua dulce repartidas por </a:t>
            </a:r>
            <a:r>
              <a:rPr lang="es-ES" sz="2100" dirty="0" smtClean="0">
                <a:solidFill>
                  <a:srgbClr val="5F0505"/>
                </a:solidFill>
                <a:effectLst>
                  <a:outerShdw blurRad="38100" dist="38100" dir="2700000" algn="tl">
                    <a:srgbClr val="000000">
                      <a:alpha val="43137"/>
                    </a:srgbClr>
                  </a:outerShdw>
                </a:effectLst>
                <a:latin typeface="Comic Sans MS" pitchFamily="66" charset="0"/>
              </a:rPr>
              <a:t>todo el lugar.</a:t>
            </a:r>
            <a:r>
              <a:rPr lang="es-ES" sz="2100" dirty="0">
                <a:solidFill>
                  <a:srgbClr val="5F0505"/>
                </a:solidFill>
                <a:effectLst>
                  <a:outerShdw blurRad="38100" dist="38100" dir="2700000" algn="tl">
                    <a:srgbClr val="000000">
                      <a:alpha val="43137"/>
                    </a:srgbClr>
                  </a:outerShdw>
                </a:effectLst>
                <a:latin typeface="Comic Sans MS" pitchFamily="66" charset="0"/>
              </a:rPr>
              <a:t> </a:t>
            </a:r>
          </a:p>
        </p:txBody>
      </p:sp>
      <p:sp>
        <p:nvSpPr>
          <p:cNvPr id="3" name="2 Rectángulo"/>
          <p:cNvSpPr/>
          <p:nvPr/>
        </p:nvSpPr>
        <p:spPr>
          <a:xfrm>
            <a:off x="4788024" y="1131590"/>
            <a:ext cx="2952328" cy="2426499"/>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Las lagunas resultantes no pueden drenarse gracias a una densa capa de roca impermeable que se encuentra justo debajo de la arena.</a:t>
            </a: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7500"/>
                                  </p:stCondLst>
                                  <p:iterate type="lt">
                                    <p:tmPct val="3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8195" name="Picture 3" descr="E:\PPS  EXCLUSIVOS\- Los Oasis mas Bellos del Mundo\Imágenes\Lencois Maranhenses 01.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5" name="Picture 3" descr="E:\PPS  EXCLUSIVOS\- Los Oasis mas Bellos del Mundo\Imágenes\Lençóis-Maranhenses-National-Park.jpg"/>
          <p:cNvPicPr>
            <a:picLocks noChangeAspect="1" noChangeArrowheads="1"/>
          </p:cNvPicPr>
          <p:nvPr/>
        </p:nvPicPr>
        <p:blipFill>
          <a:blip r:embed="rId4" cstate="print"/>
          <a:srcRect/>
          <a:stretch>
            <a:fillRect/>
          </a:stretch>
        </p:blipFill>
        <p:spPr bwMode="auto">
          <a:xfrm>
            <a:off x="-11113" y="-6350"/>
            <a:ext cx="9155113" cy="5157788"/>
          </a:xfrm>
          <a:prstGeom prst="rect">
            <a:avLst/>
          </a:prstGeom>
          <a:noFill/>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0" presetClass="entr" presetSubtype="0" decel="100000" fill="hold" nodeType="withEffect">
                                  <p:stCondLst>
                                    <p:cond delay="0"/>
                                  </p:stCondLst>
                                  <p:childTnLst>
                                    <p:set>
                                      <p:cBhvr>
                                        <p:cTn id="8" dur="1" fill="hold">
                                          <p:stCondLst>
                                            <p:cond delay="0"/>
                                          </p:stCondLst>
                                        </p:cTn>
                                        <p:tgtEl>
                                          <p:spTgt spid="8195"/>
                                        </p:tgtEl>
                                        <p:attrNameLst>
                                          <p:attrName>style.visibility</p:attrName>
                                        </p:attrNameLst>
                                      </p:cBhvr>
                                      <p:to>
                                        <p:strVal val="visible"/>
                                      </p:to>
                                    </p:set>
                                    <p:anim calcmode="lin" valueType="num">
                                      <p:cBhvr>
                                        <p:cTn id="9" dur="4000" fill="hold"/>
                                        <p:tgtEl>
                                          <p:spTgt spid="8195"/>
                                        </p:tgtEl>
                                        <p:attrNameLst>
                                          <p:attrName>ppt_w</p:attrName>
                                        </p:attrNameLst>
                                      </p:cBhvr>
                                      <p:tavLst>
                                        <p:tav tm="0">
                                          <p:val>
                                            <p:strVal val="#ppt_w+.3"/>
                                          </p:val>
                                        </p:tav>
                                        <p:tav tm="100000">
                                          <p:val>
                                            <p:strVal val="#ppt_w"/>
                                          </p:val>
                                        </p:tav>
                                      </p:tavLst>
                                    </p:anim>
                                    <p:anim calcmode="lin" valueType="num">
                                      <p:cBhvr>
                                        <p:cTn id="10" dur="4000" fill="hold"/>
                                        <p:tgtEl>
                                          <p:spTgt spid="8195"/>
                                        </p:tgtEl>
                                        <p:attrNameLst>
                                          <p:attrName>ppt_h</p:attrName>
                                        </p:attrNameLst>
                                      </p:cBhvr>
                                      <p:tavLst>
                                        <p:tav tm="0">
                                          <p:val>
                                            <p:strVal val="#ppt_h"/>
                                          </p:val>
                                        </p:tav>
                                        <p:tav tm="100000">
                                          <p:val>
                                            <p:strVal val="#ppt_h"/>
                                          </p:val>
                                        </p:tav>
                                      </p:tavLst>
                                    </p:anim>
                                    <p:animEffect transition="in" filter="fade">
                                      <p:cBhvr>
                                        <p:cTn id="11" dur="4000"/>
                                        <p:tgtEl>
                                          <p:spTgt spid="8195"/>
                                        </p:tgtEl>
                                      </p:cBhvr>
                                    </p:animEffect>
                                  </p:childTnLst>
                                </p:cTn>
                              </p:par>
                              <p:par>
                                <p:cTn id="12" presetID="10" presetClass="entr" presetSubtype="0" fill="hold" nodeType="withEffect">
                                  <p:stCondLst>
                                    <p:cond delay="500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2 Rectángulo"/>
          <p:cNvSpPr/>
          <p:nvPr/>
        </p:nvSpPr>
        <p:spPr>
          <a:xfrm>
            <a:off x="1691680" y="1275606"/>
            <a:ext cx="2664296" cy="2031325"/>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Curiosamente, según las leyendas populares, la región fue habitada originalmente por los indios </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Caeté</a:t>
            </a:r>
            <a:r>
              <a:rPr lang="es-ES" sz="2100" dirty="0" smtClean="0">
                <a:solidFill>
                  <a:srgbClr val="5F0505"/>
                </a:solidFill>
                <a:effectLst>
                  <a:outerShdw blurRad="38100" dist="38100" dir="2700000" algn="tl">
                    <a:srgbClr val="000000">
                      <a:alpha val="43137"/>
                    </a:srgbClr>
                  </a:outerShdw>
                </a:effectLst>
                <a:latin typeface="Comic Sans MS" pitchFamily="66" charset="0"/>
              </a:rPr>
              <a:t>, </a:t>
            </a:r>
            <a:endParaRPr lang="es-ES" sz="2100" dirty="0">
              <a:solidFill>
                <a:srgbClr val="5F0505"/>
              </a:solidFill>
              <a:effectLst>
                <a:outerShdw blurRad="38100" dist="38100" dir="2700000" algn="tl">
                  <a:srgbClr val="000000">
                    <a:alpha val="43137"/>
                  </a:srgbClr>
                </a:outerShdw>
              </a:effectLst>
              <a:latin typeface="Comic Sans MS" pitchFamily="66" charset="0"/>
            </a:endParaRPr>
          </a:p>
        </p:txBody>
      </p:sp>
      <p:sp>
        <p:nvSpPr>
          <p:cNvPr id="4" name="3 Rectángulo"/>
          <p:cNvSpPr/>
          <p:nvPr/>
        </p:nvSpPr>
        <p:spPr>
          <a:xfrm>
            <a:off x="4932040" y="1347614"/>
            <a:ext cx="2736304" cy="2031325"/>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Que se despertaron un día para encontrar su tierra ancestral completamente cubierta de arena.</a:t>
            </a:r>
            <a:endParaRPr lang="es-ES" sz="2100" dirty="0">
              <a:solidFill>
                <a:srgbClr val="5F0505"/>
              </a:solidFill>
            </a:endParaRPr>
          </a:p>
        </p:txBody>
      </p:sp>
      <p:sp>
        <p:nvSpPr>
          <p:cNvPr id="5" name="4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5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3"/>
                                        </p:tgtEl>
                                        <p:attrNameLst>
                                          <p:attrName>style.visibility</p:attrName>
                                        </p:attrNameLst>
                                      </p:cBhvr>
                                      <p:to>
                                        <p:strVal val="visible"/>
                                      </p:to>
                                    </p:set>
                                    <p:animEffect transition="in" filter="fade">
                                      <p:cBhvr>
                                        <p:cTn id="9" dur="2000"/>
                                        <p:tgtEl>
                                          <p:spTgt spid="3"/>
                                        </p:tgtEl>
                                      </p:cBhvr>
                                    </p:animEffect>
                                  </p:childTnLst>
                                </p:cTn>
                              </p:par>
                              <p:par>
                                <p:cTn id="10" presetID="10" presetClass="entr" presetSubtype="0" fill="hold" grpId="0" nodeType="withEffect">
                                  <p:stCondLst>
                                    <p:cond delay="7000"/>
                                  </p:stCondLst>
                                  <p:iterate type="lt">
                                    <p:tmPct val="3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9218" name="Picture 2" descr="E:\PPS  EXCLUSIVOS\- Los Oasis mas Bellos del Mundo\Imágenes\lencois.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5" name="Picture 4" descr="E:\PPS  EXCLUSIVOS\- Los Oasis mas Bellos del Mundo\Imágenes\LENÇOIS 919dc6b6731f22e1ee8bc3b340db9a9a.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9218"/>
                                        </p:tgtEl>
                                        <p:attrNameLst>
                                          <p:attrName>style.visibility</p:attrName>
                                        </p:attrNameLst>
                                      </p:cBhvr>
                                      <p:to>
                                        <p:strVal val="visible"/>
                                      </p:to>
                                    </p:set>
                                    <p:animEffect transition="in" filter="fade">
                                      <p:cBhvr>
                                        <p:cTn id="9" dur="4000"/>
                                        <p:tgtEl>
                                          <p:spTgt spid="9218"/>
                                        </p:tgtEl>
                                      </p:cBhvr>
                                    </p:animEffect>
                                    <p:anim calcmode="lin" valueType="num">
                                      <p:cBhvr>
                                        <p:cTn id="10" dur="4000" fill="hold"/>
                                        <p:tgtEl>
                                          <p:spTgt spid="9218"/>
                                        </p:tgtEl>
                                        <p:attrNameLst>
                                          <p:attrName>ppt_x</p:attrName>
                                        </p:attrNameLst>
                                      </p:cBhvr>
                                      <p:tavLst>
                                        <p:tav tm="0">
                                          <p:val>
                                            <p:strVal val="#ppt_x"/>
                                          </p:val>
                                        </p:tav>
                                        <p:tav tm="100000">
                                          <p:val>
                                            <p:strVal val="#ppt_x"/>
                                          </p:val>
                                        </p:tav>
                                      </p:tavLst>
                                    </p:anim>
                                    <p:anim calcmode="lin" valueType="num">
                                      <p:cBhvr>
                                        <p:cTn id="11" dur="4000" fill="hold"/>
                                        <p:tgtEl>
                                          <p:spTgt spid="9218"/>
                                        </p:tgtEl>
                                        <p:attrNameLst>
                                          <p:attrName>ppt_y</p:attrName>
                                        </p:attrNameLst>
                                      </p:cBhvr>
                                      <p:tavLst>
                                        <p:tav tm="0">
                                          <p:val>
                                            <p:strVal val="#ppt_y-.1"/>
                                          </p:val>
                                        </p:tav>
                                        <p:tav tm="100000">
                                          <p:val>
                                            <p:strVal val="#ppt_y"/>
                                          </p:val>
                                        </p:tav>
                                      </p:tavLst>
                                    </p:anim>
                                  </p:childTnLst>
                                </p:cTn>
                              </p:par>
                              <p:par>
                                <p:cTn id="12" presetID="42" presetClass="entr" presetSubtype="0" fill="hold" nodeType="withEffect">
                                  <p:stCondLst>
                                    <p:cond delay="500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4000"/>
                                        <p:tgtEl>
                                          <p:spTgt spid="5"/>
                                        </p:tgtEl>
                                      </p:cBhvr>
                                    </p:animEffect>
                                    <p:anim calcmode="lin" valueType="num">
                                      <p:cBhvr>
                                        <p:cTn id="15" dur="4000" fill="hold"/>
                                        <p:tgtEl>
                                          <p:spTgt spid="5"/>
                                        </p:tgtEl>
                                        <p:attrNameLst>
                                          <p:attrName>ppt_x</p:attrName>
                                        </p:attrNameLst>
                                      </p:cBhvr>
                                      <p:tavLst>
                                        <p:tav tm="0">
                                          <p:val>
                                            <p:strVal val="#ppt_x"/>
                                          </p:val>
                                        </p:tav>
                                        <p:tav tm="100000">
                                          <p:val>
                                            <p:strVal val="#ppt_x"/>
                                          </p:val>
                                        </p:tav>
                                      </p:tavLst>
                                    </p:anim>
                                    <p:anim calcmode="lin" valueType="num">
                                      <p:cBhvr>
                                        <p:cTn id="16" dur="4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10242" name="Picture 2" descr="E:\PPS  EXCLUSIVOS\- Los Oasis mas Bellos del Mundo\Imágenes\wadi bani dreamvacation_screenshot-.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2050" name="Picture 2"/>
          <p:cNvPicPr>
            <a:picLocks noChangeAspect="1" noChangeArrowheads="1"/>
          </p:cNvPicPr>
          <p:nvPr/>
        </p:nvPicPr>
        <p:blipFill>
          <a:blip r:embed="rId4" cstate="print"/>
          <a:srcRect/>
          <a:stretch>
            <a:fillRect/>
          </a:stretch>
        </p:blipFill>
        <p:spPr bwMode="auto">
          <a:xfrm>
            <a:off x="0" y="0"/>
            <a:ext cx="4578350" cy="5143500"/>
          </a:xfrm>
          <a:prstGeom prst="rect">
            <a:avLst/>
          </a:prstGeom>
          <a:noFill/>
          <a:ln w="9525">
            <a:noFill/>
            <a:miter lim="800000"/>
            <a:headEnd/>
            <a:tailEnd/>
          </a:ln>
        </p:spPr>
      </p:pic>
      <p:pic>
        <p:nvPicPr>
          <p:cNvPr id="2051" name="Picture 3"/>
          <p:cNvPicPr>
            <a:picLocks noChangeAspect="1" noChangeArrowheads="1"/>
          </p:cNvPicPr>
          <p:nvPr/>
        </p:nvPicPr>
        <p:blipFill>
          <a:blip r:embed="rId5" cstate="print"/>
          <a:srcRect/>
          <a:stretch>
            <a:fillRect/>
          </a:stretch>
        </p:blipFill>
        <p:spPr bwMode="auto">
          <a:xfrm>
            <a:off x="4572000" y="11113"/>
            <a:ext cx="4572000" cy="5132387"/>
          </a:xfrm>
          <a:prstGeom prst="rect">
            <a:avLst/>
          </a:prstGeom>
          <a:noFill/>
          <a:ln w="9525">
            <a:noFill/>
            <a:miter lim="800000"/>
            <a:headEnd/>
            <a:tailEnd/>
          </a:ln>
        </p:spPr>
      </p:pic>
      <p:sp>
        <p:nvSpPr>
          <p:cNvPr id="2" name="1 Rectángulo"/>
          <p:cNvSpPr/>
          <p:nvPr/>
        </p:nvSpPr>
        <p:spPr>
          <a:xfrm>
            <a:off x="1907704" y="411510"/>
            <a:ext cx="5256584" cy="1077218"/>
          </a:xfrm>
          <a:prstGeom prst="rect">
            <a:avLst/>
          </a:prstGeom>
        </p:spPr>
        <p:txBody>
          <a:bodyPr wrap="square">
            <a:spAutoFit/>
          </a:bodyPr>
          <a:lstStyle/>
          <a:p>
            <a:pPr algn="ctr"/>
            <a:r>
              <a:rPr lang="es-ES" sz="3200" dirty="0" smtClean="0">
                <a:ln>
                  <a:solidFill>
                    <a:srgbClr val="276F6C"/>
                  </a:solidFill>
                </a:ln>
                <a:blipFill>
                  <a:blip r:embed="rId6"/>
                  <a:stretch>
                    <a:fillRect/>
                  </a:stretch>
                </a:blipFill>
                <a:effectLst>
                  <a:outerShdw blurRad="38100" dist="38100" dir="2700000" algn="tl">
                    <a:srgbClr val="000000">
                      <a:alpha val="43137"/>
                    </a:srgbClr>
                  </a:outerShdw>
                </a:effectLst>
                <a:latin typeface="Algerian" pitchFamily="82" charset="0"/>
              </a:rPr>
              <a:t>Oasis </a:t>
            </a:r>
            <a:r>
              <a:rPr lang="es-ES" sz="3200" dirty="0" err="1" smtClean="0">
                <a:ln>
                  <a:solidFill>
                    <a:srgbClr val="276F6C"/>
                  </a:solidFill>
                </a:ln>
                <a:blipFill>
                  <a:blip r:embed="rId6"/>
                  <a:stretch>
                    <a:fillRect/>
                  </a:stretch>
                </a:blipFill>
                <a:effectLst>
                  <a:outerShdw blurRad="38100" dist="38100" dir="2700000" algn="tl">
                    <a:srgbClr val="000000">
                      <a:alpha val="43137"/>
                    </a:srgbClr>
                  </a:outerShdw>
                </a:effectLst>
                <a:latin typeface="Algerian" pitchFamily="82" charset="0"/>
              </a:rPr>
              <a:t>Wadi</a:t>
            </a:r>
            <a:r>
              <a:rPr lang="es-ES" sz="3200" dirty="0" smtClean="0">
                <a:ln>
                  <a:solidFill>
                    <a:srgbClr val="276F6C"/>
                  </a:solidFill>
                </a:ln>
                <a:blipFill>
                  <a:blip r:embed="rId6"/>
                  <a:stretch>
                    <a:fillRect/>
                  </a:stretch>
                </a:blipFill>
                <a:effectLst>
                  <a:outerShdw blurRad="38100" dist="38100" dir="2700000" algn="tl">
                    <a:srgbClr val="000000">
                      <a:alpha val="43137"/>
                    </a:srgbClr>
                  </a:outerShdw>
                </a:effectLst>
                <a:latin typeface="Algerian" pitchFamily="82" charset="0"/>
              </a:rPr>
              <a:t> </a:t>
            </a:r>
            <a:r>
              <a:rPr lang="es-ES" sz="3200" dirty="0">
                <a:ln>
                  <a:solidFill>
                    <a:srgbClr val="276F6C"/>
                  </a:solidFill>
                </a:ln>
                <a:blipFill>
                  <a:blip r:embed="rId6"/>
                  <a:stretch>
                    <a:fillRect/>
                  </a:stretch>
                </a:blipFill>
                <a:effectLst>
                  <a:outerShdw blurRad="38100" dist="38100" dir="2700000" algn="tl">
                    <a:srgbClr val="000000">
                      <a:alpha val="43137"/>
                    </a:srgbClr>
                  </a:outerShdw>
                </a:effectLst>
                <a:latin typeface="Algerian" pitchFamily="82" charset="0"/>
              </a:rPr>
              <a:t>Bani </a:t>
            </a:r>
            <a:r>
              <a:rPr lang="es-ES" sz="3200" dirty="0" err="1">
                <a:ln>
                  <a:solidFill>
                    <a:srgbClr val="276F6C"/>
                  </a:solidFill>
                </a:ln>
                <a:blipFill>
                  <a:blip r:embed="rId6"/>
                  <a:stretch>
                    <a:fillRect/>
                  </a:stretch>
                </a:blipFill>
                <a:effectLst>
                  <a:outerShdw blurRad="38100" dist="38100" dir="2700000" algn="tl">
                    <a:srgbClr val="000000">
                      <a:alpha val="43137"/>
                    </a:srgbClr>
                  </a:outerShdw>
                </a:effectLst>
                <a:latin typeface="Algerian" pitchFamily="82" charset="0"/>
              </a:rPr>
              <a:t>Khalid</a:t>
            </a:r>
            <a:r>
              <a:rPr lang="es-ES" sz="3200" dirty="0">
                <a:ln>
                  <a:solidFill>
                    <a:srgbClr val="276F6C"/>
                  </a:solidFill>
                </a:ln>
                <a:blipFill>
                  <a:blip r:embed="rId6"/>
                  <a:stretch>
                    <a:fillRect/>
                  </a:stretch>
                </a:blipFill>
                <a:effectLst>
                  <a:outerShdw blurRad="38100" dist="38100" dir="2700000" algn="tl">
                    <a:srgbClr val="000000">
                      <a:alpha val="43137"/>
                    </a:srgbClr>
                  </a:outerShdw>
                </a:effectLst>
                <a:latin typeface="Algerian" pitchFamily="82" charset="0"/>
              </a:rPr>
              <a:t> (Omán)</a:t>
            </a:r>
          </a:p>
        </p:txBody>
      </p:sp>
      <p:sp>
        <p:nvSpPr>
          <p:cNvPr id="6" name="5 Rectángulo"/>
          <p:cNvSpPr/>
          <p:nvPr/>
        </p:nvSpPr>
        <p:spPr>
          <a:xfrm>
            <a:off x="0" y="0"/>
            <a:ext cx="9144000" cy="5143500"/>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2050"/>
                                        </p:tgtEl>
                                        <p:attrNameLst>
                                          <p:attrName>style.visibility</p:attrName>
                                        </p:attrNameLst>
                                      </p:cBhvr>
                                      <p:to>
                                        <p:strVal val="visible"/>
                                      </p:to>
                                    </p:set>
                                    <p:anim calcmode="lin" valueType="num">
                                      <p:cBhvr additive="base">
                                        <p:cTn id="9" dur="4000" fill="hold"/>
                                        <p:tgtEl>
                                          <p:spTgt spid="2050"/>
                                        </p:tgtEl>
                                        <p:attrNameLst>
                                          <p:attrName>ppt_x</p:attrName>
                                        </p:attrNameLst>
                                      </p:cBhvr>
                                      <p:tavLst>
                                        <p:tav tm="0">
                                          <p:val>
                                            <p:strVal val="1+#ppt_w/2"/>
                                          </p:val>
                                        </p:tav>
                                        <p:tav tm="100000">
                                          <p:val>
                                            <p:strVal val="#ppt_x"/>
                                          </p:val>
                                        </p:tav>
                                      </p:tavLst>
                                    </p:anim>
                                    <p:anim calcmode="lin" valueType="num">
                                      <p:cBhvr additive="base">
                                        <p:cTn id="10" dur="4000" fill="hold"/>
                                        <p:tgtEl>
                                          <p:spTgt spid="2050"/>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2051"/>
                                        </p:tgtEl>
                                        <p:attrNameLst>
                                          <p:attrName>style.visibility</p:attrName>
                                        </p:attrNameLst>
                                      </p:cBhvr>
                                      <p:to>
                                        <p:strVal val="visible"/>
                                      </p:to>
                                    </p:set>
                                    <p:anim calcmode="lin" valueType="num">
                                      <p:cBhvr additive="base">
                                        <p:cTn id="13" dur="4000" fill="hold"/>
                                        <p:tgtEl>
                                          <p:spTgt spid="2051"/>
                                        </p:tgtEl>
                                        <p:attrNameLst>
                                          <p:attrName>ppt_x</p:attrName>
                                        </p:attrNameLst>
                                      </p:cBhvr>
                                      <p:tavLst>
                                        <p:tav tm="0">
                                          <p:val>
                                            <p:strVal val="0-#ppt_w/2"/>
                                          </p:val>
                                        </p:tav>
                                        <p:tav tm="100000">
                                          <p:val>
                                            <p:strVal val="#ppt_x"/>
                                          </p:val>
                                        </p:tav>
                                      </p:tavLst>
                                    </p:anim>
                                    <p:anim calcmode="lin" valueType="num">
                                      <p:cBhvr additive="base">
                                        <p:cTn id="14" dur="4000" fill="hold"/>
                                        <p:tgtEl>
                                          <p:spTgt spid="2051"/>
                                        </p:tgtEl>
                                        <p:attrNameLst>
                                          <p:attrName>ppt_y</p:attrName>
                                        </p:attrNameLst>
                                      </p:cBhvr>
                                      <p:tavLst>
                                        <p:tav tm="0">
                                          <p:val>
                                            <p:strVal val="#ppt_y"/>
                                          </p:val>
                                        </p:tav>
                                        <p:tav tm="100000">
                                          <p:val>
                                            <p:strVal val="#ppt_y"/>
                                          </p:val>
                                        </p:tav>
                                      </p:tavLst>
                                    </p:anim>
                                  </p:childTnLst>
                                </p:cTn>
                              </p:par>
                              <p:par>
                                <p:cTn id="15" presetID="17" presetClass="exit" presetSubtype="8" fill="hold" nodeType="withEffect">
                                  <p:stCondLst>
                                    <p:cond delay="4000"/>
                                  </p:stCondLst>
                                  <p:childTnLst>
                                    <p:anim calcmode="lin" valueType="num">
                                      <p:cBhvr>
                                        <p:cTn id="16" dur="4000"/>
                                        <p:tgtEl>
                                          <p:spTgt spid="2050"/>
                                        </p:tgtEl>
                                        <p:attrNameLst>
                                          <p:attrName>ppt_x</p:attrName>
                                        </p:attrNameLst>
                                      </p:cBhvr>
                                      <p:tavLst>
                                        <p:tav tm="0">
                                          <p:val>
                                            <p:strVal val="ppt_x"/>
                                          </p:val>
                                        </p:tav>
                                        <p:tav tm="100000">
                                          <p:val>
                                            <p:strVal val="ppt_x-ppt_w/2"/>
                                          </p:val>
                                        </p:tav>
                                      </p:tavLst>
                                    </p:anim>
                                    <p:anim calcmode="lin" valueType="num">
                                      <p:cBhvr>
                                        <p:cTn id="17" dur="4000"/>
                                        <p:tgtEl>
                                          <p:spTgt spid="2050"/>
                                        </p:tgtEl>
                                        <p:attrNameLst>
                                          <p:attrName>ppt_y</p:attrName>
                                        </p:attrNameLst>
                                      </p:cBhvr>
                                      <p:tavLst>
                                        <p:tav tm="0">
                                          <p:val>
                                            <p:strVal val="ppt_y"/>
                                          </p:val>
                                        </p:tav>
                                        <p:tav tm="100000">
                                          <p:val>
                                            <p:strVal val="ppt_y"/>
                                          </p:val>
                                        </p:tav>
                                      </p:tavLst>
                                    </p:anim>
                                    <p:anim calcmode="lin" valueType="num">
                                      <p:cBhvr>
                                        <p:cTn id="18" dur="4000"/>
                                        <p:tgtEl>
                                          <p:spTgt spid="2050"/>
                                        </p:tgtEl>
                                        <p:attrNameLst>
                                          <p:attrName>ppt_w</p:attrName>
                                        </p:attrNameLst>
                                      </p:cBhvr>
                                      <p:tavLst>
                                        <p:tav tm="0">
                                          <p:val>
                                            <p:strVal val="ppt_w"/>
                                          </p:val>
                                        </p:tav>
                                        <p:tav tm="100000">
                                          <p:val>
                                            <p:fltVal val="0"/>
                                          </p:val>
                                        </p:tav>
                                      </p:tavLst>
                                    </p:anim>
                                    <p:anim calcmode="lin" valueType="num">
                                      <p:cBhvr>
                                        <p:cTn id="19" dur="4000"/>
                                        <p:tgtEl>
                                          <p:spTgt spid="2050"/>
                                        </p:tgtEl>
                                        <p:attrNameLst>
                                          <p:attrName>ppt_h</p:attrName>
                                        </p:attrNameLst>
                                      </p:cBhvr>
                                      <p:tavLst>
                                        <p:tav tm="0">
                                          <p:val>
                                            <p:strVal val="ppt_h"/>
                                          </p:val>
                                        </p:tav>
                                        <p:tav tm="100000">
                                          <p:val>
                                            <p:strVal val="ppt_h"/>
                                          </p:val>
                                        </p:tav>
                                      </p:tavLst>
                                    </p:anim>
                                    <p:set>
                                      <p:cBhvr>
                                        <p:cTn id="20" dur="1" fill="hold">
                                          <p:stCondLst>
                                            <p:cond delay="3999"/>
                                          </p:stCondLst>
                                        </p:cTn>
                                        <p:tgtEl>
                                          <p:spTgt spid="2050"/>
                                        </p:tgtEl>
                                        <p:attrNameLst>
                                          <p:attrName>style.visibility</p:attrName>
                                        </p:attrNameLst>
                                      </p:cBhvr>
                                      <p:to>
                                        <p:strVal val="hidden"/>
                                      </p:to>
                                    </p:set>
                                  </p:childTnLst>
                                </p:cTn>
                              </p:par>
                              <p:par>
                                <p:cTn id="21" presetID="17" presetClass="exit" presetSubtype="2" fill="hold" nodeType="withEffect">
                                  <p:stCondLst>
                                    <p:cond delay="4000"/>
                                  </p:stCondLst>
                                  <p:childTnLst>
                                    <p:anim calcmode="lin" valueType="num">
                                      <p:cBhvr>
                                        <p:cTn id="22" dur="4000"/>
                                        <p:tgtEl>
                                          <p:spTgt spid="2051"/>
                                        </p:tgtEl>
                                        <p:attrNameLst>
                                          <p:attrName>ppt_x</p:attrName>
                                        </p:attrNameLst>
                                      </p:cBhvr>
                                      <p:tavLst>
                                        <p:tav tm="0">
                                          <p:val>
                                            <p:strVal val="ppt_x"/>
                                          </p:val>
                                        </p:tav>
                                        <p:tav tm="100000">
                                          <p:val>
                                            <p:strVal val="ppt_x+ppt_w/2"/>
                                          </p:val>
                                        </p:tav>
                                      </p:tavLst>
                                    </p:anim>
                                    <p:anim calcmode="lin" valueType="num">
                                      <p:cBhvr>
                                        <p:cTn id="23" dur="4000"/>
                                        <p:tgtEl>
                                          <p:spTgt spid="2051"/>
                                        </p:tgtEl>
                                        <p:attrNameLst>
                                          <p:attrName>ppt_y</p:attrName>
                                        </p:attrNameLst>
                                      </p:cBhvr>
                                      <p:tavLst>
                                        <p:tav tm="0">
                                          <p:val>
                                            <p:strVal val="ppt_y"/>
                                          </p:val>
                                        </p:tav>
                                        <p:tav tm="100000">
                                          <p:val>
                                            <p:strVal val="ppt_y"/>
                                          </p:val>
                                        </p:tav>
                                      </p:tavLst>
                                    </p:anim>
                                    <p:anim calcmode="lin" valueType="num">
                                      <p:cBhvr>
                                        <p:cTn id="24" dur="4000"/>
                                        <p:tgtEl>
                                          <p:spTgt spid="2051"/>
                                        </p:tgtEl>
                                        <p:attrNameLst>
                                          <p:attrName>ppt_w</p:attrName>
                                        </p:attrNameLst>
                                      </p:cBhvr>
                                      <p:tavLst>
                                        <p:tav tm="0">
                                          <p:val>
                                            <p:strVal val="ppt_w"/>
                                          </p:val>
                                        </p:tav>
                                        <p:tav tm="100000">
                                          <p:val>
                                            <p:fltVal val="0"/>
                                          </p:val>
                                        </p:tav>
                                      </p:tavLst>
                                    </p:anim>
                                    <p:anim calcmode="lin" valueType="num">
                                      <p:cBhvr>
                                        <p:cTn id="25" dur="4000"/>
                                        <p:tgtEl>
                                          <p:spTgt spid="2051"/>
                                        </p:tgtEl>
                                        <p:attrNameLst>
                                          <p:attrName>ppt_h</p:attrName>
                                        </p:attrNameLst>
                                      </p:cBhvr>
                                      <p:tavLst>
                                        <p:tav tm="0">
                                          <p:val>
                                            <p:strVal val="ppt_h"/>
                                          </p:val>
                                        </p:tav>
                                        <p:tav tm="100000">
                                          <p:val>
                                            <p:strVal val="ppt_h"/>
                                          </p:val>
                                        </p:tav>
                                      </p:tavLst>
                                    </p:anim>
                                    <p:set>
                                      <p:cBhvr>
                                        <p:cTn id="26" dur="1" fill="hold">
                                          <p:stCondLst>
                                            <p:cond delay="3999"/>
                                          </p:stCondLst>
                                        </p:cTn>
                                        <p:tgtEl>
                                          <p:spTgt spid="2051"/>
                                        </p:tgtEl>
                                        <p:attrNameLst>
                                          <p:attrName>style.visibility</p:attrName>
                                        </p:attrNameLst>
                                      </p:cBhvr>
                                      <p:to>
                                        <p:strVal val="hidden"/>
                                      </p:to>
                                    </p:set>
                                  </p:childTnLst>
                                </p:cTn>
                              </p:par>
                              <p:par>
                                <p:cTn id="27" presetID="17" presetClass="entr" presetSubtype="10" fill="hold" nodeType="withEffect">
                                  <p:stCondLst>
                                    <p:cond delay="4000"/>
                                  </p:stCondLst>
                                  <p:childTnLst>
                                    <p:set>
                                      <p:cBhvr>
                                        <p:cTn id="28" dur="1" fill="hold">
                                          <p:stCondLst>
                                            <p:cond delay="0"/>
                                          </p:stCondLst>
                                        </p:cTn>
                                        <p:tgtEl>
                                          <p:spTgt spid="10242"/>
                                        </p:tgtEl>
                                        <p:attrNameLst>
                                          <p:attrName>style.visibility</p:attrName>
                                        </p:attrNameLst>
                                      </p:cBhvr>
                                      <p:to>
                                        <p:strVal val="visible"/>
                                      </p:to>
                                    </p:set>
                                    <p:anim calcmode="lin" valueType="num">
                                      <p:cBhvr>
                                        <p:cTn id="29" dur="4000" fill="hold"/>
                                        <p:tgtEl>
                                          <p:spTgt spid="10242"/>
                                        </p:tgtEl>
                                        <p:attrNameLst>
                                          <p:attrName>ppt_w</p:attrName>
                                        </p:attrNameLst>
                                      </p:cBhvr>
                                      <p:tavLst>
                                        <p:tav tm="0">
                                          <p:val>
                                            <p:fltVal val="0"/>
                                          </p:val>
                                        </p:tav>
                                        <p:tav tm="100000">
                                          <p:val>
                                            <p:strVal val="#ppt_w"/>
                                          </p:val>
                                        </p:tav>
                                      </p:tavLst>
                                    </p:anim>
                                    <p:anim calcmode="lin" valueType="num">
                                      <p:cBhvr>
                                        <p:cTn id="30" dur="4000" fill="hold"/>
                                        <p:tgtEl>
                                          <p:spTgt spid="10242"/>
                                        </p:tgtEl>
                                        <p:attrNameLst>
                                          <p:attrName>ppt_h</p:attrName>
                                        </p:attrNameLst>
                                      </p:cBhvr>
                                      <p:tavLst>
                                        <p:tav tm="0">
                                          <p:val>
                                            <p:strVal val="#ppt_h"/>
                                          </p:val>
                                        </p:tav>
                                        <p:tav tm="100000">
                                          <p:val>
                                            <p:strVal val="#ppt_h"/>
                                          </p:val>
                                        </p:tav>
                                      </p:tavLst>
                                    </p:anim>
                                  </p:childTnLst>
                                </p:cTn>
                              </p:par>
                              <p:par>
                                <p:cTn id="31" presetID="25" presetClass="entr" presetSubtype="0" fill="hold" grpId="0" nodeType="withEffect">
                                  <p:stCondLst>
                                    <p:cond delay="5500"/>
                                  </p:stCondLst>
                                  <p:iterate type="lt">
                                    <p:tmPct val="6000"/>
                                  </p:iterate>
                                  <p:childTnLst>
                                    <p:set>
                                      <p:cBhvr>
                                        <p:cTn id="32" dur="1" fill="hold">
                                          <p:stCondLst>
                                            <p:cond delay="0"/>
                                          </p:stCondLst>
                                        </p:cTn>
                                        <p:tgtEl>
                                          <p:spTgt spid="2"/>
                                        </p:tgtEl>
                                        <p:attrNameLst>
                                          <p:attrName>style.visibility</p:attrName>
                                        </p:attrNameLst>
                                      </p:cBhvr>
                                      <p:to>
                                        <p:strVal val="visible"/>
                                      </p:to>
                                    </p:set>
                                    <p:anim calcmode="lin" valueType="num">
                                      <p:cBhvr>
                                        <p:cTn id="33" dur="75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34" dur="75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35" dur="750" accel="50000" fill="hold">
                                          <p:stCondLst>
                                            <p:cond delay="750"/>
                                          </p:stCondLst>
                                        </p:cTn>
                                        <p:tgtEl>
                                          <p:spTgt spid="2"/>
                                        </p:tgtEl>
                                        <p:attrNameLst>
                                          <p:attrName>ppt_w</p:attrName>
                                        </p:attrNameLst>
                                      </p:cBhvr>
                                      <p:tavLst>
                                        <p:tav tm="0">
                                          <p:val>
                                            <p:strVal val="#ppt_w*.05"/>
                                          </p:val>
                                        </p:tav>
                                        <p:tav tm="100000">
                                          <p:val>
                                            <p:strVal val="#ppt_w"/>
                                          </p:val>
                                        </p:tav>
                                      </p:tavLst>
                                    </p:anim>
                                    <p:anim calcmode="lin" valueType="num">
                                      <p:cBhvr>
                                        <p:cTn id="36" dur="1500" fill="hold"/>
                                        <p:tgtEl>
                                          <p:spTgt spid="2"/>
                                        </p:tgtEl>
                                        <p:attrNameLst>
                                          <p:attrName>ppt_h</p:attrName>
                                        </p:attrNameLst>
                                      </p:cBhvr>
                                      <p:tavLst>
                                        <p:tav tm="0">
                                          <p:val>
                                            <p:strVal val="#ppt_h"/>
                                          </p:val>
                                        </p:tav>
                                        <p:tav tm="100000">
                                          <p:val>
                                            <p:strVal val="#ppt_h"/>
                                          </p:val>
                                        </p:tav>
                                      </p:tavLst>
                                    </p:anim>
                                    <p:anim calcmode="lin" valueType="num">
                                      <p:cBhvr>
                                        <p:cTn id="37" dur="75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38" dur="75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39" dur="750" accel="50000" fill="hold">
                                          <p:stCondLst>
                                            <p:cond delay="750"/>
                                          </p:stCondLst>
                                        </p:cTn>
                                        <p:tgtEl>
                                          <p:spTgt spid="2"/>
                                        </p:tgtEl>
                                        <p:attrNameLst>
                                          <p:attrName>ppt_y</p:attrName>
                                        </p:attrNameLst>
                                      </p:cBhvr>
                                      <p:tavLst>
                                        <p:tav tm="0">
                                          <p:val>
                                            <p:strVal val="#ppt_y+.1"/>
                                          </p:val>
                                        </p:tav>
                                        <p:tav tm="100000">
                                          <p:val>
                                            <p:strVal val="#ppt_y"/>
                                          </p:val>
                                        </p:tav>
                                      </p:tavLst>
                                    </p:anim>
                                    <p:animEffect transition="in" filter="fade">
                                      <p:cBhvr>
                                        <p:cTn id="40" dur="1500" decel="50000">
                                          <p:stCondLst>
                                            <p:cond delay="0"/>
                                          </p:stCondLst>
                                        </p:cTn>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619672" y="1347614"/>
            <a:ext cx="2736304" cy="2031325"/>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Ubicado a 203 km de Mascate en Omán, </a:t>
            </a:r>
            <a:r>
              <a:rPr lang="es-ES" sz="2100" dirty="0" err="1">
                <a:solidFill>
                  <a:srgbClr val="5F0505"/>
                </a:solidFill>
                <a:effectLst>
                  <a:outerShdw blurRad="38100" dist="38100" dir="2700000" algn="tl">
                    <a:srgbClr val="000000">
                      <a:alpha val="43137"/>
                    </a:srgbClr>
                  </a:outerShdw>
                </a:effectLst>
                <a:latin typeface="Comic Sans MS" pitchFamily="66" charset="0"/>
              </a:rPr>
              <a:t>Wadi</a:t>
            </a:r>
            <a:r>
              <a:rPr lang="es-ES" sz="2100" dirty="0">
                <a:solidFill>
                  <a:srgbClr val="5F0505"/>
                </a:solidFill>
                <a:effectLst>
                  <a:outerShdw blurRad="38100" dist="38100" dir="2700000" algn="tl">
                    <a:srgbClr val="000000">
                      <a:alpha val="43137"/>
                    </a:srgbClr>
                  </a:outerShdw>
                </a:effectLst>
                <a:latin typeface="Comic Sans MS" pitchFamily="66" charset="0"/>
              </a:rPr>
              <a:t> Bani </a:t>
            </a:r>
            <a:r>
              <a:rPr lang="es-ES" sz="2100" dirty="0" err="1">
                <a:solidFill>
                  <a:srgbClr val="5F0505"/>
                </a:solidFill>
                <a:effectLst>
                  <a:outerShdw blurRad="38100" dist="38100" dir="2700000" algn="tl">
                    <a:srgbClr val="000000">
                      <a:alpha val="43137"/>
                    </a:srgbClr>
                  </a:outerShdw>
                </a:effectLst>
                <a:latin typeface="Comic Sans MS" pitchFamily="66" charset="0"/>
              </a:rPr>
              <a:t>Khalid</a:t>
            </a:r>
            <a:r>
              <a:rPr lang="es-ES" sz="2100" dirty="0">
                <a:solidFill>
                  <a:srgbClr val="5F0505"/>
                </a:solidFill>
                <a:effectLst>
                  <a:outerShdw blurRad="38100" dist="38100" dir="2700000" algn="tl">
                    <a:srgbClr val="000000">
                      <a:alpha val="43137"/>
                    </a:srgbClr>
                  </a:outerShdw>
                </a:effectLst>
                <a:latin typeface="Comic Sans MS" pitchFamily="66" charset="0"/>
              </a:rPr>
              <a:t> es el valle más popular en la región de </a:t>
            </a:r>
            <a:r>
              <a:rPr lang="es-ES" sz="2100" dirty="0" err="1">
                <a:solidFill>
                  <a:srgbClr val="5F0505"/>
                </a:solidFill>
                <a:effectLst>
                  <a:outerShdw blurRad="38100" dist="38100" dir="2700000" algn="tl">
                    <a:srgbClr val="000000">
                      <a:alpha val="43137"/>
                    </a:srgbClr>
                  </a:outerShdw>
                </a:effectLst>
                <a:latin typeface="Comic Sans MS" pitchFamily="66" charset="0"/>
              </a:rPr>
              <a:t>Sharqiyah</a:t>
            </a:r>
            <a:r>
              <a:rPr lang="es-ES" sz="2100" dirty="0" smtClean="0">
                <a:solidFill>
                  <a:srgbClr val="5F0505"/>
                </a:solidFill>
                <a:effectLst>
                  <a:outerShdw blurRad="38100" dist="38100" dir="2700000" algn="tl">
                    <a:srgbClr val="000000">
                      <a:alpha val="43137"/>
                    </a:srgbClr>
                  </a:outerShdw>
                </a:effectLst>
                <a:latin typeface="Comic Sans MS" pitchFamily="66" charset="0"/>
              </a:rPr>
              <a:t>, </a:t>
            </a:r>
            <a:endParaRPr lang="es-ES" sz="2100" dirty="0">
              <a:solidFill>
                <a:srgbClr val="5F0505"/>
              </a:solidFill>
              <a:effectLst>
                <a:outerShdw blurRad="38100" dist="38100" dir="2700000" algn="tl">
                  <a:srgbClr val="000000">
                    <a:alpha val="43137"/>
                  </a:srgbClr>
                </a:outerShdw>
              </a:effectLst>
              <a:latin typeface="Comic Sans MS" pitchFamily="66" charset="0"/>
            </a:endParaRPr>
          </a:p>
        </p:txBody>
      </p:sp>
      <p:sp>
        <p:nvSpPr>
          <p:cNvPr id="4" name="3 Rectángulo"/>
          <p:cNvSpPr/>
          <p:nvPr/>
        </p:nvSpPr>
        <p:spPr>
          <a:xfrm>
            <a:off x="4860032" y="1491630"/>
            <a:ext cx="2664296" cy="1708160"/>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Y está lleno de muchos oasis impresionantes y otros cuerpos de agua </a:t>
            </a:r>
            <a:endParaRPr lang="es-ES" sz="2100" dirty="0"/>
          </a:p>
        </p:txBody>
      </p:sp>
      <p:sp>
        <p:nvSpPr>
          <p:cNvPr id="5" name="4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6000"/>
                                  </p:stCondLst>
                                  <p:iterate type="lt">
                                    <p:tmPct val="3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9" name="Picture 3" descr="E:\PPS  EXCLUSIVOS\- Los Oasis mas Bellos del Mundo\Imágenes\Wadi-Bani-Khalid-F-4.jpg"/>
          <p:cNvPicPr>
            <a:picLocks noChangeAspect="1" noChangeArrowheads="1"/>
          </p:cNvPicPr>
          <p:nvPr/>
        </p:nvPicPr>
        <p:blipFill>
          <a:blip r:embed="rId2" cstate="print"/>
          <a:srcRect/>
          <a:stretch>
            <a:fillRect/>
          </a:stretch>
        </p:blipFill>
        <p:spPr bwMode="auto">
          <a:xfrm>
            <a:off x="-6350" y="-6350"/>
            <a:ext cx="9156700" cy="5157788"/>
          </a:xfrm>
          <a:prstGeom prst="rect">
            <a:avLst/>
          </a:prstGeom>
          <a:noFill/>
        </p:spPr>
      </p:pic>
      <p:pic>
        <p:nvPicPr>
          <p:cNvPr id="6" name="Picture 3" descr="E:\PPS  EXCLUSIVOS\- Los Oasis mas Bellos del Mundo\Imágenes\wadi bani e8db78e7462c8a047944d1b3a6331756.jpg"/>
          <p:cNvPicPr>
            <a:picLocks noChangeAspect="1" noChangeArrowheads="1"/>
          </p:cNvPicPr>
          <p:nvPr/>
        </p:nvPicPr>
        <p:blipFill>
          <a:blip r:embed="rId3" cstate="print"/>
          <a:srcRect/>
          <a:stretch>
            <a:fillRect/>
          </a:stretch>
        </p:blipFill>
        <p:spPr bwMode="auto">
          <a:xfrm>
            <a:off x="0" y="-6350"/>
            <a:ext cx="9150350" cy="5157788"/>
          </a:xfrm>
          <a:prstGeom prst="rect">
            <a:avLst/>
          </a:prstGeom>
          <a:noFill/>
        </p:spPr>
      </p:pic>
      <p:sp>
        <p:nvSpPr>
          <p:cNvPr id="4" name="3 Rectángulo"/>
          <p:cNvSpPr/>
          <p:nvPr/>
        </p:nvSpPr>
        <p:spPr>
          <a:xfrm>
            <a:off x="0" y="0"/>
            <a:ext cx="9144000" cy="51435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 presetClass="entr" presetSubtype="10" fill="hold" nodeType="withEffect">
                                  <p:stCondLst>
                                    <p:cond delay="0"/>
                                  </p:stCondLst>
                                  <p:childTnLst>
                                    <p:set>
                                      <p:cBhvr>
                                        <p:cTn id="8" dur="1" fill="hold">
                                          <p:stCondLst>
                                            <p:cond delay="0"/>
                                          </p:stCondLst>
                                        </p:cTn>
                                        <p:tgtEl>
                                          <p:spTgt spid="80899"/>
                                        </p:tgtEl>
                                        <p:attrNameLst>
                                          <p:attrName>style.visibility</p:attrName>
                                        </p:attrNameLst>
                                      </p:cBhvr>
                                      <p:to>
                                        <p:strVal val="visible"/>
                                      </p:to>
                                    </p:set>
                                    <p:animEffect transition="in" filter="checkerboard(across)">
                                      <p:cBhvr>
                                        <p:cTn id="9" dur="4000"/>
                                        <p:tgtEl>
                                          <p:spTgt spid="80899"/>
                                        </p:tgtEl>
                                      </p:cBhvr>
                                    </p:animEffect>
                                  </p:childTnLst>
                                </p:cTn>
                              </p:par>
                              <p:par>
                                <p:cTn id="10" presetID="10" presetClass="entr" presetSubtype="0" fill="hold" nodeType="withEffect">
                                  <p:stCondLst>
                                    <p:cond delay="50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619672" y="1275606"/>
            <a:ext cx="2664296" cy="2031325"/>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Una característica espectacular de estos oasis es el hecho de que están rodeados de plantas de hoja perenne, </a:t>
            </a:r>
          </a:p>
        </p:txBody>
      </p:sp>
      <p:sp>
        <p:nvSpPr>
          <p:cNvPr id="3" name="2 Rectángulo"/>
          <p:cNvSpPr/>
          <p:nvPr/>
        </p:nvSpPr>
        <p:spPr>
          <a:xfrm>
            <a:off x="4860032" y="1419622"/>
            <a:ext cx="2664296" cy="1708160"/>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Gracias a los valles cercanos que les proporcionan agua fresca durante todo el día.</a:t>
            </a:r>
            <a:endParaRPr lang="es-ES" sz="2100" dirty="0"/>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6500"/>
                                  </p:stCondLst>
                                  <p:iterate type="lt">
                                    <p:tmPct val="3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3074" name="Picture 2" descr="E:\PPS  EXCLUSIVOS\- Los Oasis mas Bellos del Mundo\Imágenes\14 - Wadi-Bani-Khalid-0.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2050" name="Picture 2" descr="E:\PPS  EXCLUSIVOS\- Los Oasis mas Bellos del Mundo\Imágenes\Wadi-Bani-Khalid-0.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2052" name="Picture 4" descr="E:\PPS  EXCLUSIVOS\- Los Oasis mas Bellos del Mundo\Imágenes\Wadi-Bani-Khalid-4.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sp>
        <p:nvSpPr>
          <p:cNvPr id="5" name="4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8" presetClass="entr" presetSubtype="32" fill="hold" nodeType="withEffect">
                                  <p:stCondLst>
                                    <p:cond delay="0"/>
                                  </p:stCondLst>
                                  <p:childTnLst>
                                    <p:set>
                                      <p:cBhvr>
                                        <p:cTn id="8" dur="1" fill="hold">
                                          <p:stCondLst>
                                            <p:cond delay="0"/>
                                          </p:stCondLst>
                                        </p:cTn>
                                        <p:tgtEl>
                                          <p:spTgt spid="3074"/>
                                        </p:tgtEl>
                                        <p:attrNameLst>
                                          <p:attrName>style.visibility</p:attrName>
                                        </p:attrNameLst>
                                      </p:cBhvr>
                                      <p:to>
                                        <p:strVal val="visible"/>
                                      </p:to>
                                    </p:set>
                                    <p:animEffect transition="in" filter="diamond(out)">
                                      <p:cBhvr>
                                        <p:cTn id="9" dur="4000"/>
                                        <p:tgtEl>
                                          <p:spTgt spid="3074"/>
                                        </p:tgtEl>
                                      </p:cBhvr>
                                    </p:animEffect>
                                  </p:childTnLst>
                                </p:cTn>
                              </p:par>
                              <p:par>
                                <p:cTn id="10" presetID="21" presetClass="entr" presetSubtype="8" fill="hold" nodeType="with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wheel(8)">
                                      <p:cBhvr>
                                        <p:cTn id="12" dur="4000"/>
                                        <p:tgtEl>
                                          <p:spTgt spid="2050"/>
                                        </p:tgtEl>
                                      </p:cBhvr>
                                    </p:animEffect>
                                  </p:childTnLst>
                                </p:cTn>
                              </p:par>
                              <p:par>
                                <p:cTn id="13" presetID="25" presetClass="exit" presetSubtype="0" fill="hold" nodeType="withEffect">
                                  <p:stCondLst>
                                    <p:cond delay="5500"/>
                                  </p:stCondLst>
                                  <p:childTnLst>
                                    <p:animEffect transition="out" filter="fade">
                                      <p:cBhvr>
                                        <p:cTn id="14" dur="4000" accel="50000">
                                          <p:stCondLst>
                                            <p:cond delay="0"/>
                                          </p:stCondLst>
                                        </p:cTn>
                                        <p:tgtEl>
                                          <p:spTgt spid="2050"/>
                                        </p:tgtEl>
                                      </p:cBhvr>
                                    </p:animEffect>
                                    <p:anim calcmode="lin" valueType="num">
                                      <p:cBhvr>
                                        <p:cTn id="15" dur="2000" accel="50000">
                                          <p:stCondLst>
                                            <p:cond delay="0"/>
                                          </p:stCondLst>
                                        </p:cTn>
                                        <p:tgtEl>
                                          <p:spTgt spid="2050"/>
                                        </p:tgtEl>
                                        <p:attrNameLst>
                                          <p:attrName>ppt_y</p:attrName>
                                        </p:attrNameLst>
                                      </p:cBhvr>
                                      <p:tavLst>
                                        <p:tav tm="0">
                                          <p:val>
                                            <p:strVal val="ppt_y"/>
                                          </p:val>
                                        </p:tav>
                                        <p:tav tm="100000">
                                          <p:val>
                                            <p:strVal val="ppt_y+.1"/>
                                          </p:val>
                                        </p:tav>
                                      </p:tavLst>
                                    </p:anim>
                                    <p:anim calcmode="lin" valueType="num">
                                      <p:cBhvr>
                                        <p:cTn id="16" dur="2000" decel="50000">
                                          <p:stCondLst>
                                            <p:cond delay="2000"/>
                                          </p:stCondLst>
                                        </p:cTn>
                                        <p:tgtEl>
                                          <p:spTgt spid="2050"/>
                                        </p:tgtEl>
                                        <p:attrNameLst>
                                          <p:attrName>ppt_y</p:attrName>
                                        </p:attrNameLst>
                                      </p:cBhvr>
                                      <p:tavLst>
                                        <p:tav tm="0">
                                          <p:val>
                                            <p:strVal val="ppt_y"/>
                                          </p:val>
                                        </p:tav>
                                        <p:tav tm="100000">
                                          <p:val>
                                            <p:strVal val="ppt_y-.1"/>
                                          </p:val>
                                        </p:tav>
                                      </p:tavLst>
                                    </p:anim>
                                    <p:anim calcmode="lin" valueType="num">
                                      <p:cBhvr>
                                        <p:cTn id="17" dur="2000" accel="50000">
                                          <p:stCondLst>
                                            <p:cond delay="2000"/>
                                          </p:stCondLst>
                                        </p:cTn>
                                        <p:tgtEl>
                                          <p:spTgt spid="2050"/>
                                        </p:tgtEl>
                                        <p:attrNameLst>
                                          <p:attrName>ppt_x</p:attrName>
                                        </p:attrNameLst>
                                      </p:cBhvr>
                                      <p:tavLst>
                                        <p:tav tm="0">
                                          <p:val>
                                            <p:strVal val="ppt_x"/>
                                          </p:val>
                                        </p:tav>
                                        <p:tav tm="100000">
                                          <p:val>
                                            <p:strVal val="ppt_x+.4"/>
                                          </p:val>
                                        </p:tav>
                                      </p:tavLst>
                                    </p:anim>
                                    <p:anim calcmode="lin" valueType="num">
                                      <p:cBhvr>
                                        <p:cTn id="18" dur="4000"/>
                                        <p:tgtEl>
                                          <p:spTgt spid="2050"/>
                                        </p:tgtEl>
                                        <p:attrNameLst>
                                          <p:attrName>ppt_h</p:attrName>
                                        </p:attrNameLst>
                                      </p:cBhvr>
                                      <p:tavLst>
                                        <p:tav tm="0">
                                          <p:val>
                                            <p:strVal val="ppt_h"/>
                                          </p:val>
                                        </p:tav>
                                        <p:tav tm="100000">
                                          <p:val>
                                            <p:strVal val="ppt_h"/>
                                          </p:val>
                                        </p:tav>
                                      </p:tavLst>
                                    </p:anim>
                                    <p:anim calcmode="lin" valueType="num">
                                      <p:cBhvr>
                                        <p:cTn id="19" dur="2000" accel="50000">
                                          <p:stCondLst>
                                            <p:cond delay="0"/>
                                          </p:stCondLst>
                                        </p:cTn>
                                        <p:tgtEl>
                                          <p:spTgt spid="2050"/>
                                        </p:tgtEl>
                                        <p:attrNameLst>
                                          <p:attrName>ppt_w</p:attrName>
                                        </p:attrNameLst>
                                      </p:cBhvr>
                                      <p:tavLst>
                                        <p:tav tm="0">
                                          <p:val>
                                            <p:strVal val="ppt_w"/>
                                          </p:val>
                                        </p:tav>
                                        <p:tav tm="100000">
                                          <p:val>
                                            <p:strVal val="ppt_w*.05"/>
                                          </p:val>
                                        </p:tav>
                                      </p:tavLst>
                                    </p:anim>
                                    <p:anim calcmode="lin" valueType="num">
                                      <p:cBhvr>
                                        <p:cTn id="20" dur="2000" decel="50000">
                                          <p:stCondLst>
                                            <p:cond delay="2000"/>
                                          </p:stCondLst>
                                        </p:cTn>
                                        <p:tgtEl>
                                          <p:spTgt spid="2050"/>
                                        </p:tgtEl>
                                        <p:attrNameLst>
                                          <p:attrName>ppt_w</p:attrName>
                                        </p:attrNameLst>
                                      </p:cBhvr>
                                      <p:tavLst>
                                        <p:tav tm="0">
                                          <p:val>
                                            <p:strVal val="ppt_w"/>
                                          </p:val>
                                        </p:tav>
                                        <p:tav tm="100000">
                                          <p:val>
                                            <p:strVal val="ppt_w/.05"/>
                                          </p:val>
                                        </p:tav>
                                      </p:tavLst>
                                    </p:anim>
                                    <p:anim calcmode="lin" valueType="num">
                                      <p:cBhvr>
                                        <p:cTn id="21" dur="2000" accel="50000">
                                          <p:stCondLst>
                                            <p:cond delay="2000"/>
                                          </p:stCondLst>
                                        </p:cTn>
                                        <p:tgtEl>
                                          <p:spTgt spid="2050"/>
                                        </p:tgtEl>
                                        <p:attrNameLst>
                                          <p:attrName>style.rotation</p:attrName>
                                        </p:attrNameLst>
                                      </p:cBhvr>
                                      <p:tavLst>
                                        <p:tav tm="0">
                                          <p:val>
                                            <p:fltVal val="0"/>
                                          </p:val>
                                        </p:tav>
                                        <p:tav tm="100000">
                                          <p:val>
                                            <p:fltVal val="-90"/>
                                          </p:val>
                                        </p:tav>
                                      </p:tavLst>
                                    </p:anim>
                                    <p:set>
                                      <p:cBhvr>
                                        <p:cTn id="22" dur="1" fill="hold">
                                          <p:stCondLst>
                                            <p:cond delay="3999"/>
                                          </p:stCondLst>
                                        </p:cTn>
                                        <p:tgtEl>
                                          <p:spTgt spid="2050"/>
                                        </p:tgtEl>
                                        <p:attrNameLst>
                                          <p:attrName>style.visibility</p:attrName>
                                        </p:attrNameLst>
                                      </p:cBhvr>
                                      <p:to>
                                        <p:strVal val="hidden"/>
                                      </p:to>
                                    </p:set>
                                  </p:childTnLst>
                                </p:cTn>
                              </p:par>
                              <p:par>
                                <p:cTn id="23" presetID="52" presetClass="entr" presetSubtype="0" fill="hold" nodeType="withEffect">
                                  <p:stCondLst>
                                    <p:cond delay="5500"/>
                                  </p:stCondLst>
                                  <p:childTnLst>
                                    <p:set>
                                      <p:cBhvr>
                                        <p:cTn id="24" dur="1" fill="hold">
                                          <p:stCondLst>
                                            <p:cond delay="0"/>
                                          </p:stCondLst>
                                        </p:cTn>
                                        <p:tgtEl>
                                          <p:spTgt spid="2052"/>
                                        </p:tgtEl>
                                        <p:attrNameLst>
                                          <p:attrName>style.visibility</p:attrName>
                                        </p:attrNameLst>
                                      </p:cBhvr>
                                      <p:to>
                                        <p:strVal val="visible"/>
                                      </p:to>
                                    </p:set>
                                    <p:animScale>
                                      <p:cBhvr>
                                        <p:cTn id="25" dur="3000" decel="50000" fill="hold">
                                          <p:stCondLst>
                                            <p:cond delay="0"/>
                                          </p:stCondLst>
                                        </p:cTn>
                                        <p:tgtEl>
                                          <p:spTgt spid="20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3000" decel="50000" fill="hold">
                                          <p:stCondLst>
                                            <p:cond delay="0"/>
                                          </p:stCondLst>
                                        </p:cTn>
                                        <p:tgtEl>
                                          <p:spTgt spid="2052"/>
                                        </p:tgtEl>
                                        <p:attrNameLst>
                                          <p:attrName>ppt_x</p:attrName>
                                          <p:attrName>ppt_y</p:attrName>
                                        </p:attrNameLst>
                                      </p:cBhvr>
                                    </p:animMotion>
                                    <p:animEffect transition="in" filter="fade">
                                      <p:cBhvr>
                                        <p:cTn id="27" dur="3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619672" y="1419622"/>
            <a:ext cx="2592288" cy="1708160"/>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El </a:t>
            </a:r>
            <a:r>
              <a:rPr lang="es-ES" sz="2100" dirty="0" err="1">
                <a:solidFill>
                  <a:srgbClr val="5F0505"/>
                </a:solidFill>
                <a:effectLst>
                  <a:outerShdw blurRad="38100" dist="38100" dir="2700000" algn="tl">
                    <a:srgbClr val="000000">
                      <a:alpha val="43137"/>
                    </a:srgbClr>
                  </a:outerShdw>
                </a:effectLst>
                <a:latin typeface="Comic Sans MS" pitchFamily="66" charset="0"/>
              </a:rPr>
              <a:t>W</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adi</a:t>
            </a:r>
            <a:r>
              <a:rPr lang="es-ES" sz="2100" dirty="0" smtClean="0">
                <a:solidFill>
                  <a:srgbClr val="5F0505"/>
                </a:solidFill>
                <a:effectLst>
                  <a:outerShdw blurRad="38100" dist="38100" dir="2700000" algn="tl">
                    <a:srgbClr val="000000">
                      <a:alpha val="43137"/>
                    </a:srgbClr>
                  </a:outerShdw>
                </a:effectLst>
                <a:latin typeface="Comic Sans MS" pitchFamily="66" charset="0"/>
              </a:rPr>
              <a:t>  Bani también </a:t>
            </a:r>
            <a:r>
              <a:rPr lang="es-ES" sz="2100" dirty="0">
                <a:solidFill>
                  <a:srgbClr val="5F0505"/>
                </a:solidFill>
                <a:effectLst>
                  <a:outerShdw blurRad="38100" dist="38100" dir="2700000" algn="tl">
                    <a:srgbClr val="000000">
                      <a:alpha val="43137"/>
                    </a:srgbClr>
                  </a:outerShdw>
                </a:effectLst>
                <a:latin typeface="Comic Sans MS" pitchFamily="66" charset="0"/>
              </a:rPr>
              <a:t>está rodeado de numerosas cuevas interesantes, </a:t>
            </a:r>
          </a:p>
        </p:txBody>
      </p:sp>
      <p:sp>
        <p:nvSpPr>
          <p:cNvPr id="4" name="3 Rectángulo"/>
          <p:cNvSpPr/>
          <p:nvPr/>
        </p:nvSpPr>
        <p:spPr>
          <a:xfrm>
            <a:off x="5004048" y="1419622"/>
            <a:ext cx="2592288" cy="2103333"/>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Que incluyen una de las cámaras subterráneas del Sultanato, conocida como </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Kahf</a:t>
            </a:r>
            <a:r>
              <a:rPr lang="es-ES" sz="2100" dirty="0" smtClean="0">
                <a:solidFill>
                  <a:srgbClr val="5F0505"/>
                </a:solidFill>
                <a:effectLst>
                  <a:outerShdw blurRad="38100" dist="38100" dir="2700000" algn="tl">
                    <a:srgbClr val="000000">
                      <a:alpha val="43137"/>
                    </a:srgbClr>
                  </a:outerShdw>
                </a:effectLst>
                <a:latin typeface="Comic Sans MS" pitchFamily="66" charset="0"/>
              </a:rPr>
              <a:t> </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Maqal</a:t>
            </a:r>
            <a:r>
              <a:rPr lang="es-ES" sz="2100" dirty="0" smtClean="0">
                <a:solidFill>
                  <a:srgbClr val="5F0505"/>
                </a:solidFill>
                <a:effectLst>
                  <a:outerShdw blurRad="38100" dist="38100" dir="2700000" algn="tl">
                    <a:srgbClr val="000000">
                      <a:alpha val="43137"/>
                    </a:srgbClr>
                  </a:outerShdw>
                </a:effectLst>
                <a:latin typeface="Comic Sans MS" pitchFamily="66" charset="0"/>
              </a:rPr>
              <a:t>.</a:t>
            </a:r>
            <a:endParaRPr lang="es-ES" sz="2100" dirty="0"/>
          </a:p>
        </p:txBody>
      </p:sp>
      <p:sp>
        <p:nvSpPr>
          <p:cNvPr id="5" name="4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3500"/>
                                  </p:stCondLst>
                                  <p:iterate type="lt">
                                    <p:tmPct val="3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2050" name="Picture 2" descr="E:\PPS  EXCLUSIVOS\- Los Oasis mas Bellos del Mundo\Imágenes\27318119472_5faaf03c5d_b.jpg"/>
          <p:cNvPicPr>
            <a:picLocks noChangeAspect="1" noChangeArrowheads="1"/>
          </p:cNvPicPr>
          <p:nvPr/>
        </p:nvPicPr>
        <p:blipFill>
          <a:blip r:embed="rId3" cstate="print"/>
          <a:srcRect/>
          <a:stretch>
            <a:fillRect/>
          </a:stretch>
        </p:blipFill>
        <p:spPr bwMode="auto">
          <a:xfrm>
            <a:off x="0" y="0"/>
            <a:ext cx="9144000" cy="5143500"/>
          </a:xfrm>
          <a:prstGeom prst="rect">
            <a:avLst/>
          </a:prstGeom>
          <a:noFill/>
        </p:spPr>
      </p:pic>
      <p:pic>
        <p:nvPicPr>
          <p:cNvPr id="12290" name="Picture 2" descr="E:\PPS  EXCLUSIVOS\- Los Oasis mas Bellos del Mundo\Imágenes\wadi-bani-khalid-fucc88r-die-wasserversorgung-der-sonst-staubtrockenen-umgebung-oman-frasho-f.jpg"/>
          <p:cNvPicPr>
            <a:picLocks noChangeAspect="1" noChangeArrowheads="1"/>
          </p:cNvPicPr>
          <p:nvPr/>
        </p:nvPicPr>
        <p:blipFill>
          <a:blip r:embed="rId4" cstate="print"/>
          <a:srcRect/>
          <a:stretch>
            <a:fillRect/>
          </a:stretch>
        </p:blipFill>
        <p:spPr bwMode="auto">
          <a:xfrm>
            <a:off x="-6350" y="-6350"/>
            <a:ext cx="9156700" cy="5157788"/>
          </a:xfrm>
          <a:prstGeom prst="rect">
            <a:avLst/>
          </a:prstGeom>
          <a:noFill/>
        </p:spPr>
      </p:pic>
      <p:sp>
        <p:nvSpPr>
          <p:cNvPr id="4" name="3 Rectángulo"/>
          <p:cNvSpPr/>
          <p:nvPr/>
        </p:nvSpPr>
        <p:spPr>
          <a:xfrm>
            <a:off x="6350" y="18232"/>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5" presetClass="entr" presetSubtype="0" fill="hold" nodeType="withEffect">
                                  <p:stCondLst>
                                    <p:cond delay="0"/>
                                  </p:stCondLst>
                                  <p:childTnLst>
                                    <p:set>
                                      <p:cBhvr>
                                        <p:cTn id="8" dur="1" fill="hold">
                                          <p:stCondLst>
                                            <p:cond delay="0"/>
                                          </p:stCondLst>
                                        </p:cTn>
                                        <p:tgtEl>
                                          <p:spTgt spid="2050"/>
                                        </p:tgtEl>
                                        <p:attrNameLst>
                                          <p:attrName>style.visibility</p:attrName>
                                        </p:attrNameLst>
                                      </p:cBhvr>
                                      <p:to>
                                        <p:strVal val="visible"/>
                                      </p:to>
                                    </p:set>
                                    <p:anim calcmode="lin" valueType="num">
                                      <p:cBhvr>
                                        <p:cTn id="9" dur="4000" fill="hold"/>
                                        <p:tgtEl>
                                          <p:spTgt spid="2050"/>
                                        </p:tgtEl>
                                        <p:attrNameLst>
                                          <p:attrName>ppt_w</p:attrName>
                                        </p:attrNameLst>
                                      </p:cBhvr>
                                      <p:tavLst>
                                        <p:tav tm="0">
                                          <p:val>
                                            <p:strVal val="#ppt_w*0.70"/>
                                          </p:val>
                                        </p:tav>
                                        <p:tav tm="100000">
                                          <p:val>
                                            <p:strVal val="#ppt_w"/>
                                          </p:val>
                                        </p:tav>
                                      </p:tavLst>
                                    </p:anim>
                                    <p:anim calcmode="lin" valueType="num">
                                      <p:cBhvr>
                                        <p:cTn id="10" dur="4000" fill="hold"/>
                                        <p:tgtEl>
                                          <p:spTgt spid="2050"/>
                                        </p:tgtEl>
                                        <p:attrNameLst>
                                          <p:attrName>ppt_h</p:attrName>
                                        </p:attrNameLst>
                                      </p:cBhvr>
                                      <p:tavLst>
                                        <p:tav tm="0">
                                          <p:val>
                                            <p:strVal val="#ppt_h"/>
                                          </p:val>
                                        </p:tav>
                                        <p:tav tm="100000">
                                          <p:val>
                                            <p:strVal val="#ppt_h"/>
                                          </p:val>
                                        </p:tav>
                                      </p:tavLst>
                                    </p:anim>
                                    <p:animEffect transition="in" filter="fade">
                                      <p:cBhvr>
                                        <p:cTn id="11" dur="4000"/>
                                        <p:tgtEl>
                                          <p:spTgt spid="2050"/>
                                        </p:tgtEl>
                                      </p:cBhvr>
                                    </p:animEffect>
                                  </p:childTnLst>
                                </p:cTn>
                              </p:par>
                              <p:par>
                                <p:cTn id="12" presetID="50" presetClass="entr" presetSubtype="0" decel="100000" fill="hold" nodeType="withEffect">
                                  <p:stCondLst>
                                    <p:cond delay="5500"/>
                                  </p:stCondLst>
                                  <p:childTnLst>
                                    <p:set>
                                      <p:cBhvr>
                                        <p:cTn id="13" dur="1" fill="hold">
                                          <p:stCondLst>
                                            <p:cond delay="0"/>
                                          </p:stCondLst>
                                        </p:cTn>
                                        <p:tgtEl>
                                          <p:spTgt spid="12290"/>
                                        </p:tgtEl>
                                        <p:attrNameLst>
                                          <p:attrName>style.visibility</p:attrName>
                                        </p:attrNameLst>
                                      </p:cBhvr>
                                      <p:to>
                                        <p:strVal val="visible"/>
                                      </p:to>
                                    </p:set>
                                    <p:anim calcmode="lin" valueType="num">
                                      <p:cBhvr>
                                        <p:cTn id="14" dur="4000" fill="hold"/>
                                        <p:tgtEl>
                                          <p:spTgt spid="12290"/>
                                        </p:tgtEl>
                                        <p:attrNameLst>
                                          <p:attrName>ppt_w</p:attrName>
                                        </p:attrNameLst>
                                      </p:cBhvr>
                                      <p:tavLst>
                                        <p:tav tm="0">
                                          <p:val>
                                            <p:strVal val="#ppt_w+.3"/>
                                          </p:val>
                                        </p:tav>
                                        <p:tav tm="100000">
                                          <p:val>
                                            <p:strVal val="#ppt_w"/>
                                          </p:val>
                                        </p:tav>
                                      </p:tavLst>
                                    </p:anim>
                                    <p:anim calcmode="lin" valueType="num">
                                      <p:cBhvr>
                                        <p:cTn id="15" dur="4000" fill="hold"/>
                                        <p:tgtEl>
                                          <p:spTgt spid="12290"/>
                                        </p:tgtEl>
                                        <p:attrNameLst>
                                          <p:attrName>ppt_h</p:attrName>
                                        </p:attrNameLst>
                                      </p:cBhvr>
                                      <p:tavLst>
                                        <p:tav tm="0">
                                          <p:val>
                                            <p:strVal val="#ppt_h"/>
                                          </p:val>
                                        </p:tav>
                                        <p:tav tm="100000">
                                          <p:val>
                                            <p:strVal val="#ppt_h"/>
                                          </p:val>
                                        </p:tav>
                                      </p:tavLst>
                                    </p:anim>
                                    <p:animEffect transition="in" filter="fade">
                                      <p:cBhvr>
                                        <p:cTn id="16" dur="4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5220072" y="1347614"/>
            <a:ext cx="2304256" cy="2103333"/>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Que </a:t>
            </a:r>
            <a:r>
              <a:rPr lang="es-ES" sz="2100" dirty="0">
                <a:solidFill>
                  <a:srgbClr val="5F0505"/>
                </a:solidFill>
                <a:effectLst>
                  <a:outerShdw blurRad="38100" dist="38100" dir="2700000" algn="tl">
                    <a:srgbClr val="000000">
                      <a:alpha val="43137"/>
                    </a:srgbClr>
                  </a:outerShdw>
                </a:effectLst>
                <a:latin typeface="Comic Sans MS" pitchFamily="66" charset="0"/>
              </a:rPr>
              <a:t>son de color rojo óxido con mineral de hierro y verde con óxido de cobre.</a:t>
            </a:r>
          </a:p>
        </p:txBody>
      </p:sp>
      <p:sp>
        <p:nvSpPr>
          <p:cNvPr id="3" name="2 Rectángulo"/>
          <p:cNvSpPr/>
          <p:nvPr/>
        </p:nvSpPr>
        <p:spPr>
          <a:xfrm>
            <a:off x="1547664" y="1059582"/>
            <a:ext cx="2880320" cy="2749664"/>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Además, al acercarse al </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Wadi</a:t>
            </a:r>
            <a:r>
              <a:rPr lang="es-ES" sz="2100" dirty="0" smtClean="0">
                <a:solidFill>
                  <a:srgbClr val="5F0505"/>
                </a:solidFill>
                <a:effectLst>
                  <a:outerShdw blurRad="38100" dist="38100" dir="2700000" algn="tl">
                    <a:srgbClr val="000000">
                      <a:alpha val="43137"/>
                    </a:srgbClr>
                  </a:outerShdw>
                </a:effectLst>
                <a:latin typeface="Comic Sans MS" pitchFamily="66" charset="0"/>
              </a:rPr>
              <a:t> Bani, los visitantes podrán maravillarse con algunas formaciones rocosas increíblemente coloridas, </a:t>
            </a:r>
            <a:endParaRPr lang="es-ES" sz="2100" dirty="0"/>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3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3"/>
                                        </p:tgtEl>
                                        <p:attrNameLst>
                                          <p:attrName>style.visibility</p:attrName>
                                        </p:attrNameLst>
                                      </p:cBhvr>
                                      <p:to>
                                        <p:strVal val="visible"/>
                                      </p:to>
                                    </p:set>
                                    <p:animEffect transition="in" filter="fade">
                                      <p:cBhvr>
                                        <p:cTn id="9" dur="2000"/>
                                        <p:tgtEl>
                                          <p:spTgt spid="3"/>
                                        </p:tgtEl>
                                      </p:cBhvr>
                                    </p:animEffect>
                                  </p:childTnLst>
                                </p:cTn>
                              </p:par>
                              <p:par>
                                <p:cTn id="10" presetID="10" presetClass="entr" presetSubtype="0" fill="hold" grpId="0" nodeType="withEffect">
                                  <p:stCondLst>
                                    <p:cond delay="7000"/>
                                  </p:stCondLst>
                                  <p:iterate type="lt">
                                    <p:tmPct val="3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000" r="-5000"/>
          </a:stretch>
        </a:blipFill>
        <a:effectLst/>
      </p:bgPr>
    </p:bg>
    <p:spTree>
      <p:nvGrpSpPr>
        <p:cNvPr id="1" name=""/>
        <p:cNvGrpSpPr/>
        <p:nvPr/>
      </p:nvGrpSpPr>
      <p:grpSpPr>
        <a:xfrm>
          <a:off x="0" y="0"/>
          <a:ext cx="0" cy="0"/>
          <a:chOff x="0" y="0"/>
          <a:chExt cx="0" cy="0"/>
        </a:xfrm>
      </p:grpSpPr>
      <p:sp>
        <p:nvSpPr>
          <p:cNvPr id="4" name="3 Rectángulo"/>
          <p:cNvSpPr/>
          <p:nvPr/>
        </p:nvSpPr>
        <p:spPr>
          <a:xfrm>
            <a:off x="0" y="0"/>
            <a:ext cx="4572000" cy="5143500"/>
          </a:xfrm>
          <a:prstGeom prst="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Rectángulo"/>
          <p:cNvSpPr/>
          <p:nvPr/>
        </p:nvSpPr>
        <p:spPr>
          <a:xfrm>
            <a:off x="4572000" y="0"/>
            <a:ext cx="4572000" cy="5143500"/>
          </a:xfrm>
          <a:prstGeom prst="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3075" name="Picture 3" descr="E:\PPS  EXCLUSIVOS\- Los Oasis mas Bellos del Mundo\Imágenes\Wadi-Bani-Awf-16.jpg"/>
          <p:cNvPicPr>
            <a:picLocks noChangeAspect="1" noChangeArrowheads="1"/>
          </p:cNvPicPr>
          <p:nvPr/>
        </p:nvPicPr>
        <p:blipFill>
          <a:blip r:embed="rId3" cstate="print"/>
          <a:srcRect/>
          <a:stretch>
            <a:fillRect/>
          </a:stretch>
        </p:blipFill>
        <p:spPr bwMode="auto">
          <a:xfrm>
            <a:off x="0" y="1"/>
            <a:ext cx="9144000" cy="5143500"/>
          </a:xfrm>
          <a:prstGeom prst="rect">
            <a:avLst/>
          </a:prstGeom>
          <a:noFill/>
        </p:spPr>
      </p:pic>
      <p:pic>
        <p:nvPicPr>
          <p:cNvPr id="3074" name="Picture 2" descr="E:\PPS  EXCLUSIVOS\- Los Oasis mas Bellos del Mundo\Imágenes\Wadi-Bani-Awf-16.jpg"/>
          <p:cNvPicPr>
            <a:picLocks noChangeAspect="1" noChangeArrowheads="1"/>
          </p:cNvPicPr>
          <p:nvPr/>
        </p:nvPicPr>
        <p:blipFill>
          <a:blip r:embed="rId3" cstate="print"/>
          <a:srcRect/>
          <a:stretch>
            <a:fillRect/>
          </a:stretch>
        </p:blipFill>
        <p:spPr bwMode="auto">
          <a:xfrm>
            <a:off x="0" y="0"/>
            <a:ext cx="9144000" cy="5143500"/>
          </a:xfrm>
          <a:prstGeom prst="rect">
            <a:avLst/>
          </a:prstGeom>
          <a:noFill/>
        </p:spPr>
      </p:pic>
      <p:pic>
        <p:nvPicPr>
          <p:cNvPr id="2050" name="Picture 2" descr="E:\PPS  EXCLUSIVOS\- Los Oasis mas Bellos del Mundo\Imágenes\19 - wadi-bani-khalid-oman-479292-1440x67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9001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ntr" presetSubtype="8" fill="hold" grpId="1"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4000" fill="hold"/>
                                        <p:tgtEl>
                                          <p:spTgt spid="4"/>
                                        </p:tgtEl>
                                        <p:attrNameLst>
                                          <p:attrName>ppt_x</p:attrName>
                                        </p:attrNameLst>
                                      </p:cBhvr>
                                      <p:tavLst>
                                        <p:tav tm="0">
                                          <p:val>
                                            <p:strVal val="#ppt_x-#ppt_w/2"/>
                                          </p:val>
                                        </p:tav>
                                        <p:tav tm="100000">
                                          <p:val>
                                            <p:strVal val="#ppt_x"/>
                                          </p:val>
                                        </p:tav>
                                      </p:tavLst>
                                    </p:anim>
                                    <p:anim calcmode="lin" valueType="num">
                                      <p:cBhvr>
                                        <p:cTn id="10" dur="4000" fill="hold"/>
                                        <p:tgtEl>
                                          <p:spTgt spid="4"/>
                                        </p:tgtEl>
                                        <p:attrNameLst>
                                          <p:attrName>ppt_y</p:attrName>
                                        </p:attrNameLst>
                                      </p:cBhvr>
                                      <p:tavLst>
                                        <p:tav tm="0">
                                          <p:val>
                                            <p:strVal val="#ppt_y"/>
                                          </p:val>
                                        </p:tav>
                                        <p:tav tm="100000">
                                          <p:val>
                                            <p:strVal val="#ppt_y"/>
                                          </p:val>
                                        </p:tav>
                                      </p:tavLst>
                                    </p:anim>
                                    <p:anim calcmode="lin" valueType="num">
                                      <p:cBhvr>
                                        <p:cTn id="11" dur="4000" fill="hold"/>
                                        <p:tgtEl>
                                          <p:spTgt spid="4"/>
                                        </p:tgtEl>
                                        <p:attrNameLst>
                                          <p:attrName>ppt_w</p:attrName>
                                        </p:attrNameLst>
                                      </p:cBhvr>
                                      <p:tavLst>
                                        <p:tav tm="0">
                                          <p:val>
                                            <p:fltVal val="0"/>
                                          </p:val>
                                        </p:tav>
                                        <p:tav tm="100000">
                                          <p:val>
                                            <p:strVal val="#ppt_w"/>
                                          </p:val>
                                        </p:tav>
                                      </p:tavLst>
                                    </p:anim>
                                    <p:anim calcmode="lin" valueType="num">
                                      <p:cBhvr>
                                        <p:cTn id="12" dur="4000" fill="hold"/>
                                        <p:tgtEl>
                                          <p:spTgt spid="4"/>
                                        </p:tgtEl>
                                        <p:attrNameLst>
                                          <p:attrName>ppt_h</p:attrName>
                                        </p:attrNameLst>
                                      </p:cBhvr>
                                      <p:tavLst>
                                        <p:tav tm="0">
                                          <p:val>
                                            <p:strVal val="#ppt_h"/>
                                          </p:val>
                                        </p:tav>
                                        <p:tav tm="100000">
                                          <p:val>
                                            <p:strVal val="#ppt_h"/>
                                          </p:val>
                                        </p:tav>
                                      </p:tavLst>
                                    </p:anim>
                                  </p:childTnLst>
                                </p:cTn>
                              </p:par>
                              <p:par>
                                <p:cTn id="13" presetID="17" presetClass="entr" presetSubtype="2" fill="hold" grpId="1"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4000" fill="hold"/>
                                        <p:tgtEl>
                                          <p:spTgt spid="5"/>
                                        </p:tgtEl>
                                        <p:attrNameLst>
                                          <p:attrName>ppt_x</p:attrName>
                                        </p:attrNameLst>
                                      </p:cBhvr>
                                      <p:tavLst>
                                        <p:tav tm="0">
                                          <p:val>
                                            <p:strVal val="#ppt_x+#ppt_w/2"/>
                                          </p:val>
                                        </p:tav>
                                        <p:tav tm="100000">
                                          <p:val>
                                            <p:strVal val="#ppt_x"/>
                                          </p:val>
                                        </p:tav>
                                      </p:tavLst>
                                    </p:anim>
                                    <p:anim calcmode="lin" valueType="num">
                                      <p:cBhvr>
                                        <p:cTn id="16" dur="4000" fill="hold"/>
                                        <p:tgtEl>
                                          <p:spTgt spid="5"/>
                                        </p:tgtEl>
                                        <p:attrNameLst>
                                          <p:attrName>ppt_y</p:attrName>
                                        </p:attrNameLst>
                                      </p:cBhvr>
                                      <p:tavLst>
                                        <p:tav tm="0">
                                          <p:val>
                                            <p:strVal val="#ppt_y"/>
                                          </p:val>
                                        </p:tav>
                                        <p:tav tm="100000">
                                          <p:val>
                                            <p:strVal val="#ppt_y"/>
                                          </p:val>
                                        </p:tav>
                                      </p:tavLst>
                                    </p:anim>
                                    <p:anim calcmode="lin" valueType="num">
                                      <p:cBhvr>
                                        <p:cTn id="17" dur="4000" fill="hold"/>
                                        <p:tgtEl>
                                          <p:spTgt spid="5"/>
                                        </p:tgtEl>
                                        <p:attrNameLst>
                                          <p:attrName>ppt_w</p:attrName>
                                        </p:attrNameLst>
                                      </p:cBhvr>
                                      <p:tavLst>
                                        <p:tav tm="0">
                                          <p:val>
                                            <p:fltVal val="0"/>
                                          </p:val>
                                        </p:tav>
                                        <p:tav tm="100000">
                                          <p:val>
                                            <p:strVal val="#ppt_w"/>
                                          </p:val>
                                        </p:tav>
                                      </p:tavLst>
                                    </p:anim>
                                    <p:anim calcmode="lin" valueType="num">
                                      <p:cBhvr>
                                        <p:cTn id="18" dur="4000" fill="hold"/>
                                        <p:tgtEl>
                                          <p:spTgt spid="5"/>
                                        </p:tgtEl>
                                        <p:attrNameLst>
                                          <p:attrName>ppt_h</p:attrName>
                                        </p:attrNameLst>
                                      </p:cBhvr>
                                      <p:tavLst>
                                        <p:tav tm="0">
                                          <p:val>
                                            <p:strVal val="#ppt_h"/>
                                          </p:val>
                                        </p:tav>
                                        <p:tav tm="100000">
                                          <p:val>
                                            <p:strVal val="#ppt_h"/>
                                          </p:val>
                                        </p:tav>
                                      </p:tavLst>
                                    </p:anim>
                                  </p:childTnLst>
                                </p:cTn>
                              </p:par>
                              <p:par>
                                <p:cTn id="19" presetID="8" presetClass="exit" presetSubtype="32" fill="hold" grpId="0" nodeType="withEffect">
                                  <p:stCondLst>
                                    <p:cond delay="3000"/>
                                  </p:stCondLst>
                                  <p:childTnLst>
                                    <p:animEffect transition="out" filter="diamond(out)">
                                      <p:cBhvr>
                                        <p:cTn id="20" dur="4000"/>
                                        <p:tgtEl>
                                          <p:spTgt spid="4"/>
                                        </p:tgtEl>
                                      </p:cBhvr>
                                    </p:animEffect>
                                    <p:set>
                                      <p:cBhvr>
                                        <p:cTn id="21" dur="1" fill="hold">
                                          <p:stCondLst>
                                            <p:cond delay="3999"/>
                                          </p:stCondLst>
                                        </p:cTn>
                                        <p:tgtEl>
                                          <p:spTgt spid="4"/>
                                        </p:tgtEl>
                                        <p:attrNameLst>
                                          <p:attrName>style.visibility</p:attrName>
                                        </p:attrNameLst>
                                      </p:cBhvr>
                                      <p:to>
                                        <p:strVal val="hidden"/>
                                      </p:to>
                                    </p:set>
                                  </p:childTnLst>
                                </p:cTn>
                              </p:par>
                              <p:par>
                                <p:cTn id="22" presetID="8" presetClass="exit" presetSubtype="32" fill="hold" grpId="0" nodeType="withEffect">
                                  <p:stCondLst>
                                    <p:cond delay="3000"/>
                                  </p:stCondLst>
                                  <p:childTnLst>
                                    <p:animEffect transition="out" filter="diamond(out)">
                                      <p:cBhvr>
                                        <p:cTn id="23" dur="4000"/>
                                        <p:tgtEl>
                                          <p:spTgt spid="5"/>
                                        </p:tgtEl>
                                      </p:cBhvr>
                                    </p:animEffect>
                                    <p:set>
                                      <p:cBhvr>
                                        <p:cTn id="24" dur="1" fill="hold">
                                          <p:stCondLst>
                                            <p:cond delay="3999"/>
                                          </p:stCondLst>
                                        </p:cTn>
                                        <p:tgtEl>
                                          <p:spTgt spid="5"/>
                                        </p:tgtEl>
                                        <p:attrNameLst>
                                          <p:attrName>style.visibility</p:attrName>
                                        </p:attrNameLst>
                                      </p:cBhvr>
                                      <p:to>
                                        <p:strVal val="hidden"/>
                                      </p:to>
                                    </p:set>
                                  </p:childTnLst>
                                </p:cTn>
                              </p:par>
                              <p:par>
                                <p:cTn id="25" presetID="16" presetClass="entr" presetSubtype="37" fill="hold" nodeType="withEffect">
                                  <p:stCondLst>
                                    <p:cond delay="3500"/>
                                  </p:stCondLst>
                                  <p:childTnLst>
                                    <p:set>
                                      <p:cBhvr>
                                        <p:cTn id="26" dur="1" fill="hold">
                                          <p:stCondLst>
                                            <p:cond delay="0"/>
                                          </p:stCondLst>
                                        </p:cTn>
                                        <p:tgtEl>
                                          <p:spTgt spid="3074"/>
                                        </p:tgtEl>
                                        <p:attrNameLst>
                                          <p:attrName>style.visibility</p:attrName>
                                        </p:attrNameLst>
                                      </p:cBhvr>
                                      <p:to>
                                        <p:strVal val="visible"/>
                                      </p:to>
                                    </p:set>
                                    <p:animEffect transition="in" filter="barn(outVertical)">
                                      <p:cBhvr>
                                        <p:cTn id="27" dur="4000"/>
                                        <p:tgtEl>
                                          <p:spTgt spid="3074"/>
                                        </p:tgtEl>
                                      </p:cBhvr>
                                    </p:animEffect>
                                  </p:childTnLst>
                                </p:cTn>
                              </p:par>
                              <p:par>
                                <p:cTn id="28" presetID="8" presetClass="entr" presetSubtype="32" fill="hold" nodeType="withEffect">
                                  <p:stCondLst>
                                    <p:cond delay="3500"/>
                                  </p:stCondLst>
                                  <p:childTnLst>
                                    <p:set>
                                      <p:cBhvr>
                                        <p:cTn id="29" dur="1" fill="hold">
                                          <p:stCondLst>
                                            <p:cond delay="0"/>
                                          </p:stCondLst>
                                        </p:cTn>
                                        <p:tgtEl>
                                          <p:spTgt spid="3075"/>
                                        </p:tgtEl>
                                        <p:attrNameLst>
                                          <p:attrName>style.visibility</p:attrName>
                                        </p:attrNameLst>
                                      </p:cBhvr>
                                      <p:to>
                                        <p:strVal val="visible"/>
                                      </p:to>
                                    </p:set>
                                    <p:animEffect transition="in" filter="diamond(out)">
                                      <p:cBhvr>
                                        <p:cTn id="30" dur="4000"/>
                                        <p:tgtEl>
                                          <p:spTgt spid="3075"/>
                                        </p:tgtEl>
                                      </p:cBhvr>
                                    </p:animEffect>
                                  </p:childTnLst>
                                </p:cTn>
                              </p:par>
                              <p:par>
                                <p:cTn id="31" presetID="10" presetClass="entr" presetSubtype="0" fill="hold" nodeType="withEffect">
                                  <p:stCondLst>
                                    <p:cond delay="8500"/>
                                  </p:stCondLst>
                                  <p:childTnLst>
                                    <p:set>
                                      <p:cBhvr>
                                        <p:cTn id="32" dur="1" fill="hold">
                                          <p:stCondLst>
                                            <p:cond delay="0"/>
                                          </p:stCondLst>
                                        </p:cTn>
                                        <p:tgtEl>
                                          <p:spTgt spid="2050"/>
                                        </p:tgtEl>
                                        <p:attrNameLst>
                                          <p:attrName>style.visibility</p:attrName>
                                        </p:attrNameLst>
                                      </p:cBhvr>
                                      <p:to>
                                        <p:strVal val="visible"/>
                                      </p:to>
                                    </p:set>
                                    <p:animEffect transition="in" filter="fade">
                                      <p:cBhvr>
                                        <p:cTn id="33" dur="4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3076" name="Picture 4" descr="E:\PPS  EXCLUSIVOS\- Los Oasis mas Bellos del Mundo\Imágenes\chebika 8833d748c899107fb4f941c53c64a2d2_rursdz.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E:\PPS  EXCLUSIVOS\- Los Oasis mas Bellos del Mundo\Imágenes\20 - chebika 8833d748c899107fb4f941c53c64a2d2_rursdz.jpg"/>
          <p:cNvPicPr>
            <a:picLocks noChangeAspect="1" noChangeArrowheads="1"/>
          </p:cNvPicPr>
          <p:nvPr/>
        </p:nvPicPr>
        <p:blipFill>
          <a:blip r:embed="rId3" cstate="print"/>
          <a:srcRect/>
          <a:stretch>
            <a:fillRect/>
          </a:stretch>
        </p:blipFill>
        <p:spPr bwMode="auto">
          <a:xfrm>
            <a:off x="0" y="0"/>
            <a:ext cx="9144000" cy="5145088"/>
          </a:xfrm>
          <a:prstGeom prst="rect">
            <a:avLst/>
          </a:prstGeom>
          <a:noFill/>
        </p:spPr>
      </p:pic>
      <p:pic>
        <p:nvPicPr>
          <p:cNvPr id="5123" name="Picture 3" descr="E:\PPS  EXCLUSIVOS\- Los Oasis mas Bellos del Mundo\Imágenes\20 - chebika 8833d748c899107fb4f941c53c64a2d2_rursdz.jpg"/>
          <p:cNvPicPr>
            <a:picLocks noChangeAspect="1" noChangeArrowheads="1"/>
          </p:cNvPicPr>
          <p:nvPr/>
        </p:nvPicPr>
        <p:blipFill>
          <a:blip r:embed="rId3" cstate="print"/>
          <a:srcRect/>
          <a:stretch>
            <a:fillRect/>
          </a:stretch>
        </p:blipFill>
        <p:spPr bwMode="auto">
          <a:xfrm>
            <a:off x="0" y="0"/>
            <a:ext cx="9144000" cy="5145088"/>
          </a:xfrm>
          <a:prstGeom prst="rect">
            <a:avLst/>
          </a:prstGeom>
          <a:noFill/>
        </p:spPr>
      </p:pic>
      <p:sp>
        <p:nvSpPr>
          <p:cNvPr id="2" name="1 Rectángulo"/>
          <p:cNvSpPr/>
          <p:nvPr/>
        </p:nvSpPr>
        <p:spPr>
          <a:xfrm>
            <a:off x="2627784" y="339502"/>
            <a:ext cx="3456384" cy="1077218"/>
          </a:xfrm>
          <a:prstGeom prst="rect">
            <a:avLst/>
          </a:prstGeom>
        </p:spPr>
        <p:txBody>
          <a:bodyPr wrap="square">
            <a:spAutoFit/>
          </a:bodyPr>
          <a:lstStyle/>
          <a:p>
            <a:pPr algn="ctr"/>
            <a:r>
              <a:rPr lang="es-ES" sz="3200" dirty="0" smtClean="0">
                <a:ln w="6350">
                  <a:solidFill>
                    <a:schemeClr val="accent5">
                      <a:lumMod val="40000"/>
                      <a:lumOff val="60000"/>
                    </a:schemeClr>
                  </a:solidFill>
                </a:ln>
                <a:blipFill dpi="0" rotWithShape="1">
                  <a:blip r:embed="rId4">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Algerian" pitchFamily="82" charset="0"/>
              </a:rPr>
              <a:t>OASIS </a:t>
            </a:r>
            <a:r>
              <a:rPr lang="es-ES" sz="3200" dirty="0" err="1" smtClean="0">
                <a:ln w="6350">
                  <a:solidFill>
                    <a:schemeClr val="accent5">
                      <a:lumMod val="40000"/>
                      <a:lumOff val="60000"/>
                    </a:schemeClr>
                  </a:solidFill>
                </a:ln>
                <a:blipFill dpi="0" rotWithShape="1">
                  <a:blip r:embed="rId4">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Algerian" pitchFamily="82" charset="0"/>
              </a:rPr>
              <a:t>Chebika</a:t>
            </a:r>
            <a:r>
              <a:rPr lang="es-ES" sz="3200" dirty="0" smtClean="0">
                <a:ln w="6350">
                  <a:solidFill>
                    <a:schemeClr val="accent5">
                      <a:lumMod val="40000"/>
                      <a:lumOff val="60000"/>
                    </a:schemeClr>
                  </a:solidFill>
                </a:ln>
                <a:blipFill dpi="0" rotWithShape="1">
                  <a:blip r:embed="rId4">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Algerian" pitchFamily="82" charset="0"/>
              </a:rPr>
              <a:t> (Túnez)</a:t>
            </a:r>
            <a:endParaRPr lang="es-ES" sz="3200" dirty="0">
              <a:ln w="6350">
                <a:solidFill>
                  <a:schemeClr val="accent5">
                    <a:lumMod val="40000"/>
                    <a:lumOff val="60000"/>
                  </a:schemeClr>
                </a:solidFill>
              </a:ln>
              <a:blipFill dpi="0" rotWithShape="1">
                <a:blip r:embed="rId4">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Algerian" pitchFamily="82" charset="0"/>
            </a:endParaRPr>
          </a:p>
        </p:txBody>
      </p:sp>
      <p:sp>
        <p:nvSpPr>
          <p:cNvPr id="6" name="5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4" presetClass="entr" presetSubtype="16" fill="hold" nodeType="withEffect">
                                  <p:stCondLst>
                                    <p:cond delay="0"/>
                                  </p:stCondLst>
                                  <p:childTnLst>
                                    <p:set>
                                      <p:cBhvr>
                                        <p:cTn id="8" dur="1" fill="hold">
                                          <p:stCondLst>
                                            <p:cond delay="0"/>
                                          </p:stCondLst>
                                        </p:cTn>
                                        <p:tgtEl>
                                          <p:spTgt spid="3076"/>
                                        </p:tgtEl>
                                        <p:attrNameLst>
                                          <p:attrName>style.visibility</p:attrName>
                                        </p:attrNameLst>
                                      </p:cBhvr>
                                      <p:to>
                                        <p:strVal val="visible"/>
                                      </p:to>
                                    </p:set>
                                    <p:animEffect transition="in" filter="box(in)">
                                      <p:cBhvr>
                                        <p:cTn id="9" dur="4000"/>
                                        <p:tgtEl>
                                          <p:spTgt spid="3076"/>
                                        </p:tgtEl>
                                      </p:cBhvr>
                                    </p:animEffect>
                                  </p:childTnLst>
                                </p:cTn>
                              </p:par>
                              <p:par>
                                <p:cTn id="10" presetID="53" presetClass="entr" presetSubtype="0" fill="hold" nodeType="withEffect">
                                  <p:stCondLst>
                                    <p:cond delay="0"/>
                                  </p:stCondLst>
                                  <p:childTnLst>
                                    <p:set>
                                      <p:cBhvr>
                                        <p:cTn id="11" dur="1" fill="hold">
                                          <p:stCondLst>
                                            <p:cond delay="0"/>
                                          </p:stCondLst>
                                        </p:cTn>
                                        <p:tgtEl>
                                          <p:spTgt spid="3076"/>
                                        </p:tgtEl>
                                        <p:attrNameLst>
                                          <p:attrName>style.visibility</p:attrName>
                                        </p:attrNameLst>
                                      </p:cBhvr>
                                      <p:to>
                                        <p:strVal val="visible"/>
                                      </p:to>
                                    </p:set>
                                    <p:anim calcmode="lin" valueType="num">
                                      <p:cBhvr>
                                        <p:cTn id="12" dur="4000" fill="hold"/>
                                        <p:tgtEl>
                                          <p:spTgt spid="3076"/>
                                        </p:tgtEl>
                                        <p:attrNameLst>
                                          <p:attrName>ppt_w</p:attrName>
                                        </p:attrNameLst>
                                      </p:cBhvr>
                                      <p:tavLst>
                                        <p:tav tm="0">
                                          <p:val>
                                            <p:fltVal val="0"/>
                                          </p:val>
                                        </p:tav>
                                        <p:tav tm="100000">
                                          <p:val>
                                            <p:strVal val="#ppt_w"/>
                                          </p:val>
                                        </p:tav>
                                      </p:tavLst>
                                    </p:anim>
                                    <p:anim calcmode="lin" valueType="num">
                                      <p:cBhvr>
                                        <p:cTn id="13" dur="4000" fill="hold"/>
                                        <p:tgtEl>
                                          <p:spTgt spid="3076"/>
                                        </p:tgtEl>
                                        <p:attrNameLst>
                                          <p:attrName>ppt_h</p:attrName>
                                        </p:attrNameLst>
                                      </p:cBhvr>
                                      <p:tavLst>
                                        <p:tav tm="0">
                                          <p:val>
                                            <p:fltVal val="0"/>
                                          </p:val>
                                        </p:tav>
                                        <p:tav tm="100000">
                                          <p:val>
                                            <p:strVal val="#ppt_h"/>
                                          </p:val>
                                        </p:tav>
                                      </p:tavLst>
                                    </p:anim>
                                    <p:animEffect transition="in" filter="fade">
                                      <p:cBhvr>
                                        <p:cTn id="14" dur="4000"/>
                                        <p:tgtEl>
                                          <p:spTgt spid="3076"/>
                                        </p:tgtEl>
                                      </p:cBhvr>
                                    </p:animEffect>
                                  </p:childTnLst>
                                </p:cTn>
                              </p:par>
                              <p:par>
                                <p:cTn id="15" presetID="4" presetClass="entr" presetSubtype="16" fill="hold" nodeType="withEffect">
                                  <p:stCondLst>
                                    <p:cond delay="2000"/>
                                  </p:stCondLst>
                                  <p:childTnLst>
                                    <p:set>
                                      <p:cBhvr>
                                        <p:cTn id="16" dur="1" fill="hold">
                                          <p:stCondLst>
                                            <p:cond delay="0"/>
                                          </p:stCondLst>
                                        </p:cTn>
                                        <p:tgtEl>
                                          <p:spTgt spid="5122"/>
                                        </p:tgtEl>
                                        <p:attrNameLst>
                                          <p:attrName>style.visibility</p:attrName>
                                        </p:attrNameLst>
                                      </p:cBhvr>
                                      <p:to>
                                        <p:strVal val="visible"/>
                                      </p:to>
                                    </p:set>
                                    <p:animEffect transition="in" filter="box(in)">
                                      <p:cBhvr>
                                        <p:cTn id="17" dur="4000"/>
                                        <p:tgtEl>
                                          <p:spTgt spid="5122"/>
                                        </p:tgtEl>
                                      </p:cBhvr>
                                    </p:animEffect>
                                  </p:childTnLst>
                                </p:cTn>
                              </p:par>
                              <p:par>
                                <p:cTn id="18" presetID="4" presetClass="entr" presetSubtype="16" fill="hold" nodeType="withEffect">
                                  <p:stCondLst>
                                    <p:cond delay="3500"/>
                                  </p:stCondLst>
                                  <p:childTnLst>
                                    <p:set>
                                      <p:cBhvr>
                                        <p:cTn id="19" dur="1" fill="hold">
                                          <p:stCondLst>
                                            <p:cond delay="0"/>
                                          </p:stCondLst>
                                        </p:cTn>
                                        <p:tgtEl>
                                          <p:spTgt spid="5123"/>
                                        </p:tgtEl>
                                        <p:attrNameLst>
                                          <p:attrName>style.visibility</p:attrName>
                                        </p:attrNameLst>
                                      </p:cBhvr>
                                      <p:to>
                                        <p:strVal val="visible"/>
                                      </p:to>
                                    </p:set>
                                    <p:animEffect transition="in" filter="box(in)">
                                      <p:cBhvr>
                                        <p:cTn id="20" dur="4000"/>
                                        <p:tgtEl>
                                          <p:spTgt spid="5123"/>
                                        </p:tgtEl>
                                      </p:cBhvr>
                                    </p:animEffect>
                                  </p:childTnLst>
                                </p:cTn>
                              </p:par>
                              <p:par>
                                <p:cTn id="21" presetID="53" presetClass="entr" presetSubtype="0" fill="hold" nodeType="withEffect">
                                  <p:stCondLst>
                                    <p:cond delay="3500"/>
                                  </p:stCondLst>
                                  <p:childTnLst>
                                    <p:set>
                                      <p:cBhvr>
                                        <p:cTn id="22" dur="1" fill="hold">
                                          <p:stCondLst>
                                            <p:cond delay="0"/>
                                          </p:stCondLst>
                                        </p:cTn>
                                        <p:tgtEl>
                                          <p:spTgt spid="5123"/>
                                        </p:tgtEl>
                                        <p:attrNameLst>
                                          <p:attrName>style.visibility</p:attrName>
                                        </p:attrNameLst>
                                      </p:cBhvr>
                                      <p:to>
                                        <p:strVal val="visible"/>
                                      </p:to>
                                    </p:set>
                                    <p:anim calcmode="lin" valueType="num">
                                      <p:cBhvr>
                                        <p:cTn id="23" dur="4000" fill="hold"/>
                                        <p:tgtEl>
                                          <p:spTgt spid="5123"/>
                                        </p:tgtEl>
                                        <p:attrNameLst>
                                          <p:attrName>ppt_w</p:attrName>
                                        </p:attrNameLst>
                                      </p:cBhvr>
                                      <p:tavLst>
                                        <p:tav tm="0">
                                          <p:val>
                                            <p:fltVal val="0"/>
                                          </p:val>
                                        </p:tav>
                                        <p:tav tm="100000">
                                          <p:val>
                                            <p:strVal val="#ppt_w"/>
                                          </p:val>
                                        </p:tav>
                                      </p:tavLst>
                                    </p:anim>
                                    <p:anim calcmode="lin" valueType="num">
                                      <p:cBhvr>
                                        <p:cTn id="24" dur="4000" fill="hold"/>
                                        <p:tgtEl>
                                          <p:spTgt spid="5123"/>
                                        </p:tgtEl>
                                        <p:attrNameLst>
                                          <p:attrName>ppt_h</p:attrName>
                                        </p:attrNameLst>
                                      </p:cBhvr>
                                      <p:tavLst>
                                        <p:tav tm="0">
                                          <p:val>
                                            <p:fltVal val="0"/>
                                          </p:val>
                                        </p:tav>
                                        <p:tav tm="100000">
                                          <p:val>
                                            <p:strVal val="#ppt_h"/>
                                          </p:val>
                                        </p:tav>
                                      </p:tavLst>
                                    </p:anim>
                                    <p:animEffect transition="in" filter="fade">
                                      <p:cBhvr>
                                        <p:cTn id="25" dur="4000"/>
                                        <p:tgtEl>
                                          <p:spTgt spid="5123"/>
                                        </p:tgtEl>
                                      </p:cBhvr>
                                    </p:animEffect>
                                  </p:childTnLst>
                                </p:cTn>
                              </p:par>
                              <p:par>
                                <p:cTn id="26" presetID="6" presetClass="emph" presetSubtype="0" autoRev="1" fill="hold" nodeType="withEffect">
                                  <p:stCondLst>
                                    <p:cond delay="3500"/>
                                  </p:stCondLst>
                                  <p:childTnLst>
                                    <p:animScale>
                                      <p:cBhvr>
                                        <p:cTn id="27" dur="4000" fill="hold"/>
                                        <p:tgtEl>
                                          <p:spTgt spid="5123"/>
                                        </p:tgtEl>
                                      </p:cBhvr>
                                      <p:by x="150000" y="150000"/>
                                    </p:animScale>
                                  </p:childTnLst>
                                </p:cTn>
                              </p:par>
                              <p:par>
                                <p:cTn id="28" presetID="25" presetClass="entr" presetSubtype="0" fill="hold" grpId="0" nodeType="withEffect">
                                  <p:stCondLst>
                                    <p:cond delay="5500"/>
                                  </p:stCondLst>
                                  <p:iterate type="lt">
                                    <p:tmPct val="6000"/>
                                  </p:iterate>
                                  <p:childTnLst>
                                    <p:set>
                                      <p:cBhvr>
                                        <p:cTn id="29" dur="1" fill="hold">
                                          <p:stCondLst>
                                            <p:cond delay="0"/>
                                          </p:stCondLst>
                                        </p:cTn>
                                        <p:tgtEl>
                                          <p:spTgt spid="2"/>
                                        </p:tgtEl>
                                        <p:attrNameLst>
                                          <p:attrName>style.visibility</p:attrName>
                                        </p:attrNameLst>
                                      </p:cBhvr>
                                      <p:to>
                                        <p:strVal val="visible"/>
                                      </p:to>
                                    </p:set>
                                    <p:anim calcmode="lin" valueType="num">
                                      <p:cBhvr>
                                        <p:cTn id="30" dur="10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31" dur="10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32" dur="1000" accel="50000" fill="hold">
                                          <p:stCondLst>
                                            <p:cond delay="1000"/>
                                          </p:stCondLst>
                                        </p:cTn>
                                        <p:tgtEl>
                                          <p:spTgt spid="2"/>
                                        </p:tgtEl>
                                        <p:attrNameLst>
                                          <p:attrName>ppt_w</p:attrName>
                                        </p:attrNameLst>
                                      </p:cBhvr>
                                      <p:tavLst>
                                        <p:tav tm="0">
                                          <p:val>
                                            <p:strVal val="#ppt_w*.05"/>
                                          </p:val>
                                        </p:tav>
                                        <p:tav tm="100000">
                                          <p:val>
                                            <p:strVal val="#ppt_w"/>
                                          </p:val>
                                        </p:tav>
                                      </p:tavLst>
                                    </p:anim>
                                    <p:anim calcmode="lin" valueType="num">
                                      <p:cBhvr>
                                        <p:cTn id="33" dur="2000" fill="hold"/>
                                        <p:tgtEl>
                                          <p:spTgt spid="2"/>
                                        </p:tgtEl>
                                        <p:attrNameLst>
                                          <p:attrName>ppt_h</p:attrName>
                                        </p:attrNameLst>
                                      </p:cBhvr>
                                      <p:tavLst>
                                        <p:tav tm="0">
                                          <p:val>
                                            <p:strVal val="#ppt_h"/>
                                          </p:val>
                                        </p:tav>
                                        <p:tav tm="100000">
                                          <p:val>
                                            <p:strVal val="#ppt_h"/>
                                          </p:val>
                                        </p:tav>
                                      </p:tavLst>
                                    </p:anim>
                                    <p:anim calcmode="lin" valueType="num">
                                      <p:cBhvr>
                                        <p:cTn id="34" dur="10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35" dur="10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36" dur="1000" accel="50000" fill="hold">
                                          <p:stCondLst>
                                            <p:cond delay="1000"/>
                                          </p:stCondLst>
                                        </p:cTn>
                                        <p:tgtEl>
                                          <p:spTgt spid="2"/>
                                        </p:tgtEl>
                                        <p:attrNameLst>
                                          <p:attrName>ppt_y</p:attrName>
                                        </p:attrNameLst>
                                      </p:cBhvr>
                                      <p:tavLst>
                                        <p:tav tm="0">
                                          <p:val>
                                            <p:strVal val="#ppt_y+.1"/>
                                          </p:val>
                                        </p:tav>
                                        <p:tav tm="100000">
                                          <p:val>
                                            <p:strVal val="#ppt_y"/>
                                          </p:val>
                                        </p:tav>
                                      </p:tavLst>
                                    </p:anim>
                                    <p:animEffect transition="in" filter="fade">
                                      <p:cBhvr>
                                        <p:cTn id="37" dur="2000" decel="50000">
                                          <p:stCondLst>
                                            <p:cond delay="0"/>
                                          </p:stCondLst>
                                        </p:cTn>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2 Rectángulo"/>
          <p:cNvSpPr/>
          <p:nvPr/>
        </p:nvSpPr>
        <p:spPr>
          <a:xfrm>
            <a:off x="1403648" y="1203598"/>
            <a:ext cx="3024336" cy="2354491"/>
          </a:xfrm>
          <a:prstGeom prst="rect">
            <a:avLst/>
          </a:prstGeom>
        </p:spPr>
        <p:txBody>
          <a:bodyPr wrap="square">
            <a:spAutoFit/>
          </a:bodyPr>
          <a:lstStyle/>
          <a:p>
            <a:pPr algn="ctr"/>
            <a:r>
              <a:rPr lang="es-ES" sz="2100" dirty="0" err="1">
                <a:solidFill>
                  <a:srgbClr val="5F0505"/>
                </a:solidFill>
                <a:effectLst>
                  <a:outerShdw blurRad="38100" dist="38100" dir="2700000" algn="tl">
                    <a:srgbClr val="000000">
                      <a:alpha val="43137"/>
                    </a:srgbClr>
                  </a:outerShdw>
                </a:effectLst>
                <a:latin typeface="Comic Sans MS" pitchFamily="66" charset="0"/>
              </a:rPr>
              <a:t>Chebika</a:t>
            </a:r>
            <a:r>
              <a:rPr lang="es-ES" sz="2100" dirty="0">
                <a:solidFill>
                  <a:srgbClr val="5F0505"/>
                </a:solidFill>
                <a:effectLst>
                  <a:outerShdw blurRad="38100" dist="38100" dir="2700000" algn="tl">
                    <a:srgbClr val="000000">
                      <a:alpha val="43137"/>
                    </a:srgbClr>
                  </a:outerShdw>
                </a:effectLst>
                <a:latin typeface="Comic Sans MS" pitchFamily="66" charset="0"/>
              </a:rPr>
              <a:t> es un pintoresco oasis de montaña que se encuentra dentro de la gobernación de </a:t>
            </a:r>
            <a:r>
              <a:rPr lang="es-ES" sz="2100" dirty="0" err="1">
                <a:solidFill>
                  <a:srgbClr val="5F0505"/>
                </a:solidFill>
                <a:effectLst>
                  <a:outerShdw blurRad="38100" dist="38100" dir="2700000" algn="tl">
                    <a:srgbClr val="000000">
                      <a:alpha val="43137"/>
                    </a:srgbClr>
                  </a:outerShdw>
                </a:effectLst>
                <a:latin typeface="Comic Sans MS" pitchFamily="66" charset="0"/>
              </a:rPr>
              <a:t>Tozeur</a:t>
            </a:r>
            <a:r>
              <a:rPr lang="es-ES" sz="2100" dirty="0">
                <a:solidFill>
                  <a:srgbClr val="5F0505"/>
                </a:solidFill>
                <a:effectLst>
                  <a:outerShdw blurRad="38100" dist="38100" dir="2700000" algn="tl">
                    <a:srgbClr val="000000">
                      <a:alpha val="43137"/>
                    </a:srgbClr>
                  </a:outerShdw>
                </a:effectLst>
                <a:latin typeface="Comic Sans MS" pitchFamily="66" charset="0"/>
              </a:rPr>
              <a:t>, en el oeste de Túnez.</a:t>
            </a:r>
          </a:p>
        </p:txBody>
      </p:sp>
      <p:sp>
        <p:nvSpPr>
          <p:cNvPr id="5" name="4 Rectángulo"/>
          <p:cNvSpPr/>
          <p:nvPr/>
        </p:nvSpPr>
        <p:spPr>
          <a:xfrm>
            <a:off x="4788024" y="1275606"/>
            <a:ext cx="2952328" cy="2354491"/>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Se encuentra al pie de las montañas </a:t>
            </a:r>
            <a:r>
              <a:rPr lang="es-ES" sz="2100" dirty="0" err="1">
                <a:solidFill>
                  <a:srgbClr val="5F0505"/>
                </a:solidFill>
                <a:effectLst>
                  <a:outerShdw blurRad="38100" dist="38100" dir="2700000" algn="tl">
                    <a:srgbClr val="000000">
                      <a:alpha val="43137"/>
                    </a:srgbClr>
                  </a:outerShdw>
                </a:effectLst>
                <a:latin typeface="Comic Sans MS" pitchFamily="66" charset="0"/>
              </a:rPr>
              <a:t>Djebel</a:t>
            </a:r>
            <a:r>
              <a:rPr lang="es-ES" sz="2100" dirty="0">
                <a:solidFill>
                  <a:srgbClr val="5F0505"/>
                </a:solidFill>
                <a:effectLst>
                  <a:outerShdw blurRad="38100" dist="38100" dir="2700000" algn="tl">
                    <a:srgbClr val="000000">
                      <a:alpha val="43137"/>
                    </a:srgbClr>
                  </a:outerShdw>
                </a:effectLst>
                <a:latin typeface="Comic Sans MS" pitchFamily="66" charset="0"/>
              </a:rPr>
              <a:t> el </a:t>
            </a:r>
            <a:r>
              <a:rPr lang="es-ES" sz="2100" dirty="0" err="1">
                <a:solidFill>
                  <a:srgbClr val="5F0505"/>
                </a:solidFill>
                <a:effectLst>
                  <a:outerShdw blurRad="38100" dist="38100" dir="2700000" algn="tl">
                    <a:srgbClr val="000000">
                      <a:alpha val="43137"/>
                    </a:srgbClr>
                  </a:outerShdw>
                </a:effectLst>
                <a:latin typeface="Comic Sans MS" pitchFamily="66" charset="0"/>
              </a:rPr>
              <a:t>Negueb</a:t>
            </a:r>
            <a:r>
              <a:rPr lang="es-ES" sz="2100" dirty="0">
                <a:solidFill>
                  <a:srgbClr val="5F0505"/>
                </a:solidFill>
                <a:effectLst>
                  <a:outerShdw blurRad="38100" dist="38100" dir="2700000" algn="tl">
                    <a:srgbClr val="000000">
                      <a:alpha val="43137"/>
                    </a:srgbClr>
                  </a:outerShdw>
                </a:effectLst>
                <a:latin typeface="Comic Sans MS" pitchFamily="66" charset="0"/>
              </a:rPr>
              <a:t>, y debido a su exposición continua al sol, se le conoce como el Castillo del Sol.</a:t>
            </a: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5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3"/>
                                        </p:tgtEl>
                                        <p:attrNameLst>
                                          <p:attrName>style.visibility</p:attrName>
                                        </p:attrNameLst>
                                      </p:cBhvr>
                                      <p:to>
                                        <p:strVal val="visible"/>
                                      </p:to>
                                    </p:set>
                                    <p:animEffect transition="in" filter="fade">
                                      <p:cBhvr>
                                        <p:cTn id="9" dur="2000"/>
                                        <p:tgtEl>
                                          <p:spTgt spid="3"/>
                                        </p:tgtEl>
                                      </p:cBhvr>
                                    </p:animEffect>
                                  </p:childTnLst>
                                </p:cTn>
                              </p:par>
                              <p:par>
                                <p:cTn id="10" presetID="10" presetClass="entr" presetSubtype="0" fill="hold" grpId="0" nodeType="withEffect">
                                  <p:stCondLst>
                                    <p:cond delay="6500"/>
                                  </p:stCondLst>
                                  <p:iterate type="lt">
                                    <p:tmPct val="3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4098" name="Picture 2" descr="E:\PPS  EXCLUSIVOS\- Los Oasis mas Bellos del Mundo\Imágenes\chebika-oasis-tunisie-mes-bouts-du-monde-1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26" y="-2787"/>
            <a:ext cx="9146826" cy="51403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E:\PPS  EXCLUSIVOS\- Los Oasis mas Bellos del Mundo\Imágenes\chebika tunezja-oaza-fotografia-podroznicza-stachowiak.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4763"/>
            <a:ext cx="9120187" cy="513873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42" presetClass="entr" presetSubtype="0" fill="hold" nodeType="withEffect">
                                  <p:stCondLst>
                                    <p:cond delay="0"/>
                                  </p:stCondLst>
                                  <p:childTnLst>
                                    <p:set>
                                      <p:cBhvr>
                                        <p:cTn id="8" dur="1" fill="hold">
                                          <p:stCondLst>
                                            <p:cond delay="0"/>
                                          </p:stCondLst>
                                        </p:cTn>
                                        <p:tgtEl>
                                          <p:spTgt spid="4098"/>
                                        </p:tgtEl>
                                        <p:attrNameLst>
                                          <p:attrName>style.visibility</p:attrName>
                                        </p:attrNameLst>
                                      </p:cBhvr>
                                      <p:to>
                                        <p:strVal val="visible"/>
                                      </p:to>
                                    </p:set>
                                    <p:animEffect transition="in" filter="fade">
                                      <p:cBhvr>
                                        <p:cTn id="9" dur="3000"/>
                                        <p:tgtEl>
                                          <p:spTgt spid="4098"/>
                                        </p:tgtEl>
                                      </p:cBhvr>
                                    </p:animEffect>
                                    <p:anim calcmode="lin" valueType="num">
                                      <p:cBhvr>
                                        <p:cTn id="10" dur="3000" fill="hold"/>
                                        <p:tgtEl>
                                          <p:spTgt spid="4098"/>
                                        </p:tgtEl>
                                        <p:attrNameLst>
                                          <p:attrName>ppt_x</p:attrName>
                                        </p:attrNameLst>
                                      </p:cBhvr>
                                      <p:tavLst>
                                        <p:tav tm="0">
                                          <p:val>
                                            <p:strVal val="#ppt_x"/>
                                          </p:val>
                                        </p:tav>
                                        <p:tav tm="100000">
                                          <p:val>
                                            <p:strVal val="#ppt_x"/>
                                          </p:val>
                                        </p:tav>
                                      </p:tavLst>
                                    </p:anim>
                                    <p:anim calcmode="lin" valueType="num">
                                      <p:cBhvr>
                                        <p:cTn id="11" dur="3000" fill="hold"/>
                                        <p:tgtEl>
                                          <p:spTgt spid="4098"/>
                                        </p:tgtEl>
                                        <p:attrNameLst>
                                          <p:attrName>ppt_y</p:attrName>
                                        </p:attrNameLst>
                                      </p:cBhvr>
                                      <p:tavLst>
                                        <p:tav tm="0">
                                          <p:val>
                                            <p:strVal val="#ppt_y+.1"/>
                                          </p:val>
                                        </p:tav>
                                        <p:tav tm="100000">
                                          <p:val>
                                            <p:strVal val="#ppt_y"/>
                                          </p:val>
                                        </p:tav>
                                      </p:tavLst>
                                    </p:anim>
                                  </p:childTnLst>
                                </p:cTn>
                              </p:par>
                              <p:par>
                                <p:cTn id="12" presetID="47" presetClass="entr" presetSubtype="0" fill="hold" nodeType="withEffect">
                                  <p:stCondLst>
                                    <p:cond delay="5000"/>
                                  </p:stCondLst>
                                  <p:childTnLst>
                                    <p:set>
                                      <p:cBhvr>
                                        <p:cTn id="13" dur="1" fill="hold">
                                          <p:stCondLst>
                                            <p:cond delay="0"/>
                                          </p:stCondLst>
                                        </p:cTn>
                                        <p:tgtEl>
                                          <p:spTgt spid="4100"/>
                                        </p:tgtEl>
                                        <p:attrNameLst>
                                          <p:attrName>style.visibility</p:attrName>
                                        </p:attrNameLst>
                                      </p:cBhvr>
                                      <p:to>
                                        <p:strVal val="visible"/>
                                      </p:to>
                                    </p:set>
                                    <p:animEffect transition="in" filter="fade">
                                      <p:cBhvr>
                                        <p:cTn id="14" dur="3000"/>
                                        <p:tgtEl>
                                          <p:spTgt spid="4100"/>
                                        </p:tgtEl>
                                      </p:cBhvr>
                                    </p:animEffect>
                                    <p:anim calcmode="lin" valueType="num">
                                      <p:cBhvr>
                                        <p:cTn id="15" dur="3000" fill="hold"/>
                                        <p:tgtEl>
                                          <p:spTgt spid="4100"/>
                                        </p:tgtEl>
                                        <p:attrNameLst>
                                          <p:attrName>ppt_x</p:attrName>
                                        </p:attrNameLst>
                                      </p:cBhvr>
                                      <p:tavLst>
                                        <p:tav tm="0">
                                          <p:val>
                                            <p:strVal val="#ppt_x"/>
                                          </p:val>
                                        </p:tav>
                                        <p:tav tm="100000">
                                          <p:val>
                                            <p:strVal val="#ppt_x"/>
                                          </p:val>
                                        </p:tav>
                                      </p:tavLst>
                                    </p:anim>
                                    <p:anim calcmode="lin" valueType="num">
                                      <p:cBhvr>
                                        <p:cTn id="16" dur="3000" fill="hold"/>
                                        <p:tgtEl>
                                          <p:spTgt spid="4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3 Rectángulo"/>
          <p:cNvSpPr/>
          <p:nvPr/>
        </p:nvSpPr>
        <p:spPr>
          <a:xfrm>
            <a:off x="1475656" y="1059582"/>
            <a:ext cx="2952328" cy="2677656"/>
          </a:xfrm>
          <a:prstGeom prst="rect">
            <a:avLst/>
          </a:prstGeom>
        </p:spPr>
        <p:txBody>
          <a:bodyPr wrap="square">
            <a:spAutoFit/>
          </a:bodyPr>
          <a:lstStyle/>
          <a:p>
            <a:pPr algn="ctr"/>
            <a:r>
              <a:rPr lang="es-ES" sz="2100" dirty="0" err="1">
                <a:solidFill>
                  <a:srgbClr val="5F0505"/>
                </a:solidFill>
                <a:effectLst>
                  <a:outerShdw blurRad="38100" dist="38100" dir="2700000" algn="tl">
                    <a:srgbClr val="000000">
                      <a:alpha val="43137"/>
                    </a:srgbClr>
                  </a:outerShdw>
                </a:effectLst>
                <a:latin typeface="Comic Sans MS" pitchFamily="66" charset="0"/>
              </a:rPr>
              <a:t>Chebika</a:t>
            </a:r>
            <a:r>
              <a:rPr lang="es-ES" sz="2100" dirty="0">
                <a:solidFill>
                  <a:srgbClr val="5F0505"/>
                </a:solidFill>
                <a:effectLst>
                  <a:outerShdw blurRad="38100" dist="38100" dir="2700000" algn="tl">
                    <a:srgbClr val="000000">
                      <a:alpha val="43137"/>
                    </a:srgbClr>
                  </a:outerShdw>
                </a:effectLst>
                <a:latin typeface="Comic Sans MS" pitchFamily="66" charset="0"/>
              </a:rPr>
              <a:t> es un lugar muy importante desde el punto de vista histórico, ya que no solo fue una vez un puesto avanzado romano del 30 a. C. al 640 d. C., </a:t>
            </a:r>
          </a:p>
        </p:txBody>
      </p:sp>
      <p:sp>
        <p:nvSpPr>
          <p:cNvPr id="5" name="4 Rectángulo"/>
          <p:cNvSpPr/>
          <p:nvPr/>
        </p:nvSpPr>
        <p:spPr>
          <a:xfrm>
            <a:off x="4860032" y="1131590"/>
            <a:ext cx="2880320" cy="2354491"/>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Llamado 'Ad </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Speculum</a:t>
            </a:r>
            <a:r>
              <a:rPr lang="es-ES" sz="2100" dirty="0" smtClean="0">
                <a:solidFill>
                  <a:srgbClr val="5F0505"/>
                </a:solidFill>
                <a:effectLst>
                  <a:outerShdw blurRad="38100" dist="38100" dir="2700000" algn="tl">
                    <a:srgbClr val="000000">
                      <a:alpha val="43137"/>
                    </a:srgbClr>
                  </a:outerShdw>
                </a:effectLst>
                <a:latin typeface="Comic Sans MS" pitchFamily="66" charset="0"/>
              </a:rPr>
              <a:t>', sino que más tarde se convirtió en un refugio de montaña para el pueblo bereber.</a:t>
            </a:r>
            <a:endParaRPr lang="es-ES" sz="2100" dirty="0">
              <a:solidFill>
                <a:srgbClr val="5F0505"/>
              </a:solidFill>
            </a:endParaRPr>
          </a:p>
        </p:txBody>
      </p:sp>
      <p:sp>
        <p:nvSpPr>
          <p:cNvPr id="6" name="5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53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4"/>
                                        </p:tgtEl>
                                        <p:attrNameLst>
                                          <p:attrName>style.visibility</p:attrName>
                                        </p:attrNameLst>
                                      </p:cBhvr>
                                      <p:to>
                                        <p:strVal val="visible"/>
                                      </p:to>
                                    </p:set>
                                    <p:animEffect transition="in" filter="fade">
                                      <p:cBhvr>
                                        <p:cTn id="9" dur="2000"/>
                                        <p:tgtEl>
                                          <p:spTgt spid="4"/>
                                        </p:tgtEl>
                                      </p:cBhvr>
                                    </p:animEffect>
                                  </p:childTnLst>
                                </p:cTn>
                              </p:par>
                              <p:par>
                                <p:cTn id="10" presetID="10" presetClass="entr" presetSubtype="0" fill="hold" grpId="0" nodeType="withEffect">
                                  <p:stCondLst>
                                    <p:cond delay="8000"/>
                                  </p:stCondLst>
                                  <p:iterate type="lt">
                                    <p:tmPct val="3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5" name="Picture 2" descr="E:\PPS  EXCLUSIVOS\- Los Oasis mas Bellos del Mundo\Imágenes\chebika Pueblo-abandonado-de-Chebika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
            <a:ext cx="9144000" cy="5153024"/>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E:\PPS  EXCLUSIVOS\- Los Oasis mas Bellos del Mundo\Imágenes\CHEBIKA 1593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9116774"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0" presetClass="entr" presetSubtype="0" decel="10000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4000" fill="hold"/>
                                        <p:tgtEl>
                                          <p:spTgt spid="5"/>
                                        </p:tgtEl>
                                        <p:attrNameLst>
                                          <p:attrName>ppt_w</p:attrName>
                                        </p:attrNameLst>
                                      </p:cBhvr>
                                      <p:tavLst>
                                        <p:tav tm="0">
                                          <p:val>
                                            <p:strVal val="#ppt_w+.3"/>
                                          </p:val>
                                        </p:tav>
                                        <p:tav tm="100000">
                                          <p:val>
                                            <p:strVal val="#ppt_w"/>
                                          </p:val>
                                        </p:tav>
                                      </p:tavLst>
                                    </p:anim>
                                    <p:anim calcmode="lin" valueType="num">
                                      <p:cBhvr>
                                        <p:cTn id="10" dur="4000" fill="hold"/>
                                        <p:tgtEl>
                                          <p:spTgt spid="5"/>
                                        </p:tgtEl>
                                        <p:attrNameLst>
                                          <p:attrName>ppt_h</p:attrName>
                                        </p:attrNameLst>
                                      </p:cBhvr>
                                      <p:tavLst>
                                        <p:tav tm="0">
                                          <p:val>
                                            <p:strVal val="#ppt_h"/>
                                          </p:val>
                                        </p:tav>
                                        <p:tav tm="100000">
                                          <p:val>
                                            <p:strVal val="#ppt_h"/>
                                          </p:val>
                                        </p:tav>
                                      </p:tavLst>
                                    </p:anim>
                                    <p:animEffect transition="in" filter="fade">
                                      <p:cBhvr>
                                        <p:cTn id="11" dur="4000"/>
                                        <p:tgtEl>
                                          <p:spTgt spid="5"/>
                                        </p:tgtEl>
                                      </p:cBhvr>
                                    </p:animEffect>
                                  </p:childTnLst>
                                </p:cTn>
                              </p:par>
                              <p:par>
                                <p:cTn id="12" presetID="10" presetClass="entr" presetSubtype="0" fill="hold" nodeType="withEffect">
                                  <p:stCondLst>
                                    <p:cond delay="5000"/>
                                  </p:stCondLst>
                                  <p:childTnLst>
                                    <p:set>
                                      <p:cBhvr>
                                        <p:cTn id="13" dur="1" fill="hold">
                                          <p:stCondLst>
                                            <p:cond delay="0"/>
                                          </p:stCondLst>
                                        </p:cTn>
                                        <p:tgtEl>
                                          <p:spTgt spid="5123"/>
                                        </p:tgtEl>
                                        <p:attrNameLst>
                                          <p:attrName>style.visibility</p:attrName>
                                        </p:attrNameLst>
                                      </p:cBhvr>
                                      <p:to>
                                        <p:strVal val="visible"/>
                                      </p:to>
                                    </p:set>
                                    <p:animEffect transition="in" filter="fade">
                                      <p:cBhvr>
                                        <p:cTn id="14" dur="4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2 Rectángulo"/>
          <p:cNvSpPr/>
          <p:nvPr/>
        </p:nvSpPr>
        <p:spPr>
          <a:xfrm>
            <a:off x="1475656" y="1347614"/>
            <a:ext cx="2880320" cy="2031325"/>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Este oasis también es muy popular entre los aficionados al cine de todo el mundo, ya que tanto las películas “El paciente inglés</a:t>
            </a:r>
            <a:r>
              <a:rPr lang="es-ES" sz="2100" dirty="0" smtClean="0">
                <a:solidFill>
                  <a:srgbClr val="5F0505"/>
                </a:solidFill>
                <a:effectLst>
                  <a:outerShdw blurRad="38100" dist="38100" dir="2700000" algn="tl">
                    <a:srgbClr val="000000">
                      <a:alpha val="43137"/>
                    </a:srgbClr>
                  </a:outerShdw>
                </a:effectLst>
                <a:latin typeface="Comic Sans MS" pitchFamily="66" charset="0"/>
              </a:rPr>
              <a:t>”</a:t>
            </a:r>
            <a:endParaRPr lang="es-ES" sz="2100" dirty="0">
              <a:solidFill>
                <a:srgbClr val="5F0505"/>
              </a:solidFill>
              <a:effectLst>
                <a:outerShdw blurRad="38100" dist="38100" dir="2700000" algn="tl">
                  <a:srgbClr val="000000">
                    <a:alpha val="43137"/>
                  </a:srgbClr>
                </a:outerShdw>
              </a:effectLst>
              <a:latin typeface="Comic Sans MS" pitchFamily="66" charset="0"/>
            </a:endParaRPr>
          </a:p>
        </p:txBody>
      </p:sp>
      <p:sp>
        <p:nvSpPr>
          <p:cNvPr id="5" name="4 Rectángulo"/>
          <p:cNvSpPr/>
          <p:nvPr/>
        </p:nvSpPr>
        <p:spPr>
          <a:xfrm>
            <a:off x="4932040" y="1419622"/>
            <a:ext cx="2592288" cy="2031325"/>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Como “</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Star</a:t>
            </a:r>
            <a:r>
              <a:rPr lang="es-ES" sz="2100" dirty="0" smtClean="0">
                <a:solidFill>
                  <a:srgbClr val="5F0505"/>
                </a:solidFill>
                <a:effectLst>
                  <a:outerShdw blurRad="38100" dist="38100" dir="2700000" algn="tl">
                    <a:srgbClr val="000000">
                      <a:alpha val="43137"/>
                    </a:srgbClr>
                  </a:outerShdw>
                </a:effectLst>
                <a:latin typeface="Comic Sans MS" pitchFamily="66" charset="0"/>
              </a:rPr>
              <a:t> </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Wars</a:t>
            </a:r>
            <a:r>
              <a:rPr lang="es-ES" sz="2100" dirty="0" smtClean="0">
                <a:solidFill>
                  <a:srgbClr val="5F0505"/>
                </a:solidFill>
                <a:effectLst>
                  <a:outerShdw blurRad="38100" dist="38100" dir="2700000" algn="tl">
                    <a:srgbClr val="000000">
                      <a:alpha val="43137"/>
                    </a:srgbClr>
                  </a:outerShdw>
                </a:effectLst>
                <a:latin typeface="Comic Sans MS" pitchFamily="66" charset="0"/>
              </a:rPr>
              <a:t> Episodio IV: Una nueva esperanza”, tuvieron muchas escenas rodadas aquí.</a:t>
            </a:r>
            <a:endParaRPr lang="es-ES" sz="2100" dirty="0">
              <a:solidFill>
                <a:srgbClr val="5F0505"/>
              </a:solidFill>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3"/>
                                        </p:tgtEl>
                                        <p:attrNameLst>
                                          <p:attrName>style.visibility</p:attrName>
                                        </p:attrNameLst>
                                      </p:cBhvr>
                                      <p:to>
                                        <p:strVal val="visible"/>
                                      </p:to>
                                    </p:set>
                                    <p:animEffect transition="in" filter="fade">
                                      <p:cBhvr>
                                        <p:cTn id="9" dur="2000"/>
                                        <p:tgtEl>
                                          <p:spTgt spid="3"/>
                                        </p:tgtEl>
                                      </p:cBhvr>
                                    </p:animEffect>
                                  </p:childTnLst>
                                </p:cTn>
                              </p:par>
                              <p:par>
                                <p:cTn id="10" presetID="10" presetClass="entr" presetSubtype="0" fill="hold" grpId="0" nodeType="withEffect">
                                  <p:stCondLst>
                                    <p:cond delay="8000"/>
                                  </p:stCondLst>
                                  <p:iterate type="lt">
                                    <p:tmPct val="3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2" name="Picture 2" descr="E:\PPS  EXCLUSIVOS\- Los Oasis mas Bellos del Mundo\Imágenes\25 - CHEBIKA 20060510-tunisia-365.jpg"/>
          <p:cNvPicPr>
            <a:picLocks noChangeAspect="1" noChangeArrowheads="1"/>
          </p:cNvPicPr>
          <p:nvPr/>
        </p:nvPicPr>
        <p:blipFill>
          <a:blip r:embed="rId3" cstate="print"/>
          <a:srcRect/>
          <a:stretch>
            <a:fillRect/>
          </a:stretch>
        </p:blipFill>
        <p:spPr bwMode="auto">
          <a:xfrm>
            <a:off x="9525" y="-19050"/>
            <a:ext cx="9124950" cy="5181600"/>
          </a:xfrm>
          <a:prstGeom prst="rect">
            <a:avLst/>
          </a:prstGeom>
          <a:noFill/>
        </p:spPr>
      </p:pic>
      <p:pic>
        <p:nvPicPr>
          <p:cNvPr id="6146" name="Picture 2" descr="E:\PPS  EXCLUSIVOS\- Los Oasis mas Bellos del Mundo\Imágenes\CHEBIKA 20060510-tunisia-36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19050"/>
            <a:ext cx="9134474" cy="5181600"/>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E:\PPS  EXCLUSIVOS\- Los Oasis mas Bellos del Mundo\Imágenes\chebika-oasi-di-montagna-in-tunisia.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4" presetClass="entr" presetSubtype="32" fill="hold" nodeType="withEffect">
                                  <p:stCondLst>
                                    <p:cond delay="0"/>
                                  </p:stCondLst>
                                  <p:childTnLst>
                                    <p:set>
                                      <p:cBhvr>
                                        <p:cTn id="8" dur="1" fill="hold">
                                          <p:stCondLst>
                                            <p:cond delay="0"/>
                                          </p:stCondLst>
                                        </p:cTn>
                                        <p:tgtEl>
                                          <p:spTgt spid="6146"/>
                                        </p:tgtEl>
                                        <p:attrNameLst>
                                          <p:attrName>style.visibility</p:attrName>
                                        </p:attrNameLst>
                                      </p:cBhvr>
                                      <p:to>
                                        <p:strVal val="visible"/>
                                      </p:to>
                                    </p:set>
                                    <p:animEffect transition="in" filter="box(out)">
                                      <p:cBhvr>
                                        <p:cTn id="9" dur="3000"/>
                                        <p:tgtEl>
                                          <p:spTgt spid="6146"/>
                                        </p:tgtEl>
                                      </p:cBhvr>
                                    </p:animEffect>
                                  </p:childTnLst>
                                </p:cTn>
                              </p:par>
                              <p:par>
                                <p:cTn id="10" presetID="8" presetClass="entr" presetSubtype="32" fill="hold" nodeType="withEffect">
                                  <p:stCondLst>
                                    <p:cond delay="500"/>
                                  </p:stCondLst>
                                  <p:childTnLst>
                                    <p:set>
                                      <p:cBhvr>
                                        <p:cTn id="11" dur="1" fill="hold">
                                          <p:stCondLst>
                                            <p:cond delay="0"/>
                                          </p:stCondLst>
                                        </p:cTn>
                                        <p:tgtEl>
                                          <p:spTgt spid="2"/>
                                        </p:tgtEl>
                                        <p:attrNameLst>
                                          <p:attrName>style.visibility</p:attrName>
                                        </p:attrNameLst>
                                      </p:cBhvr>
                                      <p:to>
                                        <p:strVal val="visible"/>
                                      </p:to>
                                    </p:set>
                                    <p:animEffect transition="in" filter="diamond(out)">
                                      <p:cBhvr>
                                        <p:cTn id="12" dur="3000"/>
                                        <p:tgtEl>
                                          <p:spTgt spid="2"/>
                                        </p:tgtEl>
                                      </p:cBhvr>
                                    </p:animEffect>
                                  </p:childTnLst>
                                </p:cTn>
                              </p:par>
                              <p:par>
                                <p:cTn id="13" presetID="10" presetClass="entr" presetSubtype="0" fill="hold" nodeType="withEffect">
                                  <p:stCondLst>
                                    <p:cond delay="5000"/>
                                  </p:stCondLst>
                                  <p:childTnLst>
                                    <p:set>
                                      <p:cBhvr>
                                        <p:cTn id="14" dur="1" fill="hold">
                                          <p:stCondLst>
                                            <p:cond delay="0"/>
                                          </p:stCondLst>
                                        </p:cTn>
                                        <p:tgtEl>
                                          <p:spTgt spid="6147"/>
                                        </p:tgtEl>
                                        <p:attrNameLst>
                                          <p:attrName>style.visibility</p:attrName>
                                        </p:attrNameLst>
                                      </p:cBhvr>
                                      <p:to>
                                        <p:strVal val="visible"/>
                                      </p:to>
                                    </p:set>
                                    <p:animEffect transition="in" filter="fade">
                                      <p:cBhvr>
                                        <p:cTn id="15" dur="3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331640" y="1002090"/>
            <a:ext cx="3096344" cy="2785378"/>
          </a:xfrm>
          <a:prstGeom prst="rect">
            <a:avLst/>
          </a:prstGeom>
        </p:spPr>
        <p:txBody>
          <a:bodyPr wrap="square">
            <a:spAutoFit/>
          </a:bodyPr>
          <a:lstStyle/>
          <a:p>
            <a:pPr algn="ctr"/>
            <a:r>
              <a:rPr lang="es-ES" sz="1750" dirty="0" smtClean="0">
                <a:solidFill>
                  <a:srgbClr val="5F0505"/>
                </a:solidFill>
                <a:effectLst>
                  <a:outerShdw blurRad="38100" dist="38100" dir="2700000" algn="tl">
                    <a:srgbClr val="000000">
                      <a:alpha val="43137"/>
                    </a:srgbClr>
                  </a:outerShdw>
                </a:effectLst>
                <a:latin typeface="Comic Sans MS" panose="030F0702030302020204" pitchFamily="66" charset="0"/>
              </a:rPr>
              <a:t>Para explorar </a:t>
            </a:r>
            <a:r>
              <a:rPr lang="es-ES" sz="1750" dirty="0" err="1">
                <a:solidFill>
                  <a:srgbClr val="5F0505"/>
                </a:solidFill>
                <a:effectLst>
                  <a:outerShdw blurRad="38100" dist="38100" dir="2700000" algn="tl">
                    <a:srgbClr val="000000">
                      <a:alpha val="43137"/>
                    </a:srgbClr>
                  </a:outerShdw>
                </a:effectLst>
                <a:latin typeface="Comic Sans MS" panose="030F0702030302020204" pitchFamily="66" charset="0"/>
              </a:rPr>
              <a:t>Chebika</a:t>
            </a:r>
            <a:r>
              <a:rPr lang="es-ES" sz="1750" dirty="0">
                <a:solidFill>
                  <a:srgbClr val="5F0505"/>
                </a:solidFill>
                <a:effectLst>
                  <a:outerShdw blurRad="38100" dist="38100" dir="2700000" algn="tl">
                    <a:srgbClr val="000000">
                      <a:alpha val="43137"/>
                    </a:srgbClr>
                  </a:outerShdw>
                </a:effectLst>
                <a:latin typeface="Comic Sans MS" panose="030F0702030302020204" pitchFamily="66" charset="0"/>
              </a:rPr>
              <a:t> y su palmeral </a:t>
            </a:r>
            <a:r>
              <a:rPr lang="es-ES" sz="1750" dirty="0" smtClean="0">
                <a:solidFill>
                  <a:srgbClr val="5F0505"/>
                </a:solidFill>
                <a:effectLst>
                  <a:outerShdw blurRad="38100" dist="38100" dir="2700000" algn="tl">
                    <a:srgbClr val="000000">
                      <a:alpha val="43137"/>
                    </a:srgbClr>
                  </a:outerShdw>
                </a:effectLst>
                <a:latin typeface="Comic Sans MS" panose="030F0702030302020204" pitchFamily="66" charset="0"/>
              </a:rPr>
              <a:t>hay que </a:t>
            </a:r>
            <a:r>
              <a:rPr lang="es-ES" sz="1750" dirty="0">
                <a:solidFill>
                  <a:srgbClr val="5F0505"/>
                </a:solidFill>
                <a:effectLst>
                  <a:outerShdw blurRad="38100" dist="38100" dir="2700000" algn="tl">
                    <a:srgbClr val="000000">
                      <a:alpha val="43137"/>
                    </a:srgbClr>
                  </a:outerShdw>
                </a:effectLst>
                <a:latin typeface="Comic Sans MS" panose="030F0702030302020204" pitchFamily="66" charset="0"/>
              </a:rPr>
              <a:t>subir por el sendero pedregoso que lleva a las ruinas de la antigua ciudad, </a:t>
            </a:r>
            <a:r>
              <a:rPr lang="es-ES" sz="1750" dirty="0" smtClean="0">
                <a:solidFill>
                  <a:srgbClr val="5F0505"/>
                </a:solidFill>
                <a:effectLst>
                  <a:outerShdw blurRad="38100" dist="38100" dir="2700000" algn="tl">
                    <a:srgbClr val="000000">
                      <a:alpha val="43137"/>
                    </a:srgbClr>
                  </a:outerShdw>
                </a:effectLst>
                <a:latin typeface="Comic Sans MS" panose="030F0702030302020204" pitchFamily="66" charset="0"/>
              </a:rPr>
              <a:t>con unas magníficas vistas </a:t>
            </a:r>
            <a:r>
              <a:rPr lang="es-ES" sz="1750" dirty="0">
                <a:solidFill>
                  <a:srgbClr val="5F0505"/>
                </a:solidFill>
                <a:effectLst>
                  <a:outerShdw blurRad="38100" dist="38100" dir="2700000" algn="tl">
                    <a:srgbClr val="000000">
                      <a:alpha val="43137"/>
                    </a:srgbClr>
                  </a:outerShdw>
                </a:effectLst>
                <a:latin typeface="Comic Sans MS" panose="030F0702030302020204" pitchFamily="66" charset="0"/>
              </a:rPr>
              <a:t>de la cordillera del Bajo Atlas, que forma un cañón de 150 metros de altura con el palmeral a sus pies. </a:t>
            </a:r>
          </a:p>
        </p:txBody>
      </p:sp>
      <p:sp>
        <p:nvSpPr>
          <p:cNvPr id="3" name="2 Rectángulo"/>
          <p:cNvSpPr/>
          <p:nvPr/>
        </p:nvSpPr>
        <p:spPr>
          <a:xfrm>
            <a:off x="4874082" y="1202145"/>
            <a:ext cx="2650246" cy="2308324"/>
          </a:xfrm>
          <a:prstGeom prst="rect">
            <a:avLst/>
          </a:prstGeom>
        </p:spPr>
        <p:txBody>
          <a:bodyPr wrap="square">
            <a:spAutoFit/>
          </a:bodyPr>
          <a:lstStyle/>
          <a:p>
            <a:pPr algn="ctr"/>
            <a:r>
              <a:rPr lang="es-ES" dirty="0">
                <a:solidFill>
                  <a:srgbClr val="5F0505"/>
                </a:solidFill>
                <a:effectLst>
                  <a:outerShdw blurRad="38100" dist="38100" dir="2700000" algn="tl">
                    <a:srgbClr val="000000">
                      <a:alpha val="43137"/>
                    </a:srgbClr>
                  </a:outerShdw>
                </a:effectLst>
                <a:latin typeface="Comic Sans MS" panose="030F0702030302020204" pitchFamily="66" charset="0"/>
              </a:rPr>
              <a:t>Luego se desciende por unas escaleras hechas en la roca, hasta un bonito cañón. Recorriendo el sendero se llega a una pequeña catarata que alimenta un manantial.</a:t>
            </a: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3455684"/>
      </p:ext>
    </p:extLst>
  </p:cSld>
  <p:clrMapOvr>
    <a:masterClrMapping/>
  </p:clrMapOvr>
  <p:transition spd="slow" advClick="0" advTm="22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12500"/>
                                  </p:stCondLst>
                                  <p:iterate type="lt">
                                    <p:tmPct val="3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4 Rectángulo"/>
          <p:cNvSpPr/>
          <p:nvPr/>
        </p:nvSpPr>
        <p:spPr>
          <a:xfrm>
            <a:off x="0" y="0"/>
            <a:ext cx="9144000" cy="5143500"/>
          </a:xfrm>
          <a:prstGeom prst="rect">
            <a:avLst/>
          </a:prstGeom>
          <a:solidFill>
            <a:srgbClr val="43A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E:\PPS  EXCLUSIVOS\- Los Oasis mas Bellos del Mundo\Imágenes\green.jpg"/>
          <p:cNvPicPr>
            <a:picLocks noChangeAspect="1" noChangeArrowheads="1"/>
          </p:cNvPicPr>
          <p:nvPr/>
        </p:nvPicPr>
        <p:blipFill>
          <a:blip r:embed="rId3" cstate="print"/>
          <a:srcRect/>
          <a:stretch>
            <a:fillRect/>
          </a:stretch>
        </p:blipFill>
        <p:spPr bwMode="auto">
          <a:xfrm>
            <a:off x="0" y="0"/>
            <a:ext cx="9143999" cy="5143500"/>
          </a:xfrm>
          <a:prstGeom prst="rect">
            <a:avLst/>
          </a:prstGeom>
          <a:noFill/>
        </p:spPr>
      </p:pic>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5 Rectángulo"/>
          <p:cNvSpPr/>
          <p:nvPr/>
        </p:nvSpPr>
        <p:spPr>
          <a:xfrm>
            <a:off x="320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85021279"/>
      </p:ext>
    </p:extLst>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3" presetClass="entr" presetSubtype="3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plus(out)">
                                      <p:cBhvr>
                                        <p:cTn id="9" dur="4000"/>
                                        <p:tgtEl>
                                          <p:spTgt spid="5"/>
                                        </p:tgtEl>
                                      </p:cBhvr>
                                    </p:animEffect>
                                  </p:childTnLst>
                                </p:cTn>
                              </p:par>
                              <p:par>
                                <p:cTn id="10" presetID="23" presetClass="entr" presetSubtype="528"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4000" fill="hold"/>
                                        <p:tgtEl>
                                          <p:spTgt spid="3"/>
                                        </p:tgtEl>
                                        <p:attrNameLst>
                                          <p:attrName>ppt_w</p:attrName>
                                        </p:attrNameLst>
                                      </p:cBhvr>
                                      <p:tavLst>
                                        <p:tav tm="0">
                                          <p:val>
                                            <p:fltVal val="0"/>
                                          </p:val>
                                        </p:tav>
                                        <p:tav tm="100000">
                                          <p:val>
                                            <p:strVal val="#ppt_w"/>
                                          </p:val>
                                        </p:tav>
                                      </p:tavLst>
                                    </p:anim>
                                    <p:anim calcmode="lin" valueType="num">
                                      <p:cBhvr>
                                        <p:cTn id="13" dur="4000" fill="hold"/>
                                        <p:tgtEl>
                                          <p:spTgt spid="3"/>
                                        </p:tgtEl>
                                        <p:attrNameLst>
                                          <p:attrName>ppt_h</p:attrName>
                                        </p:attrNameLst>
                                      </p:cBhvr>
                                      <p:tavLst>
                                        <p:tav tm="0">
                                          <p:val>
                                            <p:fltVal val="0"/>
                                          </p:val>
                                        </p:tav>
                                        <p:tav tm="100000">
                                          <p:val>
                                            <p:strVal val="#ppt_h"/>
                                          </p:val>
                                        </p:tav>
                                      </p:tavLst>
                                    </p:anim>
                                    <p:anim calcmode="lin" valueType="num">
                                      <p:cBhvr>
                                        <p:cTn id="14" dur="4000" fill="hold"/>
                                        <p:tgtEl>
                                          <p:spTgt spid="3"/>
                                        </p:tgtEl>
                                        <p:attrNameLst>
                                          <p:attrName>ppt_x</p:attrName>
                                        </p:attrNameLst>
                                      </p:cBhvr>
                                      <p:tavLst>
                                        <p:tav tm="0">
                                          <p:val>
                                            <p:fltVal val="0.5"/>
                                          </p:val>
                                        </p:tav>
                                        <p:tav tm="100000">
                                          <p:val>
                                            <p:strVal val="#ppt_x"/>
                                          </p:val>
                                        </p:tav>
                                      </p:tavLst>
                                    </p:anim>
                                    <p:anim calcmode="lin" valueType="num">
                                      <p:cBhvr>
                                        <p:cTn id="15" dur="4000" fill="hold"/>
                                        <p:tgtEl>
                                          <p:spTgt spid="3"/>
                                        </p:tgtEl>
                                        <p:attrNameLst>
                                          <p:attrName>ppt_y</p:attrName>
                                        </p:attrNameLst>
                                      </p:cBhvr>
                                      <p:tavLst>
                                        <p:tav tm="0">
                                          <p:val>
                                            <p:fltVal val="0.5"/>
                                          </p:val>
                                        </p:tav>
                                        <p:tav tm="100000">
                                          <p:val>
                                            <p:strVal val="#ppt_y"/>
                                          </p:val>
                                        </p:tav>
                                      </p:tavLst>
                                    </p:anim>
                                  </p:childTnLst>
                                </p:cTn>
                              </p:par>
                              <p:par>
                                <p:cTn id="16" presetID="5"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heckerboard(across)">
                                      <p:cBhvr>
                                        <p:cTn id="18" dur="4000"/>
                                        <p:tgtEl>
                                          <p:spTgt spid="3"/>
                                        </p:tgtEl>
                                      </p:cBhvr>
                                    </p:animEffect>
                                  </p:childTnLst>
                                </p:cTn>
                              </p:par>
                              <p:par>
                                <p:cTn id="19" presetID="55" presetClass="entr" presetSubtype="0" fill="hold" nodeType="withEffect">
                                  <p:stCondLst>
                                    <p:cond delay="5500"/>
                                  </p:stCondLst>
                                  <p:childTnLst>
                                    <p:set>
                                      <p:cBhvr>
                                        <p:cTn id="20" dur="1" fill="hold">
                                          <p:stCondLst>
                                            <p:cond delay="0"/>
                                          </p:stCondLst>
                                        </p:cTn>
                                        <p:tgtEl>
                                          <p:spTgt spid="1026"/>
                                        </p:tgtEl>
                                        <p:attrNameLst>
                                          <p:attrName>style.visibility</p:attrName>
                                        </p:attrNameLst>
                                      </p:cBhvr>
                                      <p:to>
                                        <p:strVal val="visible"/>
                                      </p:to>
                                    </p:set>
                                    <p:anim calcmode="lin" valueType="num">
                                      <p:cBhvr>
                                        <p:cTn id="21" dur="4000" fill="hold"/>
                                        <p:tgtEl>
                                          <p:spTgt spid="1026"/>
                                        </p:tgtEl>
                                        <p:attrNameLst>
                                          <p:attrName>ppt_w</p:attrName>
                                        </p:attrNameLst>
                                      </p:cBhvr>
                                      <p:tavLst>
                                        <p:tav tm="0">
                                          <p:val>
                                            <p:strVal val="#ppt_w*0.70"/>
                                          </p:val>
                                        </p:tav>
                                        <p:tav tm="100000">
                                          <p:val>
                                            <p:strVal val="#ppt_w"/>
                                          </p:val>
                                        </p:tav>
                                      </p:tavLst>
                                    </p:anim>
                                    <p:anim calcmode="lin" valueType="num">
                                      <p:cBhvr>
                                        <p:cTn id="22" dur="4000" fill="hold"/>
                                        <p:tgtEl>
                                          <p:spTgt spid="1026"/>
                                        </p:tgtEl>
                                        <p:attrNameLst>
                                          <p:attrName>ppt_h</p:attrName>
                                        </p:attrNameLst>
                                      </p:cBhvr>
                                      <p:tavLst>
                                        <p:tav tm="0">
                                          <p:val>
                                            <p:strVal val="#ppt_h"/>
                                          </p:val>
                                        </p:tav>
                                        <p:tav tm="100000">
                                          <p:val>
                                            <p:strVal val="#ppt_h"/>
                                          </p:val>
                                        </p:tav>
                                      </p:tavLst>
                                    </p:anim>
                                    <p:animEffect transition="in" filter="fade">
                                      <p:cBhvr>
                                        <p:cTn id="23" dur="4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cstate="print"/>
          <a:srcRect/>
          <a:stretch>
            <a:fillRect/>
          </a:stretch>
        </p:blipFill>
        <p:spPr bwMode="auto">
          <a:xfrm>
            <a:off x="0" y="0"/>
            <a:ext cx="4578350" cy="2571750"/>
          </a:xfrm>
          <a:prstGeom prst="rect">
            <a:avLst/>
          </a:prstGeom>
          <a:noFill/>
          <a:ln w="9525">
            <a:noFill/>
            <a:miter lim="800000"/>
            <a:headEnd/>
            <a:tailEnd/>
          </a:ln>
        </p:spPr>
      </p:pic>
      <p:pic>
        <p:nvPicPr>
          <p:cNvPr id="7171" name="Picture 3"/>
          <p:cNvPicPr>
            <a:picLocks noChangeAspect="1" noChangeArrowheads="1"/>
          </p:cNvPicPr>
          <p:nvPr/>
        </p:nvPicPr>
        <p:blipFill>
          <a:blip r:embed="rId4" cstate="print"/>
          <a:srcRect/>
          <a:stretch>
            <a:fillRect/>
          </a:stretch>
        </p:blipFill>
        <p:spPr bwMode="auto">
          <a:xfrm>
            <a:off x="4572001" y="0"/>
            <a:ext cx="4572000" cy="2571750"/>
          </a:xfrm>
          <a:prstGeom prst="rect">
            <a:avLst/>
          </a:prstGeom>
          <a:noFill/>
          <a:ln w="9525">
            <a:noFill/>
            <a:miter lim="800000"/>
            <a:headEnd/>
            <a:tailEnd/>
          </a:ln>
        </p:spPr>
      </p:pic>
      <p:pic>
        <p:nvPicPr>
          <p:cNvPr id="7172" name="Picture 4"/>
          <p:cNvPicPr>
            <a:picLocks noChangeAspect="1" noChangeArrowheads="1"/>
          </p:cNvPicPr>
          <p:nvPr/>
        </p:nvPicPr>
        <p:blipFill>
          <a:blip r:embed="rId5" cstate="print"/>
          <a:srcRect/>
          <a:stretch>
            <a:fillRect/>
          </a:stretch>
        </p:blipFill>
        <p:spPr bwMode="auto">
          <a:xfrm>
            <a:off x="0" y="2571751"/>
            <a:ext cx="4578350" cy="2571750"/>
          </a:xfrm>
          <a:prstGeom prst="rect">
            <a:avLst/>
          </a:prstGeom>
          <a:noFill/>
          <a:ln w="9525">
            <a:noFill/>
            <a:miter lim="800000"/>
            <a:headEnd/>
            <a:tailEnd/>
          </a:ln>
        </p:spPr>
      </p:pic>
      <p:pic>
        <p:nvPicPr>
          <p:cNvPr id="7173" name="Picture 5"/>
          <p:cNvPicPr>
            <a:picLocks noChangeAspect="1" noChangeArrowheads="1"/>
          </p:cNvPicPr>
          <p:nvPr/>
        </p:nvPicPr>
        <p:blipFill>
          <a:blip r:embed="rId6" cstate="print"/>
          <a:srcRect/>
          <a:stretch>
            <a:fillRect/>
          </a:stretch>
        </p:blipFill>
        <p:spPr bwMode="auto">
          <a:xfrm>
            <a:off x="4602163" y="2571750"/>
            <a:ext cx="4541837" cy="2571750"/>
          </a:xfrm>
          <a:prstGeom prst="rect">
            <a:avLst/>
          </a:prstGeom>
          <a:noFill/>
          <a:ln w="9525">
            <a:noFill/>
            <a:miter lim="800000"/>
            <a:headEnd/>
            <a:tailEnd/>
          </a:ln>
        </p:spPr>
      </p:pic>
      <p:pic>
        <p:nvPicPr>
          <p:cNvPr id="2050" name="Picture 2" descr="E:\PPS  EXCLUSIVOS\- Los Oasis mas Bellos del Mundo\Imágenes\ein gedi010Halevi_-_Gan_Sachne_Shlosha_016.jpg"/>
          <p:cNvPicPr>
            <a:picLocks noChangeAspect="1" noChangeArrowheads="1"/>
          </p:cNvPicPr>
          <p:nvPr/>
        </p:nvPicPr>
        <p:blipFill>
          <a:blip r:embed="rId7" cstate="print"/>
          <a:srcRect/>
          <a:stretch>
            <a:fillRect/>
          </a:stretch>
        </p:blipFill>
        <p:spPr bwMode="auto">
          <a:xfrm>
            <a:off x="-12700" y="0"/>
            <a:ext cx="9156700" cy="5151438"/>
          </a:xfrm>
          <a:prstGeom prst="rect">
            <a:avLst/>
          </a:prstGeom>
          <a:noFill/>
        </p:spPr>
      </p:pic>
      <p:sp>
        <p:nvSpPr>
          <p:cNvPr id="2" name="1 Rectángulo"/>
          <p:cNvSpPr/>
          <p:nvPr/>
        </p:nvSpPr>
        <p:spPr>
          <a:xfrm>
            <a:off x="539552" y="699542"/>
            <a:ext cx="3240360" cy="1077218"/>
          </a:xfrm>
          <a:prstGeom prst="rect">
            <a:avLst/>
          </a:prstGeom>
        </p:spPr>
        <p:txBody>
          <a:bodyPr wrap="square">
            <a:spAutoFit/>
          </a:bodyPr>
          <a:lstStyle/>
          <a:p>
            <a:pPr algn="ctr"/>
            <a:r>
              <a:rPr lang="es-ES" sz="3200" dirty="0" smtClean="0">
                <a:ln>
                  <a:solidFill>
                    <a:srgbClr val="ADA36F"/>
                  </a:solidFill>
                </a:ln>
                <a:blipFill>
                  <a:blip r:embed="rId8"/>
                  <a:stretch>
                    <a:fillRect/>
                  </a:stretch>
                </a:blipFill>
                <a:effectLst>
                  <a:outerShdw blurRad="38100" dist="38100" dir="2700000" algn="tl">
                    <a:srgbClr val="000000">
                      <a:alpha val="43137"/>
                    </a:srgbClr>
                  </a:outerShdw>
                </a:effectLst>
                <a:latin typeface="Algerian" pitchFamily="82" charset="0"/>
              </a:rPr>
              <a:t>OASIS </a:t>
            </a:r>
            <a:r>
              <a:rPr lang="es-ES" sz="3200" dirty="0" err="1" smtClean="0">
                <a:ln>
                  <a:solidFill>
                    <a:srgbClr val="ADA36F"/>
                  </a:solidFill>
                </a:ln>
                <a:blipFill>
                  <a:blip r:embed="rId8"/>
                  <a:stretch>
                    <a:fillRect/>
                  </a:stretch>
                </a:blipFill>
                <a:effectLst>
                  <a:outerShdw blurRad="38100" dist="38100" dir="2700000" algn="tl">
                    <a:srgbClr val="000000">
                      <a:alpha val="43137"/>
                    </a:srgbClr>
                  </a:outerShdw>
                </a:effectLst>
                <a:latin typeface="Algerian" pitchFamily="82" charset="0"/>
              </a:rPr>
              <a:t>Ein</a:t>
            </a:r>
            <a:r>
              <a:rPr lang="es-ES" sz="3200" dirty="0" smtClean="0">
                <a:ln>
                  <a:solidFill>
                    <a:srgbClr val="ADA36F"/>
                  </a:solidFill>
                </a:ln>
                <a:blipFill>
                  <a:blip r:embed="rId8"/>
                  <a:stretch>
                    <a:fillRect/>
                  </a:stretch>
                </a:blipFill>
                <a:effectLst>
                  <a:outerShdw blurRad="38100" dist="38100" dir="2700000" algn="tl">
                    <a:srgbClr val="000000">
                      <a:alpha val="43137"/>
                    </a:srgbClr>
                  </a:outerShdw>
                </a:effectLst>
                <a:latin typeface="Algerian" pitchFamily="82" charset="0"/>
              </a:rPr>
              <a:t> </a:t>
            </a:r>
            <a:r>
              <a:rPr lang="es-ES" sz="3200" dirty="0" err="1">
                <a:ln>
                  <a:solidFill>
                    <a:srgbClr val="ADA36F"/>
                  </a:solidFill>
                </a:ln>
                <a:blipFill>
                  <a:blip r:embed="rId8"/>
                  <a:stretch>
                    <a:fillRect/>
                  </a:stretch>
                </a:blipFill>
                <a:effectLst>
                  <a:outerShdw blurRad="38100" dist="38100" dir="2700000" algn="tl">
                    <a:srgbClr val="000000">
                      <a:alpha val="43137"/>
                    </a:srgbClr>
                  </a:outerShdw>
                </a:effectLst>
                <a:latin typeface="Algerian" pitchFamily="82" charset="0"/>
              </a:rPr>
              <a:t>Gedi</a:t>
            </a:r>
            <a:r>
              <a:rPr lang="es-ES" sz="3200" dirty="0">
                <a:ln>
                  <a:solidFill>
                    <a:srgbClr val="ADA36F"/>
                  </a:solidFill>
                </a:ln>
                <a:blipFill>
                  <a:blip r:embed="rId8"/>
                  <a:stretch>
                    <a:fillRect/>
                  </a:stretch>
                </a:blipFill>
                <a:effectLst>
                  <a:outerShdw blurRad="38100" dist="38100" dir="2700000" algn="tl">
                    <a:srgbClr val="000000">
                      <a:alpha val="43137"/>
                    </a:srgbClr>
                  </a:outerShdw>
                </a:effectLst>
                <a:latin typeface="Algerian" pitchFamily="82" charset="0"/>
              </a:rPr>
              <a:t> (Israel)</a:t>
            </a:r>
          </a:p>
        </p:txBody>
      </p:sp>
      <p:sp>
        <p:nvSpPr>
          <p:cNvPr id="8" name="7 Rectángulo"/>
          <p:cNvSpPr/>
          <p:nvPr/>
        </p:nvSpPr>
        <p:spPr>
          <a:xfrm>
            <a:off x="0" y="0"/>
            <a:ext cx="9144000" cy="5143500"/>
          </a:xfrm>
          <a:prstGeom prst="rect">
            <a:avLst/>
          </a:prstGeom>
          <a:blipFill dpi="0" rotWithShape="1">
            <a:blip r:embed="rId9">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xit" presetSubtype="9" fill="hold" nodeType="withEffect">
                                  <p:stCondLst>
                                    <p:cond delay="0"/>
                                  </p:stCondLst>
                                  <p:childTnLst>
                                    <p:anim calcmode="lin" valueType="num">
                                      <p:cBhvr additive="base">
                                        <p:cTn id="8" dur="4000"/>
                                        <p:tgtEl>
                                          <p:spTgt spid="7170"/>
                                        </p:tgtEl>
                                        <p:attrNameLst>
                                          <p:attrName>ppt_x</p:attrName>
                                        </p:attrNameLst>
                                      </p:cBhvr>
                                      <p:tavLst>
                                        <p:tav tm="0">
                                          <p:val>
                                            <p:strVal val="ppt_x"/>
                                          </p:val>
                                        </p:tav>
                                        <p:tav tm="100000">
                                          <p:val>
                                            <p:strVal val="0-ppt_w/2"/>
                                          </p:val>
                                        </p:tav>
                                      </p:tavLst>
                                    </p:anim>
                                    <p:anim calcmode="lin" valueType="num">
                                      <p:cBhvr additive="base">
                                        <p:cTn id="9" dur="4000"/>
                                        <p:tgtEl>
                                          <p:spTgt spid="7170"/>
                                        </p:tgtEl>
                                        <p:attrNameLst>
                                          <p:attrName>ppt_y</p:attrName>
                                        </p:attrNameLst>
                                      </p:cBhvr>
                                      <p:tavLst>
                                        <p:tav tm="0">
                                          <p:val>
                                            <p:strVal val="ppt_y"/>
                                          </p:val>
                                        </p:tav>
                                        <p:tav tm="100000">
                                          <p:val>
                                            <p:strVal val="0-ppt_h/2"/>
                                          </p:val>
                                        </p:tav>
                                      </p:tavLst>
                                    </p:anim>
                                    <p:set>
                                      <p:cBhvr>
                                        <p:cTn id="10" dur="1" fill="hold">
                                          <p:stCondLst>
                                            <p:cond delay="3999"/>
                                          </p:stCondLst>
                                        </p:cTn>
                                        <p:tgtEl>
                                          <p:spTgt spid="7170"/>
                                        </p:tgtEl>
                                        <p:attrNameLst>
                                          <p:attrName>style.visibility</p:attrName>
                                        </p:attrNameLst>
                                      </p:cBhvr>
                                      <p:to>
                                        <p:strVal val="hidden"/>
                                      </p:to>
                                    </p:set>
                                  </p:childTnLst>
                                </p:cTn>
                              </p:par>
                              <p:par>
                                <p:cTn id="11" presetID="2" presetClass="exit" presetSubtype="3" fill="hold" nodeType="withEffect">
                                  <p:stCondLst>
                                    <p:cond delay="0"/>
                                  </p:stCondLst>
                                  <p:childTnLst>
                                    <p:anim calcmode="lin" valueType="num">
                                      <p:cBhvr additive="base">
                                        <p:cTn id="12" dur="4000"/>
                                        <p:tgtEl>
                                          <p:spTgt spid="7171"/>
                                        </p:tgtEl>
                                        <p:attrNameLst>
                                          <p:attrName>ppt_x</p:attrName>
                                        </p:attrNameLst>
                                      </p:cBhvr>
                                      <p:tavLst>
                                        <p:tav tm="0">
                                          <p:val>
                                            <p:strVal val="ppt_x"/>
                                          </p:val>
                                        </p:tav>
                                        <p:tav tm="100000">
                                          <p:val>
                                            <p:strVal val="1+ppt_w/2"/>
                                          </p:val>
                                        </p:tav>
                                      </p:tavLst>
                                    </p:anim>
                                    <p:anim calcmode="lin" valueType="num">
                                      <p:cBhvr additive="base">
                                        <p:cTn id="13" dur="4000"/>
                                        <p:tgtEl>
                                          <p:spTgt spid="7171"/>
                                        </p:tgtEl>
                                        <p:attrNameLst>
                                          <p:attrName>ppt_y</p:attrName>
                                        </p:attrNameLst>
                                      </p:cBhvr>
                                      <p:tavLst>
                                        <p:tav tm="0">
                                          <p:val>
                                            <p:strVal val="ppt_y"/>
                                          </p:val>
                                        </p:tav>
                                        <p:tav tm="100000">
                                          <p:val>
                                            <p:strVal val="0-ppt_h/2"/>
                                          </p:val>
                                        </p:tav>
                                      </p:tavLst>
                                    </p:anim>
                                    <p:set>
                                      <p:cBhvr>
                                        <p:cTn id="14" dur="1" fill="hold">
                                          <p:stCondLst>
                                            <p:cond delay="3999"/>
                                          </p:stCondLst>
                                        </p:cTn>
                                        <p:tgtEl>
                                          <p:spTgt spid="7171"/>
                                        </p:tgtEl>
                                        <p:attrNameLst>
                                          <p:attrName>style.visibility</p:attrName>
                                        </p:attrNameLst>
                                      </p:cBhvr>
                                      <p:to>
                                        <p:strVal val="hidden"/>
                                      </p:to>
                                    </p:set>
                                  </p:childTnLst>
                                </p:cTn>
                              </p:par>
                              <p:par>
                                <p:cTn id="15" presetID="2" presetClass="exit" presetSubtype="12" fill="hold" nodeType="withEffect">
                                  <p:stCondLst>
                                    <p:cond delay="0"/>
                                  </p:stCondLst>
                                  <p:childTnLst>
                                    <p:anim calcmode="lin" valueType="num">
                                      <p:cBhvr additive="base">
                                        <p:cTn id="16" dur="4000"/>
                                        <p:tgtEl>
                                          <p:spTgt spid="7172"/>
                                        </p:tgtEl>
                                        <p:attrNameLst>
                                          <p:attrName>ppt_x</p:attrName>
                                        </p:attrNameLst>
                                      </p:cBhvr>
                                      <p:tavLst>
                                        <p:tav tm="0">
                                          <p:val>
                                            <p:strVal val="ppt_x"/>
                                          </p:val>
                                        </p:tav>
                                        <p:tav tm="100000">
                                          <p:val>
                                            <p:strVal val="0-ppt_w/2"/>
                                          </p:val>
                                        </p:tav>
                                      </p:tavLst>
                                    </p:anim>
                                    <p:anim calcmode="lin" valueType="num">
                                      <p:cBhvr additive="base">
                                        <p:cTn id="17" dur="4000"/>
                                        <p:tgtEl>
                                          <p:spTgt spid="7172"/>
                                        </p:tgtEl>
                                        <p:attrNameLst>
                                          <p:attrName>ppt_y</p:attrName>
                                        </p:attrNameLst>
                                      </p:cBhvr>
                                      <p:tavLst>
                                        <p:tav tm="0">
                                          <p:val>
                                            <p:strVal val="ppt_y"/>
                                          </p:val>
                                        </p:tav>
                                        <p:tav tm="100000">
                                          <p:val>
                                            <p:strVal val="1+ppt_h/2"/>
                                          </p:val>
                                        </p:tav>
                                      </p:tavLst>
                                    </p:anim>
                                    <p:set>
                                      <p:cBhvr>
                                        <p:cTn id="18" dur="1" fill="hold">
                                          <p:stCondLst>
                                            <p:cond delay="3999"/>
                                          </p:stCondLst>
                                        </p:cTn>
                                        <p:tgtEl>
                                          <p:spTgt spid="7172"/>
                                        </p:tgtEl>
                                        <p:attrNameLst>
                                          <p:attrName>style.visibility</p:attrName>
                                        </p:attrNameLst>
                                      </p:cBhvr>
                                      <p:to>
                                        <p:strVal val="hidden"/>
                                      </p:to>
                                    </p:set>
                                  </p:childTnLst>
                                </p:cTn>
                              </p:par>
                              <p:par>
                                <p:cTn id="19" presetID="2" presetClass="exit" presetSubtype="6" fill="hold" nodeType="withEffect">
                                  <p:stCondLst>
                                    <p:cond delay="0"/>
                                  </p:stCondLst>
                                  <p:childTnLst>
                                    <p:anim calcmode="lin" valueType="num">
                                      <p:cBhvr additive="base">
                                        <p:cTn id="20" dur="4000"/>
                                        <p:tgtEl>
                                          <p:spTgt spid="7173"/>
                                        </p:tgtEl>
                                        <p:attrNameLst>
                                          <p:attrName>ppt_x</p:attrName>
                                        </p:attrNameLst>
                                      </p:cBhvr>
                                      <p:tavLst>
                                        <p:tav tm="0">
                                          <p:val>
                                            <p:strVal val="ppt_x"/>
                                          </p:val>
                                        </p:tav>
                                        <p:tav tm="100000">
                                          <p:val>
                                            <p:strVal val="1+ppt_w/2"/>
                                          </p:val>
                                        </p:tav>
                                      </p:tavLst>
                                    </p:anim>
                                    <p:anim calcmode="lin" valueType="num">
                                      <p:cBhvr additive="base">
                                        <p:cTn id="21" dur="4000"/>
                                        <p:tgtEl>
                                          <p:spTgt spid="7173"/>
                                        </p:tgtEl>
                                        <p:attrNameLst>
                                          <p:attrName>ppt_y</p:attrName>
                                        </p:attrNameLst>
                                      </p:cBhvr>
                                      <p:tavLst>
                                        <p:tav tm="0">
                                          <p:val>
                                            <p:strVal val="ppt_y"/>
                                          </p:val>
                                        </p:tav>
                                        <p:tav tm="100000">
                                          <p:val>
                                            <p:strVal val="1+ppt_h/2"/>
                                          </p:val>
                                        </p:tav>
                                      </p:tavLst>
                                    </p:anim>
                                    <p:set>
                                      <p:cBhvr>
                                        <p:cTn id="22" dur="1" fill="hold">
                                          <p:stCondLst>
                                            <p:cond delay="3999"/>
                                          </p:stCondLst>
                                        </p:cTn>
                                        <p:tgtEl>
                                          <p:spTgt spid="7173"/>
                                        </p:tgtEl>
                                        <p:attrNameLst>
                                          <p:attrName>style.visibility</p:attrName>
                                        </p:attrNameLst>
                                      </p:cBhvr>
                                      <p:to>
                                        <p:strVal val="hidden"/>
                                      </p:to>
                                    </p:set>
                                  </p:childTnLst>
                                </p:cTn>
                              </p:par>
                              <p:par>
                                <p:cTn id="23" presetID="13" presetClass="entr" presetSubtype="32" fill="hold" nodeType="withEffect">
                                  <p:stCondLst>
                                    <p:cond delay="1000"/>
                                  </p:stCondLst>
                                  <p:childTnLst>
                                    <p:set>
                                      <p:cBhvr>
                                        <p:cTn id="24" dur="1" fill="hold">
                                          <p:stCondLst>
                                            <p:cond delay="0"/>
                                          </p:stCondLst>
                                        </p:cTn>
                                        <p:tgtEl>
                                          <p:spTgt spid="2050"/>
                                        </p:tgtEl>
                                        <p:attrNameLst>
                                          <p:attrName>style.visibility</p:attrName>
                                        </p:attrNameLst>
                                      </p:cBhvr>
                                      <p:to>
                                        <p:strVal val="visible"/>
                                      </p:to>
                                    </p:set>
                                    <p:animEffect transition="in" filter="plus(out)">
                                      <p:cBhvr>
                                        <p:cTn id="25" dur="4000"/>
                                        <p:tgtEl>
                                          <p:spTgt spid="2050"/>
                                        </p:tgtEl>
                                      </p:cBhvr>
                                    </p:animEffect>
                                  </p:childTnLst>
                                </p:cTn>
                              </p:par>
                              <p:par>
                                <p:cTn id="26" presetID="25" presetClass="entr" presetSubtype="0" fill="hold" grpId="0" nodeType="withEffect">
                                  <p:stCondLst>
                                    <p:cond delay="3000"/>
                                  </p:stCondLst>
                                  <p:iterate type="lt">
                                    <p:tmPct val="7000"/>
                                  </p:iterate>
                                  <p:childTnLst>
                                    <p:set>
                                      <p:cBhvr>
                                        <p:cTn id="27" dur="1" fill="hold">
                                          <p:stCondLst>
                                            <p:cond delay="0"/>
                                          </p:stCondLst>
                                        </p:cTn>
                                        <p:tgtEl>
                                          <p:spTgt spid="2"/>
                                        </p:tgtEl>
                                        <p:attrNameLst>
                                          <p:attrName>style.visibility</p:attrName>
                                        </p:attrNameLst>
                                      </p:cBhvr>
                                      <p:to>
                                        <p:strVal val="visible"/>
                                      </p:to>
                                    </p:set>
                                    <p:anim calcmode="lin" valueType="num">
                                      <p:cBhvr>
                                        <p:cTn id="28" dur="10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29" dur="10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30" dur="1000" accel="50000" fill="hold">
                                          <p:stCondLst>
                                            <p:cond delay="1000"/>
                                          </p:stCondLst>
                                        </p:cTn>
                                        <p:tgtEl>
                                          <p:spTgt spid="2"/>
                                        </p:tgtEl>
                                        <p:attrNameLst>
                                          <p:attrName>ppt_w</p:attrName>
                                        </p:attrNameLst>
                                      </p:cBhvr>
                                      <p:tavLst>
                                        <p:tav tm="0">
                                          <p:val>
                                            <p:strVal val="#ppt_w*.05"/>
                                          </p:val>
                                        </p:tav>
                                        <p:tav tm="100000">
                                          <p:val>
                                            <p:strVal val="#ppt_w"/>
                                          </p:val>
                                        </p:tav>
                                      </p:tavLst>
                                    </p:anim>
                                    <p:anim calcmode="lin" valueType="num">
                                      <p:cBhvr>
                                        <p:cTn id="31" dur="2000" fill="hold"/>
                                        <p:tgtEl>
                                          <p:spTgt spid="2"/>
                                        </p:tgtEl>
                                        <p:attrNameLst>
                                          <p:attrName>ppt_h</p:attrName>
                                        </p:attrNameLst>
                                      </p:cBhvr>
                                      <p:tavLst>
                                        <p:tav tm="0">
                                          <p:val>
                                            <p:strVal val="#ppt_h"/>
                                          </p:val>
                                        </p:tav>
                                        <p:tav tm="100000">
                                          <p:val>
                                            <p:strVal val="#ppt_h"/>
                                          </p:val>
                                        </p:tav>
                                      </p:tavLst>
                                    </p:anim>
                                    <p:anim calcmode="lin" valueType="num">
                                      <p:cBhvr>
                                        <p:cTn id="32" dur="10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33" dur="10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34" dur="1000" accel="50000" fill="hold">
                                          <p:stCondLst>
                                            <p:cond delay="1000"/>
                                          </p:stCondLst>
                                        </p:cTn>
                                        <p:tgtEl>
                                          <p:spTgt spid="2"/>
                                        </p:tgtEl>
                                        <p:attrNameLst>
                                          <p:attrName>ppt_y</p:attrName>
                                        </p:attrNameLst>
                                      </p:cBhvr>
                                      <p:tavLst>
                                        <p:tav tm="0">
                                          <p:val>
                                            <p:strVal val="#ppt_y+.1"/>
                                          </p:val>
                                        </p:tav>
                                        <p:tav tm="100000">
                                          <p:val>
                                            <p:strVal val="#ppt_y"/>
                                          </p:val>
                                        </p:tav>
                                      </p:tavLst>
                                    </p:anim>
                                    <p:animEffect transition="in" filter="fade">
                                      <p:cBhvr>
                                        <p:cTn id="35" dur="2000" decel="50000">
                                          <p:stCondLst>
                                            <p:cond delay="0"/>
                                          </p:stCondLst>
                                        </p:cTn>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547664" y="1203598"/>
            <a:ext cx="2808312" cy="2354491"/>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Ubicado en la frontera oriental del desierto de Judea, en la costa del Mar Muerto, </a:t>
            </a:r>
            <a:r>
              <a:rPr lang="es-ES" sz="2100" dirty="0" err="1">
                <a:solidFill>
                  <a:srgbClr val="5F0505"/>
                </a:solidFill>
                <a:effectLst>
                  <a:outerShdw blurRad="38100" dist="38100" dir="2700000" algn="tl">
                    <a:srgbClr val="000000">
                      <a:alpha val="43137"/>
                    </a:srgbClr>
                  </a:outerShdw>
                </a:effectLst>
                <a:latin typeface="Comic Sans MS" pitchFamily="66" charset="0"/>
              </a:rPr>
              <a:t>Ein</a:t>
            </a:r>
            <a:r>
              <a:rPr lang="es-ES" sz="2100" dirty="0">
                <a:solidFill>
                  <a:srgbClr val="5F0505"/>
                </a:solidFill>
                <a:effectLst>
                  <a:outerShdw blurRad="38100" dist="38100" dir="2700000" algn="tl">
                    <a:srgbClr val="000000">
                      <a:alpha val="43137"/>
                    </a:srgbClr>
                  </a:outerShdw>
                </a:effectLst>
                <a:latin typeface="Comic Sans MS" pitchFamily="66" charset="0"/>
              </a:rPr>
              <a:t> </a:t>
            </a:r>
            <a:r>
              <a:rPr lang="es-ES" sz="2100" dirty="0" err="1">
                <a:solidFill>
                  <a:srgbClr val="5F0505"/>
                </a:solidFill>
                <a:effectLst>
                  <a:outerShdw blurRad="38100" dist="38100" dir="2700000" algn="tl">
                    <a:srgbClr val="000000">
                      <a:alpha val="43137"/>
                    </a:srgbClr>
                  </a:outerShdw>
                </a:effectLst>
                <a:latin typeface="Comic Sans MS" pitchFamily="66" charset="0"/>
              </a:rPr>
              <a:t>Gedi</a:t>
            </a:r>
            <a:r>
              <a:rPr lang="es-ES" sz="2100" dirty="0">
                <a:solidFill>
                  <a:srgbClr val="5F0505"/>
                </a:solidFill>
                <a:effectLst>
                  <a:outerShdw blurRad="38100" dist="38100" dir="2700000" algn="tl">
                    <a:srgbClr val="000000">
                      <a:alpha val="43137"/>
                    </a:srgbClr>
                  </a:outerShdw>
                </a:effectLst>
                <a:latin typeface="Comic Sans MS" pitchFamily="66" charset="0"/>
              </a:rPr>
              <a:t> es una de las muchas joyas de Israel, </a:t>
            </a:r>
          </a:p>
        </p:txBody>
      </p:sp>
      <p:sp>
        <p:nvSpPr>
          <p:cNvPr id="3" name="2 Rectángulo"/>
          <p:cNvSpPr/>
          <p:nvPr/>
        </p:nvSpPr>
        <p:spPr>
          <a:xfrm>
            <a:off x="4932040" y="1275607"/>
            <a:ext cx="2520280" cy="2031325"/>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Y es considerado uno de los oasis más espectaculares que jamás haya visitado.</a:t>
            </a:r>
            <a:endParaRPr lang="es-ES" sz="2100" dirty="0">
              <a:solidFill>
                <a:srgbClr val="5F0505"/>
              </a:solidFill>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3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7500"/>
                                  </p:stCondLst>
                                  <p:iterate type="lt">
                                    <p:tmPct val="3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3074" name="Picture 2" descr="E:\PPS  EXCLUSIVOS\- Los Oasis mas Bellos del Mundo\Imágenes\30 - Ein_Gedi_Wasserfall_101396-550.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sp>
        <p:nvSpPr>
          <p:cNvPr id="4" name="3 Rectángulo"/>
          <p:cNvSpPr/>
          <p:nvPr/>
        </p:nvSpPr>
        <p:spPr>
          <a:xfrm>
            <a:off x="0" y="0"/>
            <a:ext cx="4572000" cy="2571750"/>
          </a:xfrm>
          <a:prstGeom prst="rect">
            <a:avLst/>
          </a:prstGeom>
          <a:solidFill>
            <a:srgbClr val="2B7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5" name="4 Rectángulo"/>
          <p:cNvSpPr/>
          <p:nvPr/>
        </p:nvSpPr>
        <p:spPr>
          <a:xfrm>
            <a:off x="4572000" y="0"/>
            <a:ext cx="4572000" cy="2571750"/>
          </a:xfrm>
          <a:prstGeom prst="rect">
            <a:avLst/>
          </a:prstGeom>
          <a:solidFill>
            <a:srgbClr val="2B7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6" name="5 Rectángulo"/>
          <p:cNvSpPr/>
          <p:nvPr/>
        </p:nvSpPr>
        <p:spPr>
          <a:xfrm flipV="1">
            <a:off x="0" y="2571750"/>
            <a:ext cx="4572000" cy="2571750"/>
          </a:xfrm>
          <a:prstGeom prst="rect">
            <a:avLst/>
          </a:prstGeom>
          <a:solidFill>
            <a:srgbClr val="2B7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7" name="6 Rectángulo"/>
          <p:cNvSpPr/>
          <p:nvPr/>
        </p:nvSpPr>
        <p:spPr>
          <a:xfrm flipV="1">
            <a:off x="4572000" y="2571750"/>
            <a:ext cx="4572000" cy="2571750"/>
          </a:xfrm>
          <a:prstGeom prst="rect">
            <a:avLst/>
          </a:prstGeom>
          <a:solidFill>
            <a:srgbClr val="2B7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3075" name="Picture 3" descr="E:\PPS  EXCLUSIVOS\- Los Oasis mas Bellos del Mundo\Imágenes\ein gediwsi-imageoptim-20170428_112833.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sp>
        <p:nvSpPr>
          <p:cNvPr id="8" name="7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24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8" presetClass="exit" presetSubtype="6" fill="hold" grpId="0" nodeType="withEffect">
                                  <p:stCondLst>
                                    <p:cond delay="0"/>
                                  </p:stCondLst>
                                  <p:childTnLst>
                                    <p:animEffect transition="out" filter="strips(downRight)">
                                      <p:cBhvr>
                                        <p:cTn id="8" dur="4000"/>
                                        <p:tgtEl>
                                          <p:spTgt spid="4"/>
                                        </p:tgtEl>
                                      </p:cBhvr>
                                    </p:animEffect>
                                    <p:set>
                                      <p:cBhvr>
                                        <p:cTn id="9" dur="1" fill="hold">
                                          <p:stCondLst>
                                            <p:cond delay="3999"/>
                                          </p:stCondLst>
                                        </p:cTn>
                                        <p:tgtEl>
                                          <p:spTgt spid="4"/>
                                        </p:tgtEl>
                                        <p:attrNameLst>
                                          <p:attrName>style.visibility</p:attrName>
                                        </p:attrNameLst>
                                      </p:cBhvr>
                                      <p:to>
                                        <p:strVal val="hidden"/>
                                      </p:to>
                                    </p:set>
                                  </p:childTnLst>
                                </p:cTn>
                              </p:par>
                              <p:par>
                                <p:cTn id="10" presetID="18" presetClass="exit" presetSubtype="12" fill="hold" grpId="0" nodeType="withEffect">
                                  <p:stCondLst>
                                    <p:cond delay="0"/>
                                  </p:stCondLst>
                                  <p:childTnLst>
                                    <p:animEffect transition="out" filter="strips(downLeft)">
                                      <p:cBhvr>
                                        <p:cTn id="11" dur="4000"/>
                                        <p:tgtEl>
                                          <p:spTgt spid="5"/>
                                        </p:tgtEl>
                                      </p:cBhvr>
                                    </p:animEffect>
                                    <p:set>
                                      <p:cBhvr>
                                        <p:cTn id="12" dur="1" fill="hold">
                                          <p:stCondLst>
                                            <p:cond delay="3999"/>
                                          </p:stCondLst>
                                        </p:cTn>
                                        <p:tgtEl>
                                          <p:spTgt spid="5"/>
                                        </p:tgtEl>
                                        <p:attrNameLst>
                                          <p:attrName>style.visibility</p:attrName>
                                        </p:attrNameLst>
                                      </p:cBhvr>
                                      <p:to>
                                        <p:strVal val="hidden"/>
                                      </p:to>
                                    </p:set>
                                  </p:childTnLst>
                                </p:cTn>
                              </p:par>
                              <p:par>
                                <p:cTn id="13" presetID="18" presetClass="exit" presetSubtype="3" fill="hold" grpId="0" nodeType="withEffect">
                                  <p:stCondLst>
                                    <p:cond delay="0"/>
                                  </p:stCondLst>
                                  <p:childTnLst>
                                    <p:animEffect transition="out" filter="strips(upRight)">
                                      <p:cBhvr>
                                        <p:cTn id="14" dur="4000"/>
                                        <p:tgtEl>
                                          <p:spTgt spid="6"/>
                                        </p:tgtEl>
                                      </p:cBhvr>
                                    </p:animEffect>
                                    <p:set>
                                      <p:cBhvr>
                                        <p:cTn id="15" dur="1" fill="hold">
                                          <p:stCondLst>
                                            <p:cond delay="3999"/>
                                          </p:stCondLst>
                                        </p:cTn>
                                        <p:tgtEl>
                                          <p:spTgt spid="6"/>
                                        </p:tgtEl>
                                        <p:attrNameLst>
                                          <p:attrName>style.visibility</p:attrName>
                                        </p:attrNameLst>
                                      </p:cBhvr>
                                      <p:to>
                                        <p:strVal val="hidden"/>
                                      </p:to>
                                    </p:set>
                                  </p:childTnLst>
                                </p:cTn>
                              </p:par>
                              <p:par>
                                <p:cTn id="16" presetID="18" presetClass="exit" presetSubtype="9" fill="hold" grpId="0" nodeType="withEffect">
                                  <p:stCondLst>
                                    <p:cond delay="0"/>
                                  </p:stCondLst>
                                  <p:childTnLst>
                                    <p:animEffect transition="out" filter="strips(upLeft)">
                                      <p:cBhvr>
                                        <p:cTn id="17" dur="4000"/>
                                        <p:tgtEl>
                                          <p:spTgt spid="7"/>
                                        </p:tgtEl>
                                      </p:cBhvr>
                                    </p:animEffect>
                                    <p:set>
                                      <p:cBhvr>
                                        <p:cTn id="18" dur="1" fill="hold">
                                          <p:stCondLst>
                                            <p:cond delay="3999"/>
                                          </p:stCondLst>
                                        </p:cTn>
                                        <p:tgtEl>
                                          <p:spTgt spid="7"/>
                                        </p:tgtEl>
                                        <p:attrNameLst>
                                          <p:attrName>style.visibility</p:attrName>
                                        </p:attrNameLst>
                                      </p:cBhvr>
                                      <p:to>
                                        <p:strVal val="hidden"/>
                                      </p:to>
                                    </p:set>
                                  </p:childTnLst>
                                </p:cTn>
                              </p:par>
                              <p:par>
                                <p:cTn id="19" presetID="8" presetClass="entr" presetSubtype="32" fill="hold" nodeType="withEffect">
                                  <p:stCondLst>
                                    <p:cond delay="500"/>
                                  </p:stCondLst>
                                  <p:childTnLst>
                                    <p:set>
                                      <p:cBhvr>
                                        <p:cTn id="20" dur="1" fill="hold">
                                          <p:stCondLst>
                                            <p:cond delay="0"/>
                                          </p:stCondLst>
                                        </p:cTn>
                                        <p:tgtEl>
                                          <p:spTgt spid="3074"/>
                                        </p:tgtEl>
                                        <p:attrNameLst>
                                          <p:attrName>style.visibility</p:attrName>
                                        </p:attrNameLst>
                                      </p:cBhvr>
                                      <p:to>
                                        <p:strVal val="visible"/>
                                      </p:to>
                                    </p:set>
                                    <p:animEffect transition="in" filter="diamond(out)">
                                      <p:cBhvr>
                                        <p:cTn id="21" dur="4000"/>
                                        <p:tgtEl>
                                          <p:spTgt spid="3074"/>
                                        </p:tgtEl>
                                      </p:cBhvr>
                                    </p:animEffect>
                                  </p:childTnLst>
                                </p:cTn>
                              </p:par>
                              <p:par>
                                <p:cTn id="22" presetID="31" presetClass="entr" presetSubtype="0" fill="hold" nodeType="withEffect">
                                  <p:stCondLst>
                                    <p:cond delay="5500"/>
                                  </p:stCondLst>
                                  <p:iterate type="lt">
                                    <p:tmPct val="5000"/>
                                  </p:iterate>
                                  <p:childTnLst>
                                    <p:set>
                                      <p:cBhvr>
                                        <p:cTn id="23" dur="1" fill="hold">
                                          <p:stCondLst>
                                            <p:cond delay="0"/>
                                          </p:stCondLst>
                                        </p:cTn>
                                        <p:tgtEl>
                                          <p:spTgt spid="3075"/>
                                        </p:tgtEl>
                                        <p:attrNameLst>
                                          <p:attrName>style.visibility</p:attrName>
                                        </p:attrNameLst>
                                      </p:cBhvr>
                                      <p:to>
                                        <p:strVal val="visible"/>
                                      </p:to>
                                    </p:set>
                                    <p:anim calcmode="lin" valueType="num">
                                      <p:cBhvr>
                                        <p:cTn id="24" dur="4000" fill="hold"/>
                                        <p:tgtEl>
                                          <p:spTgt spid="3075"/>
                                        </p:tgtEl>
                                        <p:attrNameLst>
                                          <p:attrName>ppt_w</p:attrName>
                                        </p:attrNameLst>
                                      </p:cBhvr>
                                      <p:tavLst>
                                        <p:tav tm="0">
                                          <p:val>
                                            <p:fltVal val="0"/>
                                          </p:val>
                                        </p:tav>
                                        <p:tav tm="100000">
                                          <p:val>
                                            <p:strVal val="#ppt_w"/>
                                          </p:val>
                                        </p:tav>
                                      </p:tavLst>
                                    </p:anim>
                                    <p:anim calcmode="lin" valueType="num">
                                      <p:cBhvr>
                                        <p:cTn id="25" dur="4000" fill="hold"/>
                                        <p:tgtEl>
                                          <p:spTgt spid="3075"/>
                                        </p:tgtEl>
                                        <p:attrNameLst>
                                          <p:attrName>ppt_h</p:attrName>
                                        </p:attrNameLst>
                                      </p:cBhvr>
                                      <p:tavLst>
                                        <p:tav tm="0">
                                          <p:val>
                                            <p:fltVal val="0"/>
                                          </p:val>
                                        </p:tav>
                                        <p:tav tm="100000">
                                          <p:val>
                                            <p:strVal val="#ppt_h"/>
                                          </p:val>
                                        </p:tav>
                                      </p:tavLst>
                                    </p:anim>
                                    <p:anim calcmode="lin" valueType="num">
                                      <p:cBhvr>
                                        <p:cTn id="26" dur="4000" fill="hold"/>
                                        <p:tgtEl>
                                          <p:spTgt spid="3075"/>
                                        </p:tgtEl>
                                        <p:attrNameLst>
                                          <p:attrName>style.rotation</p:attrName>
                                        </p:attrNameLst>
                                      </p:cBhvr>
                                      <p:tavLst>
                                        <p:tav tm="0">
                                          <p:val>
                                            <p:fltVal val="90"/>
                                          </p:val>
                                        </p:tav>
                                        <p:tav tm="100000">
                                          <p:val>
                                            <p:fltVal val="0"/>
                                          </p:val>
                                        </p:tav>
                                      </p:tavLst>
                                    </p:anim>
                                    <p:animEffect transition="in" filter="fade">
                                      <p:cBhvr>
                                        <p:cTn id="27" dur="4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475656" y="1563638"/>
            <a:ext cx="2952328" cy="1384995"/>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Repartidos en 14 km², </a:t>
            </a:r>
            <a:r>
              <a:rPr lang="es-ES" sz="2100" dirty="0" err="1">
                <a:solidFill>
                  <a:srgbClr val="5F0505"/>
                </a:solidFill>
                <a:effectLst>
                  <a:outerShdw blurRad="38100" dist="38100" dir="2700000" algn="tl">
                    <a:srgbClr val="000000">
                      <a:alpha val="43137"/>
                    </a:srgbClr>
                  </a:outerShdw>
                </a:effectLst>
                <a:latin typeface="Comic Sans MS" pitchFamily="66" charset="0"/>
              </a:rPr>
              <a:t>Ein</a:t>
            </a:r>
            <a:r>
              <a:rPr lang="es-ES" sz="2100" dirty="0">
                <a:solidFill>
                  <a:srgbClr val="5F0505"/>
                </a:solidFill>
                <a:effectLst>
                  <a:outerShdw blurRad="38100" dist="38100" dir="2700000" algn="tl">
                    <a:srgbClr val="000000">
                      <a:alpha val="43137"/>
                    </a:srgbClr>
                  </a:outerShdw>
                </a:effectLst>
                <a:latin typeface="Comic Sans MS" pitchFamily="66" charset="0"/>
              </a:rPr>
              <a:t> </a:t>
            </a:r>
            <a:r>
              <a:rPr lang="es-ES" sz="2100" dirty="0" err="1">
                <a:solidFill>
                  <a:srgbClr val="5F0505"/>
                </a:solidFill>
                <a:effectLst>
                  <a:outerShdw blurRad="38100" dist="38100" dir="2700000" algn="tl">
                    <a:srgbClr val="000000">
                      <a:alpha val="43137"/>
                    </a:srgbClr>
                  </a:outerShdw>
                </a:effectLst>
                <a:latin typeface="Comic Sans MS" pitchFamily="66" charset="0"/>
              </a:rPr>
              <a:t>Gedi</a:t>
            </a:r>
            <a:r>
              <a:rPr lang="es-ES" sz="2100" dirty="0">
                <a:solidFill>
                  <a:srgbClr val="5F0505"/>
                </a:solidFill>
                <a:effectLst>
                  <a:outerShdw blurRad="38100" dist="38100" dir="2700000" algn="tl">
                    <a:srgbClr val="000000">
                      <a:alpha val="43137"/>
                    </a:srgbClr>
                  </a:outerShdw>
                </a:effectLst>
                <a:latin typeface="Comic Sans MS" pitchFamily="66" charset="0"/>
              </a:rPr>
              <a:t> es el hogar de muchos animales salvajes increíbles, </a:t>
            </a:r>
          </a:p>
        </p:txBody>
      </p:sp>
      <p:sp>
        <p:nvSpPr>
          <p:cNvPr id="5" name="4 Rectángulo"/>
          <p:cNvSpPr/>
          <p:nvPr/>
        </p:nvSpPr>
        <p:spPr>
          <a:xfrm>
            <a:off x="4860032" y="1707654"/>
            <a:ext cx="2808312" cy="1061829"/>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Como cabras salvajes e incluso leopardos del desierto.</a:t>
            </a:r>
            <a:endParaRPr lang="es-ES" sz="2100" dirty="0">
              <a:solidFill>
                <a:srgbClr val="5F0505"/>
              </a:solidFill>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5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7500"/>
                                  </p:stCondLst>
                                  <p:iterate type="lt">
                                    <p:tmPct val="5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4098" name="Picture 2" descr="E:\PPS  EXCLUSIVOS\- Los Oasis mas Bellos del Mundo\Imágenes\EIN GEDI b0a6af7c5cbc991a25709b7adeb3ce3b.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4099" name="Picture 3" descr="E:\PPS  EXCLUSIVOS\- Los Oasis mas Bellos del Mundo\Imágenes\Einggedi112_(2).jpg"/>
          <p:cNvPicPr>
            <a:picLocks noChangeAspect="1" noChangeArrowheads="1"/>
          </p:cNvPicPr>
          <p:nvPr/>
        </p:nvPicPr>
        <p:blipFill>
          <a:blip r:embed="rId4" cstate="print"/>
          <a:srcRect/>
          <a:stretch>
            <a:fillRect/>
          </a:stretch>
        </p:blipFill>
        <p:spPr bwMode="auto">
          <a:xfrm>
            <a:off x="0" y="0"/>
            <a:ext cx="9144000" cy="5145088"/>
          </a:xfrm>
          <a:prstGeom prst="rect">
            <a:avLst/>
          </a:prstGeom>
          <a:noFill/>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3" presetClass="entr" presetSubtype="10" fill="hold" nodeType="withEffect">
                                  <p:stCondLst>
                                    <p:cond delay="0"/>
                                  </p:stCondLst>
                                  <p:childTnLst>
                                    <p:set>
                                      <p:cBhvr>
                                        <p:cTn id="8" dur="1" fill="hold">
                                          <p:stCondLst>
                                            <p:cond delay="0"/>
                                          </p:stCondLst>
                                        </p:cTn>
                                        <p:tgtEl>
                                          <p:spTgt spid="4098"/>
                                        </p:tgtEl>
                                        <p:attrNameLst>
                                          <p:attrName>style.visibility</p:attrName>
                                        </p:attrNameLst>
                                      </p:cBhvr>
                                      <p:to>
                                        <p:strVal val="visible"/>
                                      </p:to>
                                    </p:set>
                                    <p:animEffect transition="in" filter="blinds(horizontal)">
                                      <p:cBhvr>
                                        <p:cTn id="9" dur="4000"/>
                                        <p:tgtEl>
                                          <p:spTgt spid="4098"/>
                                        </p:tgtEl>
                                      </p:cBhvr>
                                    </p:animEffect>
                                  </p:childTnLst>
                                </p:cTn>
                              </p:par>
                              <p:par>
                                <p:cTn id="10" presetID="3" presetClass="entr" presetSubtype="5" fill="hold" nodeType="withEffect">
                                  <p:stCondLst>
                                    <p:cond delay="5500"/>
                                  </p:stCondLst>
                                  <p:childTnLst>
                                    <p:set>
                                      <p:cBhvr>
                                        <p:cTn id="11" dur="1" fill="hold">
                                          <p:stCondLst>
                                            <p:cond delay="0"/>
                                          </p:stCondLst>
                                        </p:cTn>
                                        <p:tgtEl>
                                          <p:spTgt spid="4099"/>
                                        </p:tgtEl>
                                        <p:attrNameLst>
                                          <p:attrName>style.visibility</p:attrName>
                                        </p:attrNameLst>
                                      </p:cBhvr>
                                      <p:to>
                                        <p:strVal val="visible"/>
                                      </p:to>
                                    </p:set>
                                    <p:animEffect transition="in" filter="blinds(vertical)">
                                      <p:cBhvr>
                                        <p:cTn id="12" dur="4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547664" y="1131590"/>
            <a:ext cx="2880320" cy="2354491"/>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Desde un punto de vista arqueológico, la historia de </a:t>
            </a:r>
            <a:r>
              <a:rPr lang="es-ES" sz="2100" dirty="0" err="1">
                <a:solidFill>
                  <a:srgbClr val="5F0505"/>
                </a:solidFill>
                <a:effectLst>
                  <a:outerShdw blurRad="38100" dist="38100" dir="2700000" algn="tl">
                    <a:srgbClr val="000000">
                      <a:alpha val="43137"/>
                    </a:srgbClr>
                  </a:outerShdw>
                </a:effectLst>
                <a:latin typeface="Comic Sans MS" pitchFamily="66" charset="0"/>
              </a:rPr>
              <a:t>Ein</a:t>
            </a:r>
            <a:r>
              <a:rPr lang="es-ES" sz="2100" dirty="0">
                <a:solidFill>
                  <a:srgbClr val="5F0505"/>
                </a:solidFill>
                <a:effectLst>
                  <a:outerShdw blurRad="38100" dist="38100" dir="2700000" algn="tl">
                    <a:srgbClr val="000000">
                      <a:alpha val="43137"/>
                    </a:srgbClr>
                  </a:outerShdw>
                </a:effectLst>
                <a:latin typeface="Comic Sans MS" pitchFamily="66" charset="0"/>
              </a:rPr>
              <a:t> </a:t>
            </a:r>
            <a:r>
              <a:rPr lang="es-ES" sz="2100" dirty="0" err="1">
                <a:solidFill>
                  <a:srgbClr val="5F0505"/>
                </a:solidFill>
                <a:effectLst>
                  <a:outerShdw blurRad="38100" dist="38100" dir="2700000" algn="tl">
                    <a:srgbClr val="000000">
                      <a:alpha val="43137"/>
                    </a:srgbClr>
                  </a:outerShdw>
                </a:effectLst>
                <a:latin typeface="Comic Sans MS" pitchFamily="66" charset="0"/>
              </a:rPr>
              <a:t>Gedi</a:t>
            </a:r>
            <a:r>
              <a:rPr lang="es-ES" sz="2100" dirty="0">
                <a:solidFill>
                  <a:srgbClr val="5F0505"/>
                </a:solidFill>
                <a:effectLst>
                  <a:outerShdw blurRad="38100" dist="38100" dir="2700000" algn="tl">
                    <a:srgbClr val="000000">
                      <a:alpha val="43137"/>
                    </a:srgbClr>
                  </a:outerShdw>
                </a:effectLst>
                <a:latin typeface="Comic Sans MS" pitchFamily="66" charset="0"/>
              </a:rPr>
              <a:t> se remonta al período neolítico, y los arqueólogos han encontrado cerámica, </a:t>
            </a:r>
          </a:p>
        </p:txBody>
      </p:sp>
      <p:sp>
        <p:nvSpPr>
          <p:cNvPr id="3" name="2 Rectángulo"/>
          <p:cNvSpPr/>
          <p:nvPr/>
        </p:nvSpPr>
        <p:spPr>
          <a:xfrm>
            <a:off x="4932040" y="1203599"/>
            <a:ext cx="2448272" cy="2031325"/>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Una punta de flecha y herramientas de sílex en lo profundo de la cueva de </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Mikveh</a:t>
            </a:r>
            <a:r>
              <a:rPr lang="es-ES" sz="2100" dirty="0" smtClean="0">
                <a:solidFill>
                  <a:srgbClr val="5F0505"/>
                </a:solidFill>
                <a:effectLst>
                  <a:outerShdw blurRad="38100" dist="38100" dir="2700000" algn="tl">
                    <a:srgbClr val="000000">
                      <a:alpha val="43137"/>
                    </a:srgbClr>
                  </a:outerShdw>
                </a:effectLst>
                <a:latin typeface="Comic Sans MS" pitchFamily="66" charset="0"/>
              </a:rPr>
              <a:t>.</a:t>
            </a:r>
            <a:endParaRPr lang="es-ES" sz="2100" dirty="0">
              <a:solidFill>
                <a:srgbClr val="5F0505"/>
              </a:solidFill>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8500"/>
                                  </p:stCondLst>
                                  <p:iterate type="lt">
                                    <p:tmPct val="3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5122" name="Picture 2" descr="E:\PPS  EXCLUSIVOS\- Los Oasis mas Bellos del Mundo\Imágenes\EIN GREDIDSC_0229_.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5123" name="Picture 3" descr="E:\PPS  EXCLUSIVOS\- Los Oasis mas Bellos del Mundo\Imágenes\EIN GEDI 9c8a6f1de18271ea3c6b4f804a96d587_vpz9ia.jpg"/>
          <p:cNvPicPr>
            <a:picLocks noChangeAspect="1" noChangeArrowheads="1"/>
          </p:cNvPicPr>
          <p:nvPr/>
        </p:nvPicPr>
        <p:blipFill>
          <a:blip r:embed="rId4" cstate="print"/>
          <a:srcRect/>
          <a:stretch>
            <a:fillRect/>
          </a:stretch>
        </p:blipFill>
        <p:spPr bwMode="auto">
          <a:xfrm>
            <a:off x="-6350" y="0"/>
            <a:ext cx="9150350" cy="5157788"/>
          </a:xfrm>
          <a:prstGeom prst="rect">
            <a:avLst/>
          </a:prstGeom>
          <a:noFill/>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5" presetClass="entr" presetSubtype="0" fill="hold" nodeType="withEffect">
                                  <p:stCondLst>
                                    <p:cond delay="0"/>
                                  </p:stCondLst>
                                  <p:childTnLst>
                                    <p:set>
                                      <p:cBhvr>
                                        <p:cTn id="8" dur="1" fill="hold">
                                          <p:stCondLst>
                                            <p:cond delay="0"/>
                                          </p:stCondLst>
                                        </p:cTn>
                                        <p:tgtEl>
                                          <p:spTgt spid="5122"/>
                                        </p:tgtEl>
                                        <p:attrNameLst>
                                          <p:attrName>style.visibility</p:attrName>
                                        </p:attrNameLst>
                                      </p:cBhvr>
                                      <p:to>
                                        <p:strVal val="visible"/>
                                      </p:to>
                                    </p:set>
                                    <p:anim calcmode="lin" valueType="num">
                                      <p:cBhvr>
                                        <p:cTn id="9" dur="4000" fill="hold"/>
                                        <p:tgtEl>
                                          <p:spTgt spid="5122"/>
                                        </p:tgtEl>
                                        <p:attrNameLst>
                                          <p:attrName>ppt_w</p:attrName>
                                        </p:attrNameLst>
                                      </p:cBhvr>
                                      <p:tavLst>
                                        <p:tav tm="0">
                                          <p:val>
                                            <p:strVal val="#ppt_w*0.70"/>
                                          </p:val>
                                        </p:tav>
                                        <p:tav tm="100000">
                                          <p:val>
                                            <p:strVal val="#ppt_w"/>
                                          </p:val>
                                        </p:tav>
                                      </p:tavLst>
                                    </p:anim>
                                    <p:anim calcmode="lin" valueType="num">
                                      <p:cBhvr>
                                        <p:cTn id="10" dur="4000" fill="hold"/>
                                        <p:tgtEl>
                                          <p:spTgt spid="5122"/>
                                        </p:tgtEl>
                                        <p:attrNameLst>
                                          <p:attrName>ppt_h</p:attrName>
                                        </p:attrNameLst>
                                      </p:cBhvr>
                                      <p:tavLst>
                                        <p:tav tm="0">
                                          <p:val>
                                            <p:strVal val="#ppt_h"/>
                                          </p:val>
                                        </p:tav>
                                        <p:tav tm="100000">
                                          <p:val>
                                            <p:strVal val="#ppt_h"/>
                                          </p:val>
                                        </p:tav>
                                      </p:tavLst>
                                    </p:anim>
                                    <p:animEffect transition="in" filter="fade">
                                      <p:cBhvr>
                                        <p:cTn id="11" dur="4000"/>
                                        <p:tgtEl>
                                          <p:spTgt spid="5122"/>
                                        </p:tgtEl>
                                      </p:cBhvr>
                                    </p:animEffect>
                                  </p:childTnLst>
                                </p:cTn>
                              </p:par>
                              <p:par>
                                <p:cTn id="12" presetID="10" presetClass="entr" presetSubtype="0" fill="hold" nodeType="withEffect">
                                  <p:stCondLst>
                                    <p:cond delay="5000"/>
                                  </p:stCondLst>
                                  <p:childTnLst>
                                    <p:set>
                                      <p:cBhvr>
                                        <p:cTn id="13" dur="1" fill="hold">
                                          <p:stCondLst>
                                            <p:cond delay="0"/>
                                          </p:stCondLst>
                                        </p:cTn>
                                        <p:tgtEl>
                                          <p:spTgt spid="5123"/>
                                        </p:tgtEl>
                                        <p:attrNameLst>
                                          <p:attrName>style.visibility</p:attrName>
                                        </p:attrNameLst>
                                      </p:cBhvr>
                                      <p:to>
                                        <p:strVal val="visible"/>
                                      </p:to>
                                    </p:set>
                                    <p:animEffect transition="in" filter="fade">
                                      <p:cBhvr>
                                        <p:cTn id="14" dur="4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4860032" y="1347614"/>
            <a:ext cx="2736304" cy="1708160"/>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 </a:t>
            </a:r>
            <a:r>
              <a:rPr lang="es-ES" sz="2100" dirty="0" smtClean="0">
                <a:solidFill>
                  <a:srgbClr val="5F0505"/>
                </a:solidFill>
                <a:effectLst>
                  <a:outerShdw blurRad="38100" dist="38100" dir="2700000" algn="tl">
                    <a:srgbClr val="000000">
                      <a:alpha val="43137"/>
                    </a:srgbClr>
                  </a:outerShdw>
                </a:effectLst>
                <a:latin typeface="Comic Sans MS" pitchFamily="66" charset="0"/>
              </a:rPr>
              <a:t>Sobre </a:t>
            </a:r>
            <a:r>
              <a:rPr lang="es-ES" sz="2100" dirty="0">
                <a:solidFill>
                  <a:srgbClr val="5F0505"/>
                </a:solidFill>
                <a:effectLst>
                  <a:outerShdw blurRad="38100" dist="38100" dir="2700000" algn="tl">
                    <a:srgbClr val="000000">
                      <a:alpha val="43137"/>
                    </a:srgbClr>
                  </a:outerShdw>
                </a:effectLst>
                <a:latin typeface="Comic Sans MS" pitchFamily="66" charset="0"/>
              </a:rPr>
              <a:t>las rocas más escarpadas, a las que solo pueden acceder las cabras </a:t>
            </a:r>
            <a:r>
              <a:rPr lang="es-ES" sz="2100" dirty="0" smtClean="0">
                <a:solidFill>
                  <a:srgbClr val="5F0505"/>
                </a:solidFill>
                <a:effectLst>
                  <a:outerShdw blurRad="38100" dist="38100" dir="2700000" algn="tl">
                    <a:srgbClr val="000000">
                      <a:alpha val="43137"/>
                    </a:srgbClr>
                  </a:outerShdw>
                </a:effectLst>
                <a:latin typeface="Comic Sans MS" pitchFamily="66" charset="0"/>
              </a:rPr>
              <a:t>salvajes.</a:t>
            </a:r>
            <a:endParaRPr lang="es-ES" sz="2100" dirty="0">
              <a:solidFill>
                <a:srgbClr val="5F0505"/>
              </a:solidFill>
              <a:effectLst>
                <a:outerShdw blurRad="38100" dist="38100" dir="2700000" algn="tl">
                  <a:srgbClr val="000000">
                    <a:alpha val="43137"/>
                  </a:srgbClr>
                </a:outerShdw>
              </a:effectLst>
              <a:latin typeface="Comic Sans MS" pitchFamily="66" charset="0"/>
            </a:endParaRPr>
          </a:p>
        </p:txBody>
      </p:sp>
      <p:sp>
        <p:nvSpPr>
          <p:cNvPr id="3" name="2 Rectángulo"/>
          <p:cNvSpPr/>
          <p:nvPr/>
        </p:nvSpPr>
        <p:spPr>
          <a:xfrm>
            <a:off x="1475656" y="1131590"/>
            <a:ext cx="2952328" cy="2354491"/>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 </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Ein</a:t>
            </a:r>
            <a:r>
              <a:rPr lang="es-ES" sz="2100" dirty="0" smtClean="0">
                <a:solidFill>
                  <a:srgbClr val="5F0505"/>
                </a:solidFill>
                <a:effectLst>
                  <a:outerShdw blurRad="38100" dist="38100" dir="2700000" algn="tl">
                    <a:srgbClr val="000000">
                      <a:alpha val="43137"/>
                    </a:srgbClr>
                  </a:outerShdw>
                </a:effectLst>
                <a:latin typeface="Comic Sans MS" pitchFamily="66" charset="0"/>
              </a:rPr>
              <a:t> </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Gedi</a:t>
            </a:r>
            <a:r>
              <a:rPr lang="es-ES" sz="2100" dirty="0" smtClean="0">
                <a:solidFill>
                  <a:srgbClr val="5F0505"/>
                </a:solidFill>
                <a:effectLst>
                  <a:outerShdw blurRad="38100" dist="38100" dir="2700000" algn="tl">
                    <a:srgbClr val="000000">
                      <a:alpha val="43137"/>
                    </a:srgbClr>
                  </a:outerShdw>
                </a:effectLst>
                <a:latin typeface="Comic Sans MS" pitchFamily="66" charset="0"/>
              </a:rPr>
              <a:t> es también un lugar de gran importancia religiosa, ya que se dice que es el lugar donde David se escondió del rey Saúl </a:t>
            </a:r>
            <a:endParaRPr lang="es-ES" sz="2100" dirty="0">
              <a:solidFill>
                <a:srgbClr val="5F0505"/>
              </a:solidFill>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3"/>
                                        </p:tgtEl>
                                        <p:attrNameLst>
                                          <p:attrName>style.visibility</p:attrName>
                                        </p:attrNameLst>
                                      </p:cBhvr>
                                      <p:to>
                                        <p:strVal val="visible"/>
                                      </p:to>
                                    </p:set>
                                    <p:animEffect transition="in" filter="fade">
                                      <p:cBhvr>
                                        <p:cTn id="9" dur="2000"/>
                                        <p:tgtEl>
                                          <p:spTgt spid="3"/>
                                        </p:tgtEl>
                                      </p:cBhvr>
                                    </p:animEffect>
                                  </p:childTnLst>
                                </p:cTn>
                              </p:par>
                              <p:par>
                                <p:cTn id="10" presetID="10" presetClass="entr" presetSubtype="0" fill="hold" grpId="0" nodeType="withEffect">
                                  <p:stCondLst>
                                    <p:cond delay="7500"/>
                                  </p:stCondLst>
                                  <p:iterate type="lt">
                                    <p:tmPct val="3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6146" name="Picture 2" descr="E:\PPS  EXCLUSIVOS\- Los Oasis mas Bellos del Mundo\Imágenes\EIN GEDI cactus-jardin-botanico-ein-gedi.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6148" name="Picture 4" descr="E:\PPS  EXCLUSIVOS\- Los Oasis mas Bellos del Mundo\Imágenes\ein_gedi_7.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42" presetClass="entr" presetSubtype="0" fill="hold" nodeType="withEffect">
                                  <p:stCondLst>
                                    <p:cond delay="0"/>
                                  </p:stCondLst>
                                  <p:childTnLst>
                                    <p:set>
                                      <p:cBhvr>
                                        <p:cTn id="8" dur="1" fill="hold">
                                          <p:stCondLst>
                                            <p:cond delay="0"/>
                                          </p:stCondLst>
                                        </p:cTn>
                                        <p:tgtEl>
                                          <p:spTgt spid="6146"/>
                                        </p:tgtEl>
                                        <p:attrNameLst>
                                          <p:attrName>style.visibility</p:attrName>
                                        </p:attrNameLst>
                                      </p:cBhvr>
                                      <p:to>
                                        <p:strVal val="visible"/>
                                      </p:to>
                                    </p:set>
                                    <p:animEffect transition="in" filter="fade">
                                      <p:cBhvr>
                                        <p:cTn id="9" dur="4000"/>
                                        <p:tgtEl>
                                          <p:spTgt spid="6146"/>
                                        </p:tgtEl>
                                      </p:cBhvr>
                                    </p:animEffect>
                                    <p:anim calcmode="lin" valueType="num">
                                      <p:cBhvr>
                                        <p:cTn id="10" dur="4000" fill="hold"/>
                                        <p:tgtEl>
                                          <p:spTgt spid="6146"/>
                                        </p:tgtEl>
                                        <p:attrNameLst>
                                          <p:attrName>ppt_x</p:attrName>
                                        </p:attrNameLst>
                                      </p:cBhvr>
                                      <p:tavLst>
                                        <p:tav tm="0">
                                          <p:val>
                                            <p:strVal val="#ppt_x"/>
                                          </p:val>
                                        </p:tav>
                                        <p:tav tm="100000">
                                          <p:val>
                                            <p:strVal val="#ppt_x"/>
                                          </p:val>
                                        </p:tav>
                                      </p:tavLst>
                                    </p:anim>
                                    <p:anim calcmode="lin" valueType="num">
                                      <p:cBhvr>
                                        <p:cTn id="11" dur="4000" fill="hold"/>
                                        <p:tgtEl>
                                          <p:spTgt spid="6146"/>
                                        </p:tgtEl>
                                        <p:attrNameLst>
                                          <p:attrName>ppt_y</p:attrName>
                                        </p:attrNameLst>
                                      </p:cBhvr>
                                      <p:tavLst>
                                        <p:tav tm="0">
                                          <p:val>
                                            <p:strVal val="#ppt_y+.1"/>
                                          </p:val>
                                        </p:tav>
                                        <p:tav tm="100000">
                                          <p:val>
                                            <p:strVal val="#ppt_y"/>
                                          </p:val>
                                        </p:tav>
                                      </p:tavLst>
                                    </p:anim>
                                  </p:childTnLst>
                                </p:cTn>
                              </p:par>
                              <p:par>
                                <p:cTn id="12" presetID="47" presetClass="entr" presetSubtype="0" fill="hold" nodeType="withEffect">
                                  <p:stCondLst>
                                    <p:cond delay="5000"/>
                                  </p:stCondLst>
                                  <p:childTnLst>
                                    <p:set>
                                      <p:cBhvr>
                                        <p:cTn id="13" dur="1" fill="hold">
                                          <p:stCondLst>
                                            <p:cond delay="0"/>
                                          </p:stCondLst>
                                        </p:cTn>
                                        <p:tgtEl>
                                          <p:spTgt spid="6148"/>
                                        </p:tgtEl>
                                        <p:attrNameLst>
                                          <p:attrName>style.visibility</p:attrName>
                                        </p:attrNameLst>
                                      </p:cBhvr>
                                      <p:to>
                                        <p:strVal val="visible"/>
                                      </p:to>
                                    </p:set>
                                    <p:animEffect transition="in" filter="fade">
                                      <p:cBhvr>
                                        <p:cTn id="14" dur="4000"/>
                                        <p:tgtEl>
                                          <p:spTgt spid="6148"/>
                                        </p:tgtEl>
                                      </p:cBhvr>
                                    </p:animEffect>
                                    <p:anim calcmode="lin" valueType="num">
                                      <p:cBhvr>
                                        <p:cTn id="15" dur="4000" fill="hold"/>
                                        <p:tgtEl>
                                          <p:spTgt spid="6148"/>
                                        </p:tgtEl>
                                        <p:attrNameLst>
                                          <p:attrName>ppt_x</p:attrName>
                                        </p:attrNameLst>
                                      </p:cBhvr>
                                      <p:tavLst>
                                        <p:tav tm="0">
                                          <p:val>
                                            <p:strVal val="#ppt_x"/>
                                          </p:val>
                                        </p:tav>
                                        <p:tav tm="100000">
                                          <p:val>
                                            <p:strVal val="#ppt_x"/>
                                          </p:val>
                                        </p:tav>
                                      </p:tavLst>
                                    </p:anim>
                                    <p:anim calcmode="lin" valueType="num">
                                      <p:cBhvr>
                                        <p:cTn id="16" dur="4000" fill="hold"/>
                                        <p:tgtEl>
                                          <p:spTgt spid="61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stretch>
            <a:fillRect/>
          </a:stretch>
        </a:blipFill>
        <a:effectLst/>
      </p:bgPr>
    </p:bg>
    <p:spTree>
      <p:nvGrpSpPr>
        <p:cNvPr id="1" name=""/>
        <p:cNvGrpSpPr/>
        <p:nvPr/>
      </p:nvGrpSpPr>
      <p:grpSpPr>
        <a:xfrm>
          <a:off x="0" y="0"/>
          <a:ext cx="0" cy="0"/>
          <a:chOff x="0" y="0"/>
          <a:chExt cx="0" cy="0"/>
        </a:xfrm>
      </p:grpSpPr>
      <p:pic>
        <p:nvPicPr>
          <p:cNvPr id="7170" name="Picture 2" descr="E:\PPS  EXCLUSIVOS\- Los Oasis mas Bellos del Mundo\Imágenes\Lago creciente2136b8bd0d5e96cbc788475725dca9e8.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sp>
        <p:nvSpPr>
          <p:cNvPr id="2" name="1 Rectángulo"/>
          <p:cNvSpPr/>
          <p:nvPr/>
        </p:nvSpPr>
        <p:spPr>
          <a:xfrm>
            <a:off x="2627784" y="555526"/>
            <a:ext cx="5328592" cy="1077218"/>
          </a:xfrm>
          <a:prstGeom prst="rect">
            <a:avLst/>
          </a:prstGeom>
        </p:spPr>
        <p:txBody>
          <a:bodyPr wrap="square">
            <a:spAutoFit/>
          </a:bodyPr>
          <a:lstStyle/>
          <a:p>
            <a:pPr algn="ctr"/>
            <a:r>
              <a:rPr lang="es-ES" sz="3200" dirty="0">
                <a:ln>
                  <a:solidFill>
                    <a:srgbClr val="B8AA76"/>
                  </a:solidFill>
                </a:ln>
                <a:blipFill>
                  <a:blip r:embed="rId4"/>
                  <a:stretch>
                    <a:fillRect/>
                  </a:stretch>
                </a:blipFill>
                <a:effectLst>
                  <a:outerShdw blurRad="38100" dist="38100" dir="2700000" algn="tl">
                    <a:srgbClr val="000000">
                      <a:alpha val="43137"/>
                    </a:srgbClr>
                  </a:outerShdw>
                </a:effectLst>
                <a:latin typeface="Algerian" pitchFamily="82" charset="0"/>
              </a:rPr>
              <a:t> </a:t>
            </a:r>
            <a:r>
              <a:rPr lang="es-ES" sz="3200" dirty="0" smtClean="0">
                <a:ln>
                  <a:solidFill>
                    <a:srgbClr val="B8AA76"/>
                  </a:solidFill>
                </a:ln>
                <a:blipFill>
                  <a:blip r:embed="rId4"/>
                  <a:stretch>
                    <a:fillRect/>
                  </a:stretch>
                </a:blipFill>
                <a:effectLst>
                  <a:outerShdw blurRad="38100" dist="38100" dir="2700000" algn="tl">
                    <a:srgbClr val="000000">
                      <a:alpha val="43137"/>
                    </a:srgbClr>
                  </a:outerShdw>
                </a:effectLst>
                <a:latin typeface="Algerian" pitchFamily="82" charset="0"/>
              </a:rPr>
              <a:t>OASIS Lago CRECIENTE</a:t>
            </a:r>
          </a:p>
          <a:p>
            <a:pPr algn="ctr"/>
            <a:r>
              <a:rPr lang="es-ES" sz="3200" dirty="0" smtClean="0">
                <a:ln>
                  <a:solidFill>
                    <a:srgbClr val="B8AA76"/>
                  </a:solidFill>
                </a:ln>
                <a:blipFill>
                  <a:blip r:embed="rId4"/>
                  <a:stretch>
                    <a:fillRect/>
                  </a:stretch>
                </a:blipFill>
                <a:effectLst>
                  <a:outerShdw blurRad="38100" dist="38100" dir="2700000" algn="tl">
                    <a:srgbClr val="000000">
                      <a:alpha val="43137"/>
                    </a:srgbClr>
                  </a:outerShdw>
                </a:effectLst>
                <a:latin typeface="Algerian" pitchFamily="82" charset="0"/>
              </a:rPr>
              <a:t>(China</a:t>
            </a:r>
            <a:r>
              <a:rPr lang="es-ES" sz="3200" dirty="0">
                <a:ln>
                  <a:solidFill>
                    <a:srgbClr val="B8AA76"/>
                  </a:solidFill>
                </a:ln>
                <a:blipFill>
                  <a:blip r:embed="rId4"/>
                  <a:stretch>
                    <a:fillRect/>
                  </a:stretch>
                </a:blipFill>
                <a:effectLst>
                  <a:outerShdw blurRad="38100" dist="38100" dir="2700000" algn="tl">
                    <a:srgbClr val="000000">
                      <a:alpha val="43137"/>
                    </a:srgbClr>
                  </a:outerShdw>
                </a:effectLst>
                <a:latin typeface="Algerian" pitchFamily="82" charset="0"/>
              </a:rPr>
              <a:t>)</a:t>
            </a:r>
          </a:p>
        </p:txBody>
      </p:sp>
      <p:sp>
        <p:nvSpPr>
          <p:cNvPr id="4" name="3 Rectángulo"/>
          <p:cNvSpPr/>
          <p:nvPr/>
        </p:nvSpPr>
        <p:spPr>
          <a:xfrm>
            <a:off x="0" y="0"/>
            <a:ext cx="9144000" cy="5143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9144000" cy="5143500"/>
          </a:xfrm>
          <a:prstGeom prst="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1"/>
            <a:ext cx="9144000" cy="5143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6350" y="23168"/>
            <a:ext cx="9144000" cy="514350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4" presetClass="exit" presetSubtype="32" fill="hold" grpId="0" nodeType="withEffect">
                                  <p:stCondLst>
                                    <p:cond delay="0"/>
                                  </p:stCondLst>
                                  <p:childTnLst>
                                    <p:animEffect transition="out" filter="box(out)">
                                      <p:cBhvr>
                                        <p:cTn id="8" dur="4000"/>
                                        <p:tgtEl>
                                          <p:spTgt spid="6"/>
                                        </p:tgtEl>
                                      </p:cBhvr>
                                    </p:animEffect>
                                    <p:set>
                                      <p:cBhvr>
                                        <p:cTn id="9" dur="1" fill="hold">
                                          <p:stCondLst>
                                            <p:cond delay="3999"/>
                                          </p:stCondLst>
                                        </p:cTn>
                                        <p:tgtEl>
                                          <p:spTgt spid="6"/>
                                        </p:tgtEl>
                                        <p:attrNameLst>
                                          <p:attrName>style.visibility</p:attrName>
                                        </p:attrNameLst>
                                      </p:cBhvr>
                                      <p:to>
                                        <p:strVal val="hidden"/>
                                      </p:to>
                                    </p:set>
                                  </p:childTnLst>
                                </p:cTn>
                              </p:par>
                              <p:par>
                                <p:cTn id="10" presetID="4" presetClass="exit" presetSubtype="32" fill="hold" grpId="0" nodeType="withEffect">
                                  <p:stCondLst>
                                    <p:cond delay="1000"/>
                                  </p:stCondLst>
                                  <p:childTnLst>
                                    <p:animEffect transition="out" filter="box(out)">
                                      <p:cBhvr>
                                        <p:cTn id="11" dur="4000"/>
                                        <p:tgtEl>
                                          <p:spTgt spid="5"/>
                                        </p:tgtEl>
                                      </p:cBhvr>
                                    </p:animEffect>
                                    <p:set>
                                      <p:cBhvr>
                                        <p:cTn id="12" dur="1" fill="hold">
                                          <p:stCondLst>
                                            <p:cond delay="3999"/>
                                          </p:stCondLst>
                                        </p:cTn>
                                        <p:tgtEl>
                                          <p:spTgt spid="5"/>
                                        </p:tgtEl>
                                        <p:attrNameLst>
                                          <p:attrName>style.visibility</p:attrName>
                                        </p:attrNameLst>
                                      </p:cBhvr>
                                      <p:to>
                                        <p:strVal val="hidden"/>
                                      </p:to>
                                    </p:set>
                                  </p:childTnLst>
                                </p:cTn>
                              </p:par>
                              <p:par>
                                <p:cTn id="13" presetID="4" presetClass="exit" presetSubtype="32" fill="hold" grpId="0" nodeType="withEffect">
                                  <p:stCondLst>
                                    <p:cond delay="2000"/>
                                  </p:stCondLst>
                                  <p:childTnLst>
                                    <p:animEffect transition="out" filter="box(out)">
                                      <p:cBhvr>
                                        <p:cTn id="14" dur="4000"/>
                                        <p:tgtEl>
                                          <p:spTgt spid="4"/>
                                        </p:tgtEl>
                                      </p:cBhvr>
                                    </p:animEffect>
                                    <p:set>
                                      <p:cBhvr>
                                        <p:cTn id="15" dur="1" fill="hold">
                                          <p:stCondLst>
                                            <p:cond delay="3999"/>
                                          </p:stCondLst>
                                        </p:cTn>
                                        <p:tgtEl>
                                          <p:spTgt spid="4"/>
                                        </p:tgtEl>
                                        <p:attrNameLst>
                                          <p:attrName>style.visibility</p:attrName>
                                        </p:attrNameLst>
                                      </p:cBhvr>
                                      <p:to>
                                        <p:strVal val="hidden"/>
                                      </p:to>
                                    </p:set>
                                  </p:childTnLst>
                                </p:cTn>
                              </p:par>
                              <p:par>
                                <p:cTn id="16" presetID="4" presetClass="entr" presetSubtype="32" fill="hold" nodeType="withEffect">
                                  <p:stCondLst>
                                    <p:cond delay="3000"/>
                                  </p:stCondLst>
                                  <p:childTnLst>
                                    <p:set>
                                      <p:cBhvr>
                                        <p:cTn id="17" dur="1" fill="hold">
                                          <p:stCondLst>
                                            <p:cond delay="0"/>
                                          </p:stCondLst>
                                        </p:cTn>
                                        <p:tgtEl>
                                          <p:spTgt spid="7170"/>
                                        </p:tgtEl>
                                        <p:attrNameLst>
                                          <p:attrName>style.visibility</p:attrName>
                                        </p:attrNameLst>
                                      </p:cBhvr>
                                      <p:to>
                                        <p:strVal val="visible"/>
                                      </p:to>
                                    </p:set>
                                    <p:animEffect transition="in" filter="box(out)">
                                      <p:cBhvr>
                                        <p:cTn id="18" dur="4000"/>
                                        <p:tgtEl>
                                          <p:spTgt spid="7170"/>
                                        </p:tgtEl>
                                      </p:cBhvr>
                                    </p:animEffect>
                                  </p:childTnLst>
                                </p:cTn>
                              </p:par>
                              <p:par>
                                <p:cTn id="19" presetID="25" presetClass="entr" presetSubtype="0" fill="hold" grpId="0" nodeType="withEffect">
                                  <p:stCondLst>
                                    <p:cond delay="4500"/>
                                  </p:stCondLst>
                                  <p:iterate type="lt">
                                    <p:tmPct val="7000"/>
                                  </p:iterate>
                                  <p:childTnLst>
                                    <p:set>
                                      <p:cBhvr>
                                        <p:cTn id="20" dur="1" fill="hold">
                                          <p:stCondLst>
                                            <p:cond delay="0"/>
                                          </p:stCondLst>
                                        </p:cTn>
                                        <p:tgtEl>
                                          <p:spTgt spid="2"/>
                                        </p:tgtEl>
                                        <p:attrNameLst>
                                          <p:attrName>style.visibility</p:attrName>
                                        </p:attrNameLst>
                                      </p:cBhvr>
                                      <p:to>
                                        <p:strVal val="visible"/>
                                      </p:to>
                                    </p:set>
                                    <p:anim calcmode="lin" valueType="num">
                                      <p:cBhvr>
                                        <p:cTn id="21" dur="75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22" dur="75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23" dur="750" accel="50000" fill="hold">
                                          <p:stCondLst>
                                            <p:cond delay="750"/>
                                          </p:stCondLst>
                                        </p:cTn>
                                        <p:tgtEl>
                                          <p:spTgt spid="2"/>
                                        </p:tgtEl>
                                        <p:attrNameLst>
                                          <p:attrName>ppt_w</p:attrName>
                                        </p:attrNameLst>
                                      </p:cBhvr>
                                      <p:tavLst>
                                        <p:tav tm="0">
                                          <p:val>
                                            <p:strVal val="#ppt_w*.05"/>
                                          </p:val>
                                        </p:tav>
                                        <p:tav tm="100000">
                                          <p:val>
                                            <p:strVal val="#ppt_w"/>
                                          </p:val>
                                        </p:tav>
                                      </p:tavLst>
                                    </p:anim>
                                    <p:anim calcmode="lin" valueType="num">
                                      <p:cBhvr>
                                        <p:cTn id="24" dur="1500" fill="hold"/>
                                        <p:tgtEl>
                                          <p:spTgt spid="2"/>
                                        </p:tgtEl>
                                        <p:attrNameLst>
                                          <p:attrName>ppt_h</p:attrName>
                                        </p:attrNameLst>
                                      </p:cBhvr>
                                      <p:tavLst>
                                        <p:tav tm="0">
                                          <p:val>
                                            <p:strVal val="#ppt_h"/>
                                          </p:val>
                                        </p:tav>
                                        <p:tav tm="100000">
                                          <p:val>
                                            <p:strVal val="#ppt_h"/>
                                          </p:val>
                                        </p:tav>
                                      </p:tavLst>
                                    </p:anim>
                                    <p:anim calcmode="lin" valueType="num">
                                      <p:cBhvr>
                                        <p:cTn id="25" dur="75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26" dur="75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27" dur="750" accel="50000" fill="hold">
                                          <p:stCondLst>
                                            <p:cond delay="750"/>
                                          </p:stCondLst>
                                        </p:cTn>
                                        <p:tgtEl>
                                          <p:spTgt spid="2"/>
                                        </p:tgtEl>
                                        <p:attrNameLst>
                                          <p:attrName>ppt_y</p:attrName>
                                        </p:attrNameLst>
                                      </p:cBhvr>
                                      <p:tavLst>
                                        <p:tav tm="0">
                                          <p:val>
                                            <p:strVal val="#ppt_y+.1"/>
                                          </p:val>
                                        </p:tav>
                                        <p:tav tm="100000">
                                          <p:val>
                                            <p:strVal val="#ppt_y"/>
                                          </p:val>
                                        </p:tav>
                                      </p:tavLst>
                                    </p:anim>
                                    <p:animEffect transition="in" filter="fade">
                                      <p:cBhvr>
                                        <p:cTn id="28" dur="1500" decel="50000">
                                          <p:stCondLst>
                                            <p:cond delay="0"/>
                                          </p:stCondLst>
                                        </p:cTn>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547664" y="1131590"/>
            <a:ext cx="2736304" cy="2554545"/>
          </a:xfrm>
          <a:prstGeom prst="rect">
            <a:avLst/>
          </a:prstGeom>
        </p:spPr>
        <p:txBody>
          <a:bodyPr wrap="square">
            <a:spAutoFit/>
          </a:bodyPr>
          <a:lstStyle/>
          <a:p>
            <a:pPr algn="ctr"/>
            <a:r>
              <a:rPr lang="es-ES" sz="2000" dirty="0">
                <a:solidFill>
                  <a:srgbClr val="5F0505"/>
                </a:solidFill>
                <a:effectLst>
                  <a:outerShdw blurRad="38100" dist="38100" dir="2700000" algn="tl">
                    <a:srgbClr val="000000">
                      <a:alpha val="43137"/>
                    </a:srgbClr>
                  </a:outerShdw>
                </a:effectLst>
                <a:latin typeface="Comic Sans MS" pitchFamily="66" charset="0"/>
              </a:rPr>
              <a:t>A solo 6 km al sur de </a:t>
            </a:r>
            <a:r>
              <a:rPr lang="es-ES" sz="2000" dirty="0" err="1">
                <a:solidFill>
                  <a:srgbClr val="5F0505"/>
                </a:solidFill>
                <a:effectLst>
                  <a:outerShdw blurRad="38100" dist="38100" dir="2700000" algn="tl">
                    <a:srgbClr val="000000">
                      <a:alpha val="43137"/>
                    </a:srgbClr>
                  </a:outerShdw>
                </a:effectLst>
                <a:latin typeface="Comic Sans MS" pitchFamily="66" charset="0"/>
              </a:rPr>
              <a:t>Dunhuang</a:t>
            </a:r>
            <a:r>
              <a:rPr lang="es-ES" sz="2000" dirty="0">
                <a:solidFill>
                  <a:srgbClr val="5F0505"/>
                </a:solidFill>
                <a:effectLst>
                  <a:outerShdw blurRad="38100" dist="38100" dir="2700000" algn="tl">
                    <a:srgbClr val="000000">
                      <a:alpha val="43137"/>
                    </a:srgbClr>
                  </a:outerShdw>
                </a:effectLst>
                <a:latin typeface="Comic Sans MS" pitchFamily="66" charset="0"/>
              </a:rPr>
              <a:t>, en la provincia china de Gansu, se encuentra un lago único en forma de media luna, con una superficie de 5,5 km², </a:t>
            </a:r>
          </a:p>
        </p:txBody>
      </p:sp>
      <p:sp>
        <p:nvSpPr>
          <p:cNvPr id="3" name="2 Rectángulo"/>
          <p:cNvSpPr/>
          <p:nvPr/>
        </p:nvSpPr>
        <p:spPr>
          <a:xfrm>
            <a:off x="4716016" y="987574"/>
            <a:ext cx="3096344" cy="2554545"/>
          </a:xfrm>
          <a:prstGeom prst="rect">
            <a:avLst/>
          </a:prstGeom>
        </p:spPr>
        <p:txBody>
          <a:bodyPr wrap="square">
            <a:spAutoFit/>
          </a:bodyPr>
          <a:lstStyle/>
          <a:p>
            <a:pPr algn="ctr"/>
            <a:r>
              <a:rPr lang="es-ES" sz="2000" dirty="0" smtClean="0">
                <a:solidFill>
                  <a:srgbClr val="5F0505"/>
                </a:solidFill>
                <a:effectLst>
                  <a:outerShdw blurRad="38100" dist="38100" dir="2700000" algn="tl">
                    <a:srgbClr val="000000">
                      <a:alpha val="43137"/>
                    </a:srgbClr>
                  </a:outerShdw>
                </a:effectLst>
                <a:latin typeface="Comic Sans MS" pitchFamily="66" charset="0"/>
              </a:rPr>
              <a:t>Que se encuentra dentro de un oasis que originalmente se llamaba </a:t>
            </a:r>
            <a:r>
              <a:rPr lang="es-ES" sz="2000" dirty="0" err="1" smtClean="0">
                <a:solidFill>
                  <a:srgbClr val="5F0505"/>
                </a:solidFill>
                <a:effectLst>
                  <a:outerShdw blurRad="38100" dist="38100" dir="2700000" algn="tl">
                    <a:srgbClr val="000000">
                      <a:alpha val="43137"/>
                    </a:srgbClr>
                  </a:outerShdw>
                </a:effectLst>
                <a:latin typeface="Comic Sans MS" pitchFamily="66" charset="0"/>
              </a:rPr>
              <a:t>Yueyaquan</a:t>
            </a:r>
            <a:r>
              <a:rPr lang="es-ES" sz="2000" dirty="0" smtClean="0">
                <a:solidFill>
                  <a:srgbClr val="5F0505"/>
                </a:solidFill>
                <a:effectLst>
                  <a:outerShdw blurRad="38100" dist="38100" dir="2700000" algn="tl">
                    <a:srgbClr val="000000">
                      <a:alpha val="43137"/>
                    </a:srgbClr>
                  </a:outerShdw>
                </a:effectLst>
                <a:latin typeface="Comic Sans MS" pitchFamily="66" charset="0"/>
              </a:rPr>
              <a:t> durante la dinastía </a:t>
            </a:r>
            <a:r>
              <a:rPr lang="es-ES" sz="2000" dirty="0" err="1" smtClean="0">
                <a:solidFill>
                  <a:srgbClr val="5F0505"/>
                </a:solidFill>
                <a:effectLst>
                  <a:outerShdw blurRad="38100" dist="38100" dir="2700000" algn="tl">
                    <a:srgbClr val="000000">
                      <a:alpha val="43137"/>
                    </a:srgbClr>
                  </a:outerShdw>
                </a:effectLst>
                <a:latin typeface="Comic Sans MS" pitchFamily="66" charset="0"/>
              </a:rPr>
              <a:t>Qing</a:t>
            </a:r>
            <a:r>
              <a:rPr lang="es-ES" sz="2000" dirty="0" smtClean="0">
                <a:solidFill>
                  <a:srgbClr val="5F0505"/>
                </a:solidFill>
                <a:effectLst>
                  <a:outerShdw blurRad="38100" dist="38100" dir="2700000" algn="tl">
                    <a:srgbClr val="000000">
                      <a:alpha val="43137"/>
                    </a:srgbClr>
                  </a:outerShdw>
                </a:effectLst>
                <a:latin typeface="Comic Sans MS" pitchFamily="66" charset="0"/>
              </a:rPr>
              <a:t>, pero es más conocido como el Lago Creciente debido a su forma peculiar </a:t>
            </a:r>
            <a:endParaRPr lang="es-ES" sz="2000" dirty="0">
              <a:solidFill>
                <a:srgbClr val="5F0505"/>
              </a:solidFill>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9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8500"/>
                                  </p:stCondLst>
                                  <p:iterate type="lt">
                                    <p:tmPct val="3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8194" name="Picture 2" descr="E:\PPS  EXCLUSIVOS\- Los Oasis mas Bellos del Mundo\Imágenes\lago-luna-creciente-dunhuang-china.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8195" name="Picture 3" descr="E:\PPS  EXCLUSIVOS\- Los Oasis mas Bellos del Mundo\Imágenes\lago luna creciente en Yueyaquan.jpg"/>
          <p:cNvPicPr>
            <a:picLocks noChangeAspect="1" noChangeArrowheads="1"/>
          </p:cNvPicPr>
          <p:nvPr/>
        </p:nvPicPr>
        <p:blipFill>
          <a:blip r:embed="rId4" cstate="print"/>
          <a:srcRect/>
          <a:stretch>
            <a:fillRect/>
          </a:stretch>
        </p:blipFill>
        <p:spPr bwMode="auto">
          <a:xfrm>
            <a:off x="0" y="-6350"/>
            <a:ext cx="9137650" cy="5157788"/>
          </a:xfrm>
          <a:prstGeom prst="rect">
            <a:avLst/>
          </a:prstGeom>
          <a:noFill/>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0" presetClass="entr" presetSubtype="0" decel="100000" fill="hold" nodeType="withEffect">
                                  <p:stCondLst>
                                    <p:cond delay="0"/>
                                  </p:stCondLst>
                                  <p:childTnLst>
                                    <p:set>
                                      <p:cBhvr>
                                        <p:cTn id="8" dur="1" fill="hold">
                                          <p:stCondLst>
                                            <p:cond delay="0"/>
                                          </p:stCondLst>
                                        </p:cTn>
                                        <p:tgtEl>
                                          <p:spTgt spid="8194"/>
                                        </p:tgtEl>
                                        <p:attrNameLst>
                                          <p:attrName>style.visibility</p:attrName>
                                        </p:attrNameLst>
                                      </p:cBhvr>
                                      <p:to>
                                        <p:strVal val="visible"/>
                                      </p:to>
                                    </p:set>
                                    <p:anim calcmode="lin" valueType="num">
                                      <p:cBhvr>
                                        <p:cTn id="9" dur="4000" fill="hold"/>
                                        <p:tgtEl>
                                          <p:spTgt spid="8194"/>
                                        </p:tgtEl>
                                        <p:attrNameLst>
                                          <p:attrName>ppt_w</p:attrName>
                                        </p:attrNameLst>
                                      </p:cBhvr>
                                      <p:tavLst>
                                        <p:tav tm="0">
                                          <p:val>
                                            <p:strVal val="#ppt_w+.3"/>
                                          </p:val>
                                        </p:tav>
                                        <p:tav tm="100000">
                                          <p:val>
                                            <p:strVal val="#ppt_w"/>
                                          </p:val>
                                        </p:tav>
                                      </p:tavLst>
                                    </p:anim>
                                    <p:anim calcmode="lin" valueType="num">
                                      <p:cBhvr>
                                        <p:cTn id="10" dur="4000" fill="hold"/>
                                        <p:tgtEl>
                                          <p:spTgt spid="8194"/>
                                        </p:tgtEl>
                                        <p:attrNameLst>
                                          <p:attrName>ppt_h</p:attrName>
                                        </p:attrNameLst>
                                      </p:cBhvr>
                                      <p:tavLst>
                                        <p:tav tm="0">
                                          <p:val>
                                            <p:strVal val="#ppt_h"/>
                                          </p:val>
                                        </p:tav>
                                        <p:tav tm="100000">
                                          <p:val>
                                            <p:strVal val="#ppt_h"/>
                                          </p:val>
                                        </p:tav>
                                      </p:tavLst>
                                    </p:anim>
                                    <p:animEffect transition="in" filter="fade">
                                      <p:cBhvr>
                                        <p:cTn id="11" dur="4000"/>
                                        <p:tgtEl>
                                          <p:spTgt spid="8194"/>
                                        </p:tgtEl>
                                      </p:cBhvr>
                                    </p:animEffect>
                                  </p:childTnLst>
                                </p:cTn>
                              </p:par>
                              <p:par>
                                <p:cTn id="12" presetID="10" presetClass="entr" presetSubtype="0" fill="hold" nodeType="withEffect">
                                  <p:stCondLst>
                                    <p:cond delay="5000"/>
                                  </p:stCondLst>
                                  <p:childTnLst>
                                    <p:set>
                                      <p:cBhvr>
                                        <p:cTn id="13" dur="1" fill="hold">
                                          <p:stCondLst>
                                            <p:cond delay="0"/>
                                          </p:stCondLst>
                                        </p:cTn>
                                        <p:tgtEl>
                                          <p:spTgt spid="8195"/>
                                        </p:tgtEl>
                                        <p:attrNameLst>
                                          <p:attrName>style.visibility</p:attrName>
                                        </p:attrNameLst>
                                      </p:cBhvr>
                                      <p:to>
                                        <p:strVal val="visible"/>
                                      </p:to>
                                    </p:set>
                                    <p:animEffect transition="in" filter="fade">
                                      <p:cBhvr>
                                        <p:cTn id="14" dur="40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691680" y="1131590"/>
            <a:ext cx="2592288" cy="2462213"/>
          </a:xfrm>
          <a:prstGeom prst="rect">
            <a:avLst/>
          </a:prstGeom>
        </p:spPr>
        <p:txBody>
          <a:bodyPr wrap="square">
            <a:spAutoFit/>
          </a:bodyPr>
          <a:lstStyle/>
          <a:p>
            <a:pPr algn="ctr"/>
            <a:r>
              <a:rPr lang="es-ES" sz="2200" dirty="0">
                <a:solidFill>
                  <a:srgbClr val="5F0505"/>
                </a:solidFill>
                <a:effectLst>
                  <a:outerShdw blurRad="38100" dist="38100" dir="2700000" algn="tl">
                    <a:srgbClr val="000000">
                      <a:alpha val="43137"/>
                    </a:srgbClr>
                  </a:outerShdw>
                </a:effectLst>
                <a:latin typeface="Comic Sans MS" pitchFamily="66" charset="0"/>
              </a:rPr>
              <a:t>Tanto el lago como los desiertos que lo rodean son muy populares entre los turistas de la región, </a:t>
            </a:r>
          </a:p>
        </p:txBody>
      </p:sp>
      <p:sp>
        <p:nvSpPr>
          <p:cNvPr id="5" name="4 Rectángulo"/>
          <p:cNvSpPr/>
          <p:nvPr/>
        </p:nvSpPr>
        <p:spPr>
          <a:xfrm>
            <a:off x="4932040" y="1491630"/>
            <a:ext cx="2448272" cy="1785104"/>
          </a:xfrm>
          <a:prstGeom prst="rect">
            <a:avLst/>
          </a:prstGeom>
        </p:spPr>
        <p:txBody>
          <a:bodyPr wrap="square">
            <a:spAutoFit/>
          </a:bodyPr>
          <a:lstStyle/>
          <a:p>
            <a:pPr algn="ctr"/>
            <a:r>
              <a:rPr lang="es-ES" sz="2200" dirty="0" smtClean="0">
                <a:solidFill>
                  <a:srgbClr val="5F0505"/>
                </a:solidFill>
                <a:effectLst>
                  <a:outerShdw blurRad="38100" dist="38100" dir="2700000" algn="tl">
                    <a:srgbClr val="000000">
                      <a:alpha val="43137"/>
                    </a:srgbClr>
                  </a:outerShdw>
                </a:effectLst>
                <a:latin typeface="Comic Sans MS" pitchFamily="66" charset="0"/>
              </a:rPr>
              <a:t>Y en la zona operan regularmente paseos en camello y 4x4.</a:t>
            </a:r>
            <a:endParaRPr lang="es-ES" sz="2200" dirty="0">
              <a:solidFill>
                <a:srgbClr val="5F0505"/>
              </a:solidFill>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6000"/>
                                  </p:stCondLst>
                                  <p:iterate type="lt">
                                    <p:tmPct val="4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1027" name="Picture 3" descr="E:\PPS  EXCLUSIVOS\- Los Oasis mas Bellos del Mundo\Imágenes\41 - lago creciente134915141_14500752469091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25" y="7938"/>
            <a:ext cx="9163050" cy="51117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PPS  EXCLUSIVOS\- Los Oasis mas Bellos del Mundo\Imágenes\41 - lago creciente134915141_14500752469091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25" y="0"/>
            <a:ext cx="9163050" cy="5119688"/>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E:\PPS  EXCLUSIVOS\- Los Oasis mas Bellos del Mundo\Imágenes\LUNA CRECIENTE Dunhuang_Lago.jpg"/>
          <p:cNvPicPr>
            <a:picLocks noChangeAspect="1" noChangeArrowheads="1"/>
          </p:cNvPicPr>
          <p:nvPr/>
        </p:nvPicPr>
        <p:blipFill>
          <a:blip r:embed="rId4" cstate="print"/>
          <a:srcRect/>
          <a:stretch>
            <a:fillRect/>
          </a:stretch>
        </p:blipFill>
        <p:spPr bwMode="auto">
          <a:xfrm>
            <a:off x="-9525" y="4763"/>
            <a:ext cx="9153525" cy="5133975"/>
          </a:xfrm>
          <a:prstGeom prst="rect">
            <a:avLst/>
          </a:prstGeom>
          <a:noFill/>
        </p:spPr>
      </p:pic>
      <p:sp>
        <p:nvSpPr>
          <p:cNvPr id="5" name="4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4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8" presetClass="entr" presetSubtype="32" fill="hold" nodeType="withEffect">
                                  <p:stCondLst>
                                    <p:cond delay="0"/>
                                  </p:stCondLst>
                                  <p:childTnLst>
                                    <p:set>
                                      <p:cBhvr>
                                        <p:cTn id="8" dur="1" fill="hold">
                                          <p:stCondLst>
                                            <p:cond delay="0"/>
                                          </p:stCondLst>
                                        </p:cTn>
                                        <p:tgtEl>
                                          <p:spTgt spid="1027"/>
                                        </p:tgtEl>
                                        <p:attrNameLst>
                                          <p:attrName>style.visibility</p:attrName>
                                        </p:attrNameLst>
                                      </p:cBhvr>
                                      <p:to>
                                        <p:strVal val="visible"/>
                                      </p:to>
                                    </p:set>
                                    <p:animEffect transition="in" filter="diamond(out)">
                                      <p:cBhvr>
                                        <p:cTn id="9" dur="4000"/>
                                        <p:tgtEl>
                                          <p:spTgt spid="1027"/>
                                        </p:tgtEl>
                                      </p:cBhvr>
                                    </p:animEffect>
                                  </p:childTnLst>
                                </p:cTn>
                              </p:par>
                              <p:par>
                                <p:cTn id="10" presetID="21" presetClass="entr" presetSubtype="2" fill="hold" nodeType="with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wheel(2)">
                                      <p:cBhvr>
                                        <p:cTn id="12" dur="4000"/>
                                        <p:tgtEl>
                                          <p:spTgt spid="1028"/>
                                        </p:tgtEl>
                                      </p:cBhvr>
                                    </p:animEffect>
                                  </p:childTnLst>
                                </p:cTn>
                              </p:par>
                              <p:par>
                                <p:cTn id="13" presetID="10" presetClass="entr" presetSubtype="0" fill="hold" nodeType="withEffect">
                                  <p:stCondLst>
                                    <p:cond delay="5500"/>
                                  </p:stCondLst>
                                  <p:childTnLst>
                                    <p:set>
                                      <p:cBhvr>
                                        <p:cTn id="14" dur="1" fill="hold">
                                          <p:stCondLst>
                                            <p:cond delay="0"/>
                                          </p:stCondLst>
                                        </p:cTn>
                                        <p:tgtEl>
                                          <p:spTgt spid="9219"/>
                                        </p:tgtEl>
                                        <p:attrNameLst>
                                          <p:attrName>style.visibility</p:attrName>
                                        </p:attrNameLst>
                                      </p:cBhvr>
                                      <p:to>
                                        <p:strVal val="visible"/>
                                      </p:to>
                                    </p:set>
                                    <p:animEffect transition="in" filter="fade">
                                      <p:cBhvr>
                                        <p:cTn id="15" dur="40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4788024" y="1203598"/>
            <a:ext cx="2880320" cy="2354491"/>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Desafortunadamente</a:t>
            </a:r>
            <a:r>
              <a:rPr lang="es-ES" sz="2100" dirty="0">
                <a:solidFill>
                  <a:srgbClr val="5F0505"/>
                </a:solidFill>
                <a:effectLst>
                  <a:outerShdw blurRad="38100" dist="38100" dir="2700000" algn="tl">
                    <a:srgbClr val="000000">
                      <a:alpha val="43137"/>
                    </a:srgbClr>
                  </a:outerShdw>
                </a:effectLst>
                <a:latin typeface="Comic Sans MS" pitchFamily="66" charset="0"/>
              </a:rPr>
              <a:t>, en la década de 1990, esto se había reducido a solo 1,3 m, con una profundidad promedio de </a:t>
            </a:r>
            <a:r>
              <a:rPr lang="es-ES" sz="2100" dirty="0" smtClean="0">
                <a:solidFill>
                  <a:srgbClr val="5F0505"/>
                </a:solidFill>
                <a:effectLst>
                  <a:outerShdw blurRad="38100" dist="38100" dir="2700000" algn="tl">
                    <a:srgbClr val="000000">
                      <a:alpha val="43137"/>
                    </a:srgbClr>
                  </a:outerShdw>
                </a:effectLst>
                <a:latin typeface="Comic Sans MS" pitchFamily="66" charset="0"/>
              </a:rPr>
              <a:t>solo</a:t>
            </a:r>
          </a:p>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 </a:t>
            </a:r>
            <a:r>
              <a:rPr lang="es-ES" sz="2100" dirty="0">
                <a:solidFill>
                  <a:srgbClr val="5F0505"/>
                </a:solidFill>
                <a:effectLst>
                  <a:outerShdw blurRad="38100" dist="38100" dir="2700000" algn="tl">
                    <a:srgbClr val="000000">
                      <a:alpha val="43137"/>
                    </a:srgbClr>
                  </a:outerShdw>
                </a:effectLst>
                <a:latin typeface="Comic Sans MS" pitchFamily="66" charset="0"/>
              </a:rPr>
              <a:t>0,9 m.</a:t>
            </a:r>
          </a:p>
        </p:txBody>
      </p:sp>
      <p:sp>
        <p:nvSpPr>
          <p:cNvPr id="3" name="2 Rectángulo"/>
          <p:cNvSpPr/>
          <p:nvPr/>
        </p:nvSpPr>
        <p:spPr>
          <a:xfrm>
            <a:off x="1691680" y="1491630"/>
            <a:ext cx="2639688" cy="1446550"/>
          </a:xfrm>
          <a:prstGeom prst="rect">
            <a:avLst/>
          </a:prstGeom>
        </p:spPr>
        <p:txBody>
          <a:bodyPr wrap="square">
            <a:spAutoFit/>
          </a:bodyPr>
          <a:lstStyle/>
          <a:p>
            <a:pPr algn="ctr"/>
            <a:r>
              <a:rPr lang="es-ES" sz="2200" dirty="0" smtClean="0">
                <a:solidFill>
                  <a:srgbClr val="5F0505"/>
                </a:solidFill>
                <a:effectLst>
                  <a:outerShdw blurRad="38100" dist="38100" dir="2700000" algn="tl">
                    <a:srgbClr val="000000">
                      <a:alpha val="43137"/>
                    </a:srgbClr>
                  </a:outerShdw>
                </a:effectLst>
                <a:latin typeface="Comic Sans MS" pitchFamily="66" charset="0"/>
              </a:rPr>
              <a:t>En 1960, la profundidad máxima del lago se registró en 7,5 m. </a:t>
            </a:r>
            <a:endParaRPr lang="es-ES" sz="2200" dirty="0">
              <a:solidFill>
                <a:srgbClr val="5F0505"/>
              </a:solidFill>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4000"/>
                                  </p:iterate>
                                  <p:childTnLst>
                                    <p:set>
                                      <p:cBhvr>
                                        <p:cTn id="8" dur="1" fill="hold">
                                          <p:stCondLst>
                                            <p:cond delay="0"/>
                                          </p:stCondLst>
                                        </p:cTn>
                                        <p:tgtEl>
                                          <p:spTgt spid="3"/>
                                        </p:tgtEl>
                                        <p:attrNameLst>
                                          <p:attrName>style.visibility</p:attrName>
                                        </p:attrNameLst>
                                      </p:cBhvr>
                                      <p:to>
                                        <p:strVal val="visible"/>
                                      </p:to>
                                    </p:set>
                                    <p:animEffect transition="in" filter="fade">
                                      <p:cBhvr>
                                        <p:cTn id="9" dur="2000"/>
                                        <p:tgtEl>
                                          <p:spTgt spid="3"/>
                                        </p:tgtEl>
                                      </p:cBhvr>
                                    </p:animEffect>
                                  </p:childTnLst>
                                </p:cTn>
                              </p:par>
                              <p:par>
                                <p:cTn id="10" presetID="10" presetClass="entr" presetSubtype="0" fill="hold" grpId="0" nodeType="withEffect">
                                  <p:stCondLst>
                                    <p:cond delay="4500"/>
                                  </p:stCondLst>
                                  <p:iterate type="lt">
                                    <p:tmPct val="3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sp>
        <p:nvSpPr>
          <p:cNvPr id="4" name="3 Triángulo rectángulo"/>
          <p:cNvSpPr/>
          <p:nvPr/>
        </p:nvSpPr>
        <p:spPr>
          <a:xfrm>
            <a:off x="0" y="0"/>
            <a:ext cx="9144000" cy="5143500"/>
          </a:xfrm>
          <a:prstGeom prst="rtTriangle">
            <a:avLst/>
          </a:prstGeom>
          <a:solidFill>
            <a:srgbClr val="D4B5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Triángulo rectángulo"/>
          <p:cNvSpPr/>
          <p:nvPr/>
        </p:nvSpPr>
        <p:spPr>
          <a:xfrm flipH="1" flipV="1">
            <a:off x="0" y="0"/>
            <a:ext cx="9144000" cy="5143500"/>
          </a:xfrm>
          <a:prstGeom prst="rtTriangle">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0242" name="Picture 2" descr="E:\PPS  EXCLUSIVOS\- Los Oasis mas Bellos del Mundo\Imágenes\LUNA CRECIENTE chine-dunhuang-la-porte-du-desert_1228010397.jpg"/>
          <p:cNvPicPr>
            <a:picLocks noChangeAspect="1" noChangeArrowheads="1"/>
          </p:cNvPicPr>
          <p:nvPr/>
        </p:nvPicPr>
        <p:blipFill>
          <a:blip r:embed="rId3" cstate="print"/>
          <a:srcRect/>
          <a:stretch>
            <a:fillRect/>
          </a:stretch>
        </p:blipFill>
        <p:spPr bwMode="auto">
          <a:xfrm>
            <a:off x="-12700" y="4763"/>
            <a:ext cx="9156700" cy="5138737"/>
          </a:xfrm>
          <a:prstGeom prst="rect">
            <a:avLst/>
          </a:prstGeom>
          <a:noFill/>
        </p:spPr>
      </p:pic>
      <p:pic>
        <p:nvPicPr>
          <p:cNvPr id="3" name="Picture 23" descr="E:\PPS  EXCLUSIVOS\- Los Oasis mas Bellos del Mundo\Imágenes\lago creciente Mondsichelsee1.JPG"/>
          <p:cNvPicPr>
            <a:picLocks noChangeAspect="1" noChangeArrowheads="1"/>
          </p:cNvPicPr>
          <p:nvPr/>
        </p:nvPicPr>
        <p:blipFill>
          <a:blip r:embed="rId4" cstate="print"/>
          <a:srcRect/>
          <a:stretch>
            <a:fillRect/>
          </a:stretch>
        </p:blipFill>
        <p:spPr bwMode="auto">
          <a:xfrm>
            <a:off x="-6350" y="17463"/>
            <a:ext cx="9150350" cy="5126037"/>
          </a:xfrm>
          <a:prstGeom prst="rect">
            <a:avLst/>
          </a:prstGeom>
          <a:noFill/>
        </p:spPr>
      </p:pic>
      <p:sp>
        <p:nvSpPr>
          <p:cNvPr id="6" name="5 Rectángulo"/>
          <p:cNvSpPr/>
          <p:nvPr/>
        </p:nvSpPr>
        <p:spPr>
          <a:xfrm>
            <a:off x="7144" y="-26987"/>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3" presetClass="exit" presetSubtype="5" fill="hold" grpId="0" nodeType="withEffect">
                                  <p:stCondLst>
                                    <p:cond delay="0"/>
                                  </p:stCondLst>
                                  <p:childTnLst>
                                    <p:animEffect transition="out" filter="blinds(vertical)">
                                      <p:cBhvr>
                                        <p:cTn id="8" dur="4000"/>
                                        <p:tgtEl>
                                          <p:spTgt spid="4"/>
                                        </p:tgtEl>
                                      </p:cBhvr>
                                    </p:animEffect>
                                    <p:set>
                                      <p:cBhvr>
                                        <p:cTn id="9" dur="1" fill="hold">
                                          <p:stCondLst>
                                            <p:cond delay="3999"/>
                                          </p:stCondLst>
                                        </p:cTn>
                                        <p:tgtEl>
                                          <p:spTgt spid="4"/>
                                        </p:tgtEl>
                                        <p:attrNameLst>
                                          <p:attrName>style.visibility</p:attrName>
                                        </p:attrNameLst>
                                      </p:cBhvr>
                                      <p:to>
                                        <p:strVal val="hidden"/>
                                      </p:to>
                                    </p:set>
                                  </p:childTnLst>
                                </p:cTn>
                              </p:par>
                              <p:par>
                                <p:cTn id="10" presetID="3" presetClass="exit" presetSubtype="10" fill="hold" grpId="0" nodeType="withEffect">
                                  <p:stCondLst>
                                    <p:cond delay="0"/>
                                  </p:stCondLst>
                                  <p:childTnLst>
                                    <p:animEffect transition="out" filter="blinds(horizontal)">
                                      <p:cBhvr>
                                        <p:cTn id="11" dur="4000"/>
                                        <p:tgtEl>
                                          <p:spTgt spid="5"/>
                                        </p:tgtEl>
                                      </p:cBhvr>
                                    </p:animEffect>
                                    <p:set>
                                      <p:cBhvr>
                                        <p:cTn id="12" dur="1" fill="hold">
                                          <p:stCondLst>
                                            <p:cond delay="3999"/>
                                          </p:stCondLst>
                                        </p:cTn>
                                        <p:tgtEl>
                                          <p:spTgt spid="5"/>
                                        </p:tgtEl>
                                        <p:attrNameLst>
                                          <p:attrName>style.visibility</p:attrName>
                                        </p:attrNameLst>
                                      </p:cBhvr>
                                      <p:to>
                                        <p:strVal val="hidden"/>
                                      </p:to>
                                    </p:set>
                                  </p:childTnLst>
                                </p:cTn>
                              </p:par>
                              <p:par>
                                <p:cTn id="13" presetID="53" presetClass="entr" presetSubtype="0" fill="hold" nodeType="withEffect">
                                  <p:stCondLst>
                                    <p:cond delay="0"/>
                                  </p:stCondLst>
                                  <p:childTnLst>
                                    <p:set>
                                      <p:cBhvr>
                                        <p:cTn id="14" dur="1" fill="hold">
                                          <p:stCondLst>
                                            <p:cond delay="0"/>
                                          </p:stCondLst>
                                        </p:cTn>
                                        <p:tgtEl>
                                          <p:spTgt spid="10242"/>
                                        </p:tgtEl>
                                        <p:attrNameLst>
                                          <p:attrName>style.visibility</p:attrName>
                                        </p:attrNameLst>
                                      </p:cBhvr>
                                      <p:to>
                                        <p:strVal val="visible"/>
                                      </p:to>
                                    </p:set>
                                    <p:anim calcmode="lin" valueType="num">
                                      <p:cBhvr>
                                        <p:cTn id="15" dur="4000" fill="hold"/>
                                        <p:tgtEl>
                                          <p:spTgt spid="10242"/>
                                        </p:tgtEl>
                                        <p:attrNameLst>
                                          <p:attrName>ppt_w</p:attrName>
                                        </p:attrNameLst>
                                      </p:cBhvr>
                                      <p:tavLst>
                                        <p:tav tm="0">
                                          <p:val>
                                            <p:fltVal val="0"/>
                                          </p:val>
                                        </p:tav>
                                        <p:tav tm="100000">
                                          <p:val>
                                            <p:strVal val="#ppt_w"/>
                                          </p:val>
                                        </p:tav>
                                      </p:tavLst>
                                    </p:anim>
                                    <p:anim calcmode="lin" valueType="num">
                                      <p:cBhvr>
                                        <p:cTn id="16" dur="4000" fill="hold"/>
                                        <p:tgtEl>
                                          <p:spTgt spid="10242"/>
                                        </p:tgtEl>
                                        <p:attrNameLst>
                                          <p:attrName>ppt_h</p:attrName>
                                        </p:attrNameLst>
                                      </p:cBhvr>
                                      <p:tavLst>
                                        <p:tav tm="0">
                                          <p:val>
                                            <p:fltVal val="0"/>
                                          </p:val>
                                        </p:tav>
                                        <p:tav tm="100000">
                                          <p:val>
                                            <p:strVal val="#ppt_h"/>
                                          </p:val>
                                        </p:tav>
                                      </p:tavLst>
                                    </p:anim>
                                    <p:animEffect transition="in" filter="fade">
                                      <p:cBhvr>
                                        <p:cTn id="17" dur="4000"/>
                                        <p:tgtEl>
                                          <p:spTgt spid="10242"/>
                                        </p:tgtEl>
                                      </p:cBhvr>
                                    </p:animEffect>
                                  </p:childTnLst>
                                </p:cTn>
                              </p:par>
                              <p:par>
                                <p:cTn id="18" presetID="17" presetClass="entr" presetSubtype="1" fill="hold" nodeType="withEffect">
                                  <p:stCondLst>
                                    <p:cond delay="5500"/>
                                  </p:stCondLst>
                                  <p:childTnLst>
                                    <p:set>
                                      <p:cBhvr>
                                        <p:cTn id="19" dur="1" fill="hold">
                                          <p:stCondLst>
                                            <p:cond delay="0"/>
                                          </p:stCondLst>
                                        </p:cTn>
                                        <p:tgtEl>
                                          <p:spTgt spid="3"/>
                                        </p:tgtEl>
                                        <p:attrNameLst>
                                          <p:attrName>style.visibility</p:attrName>
                                        </p:attrNameLst>
                                      </p:cBhvr>
                                      <p:to>
                                        <p:strVal val="visible"/>
                                      </p:to>
                                    </p:set>
                                    <p:anim calcmode="lin" valueType="num">
                                      <p:cBhvr>
                                        <p:cTn id="20" dur="4000" fill="hold"/>
                                        <p:tgtEl>
                                          <p:spTgt spid="3"/>
                                        </p:tgtEl>
                                        <p:attrNameLst>
                                          <p:attrName>ppt_x</p:attrName>
                                        </p:attrNameLst>
                                      </p:cBhvr>
                                      <p:tavLst>
                                        <p:tav tm="0">
                                          <p:val>
                                            <p:strVal val="#ppt_x"/>
                                          </p:val>
                                        </p:tav>
                                        <p:tav tm="100000">
                                          <p:val>
                                            <p:strVal val="#ppt_x"/>
                                          </p:val>
                                        </p:tav>
                                      </p:tavLst>
                                    </p:anim>
                                    <p:anim calcmode="lin" valueType="num">
                                      <p:cBhvr>
                                        <p:cTn id="21" dur="4000" fill="hold"/>
                                        <p:tgtEl>
                                          <p:spTgt spid="3"/>
                                        </p:tgtEl>
                                        <p:attrNameLst>
                                          <p:attrName>ppt_y</p:attrName>
                                        </p:attrNameLst>
                                      </p:cBhvr>
                                      <p:tavLst>
                                        <p:tav tm="0">
                                          <p:val>
                                            <p:strVal val="#ppt_y-#ppt_h/2"/>
                                          </p:val>
                                        </p:tav>
                                        <p:tav tm="100000">
                                          <p:val>
                                            <p:strVal val="#ppt_y"/>
                                          </p:val>
                                        </p:tav>
                                      </p:tavLst>
                                    </p:anim>
                                    <p:anim calcmode="lin" valueType="num">
                                      <p:cBhvr>
                                        <p:cTn id="22" dur="4000" fill="hold"/>
                                        <p:tgtEl>
                                          <p:spTgt spid="3"/>
                                        </p:tgtEl>
                                        <p:attrNameLst>
                                          <p:attrName>ppt_w</p:attrName>
                                        </p:attrNameLst>
                                      </p:cBhvr>
                                      <p:tavLst>
                                        <p:tav tm="0">
                                          <p:val>
                                            <p:strVal val="#ppt_w"/>
                                          </p:val>
                                        </p:tav>
                                        <p:tav tm="100000">
                                          <p:val>
                                            <p:strVal val="#ppt_w"/>
                                          </p:val>
                                        </p:tav>
                                      </p:tavLst>
                                    </p:anim>
                                    <p:anim calcmode="lin" valueType="num">
                                      <p:cBhvr>
                                        <p:cTn id="23" dur="4000" fill="hold"/>
                                        <p:tgtEl>
                                          <p:spTgt spid="3"/>
                                        </p:tgtEl>
                                        <p:attrNameLst>
                                          <p:attrName>ppt_h</p:attrName>
                                        </p:attrNameLst>
                                      </p:cBhvr>
                                      <p:tavLst>
                                        <p:tav tm="0">
                                          <p:val>
                                            <p:fltVal val="0"/>
                                          </p:val>
                                        </p:tav>
                                        <p:tav tm="100000">
                                          <p:val>
                                            <p:strVal val="#ppt_h"/>
                                          </p:val>
                                        </p:tav>
                                      </p:tavLst>
                                    </p:anim>
                                  </p:childTnLst>
                                </p:cTn>
                              </p:par>
                              <p:par>
                                <p:cTn id="24" presetID="17" presetClass="exit" presetSubtype="4" fill="hold" nodeType="withEffect">
                                  <p:stCondLst>
                                    <p:cond delay="5500"/>
                                  </p:stCondLst>
                                  <p:childTnLst>
                                    <p:anim calcmode="lin" valueType="num">
                                      <p:cBhvr>
                                        <p:cTn id="25" dur="4000"/>
                                        <p:tgtEl>
                                          <p:spTgt spid="10242"/>
                                        </p:tgtEl>
                                        <p:attrNameLst>
                                          <p:attrName>ppt_x</p:attrName>
                                        </p:attrNameLst>
                                      </p:cBhvr>
                                      <p:tavLst>
                                        <p:tav tm="0">
                                          <p:val>
                                            <p:strVal val="ppt_x"/>
                                          </p:val>
                                        </p:tav>
                                        <p:tav tm="100000">
                                          <p:val>
                                            <p:strVal val="ppt_x"/>
                                          </p:val>
                                        </p:tav>
                                      </p:tavLst>
                                    </p:anim>
                                    <p:anim calcmode="lin" valueType="num">
                                      <p:cBhvr>
                                        <p:cTn id="26" dur="4000"/>
                                        <p:tgtEl>
                                          <p:spTgt spid="10242"/>
                                        </p:tgtEl>
                                        <p:attrNameLst>
                                          <p:attrName>ppt_y</p:attrName>
                                        </p:attrNameLst>
                                      </p:cBhvr>
                                      <p:tavLst>
                                        <p:tav tm="0">
                                          <p:val>
                                            <p:strVal val="ppt_y"/>
                                          </p:val>
                                        </p:tav>
                                        <p:tav tm="100000">
                                          <p:val>
                                            <p:strVal val="ppt_y+ppt_h/2"/>
                                          </p:val>
                                        </p:tav>
                                      </p:tavLst>
                                    </p:anim>
                                    <p:anim calcmode="lin" valueType="num">
                                      <p:cBhvr>
                                        <p:cTn id="27" dur="4000"/>
                                        <p:tgtEl>
                                          <p:spTgt spid="10242"/>
                                        </p:tgtEl>
                                        <p:attrNameLst>
                                          <p:attrName>ppt_w</p:attrName>
                                        </p:attrNameLst>
                                      </p:cBhvr>
                                      <p:tavLst>
                                        <p:tav tm="0">
                                          <p:val>
                                            <p:strVal val="ppt_w"/>
                                          </p:val>
                                        </p:tav>
                                        <p:tav tm="100000">
                                          <p:val>
                                            <p:strVal val="ppt_w"/>
                                          </p:val>
                                        </p:tav>
                                      </p:tavLst>
                                    </p:anim>
                                    <p:anim calcmode="lin" valueType="num">
                                      <p:cBhvr>
                                        <p:cTn id="28" dur="4000"/>
                                        <p:tgtEl>
                                          <p:spTgt spid="10242"/>
                                        </p:tgtEl>
                                        <p:attrNameLst>
                                          <p:attrName>ppt_h</p:attrName>
                                        </p:attrNameLst>
                                      </p:cBhvr>
                                      <p:tavLst>
                                        <p:tav tm="0">
                                          <p:val>
                                            <p:strVal val="ppt_h"/>
                                          </p:val>
                                        </p:tav>
                                        <p:tav tm="100000">
                                          <p:val>
                                            <p:fltVal val="0"/>
                                          </p:val>
                                        </p:tav>
                                      </p:tavLst>
                                    </p:anim>
                                    <p:set>
                                      <p:cBhvr>
                                        <p:cTn id="29" dur="1" fill="hold">
                                          <p:stCondLst>
                                            <p:cond delay="3999"/>
                                          </p:stCondLst>
                                        </p:cTn>
                                        <p:tgtEl>
                                          <p:spTgt spid="102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547664" y="1131590"/>
            <a:ext cx="2952328" cy="2354491"/>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Debido al temor de que este notable hito se pierda bajo la arena para siempre, el gobierno central decidió intervenir para ayudar, </a:t>
            </a:r>
          </a:p>
        </p:txBody>
      </p:sp>
      <p:sp>
        <p:nvSpPr>
          <p:cNvPr id="3" name="2 Rectángulo"/>
          <p:cNvSpPr/>
          <p:nvPr/>
        </p:nvSpPr>
        <p:spPr>
          <a:xfrm>
            <a:off x="5004048" y="1347615"/>
            <a:ext cx="2376264" cy="2031325"/>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Y desde entonces la profundidad y el tamaño del lago han ido creciendo año tras año.</a:t>
            </a:r>
            <a:endParaRPr lang="es-ES" sz="2100" dirty="0">
              <a:solidFill>
                <a:srgbClr val="5F0505"/>
              </a:solidFill>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4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7500"/>
                                  </p:stCondLst>
                                  <p:iterate type="lt">
                                    <p:tmPct val="3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11266" name="Picture 2" descr="E:\PPS  EXCLUSIVOS\- Los Oasis mas Bellos del Mundo\Imágenes\44 - Lago creciente cd307734-bcb0-4329-949a-13a1beeaf459.jpg"/>
          <p:cNvPicPr>
            <a:picLocks noChangeAspect="1" noChangeArrowheads="1"/>
          </p:cNvPicPr>
          <p:nvPr/>
        </p:nvPicPr>
        <p:blipFill>
          <a:blip r:embed="rId3" cstate="print"/>
          <a:srcRect/>
          <a:stretch>
            <a:fillRect/>
          </a:stretch>
        </p:blipFill>
        <p:spPr bwMode="auto">
          <a:xfrm>
            <a:off x="-6350" y="0"/>
            <a:ext cx="9156700" cy="5143499"/>
          </a:xfrm>
          <a:prstGeom prst="rect">
            <a:avLst/>
          </a:prstGeom>
          <a:noFill/>
        </p:spPr>
      </p:pic>
      <p:pic>
        <p:nvPicPr>
          <p:cNvPr id="11267" name="Picture 3" descr="E:\PPS  EXCLUSIVOS\- Los Oasis mas Bellos del Mundo\Imágenes\Lago Luna Creciente.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3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30" presetClass="entr" presetSubtype="0" fill="hold" nodeType="withEffect">
                                  <p:stCondLst>
                                    <p:cond delay="0"/>
                                  </p:stCondLst>
                                  <p:childTnLst>
                                    <p:set>
                                      <p:cBhvr>
                                        <p:cTn id="8" dur="1" fill="hold">
                                          <p:stCondLst>
                                            <p:cond delay="0"/>
                                          </p:stCondLst>
                                        </p:cTn>
                                        <p:tgtEl>
                                          <p:spTgt spid="11266"/>
                                        </p:tgtEl>
                                        <p:attrNameLst>
                                          <p:attrName>style.visibility</p:attrName>
                                        </p:attrNameLst>
                                      </p:cBhvr>
                                      <p:to>
                                        <p:strVal val="visible"/>
                                      </p:to>
                                    </p:set>
                                    <p:animEffect transition="in" filter="fade">
                                      <p:cBhvr>
                                        <p:cTn id="9" dur="3200" decel="100000"/>
                                        <p:tgtEl>
                                          <p:spTgt spid="11266"/>
                                        </p:tgtEl>
                                      </p:cBhvr>
                                    </p:animEffect>
                                    <p:anim calcmode="lin" valueType="num">
                                      <p:cBhvr>
                                        <p:cTn id="10" dur="3200" decel="100000" fill="hold"/>
                                        <p:tgtEl>
                                          <p:spTgt spid="11266"/>
                                        </p:tgtEl>
                                        <p:attrNameLst>
                                          <p:attrName>style.rotation</p:attrName>
                                        </p:attrNameLst>
                                      </p:cBhvr>
                                      <p:tavLst>
                                        <p:tav tm="0">
                                          <p:val>
                                            <p:fltVal val="-90"/>
                                          </p:val>
                                        </p:tav>
                                        <p:tav tm="100000">
                                          <p:val>
                                            <p:fltVal val="0"/>
                                          </p:val>
                                        </p:tav>
                                      </p:tavLst>
                                    </p:anim>
                                    <p:anim calcmode="lin" valueType="num">
                                      <p:cBhvr>
                                        <p:cTn id="11" dur="3200" decel="100000" fill="hold"/>
                                        <p:tgtEl>
                                          <p:spTgt spid="11266"/>
                                        </p:tgtEl>
                                        <p:attrNameLst>
                                          <p:attrName>ppt_x</p:attrName>
                                        </p:attrNameLst>
                                      </p:cBhvr>
                                      <p:tavLst>
                                        <p:tav tm="0">
                                          <p:val>
                                            <p:strVal val="#ppt_x+0.4"/>
                                          </p:val>
                                        </p:tav>
                                        <p:tav tm="100000">
                                          <p:val>
                                            <p:strVal val="#ppt_x-0.05"/>
                                          </p:val>
                                        </p:tav>
                                      </p:tavLst>
                                    </p:anim>
                                    <p:anim calcmode="lin" valueType="num">
                                      <p:cBhvr>
                                        <p:cTn id="12" dur="3200" decel="100000" fill="hold"/>
                                        <p:tgtEl>
                                          <p:spTgt spid="11266"/>
                                        </p:tgtEl>
                                        <p:attrNameLst>
                                          <p:attrName>ppt_y</p:attrName>
                                        </p:attrNameLst>
                                      </p:cBhvr>
                                      <p:tavLst>
                                        <p:tav tm="0">
                                          <p:val>
                                            <p:strVal val="#ppt_y-0.4"/>
                                          </p:val>
                                        </p:tav>
                                        <p:tav tm="100000">
                                          <p:val>
                                            <p:strVal val="#ppt_y+0.1"/>
                                          </p:val>
                                        </p:tav>
                                      </p:tavLst>
                                    </p:anim>
                                    <p:anim calcmode="lin" valueType="num">
                                      <p:cBhvr>
                                        <p:cTn id="13" dur="800" accel="100000" fill="hold">
                                          <p:stCondLst>
                                            <p:cond delay="3200"/>
                                          </p:stCondLst>
                                        </p:cTn>
                                        <p:tgtEl>
                                          <p:spTgt spid="11266"/>
                                        </p:tgtEl>
                                        <p:attrNameLst>
                                          <p:attrName>ppt_x</p:attrName>
                                        </p:attrNameLst>
                                      </p:cBhvr>
                                      <p:tavLst>
                                        <p:tav tm="0">
                                          <p:val>
                                            <p:strVal val="#ppt_x-0.05"/>
                                          </p:val>
                                        </p:tav>
                                        <p:tav tm="100000">
                                          <p:val>
                                            <p:strVal val="#ppt_x"/>
                                          </p:val>
                                        </p:tav>
                                      </p:tavLst>
                                    </p:anim>
                                    <p:anim calcmode="lin" valueType="num">
                                      <p:cBhvr>
                                        <p:cTn id="14" dur="800" accel="100000" fill="hold">
                                          <p:stCondLst>
                                            <p:cond delay="3200"/>
                                          </p:stCondLst>
                                        </p:cTn>
                                        <p:tgtEl>
                                          <p:spTgt spid="11266"/>
                                        </p:tgtEl>
                                        <p:attrNameLst>
                                          <p:attrName>ppt_y</p:attrName>
                                        </p:attrNameLst>
                                      </p:cBhvr>
                                      <p:tavLst>
                                        <p:tav tm="0">
                                          <p:val>
                                            <p:strVal val="#ppt_y+0.1"/>
                                          </p:val>
                                        </p:tav>
                                        <p:tav tm="100000">
                                          <p:val>
                                            <p:strVal val="#ppt_y"/>
                                          </p:val>
                                        </p:tav>
                                      </p:tavLst>
                                    </p:anim>
                                  </p:childTnLst>
                                </p:cTn>
                              </p:par>
                              <p:par>
                                <p:cTn id="15" presetID="42" presetClass="entr" presetSubtype="0" fill="hold" nodeType="withEffect">
                                  <p:stCondLst>
                                    <p:cond delay="5000"/>
                                  </p:stCondLst>
                                  <p:childTnLst>
                                    <p:set>
                                      <p:cBhvr>
                                        <p:cTn id="16" dur="1" fill="hold">
                                          <p:stCondLst>
                                            <p:cond delay="0"/>
                                          </p:stCondLst>
                                        </p:cTn>
                                        <p:tgtEl>
                                          <p:spTgt spid="11267"/>
                                        </p:tgtEl>
                                        <p:attrNameLst>
                                          <p:attrName>style.visibility</p:attrName>
                                        </p:attrNameLst>
                                      </p:cBhvr>
                                      <p:to>
                                        <p:strVal val="visible"/>
                                      </p:to>
                                    </p:set>
                                    <p:animEffect transition="in" filter="fade">
                                      <p:cBhvr>
                                        <p:cTn id="17" dur="4000"/>
                                        <p:tgtEl>
                                          <p:spTgt spid="11267"/>
                                        </p:tgtEl>
                                      </p:cBhvr>
                                    </p:animEffect>
                                    <p:anim calcmode="lin" valueType="num">
                                      <p:cBhvr>
                                        <p:cTn id="18" dur="4000" fill="hold"/>
                                        <p:tgtEl>
                                          <p:spTgt spid="11267"/>
                                        </p:tgtEl>
                                        <p:attrNameLst>
                                          <p:attrName>ppt_x</p:attrName>
                                        </p:attrNameLst>
                                      </p:cBhvr>
                                      <p:tavLst>
                                        <p:tav tm="0">
                                          <p:val>
                                            <p:strVal val="#ppt_x"/>
                                          </p:val>
                                        </p:tav>
                                        <p:tav tm="100000">
                                          <p:val>
                                            <p:strVal val="#ppt_x"/>
                                          </p:val>
                                        </p:tav>
                                      </p:tavLst>
                                    </p:anim>
                                    <p:anim calcmode="lin" valueType="num">
                                      <p:cBhvr>
                                        <p:cTn id="19" dur="4000" fill="hold"/>
                                        <p:tgtEl>
                                          <p:spTgt spid="112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12290" name="Picture 2" descr="E:\PPS  EXCLUSIVOS\- Los Oasis mas Bellos del Mundo\Imágenes\HUACACHINA -627c13bf746e8832bbc9c5636fbef024.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sp>
        <p:nvSpPr>
          <p:cNvPr id="2" name="1 Rectángulo"/>
          <p:cNvSpPr/>
          <p:nvPr/>
        </p:nvSpPr>
        <p:spPr>
          <a:xfrm>
            <a:off x="2267744" y="771550"/>
            <a:ext cx="4392488" cy="1077218"/>
          </a:xfrm>
          <a:prstGeom prst="rect">
            <a:avLst/>
          </a:prstGeom>
        </p:spPr>
        <p:txBody>
          <a:bodyPr wrap="square">
            <a:spAutoFit/>
          </a:bodyPr>
          <a:lstStyle/>
          <a:p>
            <a:pPr algn="ctr"/>
            <a:r>
              <a:rPr lang="es-ES" sz="3200" dirty="0" smtClean="0">
                <a:ln>
                  <a:solidFill>
                    <a:schemeClr val="accent6">
                      <a:lumMod val="50000"/>
                    </a:schemeClr>
                  </a:solidFill>
                </a:ln>
                <a:blipFill>
                  <a:blip r:embed="rId4"/>
                  <a:stretch>
                    <a:fillRect/>
                  </a:stretch>
                </a:blipFill>
                <a:effectLst>
                  <a:outerShdw blurRad="38100" dist="38100" dir="2700000" algn="tl">
                    <a:srgbClr val="000000">
                      <a:alpha val="43137"/>
                    </a:srgbClr>
                  </a:outerShdw>
                </a:effectLst>
                <a:latin typeface="Algerian" pitchFamily="82" charset="0"/>
              </a:rPr>
              <a:t>OASIS </a:t>
            </a:r>
            <a:r>
              <a:rPr lang="es-ES" sz="3200" dirty="0" err="1" smtClean="0">
                <a:ln>
                  <a:solidFill>
                    <a:schemeClr val="accent6">
                      <a:lumMod val="50000"/>
                    </a:schemeClr>
                  </a:solidFill>
                </a:ln>
                <a:blipFill>
                  <a:blip r:embed="rId4"/>
                  <a:stretch>
                    <a:fillRect/>
                  </a:stretch>
                </a:blipFill>
                <a:effectLst>
                  <a:outerShdw blurRad="38100" dist="38100" dir="2700000" algn="tl">
                    <a:srgbClr val="000000">
                      <a:alpha val="43137"/>
                    </a:srgbClr>
                  </a:outerShdw>
                </a:effectLst>
                <a:latin typeface="Algerian" pitchFamily="82" charset="0"/>
              </a:rPr>
              <a:t>Huacachina</a:t>
            </a:r>
            <a:r>
              <a:rPr lang="es-ES" sz="3200" dirty="0" smtClean="0">
                <a:ln>
                  <a:solidFill>
                    <a:schemeClr val="accent6">
                      <a:lumMod val="50000"/>
                    </a:schemeClr>
                  </a:solidFill>
                </a:ln>
                <a:blipFill>
                  <a:blip r:embed="rId4"/>
                  <a:stretch>
                    <a:fillRect/>
                  </a:stretch>
                </a:blipFill>
                <a:effectLst>
                  <a:outerShdw blurRad="38100" dist="38100" dir="2700000" algn="tl">
                    <a:srgbClr val="000000">
                      <a:alpha val="43137"/>
                    </a:srgbClr>
                  </a:outerShdw>
                </a:effectLst>
                <a:latin typeface="Algerian" pitchFamily="82" charset="0"/>
              </a:rPr>
              <a:t> </a:t>
            </a:r>
            <a:r>
              <a:rPr lang="es-ES" sz="3200" dirty="0">
                <a:ln>
                  <a:solidFill>
                    <a:schemeClr val="accent6">
                      <a:lumMod val="50000"/>
                    </a:schemeClr>
                  </a:solidFill>
                </a:ln>
                <a:blipFill>
                  <a:blip r:embed="rId4"/>
                  <a:stretch>
                    <a:fillRect/>
                  </a:stretch>
                </a:blipFill>
                <a:effectLst>
                  <a:outerShdw blurRad="38100" dist="38100" dir="2700000" algn="tl">
                    <a:srgbClr val="000000">
                      <a:alpha val="43137"/>
                    </a:srgbClr>
                  </a:outerShdw>
                </a:effectLst>
                <a:latin typeface="Algerian" pitchFamily="82" charset="0"/>
              </a:rPr>
              <a:t>(Perú)</a:t>
            </a:r>
          </a:p>
        </p:txBody>
      </p:sp>
      <p:grpSp>
        <p:nvGrpSpPr>
          <p:cNvPr id="4" name="12 Grupo"/>
          <p:cNvGrpSpPr/>
          <p:nvPr/>
        </p:nvGrpSpPr>
        <p:grpSpPr>
          <a:xfrm>
            <a:off x="48540" y="-37232"/>
            <a:ext cx="9144000" cy="5143500"/>
            <a:chOff x="611560" y="836712"/>
            <a:chExt cx="3600400" cy="5032176"/>
          </a:xfrm>
          <a:solidFill>
            <a:srgbClr val="EBA367"/>
          </a:solidFill>
        </p:grpSpPr>
        <p:sp>
          <p:nvSpPr>
            <p:cNvPr id="5" name="4 Triángulo isósceles"/>
            <p:cNvSpPr/>
            <p:nvPr/>
          </p:nvSpPr>
          <p:spPr>
            <a:xfrm flipV="1">
              <a:off x="611560" y="836712"/>
              <a:ext cx="3600400" cy="259228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611560" y="3429000"/>
              <a:ext cx="3600400" cy="243988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7" name="6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8" presetClass="exit" presetSubtype="32" fill="hold" nodeType="withEffect">
                                  <p:stCondLst>
                                    <p:cond delay="0"/>
                                  </p:stCondLst>
                                  <p:childTnLst>
                                    <p:animEffect transition="out" filter="diamond(out)">
                                      <p:cBhvr>
                                        <p:cTn id="8" dur="4000"/>
                                        <p:tgtEl>
                                          <p:spTgt spid="4"/>
                                        </p:tgtEl>
                                      </p:cBhvr>
                                    </p:animEffect>
                                    <p:set>
                                      <p:cBhvr>
                                        <p:cTn id="9" dur="1" fill="hold">
                                          <p:stCondLst>
                                            <p:cond delay="3999"/>
                                          </p:stCondLst>
                                        </p:cTn>
                                        <p:tgtEl>
                                          <p:spTgt spid="4"/>
                                        </p:tgtEl>
                                        <p:attrNameLst>
                                          <p:attrName>style.visibility</p:attrName>
                                        </p:attrNameLst>
                                      </p:cBhvr>
                                      <p:to>
                                        <p:strVal val="hidden"/>
                                      </p:to>
                                    </p:set>
                                  </p:childTnLst>
                                </p:cTn>
                              </p:par>
                              <p:par>
                                <p:cTn id="10" presetID="16" presetClass="entr" presetSubtype="37" fill="hold" nodeType="with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barn(outVertical)">
                                      <p:cBhvr>
                                        <p:cTn id="12" dur="4000"/>
                                        <p:tgtEl>
                                          <p:spTgt spid="12290"/>
                                        </p:tgtEl>
                                      </p:cBhvr>
                                    </p:animEffect>
                                  </p:childTnLst>
                                </p:cTn>
                              </p:par>
                              <p:par>
                                <p:cTn id="13" presetID="8" presetClass="entr" presetSubtype="16" fill="hold" nodeType="withEffect">
                                  <p:stCondLst>
                                    <p:cond delay="0"/>
                                  </p:stCondLst>
                                  <p:childTnLst>
                                    <p:set>
                                      <p:cBhvr>
                                        <p:cTn id="14" dur="1" fill="hold">
                                          <p:stCondLst>
                                            <p:cond delay="0"/>
                                          </p:stCondLst>
                                        </p:cTn>
                                        <p:tgtEl>
                                          <p:spTgt spid="12290"/>
                                        </p:tgtEl>
                                        <p:attrNameLst>
                                          <p:attrName>style.visibility</p:attrName>
                                        </p:attrNameLst>
                                      </p:cBhvr>
                                      <p:to>
                                        <p:strVal val="visible"/>
                                      </p:to>
                                    </p:set>
                                    <p:animEffect transition="in" filter="diamond(in)">
                                      <p:cBhvr>
                                        <p:cTn id="15" dur="4000"/>
                                        <p:tgtEl>
                                          <p:spTgt spid="12290"/>
                                        </p:tgtEl>
                                      </p:cBhvr>
                                    </p:animEffect>
                                  </p:childTnLst>
                                </p:cTn>
                              </p:par>
                              <p:par>
                                <p:cTn id="16" presetID="30" presetClass="entr" presetSubtype="0" fill="hold" grpId="0" nodeType="withEffect">
                                  <p:stCondLst>
                                    <p:cond delay="3500"/>
                                  </p:stCondLst>
                                  <p:iterate type="lt">
                                    <p:tmPct val="7000"/>
                                  </p:iterate>
                                  <p:childTnLst>
                                    <p:set>
                                      <p:cBhvr>
                                        <p:cTn id="17" dur="1" fill="hold">
                                          <p:stCondLst>
                                            <p:cond delay="0"/>
                                          </p:stCondLst>
                                        </p:cTn>
                                        <p:tgtEl>
                                          <p:spTgt spid="2"/>
                                        </p:tgtEl>
                                        <p:attrNameLst>
                                          <p:attrName>style.visibility</p:attrName>
                                        </p:attrNameLst>
                                      </p:cBhvr>
                                      <p:to>
                                        <p:strVal val="visible"/>
                                      </p:to>
                                    </p:set>
                                    <p:animEffect transition="in" filter="fade">
                                      <p:cBhvr>
                                        <p:cTn id="18" dur="1200" decel="100000"/>
                                        <p:tgtEl>
                                          <p:spTgt spid="2"/>
                                        </p:tgtEl>
                                      </p:cBhvr>
                                    </p:animEffect>
                                    <p:anim calcmode="lin" valueType="num">
                                      <p:cBhvr>
                                        <p:cTn id="19" dur="1200" decel="100000" fill="hold"/>
                                        <p:tgtEl>
                                          <p:spTgt spid="2"/>
                                        </p:tgtEl>
                                        <p:attrNameLst>
                                          <p:attrName>style.rotation</p:attrName>
                                        </p:attrNameLst>
                                      </p:cBhvr>
                                      <p:tavLst>
                                        <p:tav tm="0">
                                          <p:val>
                                            <p:fltVal val="-90"/>
                                          </p:val>
                                        </p:tav>
                                        <p:tav tm="100000">
                                          <p:val>
                                            <p:fltVal val="0"/>
                                          </p:val>
                                        </p:tav>
                                      </p:tavLst>
                                    </p:anim>
                                    <p:anim calcmode="lin" valueType="num">
                                      <p:cBhvr>
                                        <p:cTn id="20" dur="1200" decel="100000" fill="hold"/>
                                        <p:tgtEl>
                                          <p:spTgt spid="2"/>
                                        </p:tgtEl>
                                        <p:attrNameLst>
                                          <p:attrName>ppt_x</p:attrName>
                                        </p:attrNameLst>
                                      </p:cBhvr>
                                      <p:tavLst>
                                        <p:tav tm="0">
                                          <p:val>
                                            <p:strVal val="#ppt_x+0.4"/>
                                          </p:val>
                                        </p:tav>
                                        <p:tav tm="100000">
                                          <p:val>
                                            <p:strVal val="#ppt_x-0.05"/>
                                          </p:val>
                                        </p:tav>
                                      </p:tavLst>
                                    </p:anim>
                                    <p:anim calcmode="lin" valueType="num">
                                      <p:cBhvr>
                                        <p:cTn id="21" dur="1200" decel="100000" fill="hold"/>
                                        <p:tgtEl>
                                          <p:spTgt spid="2"/>
                                        </p:tgtEl>
                                        <p:attrNameLst>
                                          <p:attrName>ppt_y</p:attrName>
                                        </p:attrNameLst>
                                      </p:cBhvr>
                                      <p:tavLst>
                                        <p:tav tm="0">
                                          <p:val>
                                            <p:strVal val="#ppt_y-0.4"/>
                                          </p:val>
                                        </p:tav>
                                        <p:tav tm="100000">
                                          <p:val>
                                            <p:strVal val="#ppt_y+0.1"/>
                                          </p:val>
                                        </p:tav>
                                      </p:tavLst>
                                    </p:anim>
                                    <p:anim calcmode="lin" valueType="num">
                                      <p:cBhvr>
                                        <p:cTn id="22" dur="300" accel="100000" fill="hold">
                                          <p:stCondLst>
                                            <p:cond delay="1200"/>
                                          </p:stCondLst>
                                        </p:cTn>
                                        <p:tgtEl>
                                          <p:spTgt spid="2"/>
                                        </p:tgtEl>
                                        <p:attrNameLst>
                                          <p:attrName>ppt_x</p:attrName>
                                        </p:attrNameLst>
                                      </p:cBhvr>
                                      <p:tavLst>
                                        <p:tav tm="0">
                                          <p:val>
                                            <p:strVal val="#ppt_x-0.05"/>
                                          </p:val>
                                        </p:tav>
                                        <p:tav tm="100000">
                                          <p:val>
                                            <p:strVal val="#ppt_x"/>
                                          </p:val>
                                        </p:tav>
                                      </p:tavLst>
                                    </p:anim>
                                    <p:anim calcmode="lin" valueType="num">
                                      <p:cBhvr>
                                        <p:cTn id="23" dur="300" accel="100000" fill="hold">
                                          <p:stCondLst>
                                            <p:cond delay="12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331640" y="1059582"/>
            <a:ext cx="3168352" cy="2626553"/>
          </a:xfrm>
          <a:prstGeom prst="rect">
            <a:avLst/>
          </a:prstGeom>
        </p:spPr>
        <p:txBody>
          <a:bodyPr wrap="square">
            <a:spAutoFit/>
          </a:bodyPr>
          <a:lstStyle/>
          <a:p>
            <a:pPr algn="ctr"/>
            <a:r>
              <a:rPr lang="es-ES" sz="2000" dirty="0" err="1">
                <a:solidFill>
                  <a:srgbClr val="5F0505"/>
                </a:solidFill>
                <a:effectLst>
                  <a:outerShdw blurRad="38100" dist="38100" dir="2700000" algn="tl">
                    <a:srgbClr val="000000">
                      <a:alpha val="43137"/>
                    </a:srgbClr>
                  </a:outerShdw>
                </a:effectLst>
                <a:latin typeface="Comic Sans MS" pitchFamily="66" charset="0"/>
              </a:rPr>
              <a:t>Huacachina</a:t>
            </a:r>
            <a:r>
              <a:rPr lang="es-ES" sz="2000" dirty="0">
                <a:solidFill>
                  <a:srgbClr val="5F0505"/>
                </a:solidFill>
                <a:effectLst>
                  <a:outerShdw blurRad="38100" dist="38100" dir="2700000" algn="tl">
                    <a:srgbClr val="000000">
                      <a:alpha val="43137"/>
                    </a:srgbClr>
                  </a:outerShdw>
                </a:effectLst>
                <a:latin typeface="Comic Sans MS" pitchFamily="66" charset="0"/>
              </a:rPr>
              <a:t> es un pequeño pueblo en la región suroeste de Perú que está rodeado de majestuosas dunas de arena y está construido alrededor de un pequeño pero espectacular oasis.</a:t>
            </a:r>
          </a:p>
        </p:txBody>
      </p:sp>
      <p:sp>
        <p:nvSpPr>
          <p:cNvPr id="4" name="3 Rectángulo"/>
          <p:cNvSpPr/>
          <p:nvPr/>
        </p:nvSpPr>
        <p:spPr>
          <a:xfrm>
            <a:off x="4644008" y="1059582"/>
            <a:ext cx="3168352" cy="2431435"/>
          </a:xfrm>
          <a:prstGeom prst="rect">
            <a:avLst/>
          </a:prstGeom>
        </p:spPr>
        <p:txBody>
          <a:bodyPr wrap="square">
            <a:spAutoFit/>
          </a:bodyPr>
          <a:lstStyle/>
          <a:p>
            <a:pPr algn="ctr"/>
            <a:r>
              <a:rPr lang="es-ES" sz="1900" dirty="0">
                <a:solidFill>
                  <a:srgbClr val="5F0505"/>
                </a:solidFill>
                <a:effectLst>
                  <a:outerShdw blurRad="38100" dist="38100" dir="2700000" algn="tl">
                    <a:srgbClr val="000000">
                      <a:alpha val="43137"/>
                    </a:srgbClr>
                  </a:outerShdw>
                </a:effectLst>
                <a:latin typeface="Comic Sans MS" pitchFamily="66" charset="0"/>
              </a:rPr>
              <a:t>Situado a cinco horas al sur de Lima, este notable pueblo tiene una población local de alrededor de 100 personas, pero es un destino turístico muy popular para decenas de miles de turistas al año.</a:t>
            </a:r>
          </a:p>
        </p:txBody>
      </p:sp>
      <p:sp>
        <p:nvSpPr>
          <p:cNvPr id="5" name="4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8500"/>
                                  </p:stCondLst>
                                  <p:iterate type="lt">
                                    <p:tmPct val="3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13314" name="Picture 2" descr="E:\PPS  EXCLUSIVOS\- Los Oasis mas Bellos del Mundo\Imágenes\Huacachina 16302412939_7888e0e6f0_o.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13316" name="Picture 4" descr="E:\PPS  EXCLUSIVOS\- Los Oasis mas Bellos del Mundo\Imágenes\Huacachina 28306883618_ee1723273e_b.jpg"/>
          <p:cNvPicPr>
            <a:picLocks noChangeAspect="1" noChangeArrowheads="1"/>
          </p:cNvPicPr>
          <p:nvPr/>
        </p:nvPicPr>
        <p:blipFill>
          <a:blip r:embed="rId4" cstate="print"/>
          <a:srcRect/>
          <a:stretch>
            <a:fillRect/>
          </a:stretch>
        </p:blipFill>
        <p:spPr bwMode="auto">
          <a:xfrm>
            <a:off x="0" y="7938"/>
            <a:ext cx="9150350" cy="5126037"/>
          </a:xfrm>
          <a:prstGeom prst="rect">
            <a:avLst/>
          </a:prstGeom>
          <a:noFill/>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16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5" presetClass="entr" presetSubtype="0" fill="hold" nodeType="withEffect">
                                  <p:stCondLst>
                                    <p:cond delay="0"/>
                                  </p:stCondLst>
                                  <p:childTnLst>
                                    <p:set>
                                      <p:cBhvr>
                                        <p:cTn id="8" dur="1" fill="hold">
                                          <p:stCondLst>
                                            <p:cond delay="0"/>
                                          </p:stCondLst>
                                        </p:cTn>
                                        <p:tgtEl>
                                          <p:spTgt spid="13314"/>
                                        </p:tgtEl>
                                        <p:attrNameLst>
                                          <p:attrName>style.visibility</p:attrName>
                                        </p:attrNameLst>
                                      </p:cBhvr>
                                      <p:to>
                                        <p:strVal val="visible"/>
                                      </p:to>
                                    </p:set>
                                    <p:anim calcmode="lin" valueType="num">
                                      <p:cBhvr>
                                        <p:cTn id="9" dur="4000" fill="hold"/>
                                        <p:tgtEl>
                                          <p:spTgt spid="13314"/>
                                        </p:tgtEl>
                                        <p:attrNameLst>
                                          <p:attrName>ppt_w</p:attrName>
                                        </p:attrNameLst>
                                      </p:cBhvr>
                                      <p:tavLst>
                                        <p:tav tm="0">
                                          <p:val>
                                            <p:strVal val="#ppt_w*0.70"/>
                                          </p:val>
                                        </p:tav>
                                        <p:tav tm="100000">
                                          <p:val>
                                            <p:strVal val="#ppt_w"/>
                                          </p:val>
                                        </p:tav>
                                      </p:tavLst>
                                    </p:anim>
                                    <p:anim calcmode="lin" valueType="num">
                                      <p:cBhvr>
                                        <p:cTn id="10" dur="4000" fill="hold"/>
                                        <p:tgtEl>
                                          <p:spTgt spid="13314"/>
                                        </p:tgtEl>
                                        <p:attrNameLst>
                                          <p:attrName>ppt_h</p:attrName>
                                        </p:attrNameLst>
                                      </p:cBhvr>
                                      <p:tavLst>
                                        <p:tav tm="0">
                                          <p:val>
                                            <p:strVal val="#ppt_h"/>
                                          </p:val>
                                        </p:tav>
                                        <p:tav tm="100000">
                                          <p:val>
                                            <p:strVal val="#ppt_h"/>
                                          </p:val>
                                        </p:tav>
                                      </p:tavLst>
                                    </p:anim>
                                    <p:animEffect transition="in" filter="fade">
                                      <p:cBhvr>
                                        <p:cTn id="11" dur="4000"/>
                                        <p:tgtEl>
                                          <p:spTgt spid="13314"/>
                                        </p:tgtEl>
                                      </p:cBhvr>
                                    </p:animEffect>
                                  </p:childTnLst>
                                </p:cTn>
                              </p:par>
                              <p:par>
                                <p:cTn id="12" presetID="10" presetClass="entr" presetSubtype="0" fill="hold" nodeType="withEffect">
                                  <p:stCondLst>
                                    <p:cond delay="5000"/>
                                  </p:stCondLst>
                                  <p:childTnLst>
                                    <p:set>
                                      <p:cBhvr>
                                        <p:cTn id="13" dur="1" fill="hold">
                                          <p:stCondLst>
                                            <p:cond delay="0"/>
                                          </p:stCondLst>
                                        </p:cTn>
                                        <p:tgtEl>
                                          <p:spTgt spid="13316"/>
                                        </p:tgtEl>
                                        <p:attrNameLst>
                                          <p:attrName>style.visibility</p:attrName>
                                        </p:attrNameLst>
                                      </p:cBhvr>
                                      <p:to>
                                        <p:strVal val="visible"/>
                                      </p:to>
                                    </p:set>
                                    <p:animEffect transition="in" filter="fade">
                                      <p:cBhvr>
                                        <p:cTn id="14" dur="40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2 Rectángulo"/>
          <p:cNvSpPr/>
          <p:nvPr/>
        </p:nvSpPr>
        <p:spPr>
          <a:xfrm>
            <a:off x="1475656" y="1059582"/>
            <a:ext cx="2880320" cy="2554545"/>
          </a:xfrm>
          <a:prstGeom prst="rect">
            <a:avLst/>
          </a:prstGeom>
        </p:spPr>
        <p:txBody>
          <a:bodyPr wrap="square">
            <a:spAutoFit/>
          </a:bodyPr>
          <a:lstStyle/>
          <a:p>
            <a:pPr algn="ctr"/>
            <a:r>
              <a:rPr lang="es-ES" sz="2000" dirty="0" smtClean="0">
                <a:solidFill>
                  <a:srgbClr val="5F0505"/>
                </a:solidFill>
                <a:effectLst>
                  <a:outerShdw blurRad="38100" dist="38100" dir="2700000" algn="tl">
                    <a:srgbClr val="000000">
                      <a:alpha val="43137"/>
                    </a:srgbClr>
                  </a:outerShdw>
                </a:effectLst>
                <a:latin typeface="Comic Sans MS" pitchFamily="66" charset="0"/>
              </a:rPr>
              <a:t>De aguas color verde, surgió debido al afloramiento de corrientes subterráneas y alrededor de ella hay una abundante vegetación compuesta</a:t>
            </a:r>
            <a:endParaRPr lang="es-ES" sz="2000" dirty="0">
              <a:solidFill>
                <a:srgbClr val="5F0505"/>
              </a:solidFill>
              <a:effectLst>
                <a:outerShdw blurRad="38100" dist="38100" dir="2700000" algn="tl">
                  <a:srgbClr val="000000">
                    <a:alpha val="43137"/>
                  </a:srgbClr>
                </a:outerShdw>
              </a:effectLst>
              <a:latin typeface="Comic Sans MS" pitchFamily="66" charset="0"/>
            </a:endParaRPr>
          </a:p>
        </p:txBody>
      </p:sp>
      <p:sp>
        <p:nvSpPr>
          <p:cNvPr id="5" name="4 Rectángulo"/>
          <p:cNvSpPr/>
          <p:nvPr/>
        </p:nvSpPr>
        <p:spPr>
          <a:xfrm>
            <a:off x="4716016" y="1059582"/>
            <a:ext cx="2952328" cy="2554545"/>
          </a:xfrm>
          <a:prstGeom prst="rect">
            <a:avLst/>
          </a:prstGeom>
        </p:spPr>
        <p:txBody>
          <a:bodyPr wrap="square">
            <a:spAutoFit/>
          </a:bodyPr>
          <a:lstStyle/>
          <a:p>
            <a:pPr algn="ctr"/>
            <a:r>
              <a:rPr lang="es-ES" sz="2000" dirty="0" smtClean="0">
                <a:solidFill>
                  <a:srgbClr val="5F0505"/>
                </a:solidFill>
                <a:effectLst>
                  <a:outerShdw blurRad="38100" dist="38100" dir="2700000" algn="tl">
                    <a:srgbClr val="000000">
                      <a:alpha val="43137"/>
                    </a:srgbClr>
                  </a:outerShdw>
                </a:effectLst>
                <a:latin typeface="Comic Sans MS" pitchFamily="66" charset="0"/>
              </a:rPr>
              <a:t>De palmeras, eucaliptos y la especie de algarrobo conocida como </a:t>
            </a:r>
            <a:r>
              <a:rPr lang="es-ES" sz="2000" dirty="0" err="1" smtClean="0">
                <a:solidFill>
                  <a:srgbClr val="5F0505"/>
                </a:solidFill>
                <a:effectLst>
                  <a:outerShdw blurRad="38100" dist="38100" dir="2700000" algn="tl">
                    <a:srgbClr val="000000">
                      <a:alpha val="43137"/>
                    </a:srgbClr>
                  </a:outerShdw>
                </a:effectLst>
                <a:latin typeface="Comic Sans MS" pitchFamily="66" charset="0"/>
              </a:rPr>
              <a:t>huarango</a:t>
            </a:r>
            <a:r>
              <a:rPr lang="es-ES" sz="2000" dirty="0" smtClean="0">
                <a:solidFill>
                  <a:srgbClr val="5F0505"/>
                </a:solidFill>
                <a:effectLst>
                  <a:outerShdw blurRad="38100" dist="38100" dir="2700000" algn="tl">
                    <a:srgbClr val="000000">
                      <a:alpha val="43137"/>
                    </a:srgbClr>
                  </a:outerShdw>
                </a:effectLst>
                <a:latin typeface="Comic Sans MS" pitchFamily="66" charset="0"/>
              </a:rPr>
              <a:t>, la que sirve para el descanso de las aves voladoras que pasan por esta región.</a:t>
            </a:r>
            <a:endParaRPr lang="es-ES" sz="2000" dirty="0">
              <a:solidFill>
                <a:srgbClr val="5F0505"/>
              </a:solidFill>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96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3"/>
                                        </p:tgtEl>
                                        <p:attrNameLst>
                                          <p:attrName>style.visibility</p:attrName>
                                        </p:attrNameLst>
                                      </p:cBhvr>
                                      <p:to>
                                        <p:strVal val="visible"/>
                                      </p:to>
                                    </p:set>
                                    <p:animEffect transition="in" filter="fade">
                                      <p:cBhvr>
                                        <p:cTn id="9" dur="2000"/>
                                        <p:tgtEl>
                                          <p:spTgt spid="3"/>
                                        </p:tgtEl>
                                      </p:cBhvr>
                                    </p:animEffect>
                                  </p:childTnLst>
                                </p:cTn>
                              </p:par>
                              <p:par>
                                <p:cTn id="10" presetID="10" presetClass="entr" presetSubtype="0" fill="hold" grpId="0" nodeType="withEffect">
                                  <p:stCondLst>
                                    <p:cond delay="9000"/>
                                  </p:stCondLst>
                                  <p:iterate type="lt">
                                    <p:tmPct val="3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14338" name="Picture 2" descr="E:\PPS  EXCLUSIVOS\- Los Oasis mas Bellos del Mundo\Imágenes\Huacachina-4-1200x795.jpg"/>
          <p:cNvPicPr>
            <a:picLocks noChangeAspect="1" noChangeArrowheads="1"/>
          </p:cNvPicPr>
          <p:nvPr/>
        </p:nvPicPr>
        <p:blipFill>
          <a:blip r:embed="rId3" cstate="print"/>
          <a:srcRect/>
          <a:stretch>
            <a:fillRect/>
          </a:stretch>
        </p:blipFill>
        <p:spPr bwMode="auto">
          <a:xfrm>
            <a:off x="-6350" y="-3175"/>
            <a:ext cx="9156700" cy="5151438"/>
          </a:xfrm>
          <a:prstGeom prst="rect">
            <a:avLst/>
          </a:prstGeom>
          <a:noFill/>
        </p:spPr>
      </p:pic>
      <p:pic>
        <p:nvPicPr>
          <p:cNvPr id="14340" name="Picture 4" descr="E:\PPS  EXCLUSIVOS\- Los Oasis mas Bellos del Mundo\Imágenes\Huacachina_ritebook.in_005.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2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 presetClass="entr" presetSubtype="10" fill="hold" nodeType="withEffect">
                                  <p:stCondLst>
                                    <p:cond delay="0"/>
                                  </p:stCondLst>
                                  <p:childTnLst>
                                    <p:set>
                                      <p:cBhvr>
                                        <p:cTn id="8" dur="1" fill="hold">
                                          <p:stCondLst>
                                            <p:cond delay="0"/>
                                          </p:stCondLst>
                                        </p:cTn>
                                        <p:tgtEl>
                                          <p:spTgt spid="14338"/>
                                        </p:tgtEl>
                                        <p:attrNameLst>
                                          <p:attrName>style.visibility</p:attrName>
                                        </p:attrNameLst>
                                      </p:cBhvr>
                                      <p:to>
                                        <p:strVal val="visible"/>
                                      </p:to>
                                    </p:set>
                                    <p:animEffect transition="in" filter="checkerboard(across)">
                                      <p:cBhvr>
                                        <p:cTn id="9" dur="4000"/>
                                        <p:tgtEl>
                                          <p:spTgt spid="14338"/>
                                        </p:tgtEl>
                                      </p:cBhvr>
                                    </p:animEffect>
                                  </p:childTnLst>
                                </p:cTn>
                              </p:par>
                              <p:par>
                                <p:cTn id="10" presetID="10" presetClass="entr" presetSubtype="0" fill="hold" nodeType="withEffect">
                                  <p:stCondLst>
                                    <p:cond delay="5500"/>
                                  </p:stCondLst>
                                  <p:childTnLst>
                                    <p:set>
                                      <p:cBhvr>
                                        <p:cTn id="11" dur="1" fill="hold">
                                          <p:stCondLst>
                                            <p:cond delay="0"/>
                                          </p:stCondLst>
                                        </p:cTn>
                                        <p:tgtEl>
                                          <p:spTgt spid="14340"/>
                                        </p:tgtEl>
                                        <p:attrNameLst>
                                          <p:attrName>style.visibility</p:attrName>
                                        </p:attrNameLst>
                                      </p:cBhvr>
                                      <p:to>
                                        <p:strVal val="visible"/>
                                      </p:to>
                                    </p:set>
                                    <p:animEffect transition="in" filter="fade">
                                      <p:cBhvr>
                                        <p:cTn id="12" dur="4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475656" y="1203598"/>
            <a:ext cx="2880320" cy="2246769"/>
          </a:xfrm>
          <a:prstGeom prst="rect">
            <a:avLst/>
          </a:prstGeom>
        </p:spPr>
        <p:txBody>
          <a:bodyPr wrap="square">
            <a:spAutoFit/>
          </a:bodyPr>
          <a:lstStyle/>
          <a:p>
            <a:pPr algn="ctr"/>
            <a:r>
              <a:rPr lang="es-ES" sz="2000" dirty="0">
                <a:solidFill>
                  <a:srgbClr val="5F0505"/>
                </a:solidFill>
                <a:effectLst>
                  <a:outerShdw blurRad="38100" dist="38100" dir="2700000" algn="tl">
                    <a:srgbClr val="000000">
                      <a:alpha val="43137"/>
                    </a:srgbClr>
                  </a:outerShdw>
                </a:effectLst>
                <a:latin typeface="Comic Sans MS" pitchFamily="66" charset="0"/>
              </a:rPr>
              <a:t>En la década de 1980, el agua finalmente dejó de filtrarse en el oasis, lo que amenazaba la existencia de la laguna.</a:t>
            </a:r>
          </a:p>
        </p:txBody>
      </p:sp>
      <p:sp>
        <p:nvSpPr>
          <p:cNvPr id="3" name="2 Rectángulo"/>
          <p:cNvSpPr/>
          <p:nvPr/>
        </p:nvSpPr>
        <p:spPr>
          <a:xfrm>
            <a:off x="4716016" y="1059582"/>
            <a:ext cx="3024336" cy="2554545"/>
          </a:xfrm>
          <a:prstGeom prst="rect">
            <a:avLst/>
          </a:prstGeom>
        </p:spPr>
        <p:txBody>
          <a:bodyPr wrap="square">
            <a:spAutoFit/>
          </a:bodyPr>
          <a:lstStyle/>
          <a:p>
            <a:pPr algn="ctr"/>
            <a:r>
              <a:rPr lang="es-ES" sz="2000" dirty="0">
                <a:solidFill>
                  <a:srgbClr val="5F0505"/>
                </a:solidFill>
                <a:effectLst>
                  <a:outerShdw blurRad="38100" dist="38100" dir="2700000" algn="tl">
                    <a:srgbClr val="000000">
                      <a:alpha val="43137"/>
                    </a:srgbClr>
                  </a:outerShdw>
                </a:effectLst>
                <a:latin typeface="Comic Sans MS" pitchFamily="66" charset="0"/>
              </a:rPr>
              <a:t>Sin embargo, en 2015, el agua comenzó a bombearse a la laguna desde una granja cercana, que ya ha elevado el nivel del agua en más de 3 metros en total.</a:t>
            </a: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7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7000"/>
                                  </p:stCondLst>
                                  <p:iterate type="lt">
                                    <p:tmPct val="3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000" r="-1000"/>
          </a:stretch>
        </a:blipFill>
        <a:effectLst/>
      </p:bgPr>
    </p:bg>
    <p:spTree>
      <p:nvGrpSpPr>
        <p:cNvPr id="1" name=""/>
        <p:cNvGrpSpPr/>
        <p:nvPr/>
      </p:nvGrpSpPr>
      <p:grpSpPr>
        <a:xfrm>
          <a:off x="0" y="0"/>
          <a:ext cx="0" cy="0"/>
          <a:chOff x="0" y="0"/>
          <a:chExt cx="0" cy="0"/>
        </a:xfrm>
      </p:grpSpPr>
      <p:pic>
        <p:nvPicPr>
          <p:cNvPr id="9218" name="Picture 2" descr="E:\PPS  EXCLUSIVOS\- Los Oasis mas Bellos del Mundo\Imágenes\52 - huacachina-an-der-gleichnamigen-lagune-peru-chris-howey-shutterstock.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pic>
        <p:nvPicPr>
          <p:cNvPr id="15362" name="Picture 2" descr="E:\PPS  EXCLUSIVOS\- Los Oasis mas Bellos del Mundo\Imágenes\huacachina-an-der-gleichnamigen-lagune-peru-chris-howey-shutterstock.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pic>
        <p:nvPicPr>
          <p:cNvPr id="15365" name="Picture 5" descr="E:\PPS  EXCLUSIVOS\- Los Oasis mas Bellos del Mundo\Imágenes\Hacachina maxresdefault (1).jpg"/>
          <p:cNvPicPr>
            <a:picLocks noChangeAspect="1" noChangeArrowheads="1"/>
          </p:cNvPicPr>
          <p:nvPr/>
        </p:nvPicPr>
        <p:blipFill>
          <a:blip r:embed="rId5" cstate="print"/>
          <a:srcRect/>
          <a:stretch>
            <a:fillRect/>
          </a:stretch>
        </p:blipFill>
        <p:spPr bwMode="auto">
          <a:xfrm>
            <a:off x="0" y="-6350"/>
            <a:ext cx="9150350" cy="5157788"/>
          </a:xfrm>
          <a:prstGeom prst="rect">
            <a:avLst/>
          </a:prstGeom>
          <a:noFill/>
        </p:spPr>
      </p:pic>
      <p:sp>
        <p:nvSpPr>
          <p:cNvPr id="5" name="4 Rectángulo"/>
          <p:cNvSpPr/>
          <p:nvPr/>
        </p:nvSpPr>
        <p:spPr>
          <a:xfrm>
            <a:off x="0" y="0"/>
            <a:ext cx="9144000" cy="514350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8" presetClass="entr" presetSubtype="9" fill="hold" nodeType="withEffect">
                                  <p:stCondLst>
                                    <p:cond delay="0"/>
                                  </p:stCondLst>
                                  <p:childTnLst>
                                    <p:set>
                                      <p:cBhvr>
                                        <p:cTn id="8" dur="1" fill="hold">
                                          <p:stCondLst>
                                            <p:cond delay="0"/>
                                          </p:stCondLst>
                                        </p:cTn>
                                        <p:tgtEl>
                                          <p:spTgt spid="9218"/>
                                        </p:tgtEl>
                                        <p:attrNameLst>
                                          <p:attrName>style.visibility</p:attrName>
                                        </p:attrNameLst>
                                      </p:cBhvr>
                                      <p:to>
                                        <p:strVal val="visible"/>
                                      </p:to>
                                    </p:set>
                                    <p:animEffect transition="in" filter="strips(upLeft)">
                                      <p:cBhvr>
                                        <p:cTn id="9" dur="4000"/>
                                        <p:tgtEl>
                                          <p:spTgt spid="9218"/>
                                        </p:tgtEl>
                                      </p:cBhvr>
                                    </p:animEffect>
                                  </p:childTnLst>
                                </p:cTn>
                              </p:par>
                              <p:par>
                                <p:cTn id="10" presetID="18" presetClass="entr" presetSubtype="12" fill="hold" nodeType="withEffect">
                                  <p:stCondLst>
                                    <p:cond delay="0"/>
                                  </p:stCondLst>
                                  <p:childTnLst>
                                    <p:set>
                                      <p:cBhvr>
                                        <p:cTn id="11" dur="1" fill="hold">
                                          <p:stCondLst>
                                            <p:cond delay="0"/>
                                          </p:stCondLst>
                                        </p:cTn>
                                        <p:tgtEl>
                                          <p:spTgt spid="15362"/>
                                        </p:tgtEl>
                                        <p:attrNameLst>
                                          <p:attrName>style.visibility</p:attrName>
                                        </p:attrNameLst>
                                      </p:cBhvr>
                                      <p:to>
                                        <p:strVal val="visible"/>
                                      </p:to>
                                    </p:set>
                                    <p:animEffect transition="in" filter="strips(downLeft)">
                                      <p:cBhvr>
                                        <p:cTn id="12" dur="4000"/>
                                        <p:tgtEl>
                                          <p:spTgt spid="15362"/>
                                        </p:tgtEl>
                                      </p:cBhvr>
                                    </p:animEffect>
                                  </p:childTnLst>
                                </p:cTn>
                              </p:par>
                              <p:par>
                                <p:cTn id="13" presetID="17" presetClass="exit" presetSubtype="8" fill="hold" nodeType="withEffect">
                                  <p:stCondLst>
                                    <p:cond delay="4500"/>
                                  </p:stCondLst>
                                  <p:childTnLst>
                                    <p:anim calcmode="lin" valueType="num">
                                      <p:cBhvr>
                                        <p:cTn id="14" dur="4000"/>
                                        <p:tgtEl>
                                          <p:spTgt spid="9218"/>
                                        </p:tgtEl>
                                        <p:attrNameLst>
                                          <p:attrName>ppt_x</p:attrName>
                                        </p:attrNameLst>
                                      </p:cBhvr>
                                      <p:tavLst>
                                        <p:tav tm="0">
                                          <p:val>
                                            <p:strVal val="ppt_x"/>
                                          </p:val>
                                        </p:tav>
                                        <p:tav tm="100000">
                                          <p:val>
                                            <p:strVal val="ppt_x-ppt_w/2"/>
                                          </p:val>
                                        </p:tav>
                                      </p:tavLst>
                                    </p:anim>
                                    <p:anim calcmode="lin" valueType="num">
                                      <p:cBhvr>
                                        <p:cTn id="15" dur="4000"/>
                                        <p:tgtEl>
                                          <p:spTgt spid="9218"/>
                                        </p:tgtEl>
                                        <p:attrNameLst>
                                          <p:attrName>ppt_y</p:attrName>
                                        </p:attrNameLst>
                                      </p:cBhvr>
                                      <p:tavLst>
                                        <p:tav tm="0">
                                          <p:val>
                                            <p:strVal val="ppt_y"/>
                                          </p:val>
                                        </p:tav>
                                        <p:tav tm="100000">
                                          <p:val>
                                            <p:strVal val="ppt_y"/>
                                          </p:val>
                                        </p:tav>
                                      </p:tavLst>
                                    </p:anim>
                                    <p:anim calcmode="lin" valueType="num">
                                      <p:cBhvr>
                                        <p:cTn id="16" dur="4000"/>
                                        <p:tgtEl>
                                          <p:spTgt spid="9218"/>
                                        </p:tgtEl>
                                        <p:attrNameLst>
                                          <p:attrName>ppt_w</p:attrName>
                                        </p:attrNameLst>
                                      </p:cBhvr>
                                      <p:tavLst>
                                        <p:tav tm="0">
                                          <p:val>
                                            <p:strVal val="ppt_w"/>
                                          </p:val>
                                        </p:tav>
                                        <p:tav tm="100000">
                                          <p:val>
                                            <p:fltVal val="0"/>
                                          </p:val>
                                        </p:tav>
                                      </p:tavLst>
                                    </p:anim>
                                    <p:anim calcmode="lin" valueType="num">
                                      <p:cBhvr>
                                        <p:cTn id="17" dur="4000"/>
                                        <p:tgtEl>
                                          <p:spTgt spid="9218"/>
                                        </p:tgtEl>
                                        <p:attrNameLst>
                                          <p:attrName>ppt_h</p:attrName>
                                        </p:attrNameLst>
                                      </p:cBhvr>
                                      <p:tavLst>
                                        <p:tav tm="0">
                                          <p:val>
                                            <p:strVal val="ppt_h"/>
                                          </p:val>
                                        </p:tav>
                                        <p:tav tm="100000">
                                          <p:val>
                                            <p:strVal val="ppt_h"/>
                                          </p:val>
                                        </p:tav>
                                      </p:tavLst>
                                    </p:anim>
                                    <p:set>
                                      <p:cBhvr>
                                        <p:cTn id="18" dur="1" fill="hold">
                                          <p:stCondLst>
                                            <p:cond delay="3999"/>
                                          </p:stCondLst>
                                        </p:cTn>
                                        <p:tgtEl>
                                          <p:spTgt spid="9218"/>
                                        </p:tgtEl>
                                        <p:attrNameLst>
                                          <p:attrName>style.visibility</p:attrName>
                                        </p:attrNameLst>
                                      </p:cBhvr>
                                      <p:to>
                                        <p:strVal val="hidden"/>
                                      </p:to>
                                    </p:set>
                                  </p:childTnLst>
                                </p:cTn>
                              </p:par>
                              <p:par>
                                <p:cTn id="19" presetID="17" presetClass="exit" presetSubtype="2" fill="hold" nodeType="withEffect">
                                  <p:stCondLst>
                                    <p:cond delay="4500"/>
                                  </p:stCondLst>
                                  <p:childTnLst>
                                    <p:anim calcmode="lin" valueType="num">
                                      <p:cBhvr>
                                        <p:cTn id="20" dur="4000"/>
                                        <p:tgtEl>
                                          <p:spTgt spid="15362"/>
                                        </p:tgtEl>
                                        <p:attrNameLst>
                                          <p:attrName>ppt_x</p:attrName>
                                        </p:attrNameLst>
                                      </p:cBhvr>
                                      <p:tavLst>
                                        <p:tav tm="0">
                                          <p:val>
                                            <p:strVal val="ppt_x"/>
                                          </p:val>
                                        </p:tav>
                                        <p:tav tm="100000">
                                          <p:val>
                                            <p:strVal val="ppt_x+ppt_w/2"/>
                                          </p:val>
                                        </p:tav>
                                      </p:tavLst>
                                    </p:anim>
                                    <p:anim calcmode="lin" valueType="num">
                                      <p:cBhvr>
                                        <p:cTn id="21" dur="4000"/>
                                        <p:tgtEl>
                                          <p:spTgt spid="15362"/>
                                        </p:tgtEl>
                                        <p:attrNameLst>
                                          <p:attrName>ppt_y</p:attrName>
                                        </p:attrNameLst>
                                      </p:cBhvr>
                                      <p:tavLst>
                                        <p:tav tm="0">
                                          <p:val>
                                            <p:strVal val="ppt_y"/>
                                          </p:val>
                                        </p:tav>
                                        <p:tav tm="100000">
                                          <p:val>
                                            <p:strVal val="ppt_y"/>
                                          </p:val>
                                        </p:tav>
                                      </p:tavLst>
                                    </p:anim>
                                    <p:anim calcmode="lin" valueType="num">
                                      <p:cBhvr>
                                        <p:cTn id="22" dur="4000"/>
                                        <p:tgtEl>
                                          <p:spTgt spid="15362"/>
                                        </p:tgtEl>
                                        <p:attrNameLst>
                                          <p:attrName>ppt_w</p:attrName>
                                        </p:attrNameLst>
                                      </p:cBhvr>
                                      <p:tavLst>
                                        <p:tav tm="0">
                                          <p:val>
                                            <p:strVal val="ppt_w"/>
                                          </p:val>
                                        </p:tav>
                                        <p:tav tm="100000">
                                          <p:val>
                                            <p:fltVal val="0"/>
                                          </p:val>
                                        </p:tav>
                                      </p:tavLst>
                                    </p:anim>
                                    <p:anim calcmode="lin" valueType="num">
                                      <p:cBhvr>
                                        <p:cTn id="23" dur="4000"/>
                                        <p:tgtEl>
                                          <p:spTgt spid="15362"/>
                                        </p:tgtEl>
                                        <p:attrNameLst>
                                          <p:attrName>ppt_h</p:attrName>
                                        </p:attrNameLst>
                                      </p:cBhvr>
                                      <p:tavLst>
                                        <p:tav tm="0">
                                          <p:val>
                                            <p:strVal val="ppt_h"/>
                                          </p:val>
                                        </p:tav>
                                        <p:tav tm="100000">
                                          <p:val>
                                            <p:strVal val="ppt_h"/>
                                          </p:val>
                                        </p:tav>
                                      </p:tavLst>
                                    </p:anim>
                                    <p:set>
                                      <p:cBhvr>
                                        <p:cTn id="24" dur="1" fill="hold">
                                          <p:stCondLst>
                                            <p:cond delay="3999"/>
                                          </p:stCondLst>
                                        </p:cTn>
                                        <p:tgtEl>
                                          <p:spTgt spid="15362"/>
                                        </p:tgtEl>
                                        <p:attrNameLst>
                                          <p:attrName>style.visibility</p:attrName>
                                        </p:attrNameLst>
                                      </p:cBhvr>
                                      <p:to>
                                        <p:strVal val="hidden"/>
                                      </p:to>
                                    </p:set>
                                  </p:childTnLst>
                                </p:cTn>
                              </p:par>
                              <p:par>
                                <p:cTn id="25" presetID="17" presetClass="entr" presetSubtype="10" fill="hold" nodeType="withEffect">
                                  <p:stCondLst>
                                    <p:cond delay="6500"/>
                                  </p:stCondLst>
                                  <p:childTnLst>
                                    <p:set>
                                      <p:cBhvr>
                                        <p:cTn id="26" dur="1" fill="hold">
                                          <p:stCondLst>
                                            <p:cond delay="0"/>
                                          </p:stCondLst>
                                        </p:cTn>
                                        <p:tgtEl>
                                          <p:spTgt spid="15365"/>
                                        </p:tgtEl>
                                        <p:attrNameLst>
                                          <p:attrName>style.visibility</p:attrName>
                                        </p:attrNameLst>
                                      </p:cBhvr>
                                      <p:to>
                                        <p:strVal val="visible"/>
                                      </p:to>
                                    </p:set>
                                    <p:anim calcmode="lin" valueType="num">
                                      <p:cBhvr>
                                        <p:cTn id="27" dur="2000" fill="hold"/>
                                        <p:tgtEl>
                                          <p:spTgt spid="15365"/>
                                        </p:tgtEl>
                                        <p:attrNameLst>
                                          <p:attrName>ppt_w</p:attrName>
                                        </p:attrNameLst>
                                      </p:cBhvr>
                                      <p:tavLst>
                                        <p:tav tm="0">
                                          <p:val>
                                            <p:fltVal val="0"/>
                                          </p:val>
                                        </p:tav>
                                        <p:tav tm="100000">
                                          <p:val>
                                            <p:strVal val="#ppt_w"/>
                                          </p:val>
                                        </p:tav>
                                      </p:tavLst>
                                    </p:anim>
                                    <p:anim calcmode="lin" valueType="num">
                                      <p:cBhvr>
                                        <p:cTn id="28" dur="2000" fill="hold"/>
                                        <p:tgtEl>
                                          <p:spTgt spid="1536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403648" y="1131590"/>
            <a:ext cx="3096344" cy="2354491"/>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 Esta es una gran noticia para cualquier amante de los mitos exóticos, ya que según las leyendas populares, se dice que una bella sirena reside allí.</a:t>
            </a:r>
          </a:p>
        </p:txBody>
      </p:sp>
      <p:sp>
        <p:nvSpPr>
          <p:cNvPr id="3" name="2 Rectángulo"/>
          <p:cNvSpPr/>
          <p:nvPr/>
        </p:nvSpPr>
        <p:spPr>
          <a:xfrm>
            <a:off x="4716016" y="1275606"/>
            <a:ext cx="2808312" cy="2031325"/>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Todo ello contribuye a hacer de </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Huacachina</a:t>
            </a:r>
            <a:r>
              <a:rPr lang="es-ES" sz="2100" dirty="0" smtClean="0">
                <a:solidFill>
                  <a:srgbClr val="5F0505"/>
                </a:solidFill>
                <a:effectLst>
                  <a:outerShdw blurRad="38100" dist="38100" dir="2700000" algn="tl">
                    <a:srgbClr val="000000">
                      <a:alpha val="43137"/>
                    </a:srgbClr>
                  </a:outerShdw>
                </a:effectLst>
                <a:latin typeface="Comic Sans MS" pitchFamily="66" charset="0"/>
              </a:rPr>
              <a:t> uno de los lugares más vistosos y bellos de la costa peruana.</a:t>
            </a:r>
            <a:endParaRPr lang="es-ES" sz="2100" dirty="0">
              <a:solidFill>
                <a:srgbClr val="5F0505"/>
              </a:solidFill>
              <a:effectLst>
                <a:outerShdw blurRad="38100" dist="38100" dir="2700000" algn="tl">
                  <a:srgbClr val="000000">
                    <a:alpha val="43137"/>
                  </a:srgbClr>
                </a:outerShdw>
              </a:effectLst>
              <a:latin typeface="Comic Sans MS" pitchFamily="66" charset="0"/>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7500"/>
                                  </p:stCondLst>
                                  <p:iterate type="lt">
                                    <p:tmPct val="3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16389" name="Picture 5" descr="E:\PPS  EXCLUSIVOS\- Los Oasis mas Bellos del Mundo\Imágenes\Huacachina-68-of-87-June-15.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sp>
        <p:nvSpPr>
          <p:cNvPr id="3" name="2 CuadroTexto"/>
          <p:cNvSpPr txBox="1"/>
          <p:nvPr/>
        </p:nvSpPr>
        <p:spPr>
          <a:xfrm rot="20563391">
            <a:off x="4836153" y="4413599"/>
            <a:ext cx="1773242" cy="338554"/>
          </a:xfrm>
          <a:prstGeom prst="rect">
            <a:avLst/>
          </a:prstGeom>
          <a:noFill/>
        </p:spPr>
        <p:txBody>
          <a:bodyPr wrap="square" rtlCol="0">
            <a:spAutoFit/>
          </a:bodyPr>
          <a:lstStyle/>
          <a:p>
            <a:r>
              <a:rPr lang="es-ES" sz="1600" dirty="0" smtClean="0">
                <a:blipFill>
                  <a:blip r:embed="rId4"/>
                  <a:stretch>
                    <a:fillRect/>
                  </a:stretch>
                </a:blipFill>
                <a:effectLst>
                  <a:outerShdw blurRad="38100" dist="38100" dir="2700000" algn="tl">
                    <a:srgbClr val="000000">
                      <a:alpha val="43137"/>
                    </a:srgbClr>
                  </a:outerShdw>
                </a:effectLst>
                <a:latin typeface="Brock Script" pitchFamily="2" charset="0"/>
              </a:rPr>
              <a:t>Ppsx Margarita </a:t>
            </a:r>
            <a:endParaRPr lang="es-ES" sz="1600" dirty="0">
              <a:blipFill>
                <a:blip r:embed="rId4"/>
                <a:stretch>
                  <a:fillRect/>
                </a:stretch>
              </a:blipFill>
              <a:effectLst>
                <a:outerShdw blurRad="38100" dist="38100" dir="2700000" algn="tl">
                  <a:srgbClr val="000000">
                    <a:alpha val="43137"/>
                  </a:srgbClr>
                </a:outerShdw>
              </a:effectLst>
              <a:latin typeface="Brock Script" pitchFamily="2" charset="0"/>
            </a:endParaRPr>
          </a:p>
        </p:txBody>
      </p:sp>
      <p:pic>
        <p:nvPicPr>
          <p:cNvPr id="16387" name="Picture 3" descr="E:\PPS  EXCLUSIVOS\- Los Oasis mas Bellos del Mundo\Imágenes\Huacachina.jpg"/>
          <p:cNvPicPr>
            <a:picLocks noChangeAspect="1" noChangeArrowheads="1"/>
          </p:cNvPicPr>
          <p:nvPr/>
        </p:nvPicPr>
        <p:blipFill>
          <a:blip r:embed="rId5" cstate="print"/>
          <a:srcRect/>
          <a:stretch>
            <a:fillRect/>
          </a:stretch>
        </p:blipFill>
        <p:spPr bwMode="auto">
          <a:xfrm>
            <a:off x="0" y="-6350"/>
            <a:ext cx="9150350" cy="5157788"/>
          </a:xfrm>
          <a:prstGeom prst="rect">
            <a:avLst/>
          </a:prstGeom>
          <a:noFill/>
        </p:spPr>
      </p:pic>
      <p:sp>
        <p:nvSpPr>
          <p:cNvPr id="5" name="4 Rectángulo"/>
          <p:cNvSpPr/>
          <p:nvPr/>
        </p:nvSpPr>
        <p:spPr>
          <a:xfrm>
            <a:off x="0" y="0"/>
            <a:ext cx="9144000" cy="514350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0" presetClass="entr" presetSubtype="0" decel="100000" fill="hold" nodeType="withEffect">
                                  <p:stCondLst>
                                    <p:cond delay="0"/>
                                  </p:stCondLst>
                                  <p:childTnLst>
                                    <p:set>
                                      <p:cBhvr>
                                        <p:cTn id="8" dur="1" fill="hold">
                                          <p:stCondLst>
                                            <p:cond delay="0"/>
                                          </p:stCondLst>
                                        </p:cTn>
                                        <p:tgtEl>
                                          <p:spTgt spid="16389"/>
                                        </p:tgtEl>
                                        <p:attrNameLst>
                                          <p:attrName>style.visibility</p:attrName>
                                        </p:attrNameLst>
                                      </p:cBhvr>
                                      <p:to>
                                        <p:strVal val="visible"/>
                                      </p:to>
                                    </p:set>
                                    <p:anim calcmode="lin" valueType="num">
                                      <p:cBhvr>
                                        <p:cTn id="9" dur="4000" fill="hold"/>
                                        <p:tgtEl>
                                          <p:spTgt spid="16389"/>
                                        </p:tgtEl>
                                        <p:attrNameLst>
                                          <p:attrName>ppt_w</p:attrName>
                                        </p:attrNameLst>
                                      </p:cBhvr>
                                      <p:tavLst>
                                        <p:tav tm="0">
                                          <p:val>
                                            <p:strVal val="#ppt_w+.3"/>
                                          </p:val>
                                        </p:tav>
                                        <p:tav tm="100000">
                                          <p:val>
                                            <p:strVal val="#ppt_w"/>
                                          </p:val>
                                        </p:tav>
                                      </p:tavLst>
                                    </p:anim>
                                    <p:anim calcmode="lin" valueType="num">
                                      <p:cBhvr>
                                        <p:cTn id="10" dur="4000" fill="hold"/>
                                        <p:tgtEl>
                                          <p:spTgt spid="16389"/>
                                        </p:tgtEl>
                                        <p:attrNameLst>
                                          <p:attrName>ppt_h</p:attrName>
                                        </p:attrNameLst>
                                      </p:cBhvr>
                                      <p:tavLst>
                                        <p:tav tm="0">
                                          <p:val>
                                            <p:strVal val="#ppt_h"/>
                                          </p:val>
                                        </p:tav>
                                        <p:tav tm="100000">
                                          <p:val>
                                            <p:strVal val="#ppt_h"/>
                                          </p:val>
                                        </p:tav>
                                      </p:tavLst>
                                    </p:anim>
                                    <p:animEffect transition="in" filter="fade">
                                      <p:cBhvr>
                                        <p:cTn id="11" dur="4000"/>
                                        <p:tgtEl>
                                          <p:spTgt spid="16389"/>
                                        </p:tgtEl>
                                      </p:cBhvr>
                                    </p:animEffect>
                                  </p:childTnLst>
                                </p:cTn>
                              </p:par>
                              <p:par>
                                <p:cTn id="12" presetID="10" presetClass="entr" presetSubtype="0" fill="hold" nodeType="withEffect">
                                  <p:stCondLst>
                                    <p:cond delay="5000"/>
                                  </p:stCondLst>
                                  <p:childTnLst>
                                    <p:set>
                                      <p:cBhvr>
                                        <p:cTn id="13" dur="1" fill="hold">
                                          <p:stCondLst>
                                            <p:cond delay="0"/>
                                          </p:stCondLst>
                                        </p:cTn>
                                        <p:tgtEl>
                                          <p:spTgt spid="16387"/>
                                        </p:tgtEl>
                                        <p:attrNameLst>
                                          <p:attrName>style.visibility</p:attrName>
                                        </p:attrNameLst>
                                      </p:cBhvr>
                                      <p:to>
                                        <p:strVal val="visible"/>
                                      </p:to>
                                    </p:set>
                                    <p:animEffect transition="in" filter="fade">
                                      <p:cBhvr>
                                        <p:cTn id="14" dur="40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sp>
        <p:nvSpPr>
          <p:cNvPr id="4" name="3 Rectángulo"/>
          <p:cNvSpPr/>
          <p:nvPr/>
        </p:nvSpPr>
        <p:spPr>
          <a:xfrm>
            <a:off x="0" y="0"/>
            <a:ext cx="9144000" cy="5143500"/>
          </a:xfrm>
          <a:prstGeom prst="rect">
            <a:avLst/>
          </a:prstGeom>
          <a:solidFill>
            <a:srgbClr val="F374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9144000" cy="5143500"/>
          </a:xfrm>
          <a:prstGeom prst="rect">
            <a:avLst/>
          </a:prstGeom>
          <a:solidFill>
            <a:srgbClr val="C35D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5143500"/>
          </a:xfrm>
          <a:prstGeom prst="rect">
            <a:avLst/>
          </a:prstGeom>
          <a:solidFill>
            <a:srgbClr val="AC52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410" name="Picture 2" descr="E:\PPS  EXCLUSIVOS\- Los Oasis mas Bellos del Mundo\Imágenes\Ubari 8d42388508ca85ba7c4c17871fc4d7d1.jpg"/>
          <p:cNvPicPr>
            <a:picLocks noChangeAspect="1" noChangeArrowheads="1"/>
          </p:cNvPicPr>
          <p:nvPr/>
        </p:nvPicPr>
        <p:blipFill>
          <a:blip r:embed="rId3" cstate="print"/>
          <a:srcRect/>
          <a:stretch>
            <a:fillRect/>
          </a:stretch>
        </p:blipFill>
        <p:spPr bwMode="auto">
          <a:xfrm>
            <a:off x="-6350" y="0"/>
            <a:ext cx="9156700" cy="5151438"/>
          </a:xfrm>
          <a:prstGeom prst="rect">
            <a:avLst/>
          </a:prstGeom>
          <a:noFill/>
        </p:spPr>
      </p:pic>
      <p:sp>
        <p:nvSpPr>
          <p:cNvPr id="2" name="1 Rectángulo"/>
          <p:cNvSpPr/>
          <p:nvPr/>
        </p:nvSpPr>
        <p:spPr>
          <a:xfrm>
            <a:off x="1043608" y="627534"/>
            <a:ext cx="3456384" cy="1077218"/>
          </a:xfrm>
          <a:prstGeom prst="rect">
            <a:avLst/>
          </a:prstGeom>
        </p:spPr>
        <p:txBody>
          <a:bodyPr wrap="square">
            <a:spAutoFit/>
          </a:bodyPr>
          <a:lstStyle/>
          <a:p>
            <a:pPr algn="ctr"/>
            <a:r>
              <a:rPr lang="es-ES" sz="3200" dirty="0">
                <a:ln>
                  <a:solidFill>
                    <a:srgbClr val="824100"/>
                  </a:solidFill>
                </a:ln>
                <a:blipFill>
                  <a:blip r:embed="rId4"/>
                  <a:stretch>
                    <a:fillRect/>
                  </a:stretch>
                </a:blipFill>
                <a:effectLst>
                  <a:outerShdw blurRad="38100" dist="38100" dir="2700000" algn="tl">
                    <a:srgbClr val="000000">
                      <a:alpha val="43137"/>
                    </a:srgbClr>
                  </a:outerShdw>
                </a:effectLst>
                <a:latin typeface="Algerian" pitchFamily="82" charset="0"/>
              </a:rPr>
              <a:t> Oasis de </a:t>
            </a:r>
            <a:r>
              <a:rPr lang="es-ES" sz="3200" dirty="0" err="1">
                <a:ln>
                  <a:solidFill>
                    <a:srgbClr val="824100"/>
                  </a:solidFill>
                </a:ln>
                <a:blipFill>
                  <a:blip r:embed="rId4"/>
                  <a:stretch>
                    <a:fillRect/>
                  </a:stretch>
                </a:blipFill>
                <a:effectLst>
                  <a:outerShdw blurRad="38100" dist="38100" dir="2700000" algn="tl">
                    <a:srgbClr val="000000">
                      <a:alpha val="43137"/>
                    </a:srgbClr>
                  </a:outerShdw>
                </a:effectLst>
                <a:latin typeface="Algerian" pitchFamily="82" charset="0"/>
              </a:rPr>
              <a:t>Ubari</a:t>
            </a:r>
            <a:r>
              <a:rPr lang="es-ES" sz="3200" dirty="0">
                <a:ln>
                  <a:solidFill>
                    <a:srgbClr val="824100"/>
                  </a:solidFill>
                </a:ln>
                <a:blipFill>
                  <a:blip r:embed="rId4"/>
                  <a:stretch>
                    <a:fillRect/>
                  </a:stretch>
                </a:blipFill>
                <a:effectLst>
                  <a:outerShdw blurRad="38100" dist="38100" dir="2700000" algn="tl">
                    <a:srgbClr val="000000">
                      <a:alpha val="43137"/>
                    </a:srgbClr>
                  </a:outerShdw>
                </a:effectLst>
                <a:latin typeface="Algerian" pitchFamily="82" charset="0"/>
              </a:rPr>
              <a:t> (Libia)</a:t>
            </a:r>
          </a:p>
        </p:txBody>
      </p:sp>
      <p:sp>
        <p:nvSpPr>
          <p:cNvPr id="7" name="6 Rectángulo"/>
          <p:cNvSpPr/>
          <p:nvPr/>
        </p:nvSpPr>
        <p:spPr>
          <a:xfrm>
            <a:off x="-6350" y="104552"/>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1"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wheel(8)">
                                      <p:cBhvr>
                                        <p:cTn id="9" dur="4000"/>
                                        <p:tgtEl>
                                          <p:spTgt spid="4"/>
                                        </p:tgtEl>
                                      </p:cBhvr>
                                    </p:animEffect>
                                  </p:childTnLst>
                                </p:cTn>
                              </p:par>
                              <p:par>
                                <p:cTn id="10" presetID="21" presetClass="entr" presetSubtype="8" fill="hold" grpId="0" nodeType="withEffect">
                                  <p:stCondLst>
                                    <p:cond delay="150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4000"/>
                                        <p:tgtEl>
                                          <p:spTgt spid="5"/>
                                        </p:tgtEl>
                                      </p:cBhvr>
                                    </p:animEffect>
                                  </p:childTnLst>
                                </p:cTn>
                              </p:par>
                              <p:par>
                                <p:cTn id="13" presetID="21" presetClass="entr" presetSubtype="8" fill="hold" grpId="0" nodeType="withEffect">
                                  <p:stCondLst>
                                    <p:cond delay="3000"/>
                                  </p:stCondLst>
                                  <p:childTnLst>
                                    <p:set>
                                      <p:cBhvr>
                                        <p:cTn id="14" dur="1" fill="hold">
                                          <p:stCondLst>
                                            <p:cond delay="0"/>
                                          </p:stCondLst>
                                        </p:cTn>
                                        <p:tgtEl>
                                          <p:spTgt spid="6"/>
                                        </p:tgtEl>
                                        <p:attrNameLst>
                                          <p:attrName>style.visibility</p:attrName>
                                        </p:attrNameLst>
                                      </p:cBhvr>
                                      <p:to>
                                        <p:strVal val="visible"/>
                                      </p:to>
                                    </p:set>
                                    <p:animEffect transition="in" filter="wheel(8)">
                                      <p:cBhvr>
                                        <p:cTn id="15" dur="4000"/>
                                        <p:tgtEl>
                                          <p:spTgt spid="6"/>
                                        </p:tgtEl>
                                      </p:cBhvr>
                                    </p:animEffect>
                                  </p:childTnLst>
                                </p:cTn>
                              </p:par>
                              <p:par>
                                <p:cTn id="16" presetID="21" presetClass="entr" presetSubtype="8" fill="hold" nodeType="withEffect">
                                  <p:stCondLst>
                                    <p:cond delay="4500"/>
                                  </p:stCondLst>
                                  <p:childTnLst>
                                    <p:set>
                                      <p:cBhvr>
                                        <p:cTn id="17" dur="1" fill="hold">
                                          <p:stCondLst>
                                            <p:cond delay="0"/>
                                          </p:stCondLst>
                                        </p:cTn>
                                        <p:tgtEl>
                                          <p:spTgt spid="17410"/>
                                        </p:tgtEl>
                                        <p:attrNameLst>
                                          <p:attrName>style.visibility</p:attrName>
                                        </p:attrNameLst>
                                      </p:cBhvr>
                                      <p:to>
                                        <p:strVal val="visible"/>
                                      </p:to>
                                    </p:set>
                                    <p:animEffect transition="in" filter="wheel(8)">
                                      <p:cBhvr>
                                        <p:cTn id="18" dur="4000"/>
                                        <p:tgtEl>
                                          <p:spTgt spid="17410"/>
                                        </p:tgtEl>
                                      </p:cBhvr>
                                    </p:animEffect>
                                  </p:childTnLst>
                                </p:cTn>
                              </p:par>
                              <p:par>
                                <p:cTn id="19" presetID="30" presetClass="entr" presetSubtype="0" fill="hold" grpId="0" nodeType="withEffect">
                                  <p:stCondLst>
                                    <p:cond delay="7000"/>
                                  </p:stCondLst>
                                  <p:iterate type="lt">
                                    <p:tmPct val="7000"/>
                                  </p:iterate>
                                  <p:childTnLst>
                                    <p:set>
                                      <p:cBhvr>
                                        <p:cTn id="20" dur="1" fill="hold">
                                          <p:stCondLst>
                                            <p:cond delay="0"/>
                                          </p:stCondLst>
                                        </p:cTn>
                                        <p:tgtEl>
                                          <p:spTgt spid="2"/>
                                        </p:tgtEl>
                                        <p:attrNameLst>
                                          <p:attrName>style.visibility</p:attrName>
                                        </p:attrNameLst>
                                      </p:cBhvr>
                                      <p:to>
                                        <p:strVal val="visible"/>
                                      </p:to>
                                    </p:set>
                                    <p:animEffect transition="in" filter="fade">
                                      <p:cBhvr>
                                        <p:cTn id="21" dur="1200" decel="100000"/>
                                        <p:tgtEl>
                                          <p:spTgt spid="2"/>
                                        </p:tgtEl>
                                      </p:cBhvr>
                                    </p:animEffect>
                                    <p:anim calcmode="lin" valueType="num">
                                      <p:cBhvr>
                                        <p:cTn id="22" dur="1200" decel="100000" fill="hold"/>
                                        <p:tgtEl>
                                          <p:spTgt spid="2"/>
                                        </p:tgtEl>
                                        <p:attrNameLst>
                                          <p:attrName>style.rotation</p:attrName>
                                        </p:attrNameLst>
                                      </p:cBhvr>
                                      <p:tavLst>
                                        <p:tav tm="0">
                                          <p:val>
                                            <p:fltVal val="-90"/>
                                          </p:val>
                                        </p:tav>
                                        <p:tav tm="100000">
                                          <p:val>
                                            <p:fltVal val="0"/>
                                          </p:val>
                                        </p:tav>
                                      </p:tavLst>
                                    </p:anim>
                                    <p:anim calcmode="lin" valueType="num">
                                      <p:cBhvr>
                                        <p:cTn id="23" dur="1200" decel="100000" fill="hold"/>
                                        <p:tgtEl>
                                          <p:spTgt spid="2"/>
                                        </p:tgtEl>
                                        <p:attrNameLst>
                                          <p:attrName>ppt_x</p:attrName>
                                        </p:attrNameLst>
                                      </p:cBhvr>
                                      <p:tavLst>
                                        <p:tav tm="0">
                                          <p:val>
                                            <p:strVal val="#ppt_x+0.4"/>
                                          </p:val>
                                        </p:tav>
                                        <p:tav tm="100000">
                                          <p:val>
                                            <p:strVal val="#ppt_x-0.05"/>
                                          </p:val>
                                        </p:tav>
                                      </p:tavLst>
                                    </p:anim>
                                    <p:anim calcmode="lin" valueType="num">
                                      <p:cBhvr>
                                        <p:cTn id="24" dur="1200" decel="100000" fill="hold"/>
                                        <p:tgtEl>
                                          <p:spTgt spid="2"/>
                                        </p:tgtEl>
                                        <p:attrNameLst>
                                          <p:attrName>ppt_y</p:attrName>
                                        </p:attrNameLst>
                                      </p:cBhvr>
                                      <p:tavLst>
                                        <p:tav tm="0">
                                          <p:val>
                                            <p:strVal val="#ppt_y-0.4"/>
                                          </p:val>
                                        </p:tav>
                                        <p:tav tm="100000">
                                          <p:val>
                                            <p:strVal val="#ppt_y+0.1"/>
                                          </p:val>
                                        </p:tav>
                                      </p:tavLst>
                                    </p:anim>
                                    <p:anim calcmode="lin" valueType="num">
                                      <p:cBhvr>
                                        <p:cTn id="25" dur="300" accel="100000" fill="hold">
                                          <p:stCondLst>
                                            <p:cond delay="1200"/>
                                          </p:stCondLst>
                                        </p:cTn>
                                        <p:tgtEl>
                                          <p:spTgt spid="2"/>
                                        </p:tgtEl>
                                        <p:attrNameLst>
                                          <p:attrName>ppt_x</p:attrName>
                                        </p:attrNameLst>
                                      </p:cBhvr>
                                      <p:tavLst>
                                        <p:tav tm="0">
                                          <p:val>
                                            <p:strVal val="#ppt_x-0.05"/>
                                          </p:val>
                                        </p:tav>
                                        <p:tav tm="100000">
                                          <p:val>
                                            <p:strVal val="#ppt_x"/>
                                          </p:val>
                                        </p:tav>
                                      </p:tavLst>
                                    </p:anim>
                                    <p:anim calcmode="lin" valueType="num">
                                      <p:cBhvr>
                                        <p:cTn id="26" dur="300" accel="100000" fill="hold">
                                          <p:stCondLst>
                                            <p:cond delay="12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2" grpId="0"/>
      <p:bldP spid="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547664" y="1203598"/>
            <a:ext cx="2952328" cy="2354491"/>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El oasis de </a:t>
            </a:r>
            <a:r>
              <a:rPr lang="es-ES" sz="2100" dirty="0" err="1">
                <a:solidFill>
                  <a:srgbClr val="5F0505"/>
                </a:solidFill>
                <a:effectLst>
                  <a:outerShdw blurRad="38100" dist="38100" dir="2700000" algn="tl">
                    <a:srgbClr val="000000">
                      <a:alpha val="43137"/>
                    </a:srgbClr>
                  </a:outerShdw>
                </a:effectLst>
                <a:latin typeface="Comic Sans MS" pitchFamily="66" charset="0"/>
              </a:rPr>
              <a:t>Ubari</a:t>
            </a:r>
            <a:r>
              <a:rPr lang="es-ES" sz="2100" dirty="0">
                <a:solidFill>
                  <a:srgbClr val="5F0505"/>
                </a:solidFill>
                <a:effectLst>
                  <a:outerShdw blurRad="38100" dist="38100" dir="2700000" algn="tl">
                    <a:srgbClr val="000000">
                      <a:alpha val="43137"/>
                    </a:srgbClr>
                  </a:outerShdw>
                </a:effectLst>
                <a:latin typeface="Comic Sans MS" pitchFamily="66" charset="0"/>
              </a:rPr>
              <a:t> es un impresionante oasis ubicado en la región de </a:t>
            </a:r>
            <a:r>
              <a:rPr lang="es-ES" sz="2100" dirty="0" err="1">
                <a:solidFill>
                  <a:srgbClr val="5F0505"/>
                </a:solidFill>
                <a:effectLst>
                  <a:outerShdw blurRad="38100" dist="38100" dir="2700000" algn="tl">
                    <a:srgbClr val="000000">
                      <a:alpha val="43137"/>
                    </a:srgbClr>
                  </a:outerShdw>
                </a:effectLst>
                <a:latin typeface="Comic Sans MS" pitchFamily="66" charset="0"/>
              </a:rPr>
              <a:t>Fezzan</a:t>
            </a:r>
            <a:r>
              <a:rPr lang="es-ES" sz="2100" dirty="0">
                <a:solidFill>
                  <a:srgbClr val="5F0505"/>
                </a:solidFill>
                <a:effectLst>
                  <a:outerShdw blurRad="38100" dist="38100" dir="2700000" algn="tl">
                    <a:srgbClr val="000000">
                      <a:alpha val="43137"/>
                    </a:srgbClr>
                  </a:outerShdw>
                </a:effectLst>
                <a:latin typeface="Comic Sans MS" pitchFamily="66" charset="0"/>
              </a:rPr>
              <a:t> del desierto del Sahara en el suroeste de Libia. </a:t>
            </a:r>
          </a:p>
        </p:txBody>
      </p:sp>
      <p:sp>
        <p:nvSpPr>
          <p:cNvPr id="3" name="2 Rectángulo"/>
          <p:cNvSpPr/>
          <p:nvPr/>
        </p:nvSpPr>
        <p:spPr>
          <a:xfrm>
            <a:off x="4860032" y="1347614"/>
            <a:ext cx="2808312" cy="1708160"/>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Tiene una población de aproximadamente 35,000 personas, y se encuentra a una elevación de 468m.</a:t>
            </a: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7000"/>
                                  </p:stCondLst>
                                  <p:iterate type="lt">
                                    <p:tmPct val="3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18436" name="Picture 4" descr="E:\PPS  EXCLUSIVOS\- Los Oasis mas Bellos del Mundo\Imágenes\Ubari 04a6e0ecc1e6abf8b7aea707d7131c1b.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18435" name="Picture 3" descr="E:\PPS  EXCLUSIVOS\- Los Oasis mas Bellos del Mundo\Imágenes\Ubari_Sand_Sea_Libyan_Lake_004.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sp>
        <p:nvSpPr>
          <p:cNvPr id="4" name="3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96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42" presetClass="entr" presetSubtype="0" fill="hold" nodeType="withEffect">
                                  <p:stCondLst>
                                    <p:cond delay="0"/>
                                  </p:stCondLst>
                                  <p:childTnLst>
                                    <p:set>
                                      <p:cBhvr>
                                        <p:cTn id="8" dur="1" fill="hold">
                                          <p:stCondLst>
                                            <p:cond delay="0"/>
                                          </p:stCondLst>
                                        </p:cTn>
                                        <p:tgtEl>
                                          <p:spTgt spid="18436"/>
                                        </p:tgtEl>
                                        <p:attrNameLst>
                                          <p:attrName>style.visibility</p:attrName>
                                        </p:attrNameLst>
                                      </p:cBhvr>
                                      <p:to>
                                        <p:strVal val="visible"/>
                                      </p:to>
                                    </p:set>
                                    <p:animEffect transition="in" filter="fade">
                                      <p:cBhvr>
                                        <p:cTn id="9" dur="4000"/>
                                        <p:tgtEl>
                                          <p:spTgt spid="18436"/>
                                        </p:tgtEl>
                                      </p:cBhvr>
                                    </p:animEffect>
                                    <p:anim calcmode="lin" valueType="num">
                                      <p:cBhvr>
                                        <p:cTn id="10" dur="4000" fill="hold"/>
                                        <p:tgtEl>
                                          <p:spTgt spid="18436"/>
                                        </p:tgtEl>
                                        <p:attrNameLst>
                                          <p:attrName>ppt_x</p:attrName>
                                        </p:attrNameLst>
                                      </p:cBhvr>
                                      <p:tavLst>
                                        <p:tav tm="0">
                                          <p:val>
                                            <p:strVal val="#ppt_x"/>
                                          </p:val>
                                        </p:tav>
                                        <p:tav tm="100000">
                                          <p:val>
                                            <p:strVal val="#ppt_x"/>
                                          </p:val>
                                        </p:tav>
                                      </p:tavLst>
                                    </p:anim>
                                    <p:anim calcmode="lin" valueType="num">
                                      <p:cBhvr>
                                        <p:cTn id="11" dur="4000" fill="hold"/>
                                        <p:tgtEl>
                                          <p:spTgt spid="18436"/>
                                        </p:tgtEl>
                                        <p:attrNameLst>
                                          <p:attrName>ppt_y</p:attrName>
                                        </p:attrNameLst>
                                      </p:cBhvr>
                                      <p:tavLst>
                                        <p:tav tm="0">
                                          <p:val>
                                            <p:strVal val="#ppt_y+.1"/>
                                          </p:val>
                                        </p:tav>
                                        <p:tav tm="100000">
                                          <p:val>
                                            <p:strVal val="#ppt_y"/>
                                          </p:val>
                                        </p:tav>
                                      </p:tavLst>
                                    </p:anim>
                                  </p:childTnLst>
                                </p:cTn>
                              </p:par>
                              <p:par>
                                <p:cTn id="12" presetID="10" presetClass="entr" presetSubtype="0" fill="hold" nodeType="withEffect">
                                  <p:stCondLst>
                                    <p:cond delay="5000"/>
                                  </p:stCondLst>
                                  <p:childTnLst>
                                    <p:set>
                                      <p:cBhvr>
                                        <p:cTn id="13" dur="1" fill="hold">
                                          <p:stCondLst>
                                            <p:cond delay="0"/>
                                          </p:stCondLst>
                                        </p:cTn>
                                        <p:tgtEl>
                                          <p:spTgt spid="18435"/>
                                        </p:tgtEl>
                                        <p:attrNameLst>
                                          <p:attrName>style.visibility</p:attrName>
                                        </p:attrNameLst>
                                      </p:cBhvr>
                                      <p:to>
                                        <p:strVal val="visible"/>
                                      </p:to>
                                    </p:set>
                                    <p:animEffect transition="in" filter="fade">
                                      <p:cBhvr>
                                        <p:cTn id="14" dur="40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691680" y="1347614"/>
            <a:ext cx="2592288" cy="2031325"/>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Este magnífico oasis se encuentra en una de las regiones más secas y cálidas del planeta, </a:t>
            </a:r>
          </a:p>
        </p:txBody>
      </p:sp>
      <p:sp>
        <p:nvSpPr>
          <p:cNvPr id="4" name="3 Rectángulo"/>
          <p:cNvSpPr/>
          <p:nvPr/>
        </p:nvSpPr>
        <p:spPr>
          <a:xfrm>
            <a:off x="4932040" y="1419622"/>
            <a:ext cx="2736304" cy="1708160"/>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Con temperaturas medias altas que a menudo superan los 40 ° C (104 ° F) de junio a septiembre.</a:t>
            </a:r>
            <a:endParaRPr lang="es-ES" sz="2100" dirty="0">
              <a:solidFill>
                <a:srgbClr val="5F0505"/>
              </a:solidFill>
            </a:endParaRPr>
          </a:p>
        </p:txBody>
      </p:sp>
      <p:sp>
        <p:nvSpPr>
          <p:cNvPr id="5" name="4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2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5500"/>
                                  </p:stCondLst>
                                  <p:iterate type="lt">
                                    <p:tmPct val="3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19458" name="Picture 2" descr="E:\PPS  EXCLUSIVOS\- Los Oasis mas Bellos del Mundo\Imágenes\ubari_lakes_Libia- 32.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4" name="Picture 3" descr="E:\PPS  EXCLUSIVOS\- Los Oasis mas Bellos del Mundo\Imágenes\Ubari 5374617283_5381b055a9_b.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sp>
        <p:nvSpPr>
          <p:cNvPr id="5" name="4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3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31" presetClass="entr" presetSubtype="0" fill="hold" nodeType="withEffect">
                                  <p:stCondLst>
                                    <p:cond delay="0"/>
                                  </p:stCondLst>
                                  <p:iterate type="lt">
                                    <p:tmPct val="5000"/>
                                  </p:iterate>
                                  <p:childTnLst>
                                    <p:set>
                                      <p:cBhvr>
                                        <p:cTn id="8" dur="1" fill="hold">
                                          <p:stCondLst>
                                            <p:cond delay="0"/>
                                          </p:stCondLst>
                                        </p:cTn>
                                        <p:tgtEl>
                                          <p:spTgt spid="19458"/>
                                        </p:tgtEl>
                                        <p:attrNameLst>
                                          <p:attrName>style.visibility</p:attrName>
                                        </p:attrNameLst>
                                      </p:cBhvr>
                                      <p:to>
                                        <p:strVal val="visible"/>
                                      </p:to>
                                    </p:set>
                                    <p:anim calcmode="lin" valueType="num">
                                      <p:cBhvr>
                                        <p:cTn id="9" dur="4000" fill="hold"/>
                                        <p:tgtEl>
                                          <p:spTgt spid="19458"/>
                                        </p:tgtEl>
                                        <p:attrNameLst>
                                          <p:attrName>ppt_w</p:attrName>
                                        </p:attrNameLst>
                                      </p:cBhvr>
                                      <p:tavLst>
                                        <p:tav tm="0">
                                          <p:val>
                                            <p:fltVal val="0"/>
                                          </p:val>
                                        </p:tav>
                                        <p:tav tm="100000">
                                          <p:val>
                                            <p:strVal val="#ppt_w"/>
                                          </p:val>
                                        </p:tav>
                                      </p:tavLst>
                                    </p:anim>
                                    <p:anim calcmode="lin" valueType="num">
                                      <p:cBhvr>
                                        <p:cTn id="10" dur="4000" fill="hold"/>
                                        <p:tgtEl>
                                          <p:spTgt spid="19458"/>
                                        </p:tgtEl>
                                        <p:attrNameLst>
                                          <p:attrName>ppt_h</p:attrName>
                                        </p:attrNameLst>
                                      </p:cBhvr>
                                      <p:tavLst>
                                        <p:tav tm="0">
                                          <p:val>
                                            <p:fltVal val="0"/>
                                          </p:val>
                                        </p:tav>
                                        <p:tav tm="100000">
                                          <p:val>
                                            <p:strVal val="#ppt_h"/>
                                          </p:val>
                                        </p:tav>
                                      </p:tavLst>
                                    </p:anim>
                                    <p:anim calcmode="lin" valueType="num">
                                      <p:cBhvr>
                                        <p:cTn id="11" dur="4000" fill="hold"/>
                                        <p:tgtEl>
                                          <p:spTgt spid="19458"/>
                                        </p:tgtEl>
                                        <p:attrNameLst>
                                          <p:attrName>style.rotation</p:attrName>
                                        </p:attrNameLst>
                                      </p:cBhvr>
                                      <p:tavLst>
                                        <p:tav tm="0">
                                          <p:val>
                                            <p:fltVal val="90"/>
                                          </p:val>
                                        </p:tav>
                                        <p:tav tm="100000">
                                          <p:val>
                                            <p:fltVal val="0"/>
                                          </p:val>
                                        </p:tav>
                                      </p:tavLst>
                                    </p:anim>
                                    <p:animEffect transition="in" filter="fade">
                                      <p:cBhvr>
                                        <p:cTn id="12" dur="4000"/>
                                        <p:tgtEl>
                                          <p:spTgt spid="19458"/>
                                        </p:tgtEl>
                                      </p:cBhvr>
                                    </p:animEffect>
                                  </p:childTnLst>
                                </p:cTn>
                              </p:par>
                              <p:par>
                                <p:cTn id="13" presetID="10" presetClass="entr" presetSubtype="0" fill="hold" nodeType="withEffect">
                                  <p:stCondLst>
                                    <p:cond delay="5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5076056" y="1131590"/>
            <a:ext cx="2736304" cy="2426499"/>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Debido a este problema, el agua tiende a estancarse, por lo que no es adecuada para beber o incluso bañarse. </a:t>
            </a:r>
          </a:p>
        </p:txBody>
      </p:sp>
      <p:sp>
        <p:nvSpPr>
          <p:cNvPr id="4" name="3 Rectángulo"/>
          <p:cNvSpPr/>
          <p:nvPr/>
        </p:nvSpPr>
        <p:spPr>
          <a:xfrm>
            <a:off x="1547664" y="1275606"/>
            <a:ext cx="2880320" cy="2031325"/>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El oasis experimenta muy pocas cantidades de lluvia anual, ¡y a veces incluso deja de llover durante una década más o menos! </a:t>
            </a:r>
          </a:p>
        </p:txBody>
      </p:sp>
      <p:sp>
        <p:nvSpPr>
          <p:cNvPr id="5" name="4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6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4"/>
                                        </p:tgtEl>
                                        <p:attrNameLst>
                                          <p:attrName>style.visibility</p:attrName>
                                        </p:attrNameLst>
                                      </p:cBhvr>
                                      <p:to>
                                        <p:strVal val="visible"/>
                                      </p:to>
                                    </p:set>
                                    <p:animEffect transition="in" filter="fade">
                                      <p:cBhvr>
                                        <p:cTn id="9" dur="2000"/>
                                        <p:tgtEl>
                                          <p:spTgt spid="4"/>
                                        </p:tgtEl>
                                      </p:cBhvr>
                                    </p:animEffect>
                                  </p:childTnLst>
                                </p:cTn>
                              </p:par>
                              <p:par>
                                <p:cTn id="10" presetID="10" presetClass="entr" presetSubtype="0" fill="hold" grpId="0" nodeType="withEffect">
                                  <p:stCondLst>
                                    <p:cond delay="7500"/>
                                  </p:stCondLst>
                                  <p:iterate type="lt">
                                    <p:tmPct val="3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20482" name="Picture 2" descr="E:\PPS  EXCLUSIVOS\- Los Oasis mas Bellos del Mundo\Imágenes\ubari-lakes-46.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4" name="Picture 3" descr="E:\PPS  EXCLUSIVOS\- Los Oasis mas Bellos del Mundo\Imágenes\Ubari metatada_130_960x648_536e9a95.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sp>
        <p:nvSpPr>
          <p:cNvPr id="5" name="4 Rectángulo"/>
          <p:cNvSpPr/>
          <p:nvPr/>
        </p:nvSpPr>
        <p:spPr>
          <a:xfrm>
            <a:off x="0" y="0"/>
            <a:ext cx="9144000" cy="51435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5" presetClass="entr" presetSubtype="0" fill="hold" nodeType="withEffect">
                                  <p:stCondLst>
                                    <p:cond delay="0"/>
                                  </p:stCondLst>
                                  <p:childTnLst>
                                    <p:set>
                                      <p:cBhvr>
                                        <p:cTn id="8" dur="1" fill="hold">
                                          <p:stCondLst>
                                            <p:cond delay="0"/>
                                          </p:stCondLst>
                                        </p:cTn>
                                        <p:tgtEl>
                                          <p:spTgt spid="20482"/>
                                        </p:tgtEl>
                                        <p:attrNameLst>
                                          <p:attrName>style.visibility</p:attrName>
                                        </p:attrNameLst>
                                      </p:cBhvr>
                                      <p:to>
                                        <p:strVal val="visible"/>
                                      </p:to>
                                    </p:set>
                                    <p:anim calcmode="lin" valueType="num">
                                      <p:cBhvr>
                                        <p:cTn id="9" dur="4000" fill="hold"/>
                                        <p:tgtEl>
                                          <p:spTgt spid="20482"/>
                                        </p:tgtEl>
                                        <p:attrNameLst>
                                          <p:attrName>ppt_w</p:attrName>
                                        </p:attrNameLst>
                                      </p:cBhvr>
                                      <p:tavLst>
                                        <p:tav tm="0">
                                          <p:val>
                                            <p:strVal val="#ppt_w*0.70"/>
                                          </p:val>
                                        </p:tav>
                                        <p:tav tm="100000">
                                          <p:val>
                                            <p:strVal val="#ppt_w"/>
                                          </p:val>
                                        </p:tav>
                                      </p:tavLst>
                                    </p:anim>
                                    <p:anim calcmode="lin" valueType="num">
                                      <p:cBhvr>
                                        <p:cTn id="10" dur="4000" fill="hold"/>
                                        <p:tgtEl>
                                          <p:spTgt spid="20482"/>
                                        </p:tgtEl>
                                        <p:attrNameLst>
                                          <p:attrName>ppt_h</p:attrName>
                                        </p:attrNameLst>
                                      </p:cBhvr>
                                      <p:tavLst>
                                        <p:tav tm="0">
                                          <p:val>
                                            <p:strVal val="#ppt_h"/>
                                          </p:val>
                                        </p:tav>
                                        <p:tav tm="100000">
                                          <p:val>
                                            <p:strVal val="#ppt_h"/>
                                          </p:val>
                                        </p:tav>
                                      </p:tavLst>
                                    </p:anim>
                                    <p:animEffect transition="in" filter="fade">
                                      <p:cBhvr>
                                        <p:cTn id="11" dur="4000"/>
                                        <p:tgtEl>
                                          <p:spTgt spid="20482"/>
                                        </p:tgtEl>
                                      </p:cBhvr>
                                    </p:animEffect>
                                  </p:childTnLst>
                                </p:cTn>
                              </p:par>
                              <p:par>
                                <p:cTn id="12" presetID="10" presetClass="entr" presetSubtype="0" fill="hold" nodeType="withEffect">
                                  <p:stCondLst>
                                    <p:cond delay="5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5004048" y="1347614"/>
            <a:ext cx="2448272" cy="1631216"/>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Que</a:t>
            </a:r>
            <a:r>
              <a:rPr lang="es-ES" sz="2000" dirty="0" smtClean="0">
                <a:solidFill>
                  <a:srgbClr val="5F0505"/>
                </a:solidFill>
                <a:effectLst>
                  <a:outerShdw blurRad="38100" dist="38100" dir="2700000" algn="tl">
                    <a:srgbClr val="000000">
                      <a:alpha val="43137"/>
                    </a:srgbClr>
                  </a:outerShdw>
                </a:effectLst>
                <a:latin typeface="Comic Sans MS" pitchFamily="66" charset="0"/>
              </a:rPr>
              <a:t> </a:t>
            </a:r>
            <a:r>
              <a:rPr lang="es-ES" sz="2000" dirty="0">
                <a:solidFill>
                  <a:srgbClr val="5F0505"/>
                </a:solidFill>
                <a:effectLst>
                  <a:outerShdw blurRad="38100" dist="38100" dir="2700000" algn="tl">
                    <a:srgbClr val="000000">
                      <a:alpha val="43137"/>
                    </a:srgbClr>
                  </a:outerShdw>
                </a:effectLst>
                <a:latin typeface="Comic Sans MS" pitchFamily="66" charset="0"/>
              </a:rPr>
              <a:t>recuerda los muchos oasis encontrados dentro de las mil y una noches.</a:t>
            </a:r>
          </a:p>
        </p:txBody>
      </p:sp>
      <p:sp>
        <p:nvSpPr>
          <p:cNvPr id="3" name="2 Rectángulo"/>
          <p:cNvSpPr/>
          <p:nvPr/>
        </p:nvSpPr>
        <p:spPr>
          <a:xfrm>
            <a:off x="1619672" y="987574"/>
            <a:ext cx="2520280" cy="2677656"/>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Sin embargo, su ubicación única y la vegetación circundante lo convierten en un oasis completamente pintoresco, </a:t>
            </a:r>
            <a:endParaRPr lang="es-ES" sz="2100" dirty="0">
              <a:solidFill>
                <a:srgbClr val="5F0505"/>
              </a:solidFill>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26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3"/>
                                        </p:tgtEl>
                                        <p:attrNameLst>
                                          <p:attrName>style.visibility</p:attrName>
                                        </p:attrNameLst>
                                      </p:cBhvr>
                                      <p:to>
                                        <p:strVal val="visible"/>
                                      </p:to>
                                    </p:set>
                                    <p:animEffect transition="in" filter="fade">
                                      <p:cBhvr>
                                        <p:cTn id="9" dur="2000"/>
                                        <p:tgtEl>
                                          <p:spTgt spid="3"/>
                                        </p:tgtEl>
                                      </p:cBhvr>
                                    </p:animEffect>
                                  </p:childTnLst>
                                </p:cTn>
                              </p:par>
                              <p:par>
                                <p:cTn id="10" presetID="10" presetClass="entr" presetSubtype="0" fill="hold" grpId="0" nodeType="withEffect">
                                  <p:stCondLst>
                                    <p:cond delay="7000"/>
                                  </p:stCondLst>
                                  <p:iterate type="lt">
                                    <p:tmPct val="3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21510" name="Picture 6" descr="E:\PPS  EXCLUSIVOS\- Los Oasis mas Bellos del Mundo\Imágenes\62 - Ubari 492394024_5fc8306dd4_b.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21509" name="Picture 5" descr="E:\PPS  EXCLUSIVOS\- Los Oasis mas Bellos del Mundo\Imágenes\281547.jpg"/>
          <p:cNvPicPr>
            <a:picLocks noChangeAspect="1" noChangeArrowheads="1"/>
          </p:cNvPicPr>
          <p:nvPr/>
        </p:nvPicPr>
        <p:blipFill>
          <a:blip r:embed="rId4" cstate="print"/>
          <a:srcRect/>
          <a:stretch>
            <a:fillRect/>
          </a:stretch>
        </p:blipFill>
        <p:spPr bwMode="auto">
          <a:xfrm>
            <a:off x="0" y="-14288"/>
            <a:ext cx="9144000" cy="5157788"/>
          </a:xfrm>
          <a:prstGeom prst="rect">
            <a:avLst/>
          </a:prstGeom>
          <a:noFill/>
        </p:spPr>
      </p:pic>
      <p:pic>
        <p:nvPicPr>
          <p:cNvPr id="21507" name="Picture 3" descr="E:\PPS  EXCLUSIVOS\- Los Oasis mas Bellos del Mundo\Imágenes\ubari 67225-landscape-desert-oasis-oases-palm_trees.jpg"/>
          <p:cNvPicPr>
            <a:picLocks noChangeAspect="1" noChangeArrowheads="1"/>
          </p:cNvPicPr>
          <p:nvPr/>
        </p:nvPicPr>
        <p:blipFill>
          <a:blip r:embed="rId5" cstate="print"/>
          <a:srcRect/>
          <a:stretch>
            <a:fillRect/>
          </a:stretch>
        </p:blipFill>
        <p:spPr bwMode="auto">
          <a:xfrm>
            <a:off x="0" y="-6350"/>
            <a:ext cx="9150350" cy="5157788"/>
          </a:xfrm>
          <a:prstGeom prst="rect">
            <a:avLst/>
          </a:prstGeom>
          <a:noFill/>
        </p:spPr>
      </p:pic>
      <p:sp>
        <p:nvSpPr>
          <p:cNvPr id="5" name="4 Rectángulo"/>
          <p:cNvSpPr/>
          <p:nvPr/>
        </p:nvSpPr>
        <p:spPr>
          <a:xfrm>
            <a:off x="0" y="0"/>
            <a:ext cx="9144000" cy="514350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42" presetClass="entr" presetSubtype="0" fill="hold" nodeType="withEffect">
                                  <p:stCondLst>
                                    <p:cond delay="0"/>
                                  </p:stCondLst>
                                  <p:childTnLst>
                                    <p:set>
                                      <p:cBhvr>
                                        <p:cTn id="8" dur="1" fill="hold">
                                          <p:stCondLst>
                                            <p:cond delay="0"/>
                                          </p:stCondLst>
                                        </p:cTn>
                                        <p:tgtEl>
                                          <p:spTgt spid="21510"/>
                                        </p:tgtEl>
                                        <p:attrNameLst>
                                          <p:attrName>style.visibility</p:attrName>
                                        </p:attrNameLst>
                                      </p:cBhvr>
                                      <p:to>
                                        <p:strVal val="visible"/>
                                      </p:to>
                                    </p:set>
                                    <p:animEffect transition="in" filter="fade">
                                      <p:cBhvr>
                                        <p:cTn id="9" dur="4000"/>
                                        <p:tgtEl>
                                          <p:spTgt spid="21510"/>
                                        </p:tgtEl>
                                      </p:cBhvr>
                                    </p:animEffect>
                                    <p:anim calcmode="lin" valueType="num">
                                      <p:cBhvr>
                                        <p:cTn id="10" dur="4000" fill="hold"/>
                                        <p:tgtEl>
                                          <p:spTgt spid="21510"/>
                                        </p:tgtEl>
                                        <p:attrNameLst>
                                          <p:attrName>ppt_x</p:attrName>
                                        </p:attrNameLst>
                                      </p:cBhvr>
                                      <p:tavLst>
                                        <p:tav tm="0">
                                          <p:val>
                                            <p:strVal val="#ppt_x"/>
                                          </p:val>
                                        </p:tav>
                                        <p:tav tm="100000">
                                          <p:val>
                                            <p:strVal val="#ppt_x"/>
                                          </p:val>
                                        </p:tav>
                                      </p:tavLst>
                                    </p:anim>
                                    <p:anim calcmode="lin" valueType="num">
                                      <p:cBhvr>
                                        <p:cTn id="11" dur="4000" fill="hold"/>
                                        <p:tgtEl>
                                          <p:spTgt spid="21510"/>
                                        </p:tgtEl>
                                        <p:attrNameLst>
                                          <p:attrName>ppt_y</p:attrName>
                                        </p:attrNameLst>
                                      </p:cBhvr>
                                      <p:tavLst>
                                        <p:tav tm="0">
                                          <p:val>
                                            <p:strVal val="#ppt_y+.1"/>
                                          </p:val>
                                        </p:tav>
                                        <p:tav tm="100000">
                                          <p:val>
                                            <p:strVal val="#ppt_y"/>
                                          </p:val>
                                        </p:tav>
                                      </p:tavLst>
                                    </p:anim>
                                  </p:childTnLst>
                                </p:cTn>
                              </p:par>
                              <p:par>
                                <p:cTn id="12" presetID="17" presetClass="exit" presetSubtype="4" fill="hold" nodeType="withEffect">
                                  <p:stCondLst>
                                    <p:cond delay="5300"/>
                                  </p:stCondLst>
                                  <p:childTnLst>
                                    <p:anim calcmode="lin" valueType="num">
                                      <p:cBhvr>
                                        <p:cTn id="13" dur="4000"/>
                                        <p:tgtEl>
                                          <p:spTgt spid="21510"/>
                                        </p:tgtEl>
                                        <p:attrNameLst>
                                          <p:attrName>ppt_x</p:attrName>
                                        </p:attrNameLst>
                                      </p:cBhvr>
                                      <p:tavLst>
                                        <p:tav tm="0">
                                          <p:val>
                                            <p:strVal val="ppt_x"/>
                                          </p:val>
                                        </p:tav>
                                        <p:tav tm="100000">
                                          <p:val>
                                            <p:strVal val="ppt_x"/>
                                          </p:val>
                                        </p:tav>
                                      </p:tavLst>
                                    </p:anim>
                                    <p:anim calcmode="lin" valueType="num">
                                      <p:cBhvr>
                                        <p:cTn id="14" dur="4000"/>
                                        <p:tgtEl>
                                          <p:spTgt spid="21510"/>
                                        </p:tgtEl>
                                        <p:attrNameLst>
                                          <p:attrName>ppt_y</p:attrName>
                                        </p:attrNameLst>
                                      </p:cBhvr>
                                      <p:tavLst>
                                        <p:tav tm="0">
                                          <p:val>
                                            <p:strVal val="ppt_y"/>
                                          </p:val>
                                        </p:tav>
                                        <p:tav tm="100000">
                                          <p:val>
                                            <p:strVal val="ppt_y+ppt_h/2"/>
                                          </p:val>
                                        </p:tav>
                                      </p:tavLst>
                                    </p:anim>
                                    <p:anim calcmode="lin" valueType="num">
                                      <p:cBhvr>
                                        <p:cTn id="15" dur="4000"/>
                                        <p:tgtEl>
                                          <p:spTgt spid="21510"/>
                                        </p:tgtEl>
                                        <p:attrNameLst>
                                          <p:attrName>ppt_w</p:attrName>
                                        </p:attrNameLst>
                                      </p:cBhvr>
                                      <p:tavLst>
                                        <p:tav tm="0">
                                          <p:val>
                                            <p:strVal val="ppt_w"/>
                                          </p:val>
                                        </p:tav>
                                        <p:tav tm="100000">
                                          <p:val>
                                            <p:strVal val="ppt_w"/>
                                          </p:val>
                                        </p:tav>
                                      </p:tavLst>
                                    </p:anim>
                                    <p:anim calcmode="lin" valueType="num">
                                      <p:cBhvr>
                                        <p:cTn id="16" dur="4000"/>
                                        <p:tgtEl>
                                          <p:spTgt spid="21510"/>
                                        </p:tgtEl>
                                        <p:attrNameLst>
                                          <p:attrName>ppt_h</p:attrName>
                                        </p:attrNameLst>
                                      </p:cBhvr>
                                      <p:tavLst>
                                        <p:tav tm="0">
                                          <p:val>
                                            <p:strVal val="ppt_h"/>
                                          </p:val>
                                        </p:tav>
                                        <p:tav tm="100000">
                                          <p:val>
                                            <p:fltVal val="0"/>
                                          </p:val>
                                        </p:tav>
                                      </p:tavLst>
                                    </p:anim>
                                    <p:set>
                                      <p:cBhvr>
                                        <p:cTn id="17" dur="1" fill="hold">
                                          <p:stCondLst>
                                            <p:cond delay="3999"/>
                                          </p:stCondLst>
                                        </p:cTn>
                                        <p:tgtEl>
                                          <p:spTgt spid="21510"/>
                                        </p:tgtEl>
                                        <p:attrNameLst>
                                          <p:attrName>style.visibility</p:attrName>
                                        </p:attrNameLst>
                                      </p:cBhvr>
                                      <p:to>
                                        <p:strVal val="hidden"/>
                                      </p:to>
                                    </p:set>
                                  </p:childTnLst>
                                </p:cTn>
                              </p:par>
                              <p:par>
                                <p:cTn id="18" presetID="17" presetClass="entr" presetSubtype="1" fill="hold" nodeType="withEffect">
                                  <p:stCondLst>
                                    <p:cond delay="5300"/>
                                  </p:stCondLst>
                                  <p:childTnLst>
                                    <p:set>
                                      <p:cBhvr>
                                        <p:cTn id="19" dur="1" fill="hold">
                                          <p:stCondLst>
                                            <p:cond delay="0"/>
                                          </p:stCondLst>
                                        </p:cTn>
                                        <p:tgtEl>
                                          <p:spTgt spid="21509"/>
                                        </p:tgtEl>
                                        <p:attrNameLst>
                                          <p:attrName>style.visibility</p:attrName>
                                        </p:attrNameLst>
                                      </p:cBhvr>
                                      <p:to>
                                        <p:strVal val="visible"/>
                                      </p:to>
                                    </p:set>
                                    <p:anim calcmode="lin" valueType="num">
                                      <p:cBhvr>
                                        <p:cTn id="20" dur="4000" fill="hold"/>
                                        <p:tgtEl>
                                          <p:spTgt spid="21509"/>
                                        </p:tgtEl>
                                        <p:attrNameLst>
                                          <p:attrName>ppt_x</p:attrName>
                                        </p:attrNameLst>
                                      </p:cBhvr>
                                      <p:tavLst>
                                        <p:tav tm="0">
                                          <p:val>
                                            <p:strVal val="#ppt_x"/>
                                          </p:val>
                                        </p:tav>
                                        <p:tav tm="100000">
                                          <p:val>
                                            <p:strVal val="#ppt_x"/>
                                          </p:val>
                                        </p:tav>
                                      </p:tavLst>
                                    </p:anim>
                                    <p:anim calcmode="lin" valueType="num">
                                      <p:cBhvr>
                                        <p:cTn id="21" dur="4000" fill="hold"/>
                                        <p:tgtEl>
                                          <p:spTgt spid="21509"/>
                                        </p:tgtEl>
                                        <p:attrNameLst>
                                          <p:attrName>ppt_y</p:attrName>
                                        </p:attrNameLst>
                                      </p:cBhvr>
                                      <p:tavLst>
                                        <p:tav tm="0">
                                          <p:val>
                                            <p:strVal val="#ppt_y-#ppt_h/2"/>
                                          </p:val>
                                        </p:tav>
                                        <p:tav tm="100000">
                                          <p:val>
                                            <p:strVal val="#ppt_y"/>
                                          </p:val>
                                        </p:tav>
                                      </p:tavLst>
                                    </p:anim>
                                    <p:anim calcmode="lin" valueType="num">
                                      <p:cBhvr>
                                        <p:cTn id="22" dur="4000" fill="hold"/>
                                        <p:tgtEl>
                                          <p:spTgt spid="21509"/>
                                        </p:tgtEl>
                                        <p:attrNameLst>
                                          <p:attrName>ppt_w</p:attrName>
                                        </p:attrNameLst>
                                      </p:cBhvr>
                                      <p:tavLst>
                                        <p:tav tm="0">
                                          <p:val>
                                            <p:strVal val="#ppt_w"/>
                                          </p:val>
                                        </p:tav>
                                        <p:tav tm="100000">
                                          <p:val>
                                            <p:strVal val="#ppt_w"/>
                                          </p:val>
                                        </p:tav>
                                      </p:tavLst>
                                    </p:anim>
                                    <p:anim calcmode="lin" valueType="num">
                                      <p:cBhvr>
                                        <p:cTn id="23" dur="4000" fill="hold"/>
                                        <p:tgtEl>
                                          <p:spTgt spid="21509"/>
                                        </p:tgtEl>
                                        <p:attrNameLst>
                                          <p:attrName>ppt_h</p:attrName>
                                        </p:attrNameLst>
                                      </p:cBhvr>
                                      <p:tavLst>
                                        <p:tav tm="0">
                                          <p:val>
                                            <p:fltVal val="0"/>
                                          </p:val>
                                        </p:tav>
                                        <p:tav tm="100000">
                                          <p:val>
                                            <p:strVal val="#ppt_h"/>
                                          </p:val>
                                        </p:tav>
                                      </p:tavLst>
                                    </p:anim>
                                  </p:childTnLst>
                                </p:cTn>
                              </p:par>
                              <p:par>
                                <p:cTn id="24" presetID="17" presetClass="exit" presetSubtype="1" fill="hold" nodeType="withEffect">
                                  <p:stCondLst>
                                    <p:cond delay="11200"/>
                                  </p:stCondLst>
                                  <p:childTnLst>
                                    <p:anim calcmode="lin" valueType="num">
                                      <p:cBhvr>
                                        <p:cTn id="25" dur="4000"/>
                                        <p:tgtEl>
                                          <p:spTgt spid="21509"/>
                                        </p:tgtEl>
                                        <p:attrNameLst>
                                          <p:attrName>ppt_x</p:attrName>
                                        </p:attrNameLst>
                                      </p:cBhvr>
                                      <p:tavLst>
                                        <p:tav tm="0">
                                          <p:val>
                                            <p:strVal val="ppt_x"/>
                                          </p:val>
                                        </p:tav>
                                        <p:tav tm="100000">
                                          <p:val>
                                            <p:strVal val="ppt_x"/>
                                          </p:val>
                                        </p:tav>
                                      </p:tavLst>
                                    </p:anim>
                                    <p:anim calcmode="lin" valueType="num">
                                      <p:cBhvr>
                                        <p:cTn id="26" dur="4000"/>
                                        <p:tgtEl>
                                          <p:spTgt spid="21509"/>
                                        </p:tgtEl>
                                        <p:attrNameLst>
                                          <p:attrName>ppt_y</p:attrName>
                                        </p:attrNameLst>
                                      </p:cBhvr>
                                      <p:tavLst>
                                        <p:tav tm="0">
                                          <p:val>
                                            <p:strVal val="ppt_y"/>
                                          </p:val>
                                        </p:tav>
                                        <p:tav tm="100000">
                                          <p:val>
                                            <p:strVal val="ppt_y-ppt_h/2"/>
                                          </p:val>
                                        </p:tav>
                                      </p:tavLst>
                                    </p:anim>
                                    <p:anim calcmode="lin" valueType="num">
                                      <p:cBhvr>
                                        <p:cTn id="27" dur="4000"/>
                                        <p:tgtEl>
                                          <p:spTgt spid="21509"/>
                                        </p:tgtEl>
                                        <p:attrNameLst>
                                          <p:attrName>ppt_w</p:attrName>
                                        </p:attrNameLst>
                                      </p:cBhvr>
                                      <p:tavLst>
                                        <p:tav tm="0">
                                          <p:val>
                                            <p:strVal val="ppt_w"/>
                                          </p:val>
                                        </p:tav>
                                        <p:tav tm="100000">
                                          <p:val>
                                            <p:strVal val="ppt_w"/>
                                          </p:val>
                                        </p:tav>
                                      </p:tavLst>
                                    </p:anim>
                                    <p:anim calcmode="lin" valueType="num">
                                      <p:cBhvr>
                                        <p:cTn id="28" dur="4000"/>
                                        <p:tgtEl>
                                          <p:spTgt spid="21509"/>
                                        </p:tgtEl>
                                        <p:attrNameLst>
                                          <p:attrName>ppt_h</p:attrName>
                                        </p:attrNameLst>
                                      </p:cBhvr>
                                      <p:tavLst>
                                        <p:tav tm="0">
                                          <p:val>
                                            <p:strVal val="ppt_h"/>
                                          </p:val>
                                        </p:tav>
                                        <p:tav tm="100000">
                                          <p:val>
                                            <p:fltVal val="0"/>
                                          </p:val>
                                        </p:tav>
                                      </p:tavLst>
                                    </p:anim>
                                    <p:set>
                                      <p:cBhvr>
                                        <p:cTn id="29" dur="1" fill="hold">
                                          <p:stCondLst>
                                            <p:cond delay="3999"/>
                                          </p:stCondLst>
                                        </p:cTn>
                                        <p:tgtEl>
                                          <p:spTgt spid="21509"/>
                                        </p:tgtEl>
                                        <p:attrNameLst>
                                          <p:attrName>style.visibility</p:attrName>
                                        </p:attrNameLst>
                                      </p:cBhvr>
                                      <p:to>
                                        <p:strVal val="hidden"/>
                                      </p:to>
                                    </p:set>
                                  </p:childTnLst>
                                </p:cTn>
                              </p:par>
                              <p:par>
                                <p:cTn id="30" presetID="17" presetClass="entr" presetSubtype="4" fill="hold" nodeType="withEffect">
                                  <p:stCondLst>
                                    <p:cond delay="11200"/>
                                  </p:stCondLst>
                                  <p:childTnLst>
                                    <p:set>
                                      <p:cBhvr>
                                        <p:cTn id="31" dur="1" fill="hold">
                                          <p:stCondLst>
                                            <p:cond delay="0"/>
                                          </p:stCondLst>
                                        </p:cTn>
                                        <p:tgtEl>
                                          <p:spTgt spid="21507"/>
                                        </p:tgtEl>
                                        <p:attrNameLst>
                                          <p:attrName>style.visibility</p:attrName>
                                        </p:attrNameLst>
                                      </p:cBhvr>
                                      <p:to>
                                        <p:strVal val="visible"/>
                                      </p:to>
                                    </p:set>
                                    <p:anim calcmode="lin" valueType="num">
                                      <p:cBhvr>
                                        <p:cTn id="32" dur="4000" fill="hold"/>
                                        <p:tgtEl>
                                          <p:spTgt spid="21507"/>
                                        </p:tgtEl>
                                        <p:attrNameLst>
                                          <p:attrName>ppt_x</p:attrName>
                                        </p:attrNameLst>
                                      </p:cBhvr>
                                      <p:tavLst>
                                        <p:tav tm="0">
                                          <p:val>
                                            <p:strVal val="#ppt_x"/>
                                          </p:val>
                                        </p:tav>
                                        <p:tav tm="100000">
                                          <p:val>
                                            <p:strVal val="#ppt_x"/>
                                          </p:val>
                                        </p:tav>
                                      </p:tavLst>
                                    </p:anim>
                                    <p:anim calcmode="lin" valueType="num">
                                      <p:cBhvr>
                                        <p:cTn id="33" dur="4000" fill="hold"/>
                                        <p:tgtEl>
                                          <p:spTgt spid="21507"/>
                                        </p:tgtEl>
                                        <p:attrNameLst>
                                          <p:attrName>ppt_y</p:attrName>
                                        </p:attrNameLst>
                                      </p:cBhvr>
                                      <p:tavLst>
                                        <p:tav tm="0">
                                          <p:val>
                                            <p:strVal val="#ppt_y+#ppt_h/2"/>
                                          </p:val>
                                        </p:tav>
                                        <p:tav tm="100000">
                                          <p:val>
                                            <p:strVal val="#ppt_y"/>
                                          </p:val>
                                        </p:tav>
                                      </p:tavLst>
                                    </p:anim>
                                    <p:anim calcmode="lin" valueType="num">
                                      <p:cBhvr>
                                        <p:cTn id="34" dur="4000" fill="hold"/>
                                        <p:tgtEl>
                                          <p:spTgt spid="21507"/>
                                        </p:tgtEl>
                                        <p:attrNameLst>
                                          <p:attrName>ppt_w</p:attrName>
                                        </p:attrNameLst>
                                      </p:cBhvr>
                                      <p:tavLst>
                                        <p:tav tm="0">
                                          <p:val>
                                            <p:strVal val="#ppt_w"/>
                                          </p:val>
                                        </p:tav>
                                        <p:tav tm="100000">
                                          <p:val>
                                            <p:strVal val="#ppt_w"/>
                                          </p:val>
                                        </p:tav>
                                      </p:tavLst>
                                    </p:anim>
                                    <p:anim calcmode="lin" valueType="num">
                                      <p:cBhvr>
                                        <p:cTn id="35" dur="4000" fill="hold"/>
                                        <p:tgtEl>
                                          <p:spTgt spid="2150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3" cstate="print"/>
          <a:srcRect/>
          <a:stretch>
            <a:fillRect/>
          </a:stretch>
        </p:blipFill>
        <p:spPr bwMode="auto">
          <a:xfrm>
            <a:off x="0" y="0"/>
            <a:ext cx="9144000" cy="5143500"/>
          </a:xfrm>
          <a:prstGeom prst="rect">
            <a:avLst/>
          </a:prstGeom>
          <a:noFill/>
          <a:ln w="9525">
            <a:noFill/>
            <a:miter lim="800000"/>
            <a:headEnd/>
            <a:tailEnd/>
          </a:ln>
        </p:spPr>
      </p:pic>
      <p:sp>
        <p:nvSpPr>
          <p:cNvPr id="2" name="1 Rectángulo"/>
          <p:cNvSpPr/>
          <p:nvPr/>
        </p:nvSpPr>
        <p:spPr>
          <a:xfrm>
            <a:off x="2987824" y="483518"/>
            <a:ext cx="3312368" cy="1077218"/>
          </a:xfrm>
          <a:prstGeom prst="rect">
            <a:avLst/>
          </a:prstGeom>
        </p:spPr>
        <p:txBody>
          <a:bodyPr wrap="square">
            <a:spAutoFit/>
          </a:bodyPr>
          <a:lstStyle/>
          <a:p>
            <a:pPr algn="ctr"/>
            <a:r>
              <a:rPr lang="es-ES" sz="3200" dirty="0" smtClean="0">
                <a:ln>
                  <a:solidFill>
                    <a:srgbClr val="907C58"/>
                  </a:solidFill>
                </a:ln>
                <a:blipFill>
                  <a:blip r:embed="rId4"/>
                  <a:stretch>
                    <a:fillRect/>
                  </a:stretch>
                </a:blipFill>
                <a:effectLst>
                  <a:outerShdw blurRad="38100" dist="38100" dir="2700000" algn="tl">
                    <a:srgbClr val="000000">
                      <a:alpha val="43137"/>
                    </a:srgbClr>
                  </a:outerShdw>
                </a:effectLst>
                <a:latin typeface="Algerian" pitchFamily="82" charset="0"/>
              </a:rPr>
              <a:t>OASIS </a:t>
            </a:r>
            <a:r>
              <a:rPr lang="es-ES" sz="3200" dirty="0" err="1" smtClean="0">
                <a:ln>
                  <a:solidFill>
                    <a:srgbClr val="907C58"/>
                  </a:solidFill>
                </a:ln>
                <a:blipFill>
                  <a:blip r:embed="rId4"/>
                  <a:stretch>
                    <a:fillRect/>
                  </a:stretch>
                </a:blipFill>
                <a:effectLst>
                  <a:outerShdw blurRad="38100" dist="38100" dir="2700000" algn="tl">
                    <a:srgbClr val="000000">
                      <a:alpha val="43137"/>
                    </a:srgbClr>
                  </a:outerShdw>
                </a:effectLst>
                <a:latin typeface="Algerian" pitchFamily="82" charset="0"/>
              </a:rPr>
              <a:t>TafilElt</a:t>
            </a:r>
            <a:r>
              <a:rPr lang="es-ES" sz="3200" dirty="0" smtClean="0">
                <a:ln>
                  <a:solidFill>
                    <a:srgbClr val="907C58"/>
                  </a:solidFill>
                </a:ln>
                <a:blipFill>
                  <a:blip r:embed="rId4"/>
                  <a:stretch>
                    <a:fillRect/>
                  </a:stretch>
                </a:blipFill>
                <a:effectLst>
                  <a:outerShdw blurRad="38100" dist="38100" dir="2700000" algn="tl">
                    <a:srgbClr val="000000">
                      <a:alpha val="43137"/>
                    </a:srgbClr>
                  </a:outerShdw>
                </a:effectLst>
                <a:latin typeface="Algerian" pitchFamily="82" charset="0"/>
              </a:rPr>
              <a:t> </a:t>
            </a:r>
            <a:r>
              <a:rPr lang="es-ES" sz="3200" dirty="0">
                <a:ln>
                  <a:solidFill>
                    <a:srgbClr val="907C58"/>
                  </a:solidFill>
                </a:ln>
                <a:blipFill>
                  <a:blip r:embed="rId4"/>
                  <a:stretch>
                    <a:fillRect/>
                  </a:stretch>
                </a:blipFill>
                <a:effectLst>
                  <a:outerShdw blurRad="38100" dist="38100" dir="2700000" algn="tl">
                    <a:srgbClr val="000000">
                      <a:alpha val="43137"/>
                    </a:srgbClr>
                  </a:outerShdw>
                </a:effectLst>
                <a:latin typeface="Algerian" pitchFamily="82" charset="0"/>
              </a:rPr>
              <a:t>(Marruecos)</a:t>
            </a:r>
          </a:p>
        </p:txBody>
      </p:sp>
      <p:sp>
        <p:nvSpPr>
          <p:cNvPr id="4" name="3 Rectángulo"/>
          <p:cNvSpPr/>
          <p:nvPr/>
        </p:nvSpPr>
        <p:spPr>
          <a:xfrm>
            <a:off x="4572000" y="0"/>
            <a:ext cx="4572000" cy="5143500"/>
          </a:xfrm>
          <a:prstGeom prst="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Rectángulo"/>
          <p:cNvSpPr/>
          <p:nvPr/>
        </p:nvSpPr>
        <p:spPr>
          <a:xfrm flipH="1">
            <a:off x="0" y="0"/>
            <a:ext cx="4572000" cy="5143500"/>
          </a:xfrm>
          <a:prstGeom prst="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Rectángulo"/>
          <p:cNvSpPr/>
          <p:nvPr/>
        </p:nvSpPr>
        <p:spPr>
          <a:xfrm>
            <a:off x="72008" y="0"/>
            <a:ext cx="9144000" cy="514350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4000"/>
                                        <p:tgtEl>
                                          <p:spTgt spid="5"/>
                                        </p:tgtEl>
                                        <p:attrNameLst>
                                          <p:attrName>ppt_x</p:attrName>
                                        </p:attrNameLst>
                                      </p:cBhvr>
                                      <p:tavLst>
                                        <p:tav tm="0">
                                          <p:val>
                                            <p:strVal val="ppt_x"/>
                                          </p:val>
                                        </p:tav>
                                        <p:tav tm="100000">
                                          <p:val>
                                            <p:strVal val="ppt_x-ppt_w/2"/>
                                          </p:val>
                                        </p:tav>
                                      </p:tavLst>
                                    </p:anim>
                                    <p:anim calcmode="lin" valueType="num">
                                      <p:cBhvr>
                                        <p:cTn id="9" dur="4000"/>
                                        <p:tgtEl>
                                          <p:spTgt spid="5"/>
                                        </p:tgtEl>
                                        <p:attrNameLst>
                                          <p:attrName>ppt_y</p:attrName>
                                        </p:attrNameLst>
                                      </p:cBhvr>
                                      <p:tavLst>
                                        <p:tav tm="0">
                                          <p:val>
                                            <p:strVal val="ppt_y"/>
                                          </p:val>
                                        </p:tav>
                                        <p:tav tm="100000">
                                          <p:val>
                                            <p:strVal val="ppt_y"/>
                                          </p:val>
                                        </p:tav>
                                      </p:tavLst>
                                    </p:anim>
                                    <p:anim calcmode="lin" valueType="num">
                                      <p:cBhvr>
                                        <p:cTn id="10" dur="4000"/>
                                        <p:tgtEl>
                                          <p:spTgt spid="5"/>
                                        </p:tgtEl>
                                        <p:attrNameLst>
                                          <p:attrName>ppt_w</p:attrName>
                                        </p:attrNameLst>
                                      </p:cBhvr>
                                      <p:tavLst>
                                        <p:tav tm="0">
                                          <p:val>
                                            <p:strVal val="ppt_w"/>
                                          </p:val>
                                        </p:tav>
                                        <p:tav tm="100000">
                                          <p:val>
                                            <p:fltVal val="0"/>
                                          </p:val>
                                        </p:tav>
                                      </p:tavLst>
                                    </p:anim>
                                    <p:anim calcmode="lin" valueType="num">
                                      <p:cBhvr>
                                        <p:cTn id="11" dur="4000"/>
                                        <p:tgtEl>
                                          <p:spTgt spid="5"/>
                                        </p:tgtEl>
                                        <p:attrNameLst>
                                          <p:attrName>ppt_h</p:attrName>
                                        </p:attrNameLst>
                                      </p:cBhvr>
                                      <p:tavLst>
                                        <p:tav tm="0">
                                          <p:val>
                                            <p:strVal val="ppt_h"/>
                                          </p:val>
                                        </p:tav>
                                        <p:tav tm="100000">
                                          <p:val>
                                            <p:strVal val="ppt_h"/>
                                          </p:val>
                                        </p:tav>
                                      </p:tavLst>
                                    </p:anim>
                                    <p:set>
                                      <p:cBhvr>
                                        <p:cTn id="12" dur="1" fill="hold">
                                          <p:stCondLst>
                                            <p:cond delay="3999"/>
                                          </p:stCondLst>
                                        </p:cTn>
                                        <p:tgtEl>
                                          <p:spTgt spid="5"/>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4000"/>
                                        <p:tgtEl>
                                          <p:spTgt spid="4"/>
                                        </p:tgtEl>
                                        <p:attrNameLst>
                                          <p:attrName>ppt_x</p:attrName>
                                        </p:attrNameLst>
                                      </p:cBhvr>
                                      <p:tavLst>
                                        <p:tav tm="0">
                                          <p:val>
                                            <p:strVal val="ppt_x"/>
                                          </p:val>
                                        </p:tav>
                                        <p:tav tm="100000">
                                          <p:val>
                                            <p:strVal val="ppt_x+ppt_w/2"/>
                                          </p:val>
                                        </p:tav>
                                      </p:tavLst>
                                    </p:anim>
                                    <p:anim calcmode="lin" valueType="num">
                                      <p:cBhvr>
                                        <p:cTn id="15" dur="4000"/>
                                        <p:tgtEl>
                                          <p:spTgt spid="4"/>
                                        </p:tgtEl>
                                        <p:attrNameLst>
                                          <p:attrName>ppt_y</p:attrName>
                                        </p:attrNameLst>
                                      </p:cBhvr>
                                      <p:tavLst>
                                        <p:tav tm="0">
                                          <p:val>
                                            <p:strVal val="ppt_y"/>
                                          </p:val>
                                        </p:tav>
                                        <p:tav tm="100000">
                                          <p:val>
                                            <p:strVal val="ppt_y"/>
                                          </p:val>
                                        </p:tav>
                                      </p:tavLst>
                                    </p:anim>
                                    <p:anim calcmode="lin" valueType="num">
                                      <p:cBhvr>
                                        <p:cTn id="16" dur="4000"/>
                                        <p:tgtEl>
                                          <p:spTgt spid="4"/>
                                        </p:tgtEl>
                                        <p:attrNameLst>
                                          <p:attrName>ppt_w</p:attrName>
                                        </p:attrNameLst>
                                      </p:cBhvr>
                                      <p:tavLst>
                                        <p:tav tm="0">
                                          <p:val>
                                            <p:strVal val="ppt_w"/>
                                          </p:val>
                                        </p:tav>
                                        <p:tav tm="100000">
                                          <p:val>
                                            <p:fltVal val="0"/>
                                          </p:val>
                                        </p:tav>
                                      </p:tavLst>
                                    </p:anim>
                                    <p:anim calcmode="lin" valueType="num">
                                      <p:cBhvr>
                                        <p:cTn id="17" dur="4000"/>
                                        <p:tgtEl>
                                          <p:spTgt spid="4"/>
                                        </p:tgtEl>
                                        <p:attrNameLst>
                                          <p:attrName>ppt_h</p:attrName>
                                        </p:attrNameLst>
                                      </p:cBhvr>
                                      <p:tavLst>
                                        <p:tav tm="0">
                                          <p:val>
                                            <p:strVal val="ppt_h"/>
                                          </p:val>
                                        </p:tav>
                                        <p:tav tm="100000">
                                          <p:val>
                                            <p:strVal val="ppt_h"/>
                                          </p:val>
                                        </p:tav>
                                      </p:tavLst>
                                    </p:anim>
                                    <p:set>
                                      <p:cBhvr>
                                        <p:cTn id="18" dur="1" fill="hold">
                                          <p:stCondLst>
                                            <p:cond delay="3999"/>
                                          </p:stCondLst>
                                        </p:cTn>
                                        <p:tgtEl>
                                          <p:spTgt spid="4"/>
                                        </p:tgtEl>
                                        <p:attrNameLst>
                                          <p:attrName>style.visibility</p:attrName>
                                        </p:attrNameLst>
                                      </p:cBhvr>
                                      <p:to>
                                        <p:strVal val="hidden"/>
                                      </p:to>
                                    </p:set>
                                  </p:childTnLst>
                                </p:cTn>
                              </p:par>
                              <p:par>
                                <p:cTn id="19" presetID="14" presetClass="exit" presetSubtype="5" fill="hold" grpId="1" nodeType="withEffect">
                                  <p:stCondLst>
                                    <p:cond delay="0"/>
                                  </p:stCondLst>
                                  <p:childTnLst>
                                    <p:animEffect transition="out" filter="randombar(vertical)">
                                      <p:cBhvr>
                                        <p:cTn id="20" dur="4000"/>
                                        <p:tgtEl>
                                          <p:spTgt spid="4"/>
                                        </p:tgtEl>
                                      </p:cBhvr>
                                    </p:animEffect>
                                    <p:set>
                                      <p:cBhvr>
                                        <p:cTn id="21" dur="1" fill="hold">
                                          <p:stCondLst>
                                            <p:cond delay="3999"/>
                                          </p:stCondLst>
                                        </p:cTn>
                                        <p:tgtEl>
                                          <p:spTgt spid="4"/>
                                        </p:tgtEl>
                                        <p:attrNameLst>
                                          <p:attrName>style.visibility</p:attrName>
                                        </p:attrNameLst>
                                      </p:cBhvr>
                                      <p:to>
                                        <p:strVal val="hidden"/>
                                      </p:to>
                                    </p:set>
                                  </p:childTnLst>
                                </p:cTn>
                              </p:par>
                              <p:par>
                                <p:cTn id="22" presetID="14" presetClass="exit" presetSubtype="5" fill="hold" grpId="1" nodeType="withEffect">
                                  <p:stCondLst>
                                    <p:cond delay="0"/>
                                  </p:stCondLst>
                                  <p:childTnLst>
                                    <p:animEffect transition="out" filter="randombar(vertical)">
                                      <p:cBhvr>
                                        <p:cTn id="23" dur="4000"/>
                                        <p:tgtEl>
                                          <p:spTgt spid="5"/>
                                        </p:tgtEl>
                                      </p:cBhvr>
                                    </p:animEffect>
                                    <p:set>
                                      <p:cBhvr>
                                        <p:cTn id="24" dur="1" fill="hold">
                                          <p:stCondLst>
                                            <p:cond delay="3999"/>
                                          </p:stCondLst>
                                        </p:cTn>
                                        <p:tgtEl>
                                          <p:spTgt spid="5"/>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22530"/>
                                        </p:tgtEl>
                                        <p:attrNameLst>
                                          <p:attrName>style.visibility</p:attrName>
                                        </p:attrNameLst>
                                      </p:cBhvr>
                                      <p:to>
                                        <p:strVal val="visible"/>
                                      </p:to>
                                    </p:set>
                                    <p:anim calcmode="lin" valueType="num">
                                      <p:cBhvr>
                                        <p:cTn id="27" dur="4000" fill="hold"/>
                                        <p:tgtEl>
                                          <p:spTgt spid="22530"/>
                                        </p:tgtEl>
                                        <p:attrNameLst>
                                          <p:attrName>ppt_w</p:attrName>
                                        </p:attrNameLst>
                                      </p:cBhvr>
                                      <p:tavLst>
                                        <p:tav tm="0">
                                          <p:val>
                                            <p:fltVal val="0"/>
                                          </p:val>
                                        </p:tav>
                                        <p:tav tm="100000">
                                          <p:val>
                                            <p:strVal val="#ppt_w"/>
                                          </p:val>
                                        </p:tav>
                                      </p:tavLst>
                                    </p:anim>
                                    <p:anim calcmode="lin" valueType="num">
                                      <p:cBhvr>
                                        <p:cTn id="28" dur="4000" fill="hold"/>
                                        <p:tgtEl>
                                          <p:spTgt spid="22530"/>
                                        </p:tgtEl>
                                        <p:attrNameLst>
                                          <p:attrName>ppt_h</p:attrName>
                                        </p:attrNameLst>
                                      </p:cBhvr>
                                      <p:tavLst>
                                        <p:tav tm="0">
                                          <p:val>
                                            <p:strVal val="#ppt_h"/>
                                          </p:val>
                                        </p:tav>
                                        <p:tav tm="100000">
                                          <p:val>
                                            <p:strVal val="#ppt_h"/>
                                          </p:val>
                                        </p:tav>
                                      </p:tavLst>
                                    </p:anim>
                                  </p:childTnLst>
                                </p:cTn>
                              </p:par>
                              <p:par>
                                <p:cTn id="29" presetID="14" presetClass="entr" presetSubtype="10" fill="hold" nodeType="withEffect">
                                  <p:stCondLst>
                                    <p:cond delay="0"/>
                                  </p:stCondLst>
                                  <p:childTnLst>
                                    <p:set>
                                      <p:cBhvr>
                                        <p:cTn id="30" dur="1" fill="hold">
                                          <p:stCondLst>
                                            <p:cond delay="0"/>
                                          </p:stCondLst>
                                        </p:cTn>
                                        <p:tgtEl>
                                          <p:spTgt spid="22530"/>
                                        </p:tgtEl>
                                        <p:attrNameLst>
                                          <p:attrName>style.visibility</p:attrName>
                                        </p:attrNameLst>
                                      </p:cBhvr>
                                      <p:to>
                                        <p:strVal val="visible"/>
                                      </p:to>
                                    </p:set>
                                    <p:animEffect transition="in" filter="randombar(horizontal)">
                                      <p:cBhvr>
                                        <p:cTn id="31" dur="4000"/>
                                        <p:tgtEl>
                                          <p:spTgt spid="22530"/>
                                        </p:tgtEl>
                                      </p:cBhvr>
                                    </p:animEffect>
                                  </p:childTnLst>
                                </p:cTn>
                              </p:par>
                              <p:par>
                                <p:cTn id="32" presetID="30" presetClass="entr" presetSubtype="0" fill="hold" grpId="0" nodeType="withEffect">
                                  <p:stCondLst>
                                    <p:cond delay="3000"/>
                                  </p:stCondLst>
                                  <p:iterate type="lt">
                                    <p:tmPct val="7000"/>
                                  </p:iterate>
                                  <p:childTnLst>
                                    <p:set>
                                      <p:cBhvr>
                                        <p:cTn id="33" dur="1" fill="hold">
                                          <p:stCondLst>
                                            <p:cond delay="0"/>
                                          </p:stCondLst>
                                        </p:cTn>
                                        <p:tgtEl>
                                          <p:spTgt spid="2"/>
                                        </p:tgtEl>
                                        <p:attrNameLst>
                                          <p:attrName>style.visibility</p:attrName>
                                        </p:attrNameLst>
                                      </p:cBhvr>
                                      <p:to>
                                        <p:strVal val="visible"/>
                                      </p:to>
                                    </p:set>
                                    <p:animEffect transition="in" filter="fade">
                                      <p:cBhvr>
                                        <p:cTn id="34" dur="1200" decel="100000"/>
                                        <p:tgtEl>
                                          <p:spTgt spid="2"/>
                                        </p:tgtEl>
                                      </p:cBhvr>
                                    </p:animEffect>
                                    <p:anim calcmode="lin" valueType="num">
                                      <p:cBhvr>
                                        <p:cTn id="35" dur="1200" decel="100000" fill="hold"/>
                                        <p:tgtEl>
                                          <p:spTgt spid="2"/>
                                        </p:tgtEl>
                                        <p:attrNameLst>
                                          <p:attrName>style.rotation</p:attrName>
                                        </p:attrNameLst>
                                      </p:cBhvr>
                                      <p:tavLst>
                                        <p:tav tm="0">
                                          <p:val>
                                            <p:fltVal val="-90"/>
                                          </p:val>
                                        </p:tav>
                                        <p:tav tm="100000">
                                          <p:val>
                                            <p:fltVal val="0"/>
                                          </p:val>
                                        </p:tav>
                                      </p:tavLst>
                                    </p:anim>
                                    <p:anim calcmode="lin" valueType="num">
                                      <p:cBhvr>
                                        <p:cTn id="36" dur="1200" decel="100000" fill="hold"/>
                                        <p:tgtEl>
                                          <p:spTgt spid="2"/>
                                        </p:tgtEl>
                                        <p:attrNameLst>
                                          <p:attrName>ppt_x</p:attrName>
                                        </p:attrNameLst>
                                      </p:cBhvr>
                                      <p:tavLst>
                                        <p:tav tm="0">
                                          <p:val>
                                            <p:strVal val="#ppt_x+0.4"/>
                                          </p:val>
                                        </p:tav>
                                        <p:tav tm="100000">
                                          <p:val>
                                            <p:strVal val="#ppt_x-0.05"/>
                                          </p:val>
                                        </p:tav>
                                      </p:tavLst>
                                    </p:anim>
                                    <p:anim calcmode="lin" valueType="num">
                                      <p:cBhvr>
                                        <p:cTn id="37" dur="1200" decel="100000" fill="hold"/>
                                        <p:tgtEl>
                                          <p:spTgt spid="2"/>
                                        </p:tgtEl>
                                        <p:attrNameLst>
                                          <p:attrName>ppt_y</p:attrName>
                                        </p:attrNameLst>
                                      </p:cBhvr>
                                      <p:tavLst>
                                        <p:tav tm="0">
                                          <p:val>
                                            <p:strVal val="#ppt_y-0.4"/>
                                          </p:val>
                                        </p:tav>
                                        <p:tav tm="100000">
                                          <p:val>
                                            <p:strVal val="#ppt_y+0.1"/>
                                          </p:val>
                                        </p:tav>
                                      </p:tavLst>
                                    </p:anim>
                                    <p:anim calcmode="lin" valueType="num">
                                      <p:cBhvr>
                                        <p:cTn id="38" dur="300" accel="100000" fill="hold">
                                          <p:stCondLst>
                                            <p:cond delay="1200"/>
                                          </p:stCondLst>
                                        </p:cTn>
                                        <p:tgtEl>
                                          <p:spTgt spid="2"/>
                                        </p:tgtEl>
                                        <p:attrNameLst>
                                          <p:attrName>ppt_x</p:attrName>
                                        </p:attrNameLst>
                                      </p:cBhvr>
                                      <p:tavLst>
                                        <p:tav tm="0">
                                          <p:val>
                                            <p:strVal val="#ppt_x-0.05"/>
                                          </p:val>
                                        </p:tav>
                                        <p:tav tm="100000">
                                          <p:val>
                                            <p:strVal val="#ppt_x"/>
                                          </p:val>
                                        </p:tav>
                                      </p:tavLst>
                                    </p:anim>
                                    <p:anim calcmode="lin" valueType="num">
                                      <p:cBhvr>
                                        <p:cTn id="39" dur="300" accel="100000" fill="hold">
                                          <p:stCondLst>
                                            <p:cond delay="12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4" grpId="1" animBg="1"/>
      <p:bldP spid="5" grpId="0" animBg="1"/>
      <p:bldP spid="5" grpId="1" animBg="1"/>
      <p:bldP spid="6"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403648" y="1131590"/>
            <a:ext cx="3024336" cy="2677656"/>
          </a:xfrm>
          <a:prstGeom prst="rect">
            <a:avLst/>
          </a:prstGeom>
        </p:spPr>
        <p:txBody>
          <a:bodyPr wrap="square">
            <a:spAutoFit/>
          </a:bodyPr>
          <a:lstStyle/>
          <a:p>
            <a:pPr algn="ctr"/>
            <a:r>
              <a:rPr lang="es-ES" sz="2100" dirty="0" err="1" smtClean="0">
                <a:solidFill>
                  <a:srgbClr val="5F0505"/>
                </a:solidFill>
                <a:effectLst>
                  <a:outerShdw blurRad="38100" dist="38100" dir="2700000" algn="tl">
                    <a:srgbClr val="000000">
                      <a:alpha val="43137"/>
                    </a:srgbClr>
                  </a:outerShdw>
                </a:effectLst>
                <a:latin typeface="Comic Sans MS" pitchFamily="66" charset="0"/>
              </a:rPr>
              <a:t>Tafilelt</a:t>
            </a:r>
            <a:r>
              <a:rPr lang="es-ES" sz="2100" dirty="0" smtClean="0">
                <a:solidFill>
                  <a:srgbClr val="5F0505"/>
                </a:solidFill>
                <a:effectLst>
                  <a:outerShdw blurRad="38100" dist="38100" dir="2700000" algn="tl">
                    <a:srgbClr val="000000">
                      <a:alpha val="43137"/>
                    </a:srgbClr>
                  </a:outerShdw>
                </a:effectLst>
                <a:latin typeface="Comic Sans MS" pitchFamily="66" charset="0"/>
              </a:rPr>
              <a:t> </a:t>
            </a:r>
            <a:r>
              <a:rPr lang="es-ES" sz="2100" dirty="0">
                <a:solidFill>
                  <a:srgbClr val="5F0505"/>
                </a:solidFill>
                <a:effectLst>
                  <a:outerShdw blurRad="38100" dist="38100" dir="2700000" algn="tl">
                    <a:srgbClr val="000000">
                      <a:alpha val="43137"/>
                    </a:srgbClr>
                  </a:outerShdw>
                </a:effectLst>
                <a:latin typeface="Comic Sans MS" pitchFamily="66" charset="0"/>
              </a:rPr>
              <a:t>es el oasis más grande que se encuentra en todo Marruecos, y se encuentra en la región de </a:t>
            </a:r>
            <a:r>
              <a:rPr lang="es-ES" sz="2100" dirty="0" err="1">
                <a:solidFill>
                  <a:srgbClr val="5F0505"/>
                </a:solidFill>
                <a:effectLst>
                  <a:outerShdw blurRad="38100" dist="38100" dir="2700000" algn="tl">
                    <a:srgbClr val="000000">
                      <a:alpha val="43137"/>
                    </a:srgbClr>
                  </a:outerShdw>
                </a:effectLst>
                <a:latin typeface="Comic Sans MS" pitchFamily="66" charset="0"/>
              </a:rPr>
              <a:t>Drâa-Tafilalet</a:t>
            </a:r>
            <a:r>
              <a:rPr lang="es-ES" sz="2100" dirty="0">
                <a:solidFill>
                  <a:srgbClr val="5F0505"/>
                </a:solidFill>
                <a:effectLst>
                  <a:outerShdw blurRad="38100" dist="38100" dir="2700000" algn="tl">
                    <a:srgbClr val="000000">
                      <a:alpha val="43137"/>
                    </a:srgbClr>
                  </a:outerShdw>
                </a:effectLst>
                <a:latin typeface="Comic Sans MS" pitchFamily="66" charset="0"/>
              </a:rPr>
              <a:t>, en la parte oriental del país.</a:t>
            </a:r>
          </a:p>
        </p:txBody>
      </p:sp>
      <p:sp>
        <p:nvSpPr>
          <p:cNvPr id="3" name="2 Rectángulo"/>
          <p:cNvSpPr/>
          <p:nvPr/>
        </p:nvSpPr>
        <p:spPr>
          <a:xfrm>
            <a:off x="4788024" y="987574"/>
            <a:ext cx="2952328" cy="2677656"/>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El nombre "</a:t>
            </a:r>
            <a:r>
              <a:rPr lang="es-ES" sz="2100" dirty="0" err="1" smtClean="0">
                <a:solidFill>
                  <a:srgbClr val="5F0505"/>
                </a:solidFill>
                <a:effectLst>
                  <a:outerShdw blurRad="38100" dist="38100" dir="2700000" algn="tl">
                    <a:srgbClr val="000000">
                      <a:alpha val="43137"/>
                    </a:srgbClr>
                  </a:outerShdw>
                </a:effectLst>
                <a:latin typeface="Comic Sans MS" pitchFamily="66" charset="0"/>
              </a:rPr>
              <a:t>Tafilelt"significa</a:t>
            </a:r>
            <a:r>
              <a:rPr lang="es-ES" sz="2100" dirty="0" smtClean="0">
                <a:solidFill>
                  <a:srgbClr val="5F0505"/>
                </a:solidFill>
                <a:effectLst>
                  <a:outerShdw blurRad="38100" dist="38100" dir="2700000" algn="tl">
                    <a:srgbClr val="000000">
                      <a:alpha val="43137"/>
                    </a:srgbClr>
                  </a:outerShdw>
                </a:effectLst>
                <a:latin typeface="Comic Sans MS" pitchFamily="66" charset="0"/>
              </a:rPr>
              <a:t> </a:t>
            </a:r>
            <a:r>
              <a:rPr lang="es-ES" sz="2100" dirty="0">
                <a:solidFill>
                  <a:srgbClr val="5F0505"/>
                </a:solidFill>
                <a:effectLst>
                  <a:outerShdw blurRad="38100" dist="38100" dir="2700000" algn="tl">
                    <a:srgbClr val="000000">
                      <a:alpha val="43137"/>
                    </a:srgbClr>
                  </a:outerShdw>
                </a:effectLst>
                <a:latin typeface="Comic Sans MS" pitchFamily="66" charset="0"/>
              </a:rPr>
              <a:t>literalmente "</a:t>
            </a:r>
            <a:r>
              <a:rPr lang="es-ES" sz="2100" dirty="0" smtClean="0">
                <a:solidFill>
                  <a:srgbClr val="5F0505"/>
                </a:solidFill>
                <a:effectLst>
                  <a:outerShdw blurRad="38100" dist="38100" dir="2700000" algn="tl">
                    <a:srgbClr val="000000">
                      <a:alpha val="43137"/>
                    </a:srgbClr>
                  </a:outerShdw>
                </a:effectLst>
                <a:latin typeface="Comic Sans MS" pitchFamily="66" charset="0"/>
              </a:rPr>
              <a:t>jarro”</a:t>
            </a:r>
            <a:r>
              <a:rPr lang="es-ES" sz="2100" dirty="0">
                <a:solidFill>
                  <a:srgbClr val="5F0505"/>
                </a:solidFill>
                <a:effectLst>
                  <a:outerShdw blurRad="38100" dist="38100" dir="2700000" algn="tl">
                    <a:srgbClr val="000000">
                      <a:alpha val="43137"/>
                    </a:srgbClr>
                  </a:outerShdw>
                </a:effectLst>
                <a:latin typeface="Comic Sans MS" pitchFamily="66" charset="0"/>
              </a:rPr>
              <a:t> en </a:t>
            </a:r>
            <a:r>
              <a:rPr lang="es-ES" sz="2100" dirty="0" err="1">
                <a:solidFill>
                  <a:srgbClr val="5F0505"/>
                </a:solidFill>
                <a:effectLst>
                  <a:outerShdw blurRad="38100" dist="38100" dir="2700000" algn="tl">
                    <a:srgbClr val="000000">
                      <a:alpha val="43137"/>
                    </a:srgbClr>
                  </a:outerShdw>
                </a:effectLst>
                <a:latin typeface="Comic Sans MS" pitchFamily="66" charset="0"/>
              </a:rPr>
              <a:t>amazigh</a:t>
            </a:r>
            <a:r>
              <a:rPr lang="es-ES" sz="2100" dirty="0">
                <a:solidFill>
                  <a:srgbClr val="5F0505"/>
                </a:solidFill>
                <a:effectLst>
                  <a:outerShdw blurRad="38100" dist="38100" dir="2700000" algn="tl">
                    <a:srgbClr val="000000">
                      <a:alpha val="43137"/>
                    </a:srgbClr>
                  </a:outerShdw>
                </a:effectLst>
                <a:latin typeface="Comic Sans MS" pitchFamily="66" charset="0"/>
              </a:rPr>
              <a:t> debido a la impresionante cantidad de agua dulce que contiene. </a:t>
            </a: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8000"/>
                                  </p:stCondLst>
                                  <p:iterate type="lt">
                                    <p:tmPct val="3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23554" name="Picture 2" descr="E:\PPS  EXCLUSIVOS\- Los Oasis mas Bellos del Mundo\Imágenes\tafilelta761f8177946a811ac17790150db77b3.jpg"/>
          <p:cNvPicPr>
            <a:picLocks noChangeAspect="1" noChangeArrowheads="1"/>
          </p:cNvPicPr>
          <p:nvPr/>
        </p:nvPicPr>
        <p:blipFill>
          <a:blip r:embed="rId3" cstate="print"/>
          <a:srcRect/>
          <a:stretch>
            <a:fillRect/>
          </a:stretch>
        </p:blipFill>
        <p:spPr bwMode="auto">
          <a:xfrm>
            <a:off x="-6350" y="-6350"/>
            <a:ext cx="9156700" cy="5157788"/>
          </a:xfrm>
          <a:prstGeom prst="rect">
            <a:avLst/>
          </a:prstGeom>
          <a:noFill/>
        </p:spPr>
      </p:pic>
      <p:pic>
        <p:nvPicPr>
          <p:cNvPr id="23555" name="Picture 3" descr="E:\PPS  EXCLUSIVOS\- Los Oasis mas Bellos del Mundo\Imágenes\TAFILALT ouarzazate.jpg"/>
          <p:cNvPicPr>
            <a:picLocks noChangeAspect="1" noChangeArrowheads="1"/>
          </p:cNvPicPr>
          <p:nvPr/>
        </p:nvPicPr>
        <p:blipFill>
          <a:blip r:embed="rId4" cstate="print"/>
          <a:srcRect/>
          <a:stretch>
            <a:fillRect/>
          </a:stretch>
        </p:blipFill>
        <p:spPr bwMode="auto">
          <a:xfrm>
            <a:off x="0" y="-6350"/>
            <a:ext cx="9150350" cy="5157788"/>
          </a:xfrm>
          <a:prstGeom prst="rect">
            <a:avLst/>
          </a:prstGeom>
          <a:noFill/>
        </p:spPr>
      </p:pic>
      <p:pic>
        <p:nvPicPr>
          <p:cNvPr id="23556" name="Picture 4" descr="E:\PPS  EXCLUSIVOS\- Los Oasis mas Bellos del Mundo\Imágenes\tafileltgettyimages-590667153-1024x1024.jpg"/>
          <p:cNvPicPr>
            <a:picLocks noChangeAspect="1" noChangeArrowheads="1"/>
          </p:cNvPicPr>
          <p:nvPr/>
        </p:nvPicPr>
        <p:blipFill>
          <a:blip r:embed="rId5" cstate="print"/>
          <a:srcRect/>
          <a:stretch>
            <a:fillRect/>
          </a:stretch>
        </p:blipFill>
        <p:spPr bwMode="auto">
          <a:xfrm>
            <a:off x="0" y="-15875"/>
            <a:ext cx="9150350" cy="5175250"/>
          </a:xfrm>
          <a:prstGeom prst="rect">
            <a:avLst/>
          </a:prstGeom>
          <a:noFill/>
        </p:spPr>
      </p:pic>
      <p:sp>
        <p:nvSpPr>
          <p:cNvPr id="5" name="4 Rectángulo"/>
          <p:cNvSpPr/>
          <p:nvPr/>
        </p:nvSpPr>
        <p:spPr>
          <a:xfrm>
            <a:off x="0" y="0"/>
            <a:ext cx="9144000" cy="514350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56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0" presetClass="entr" presetSubtype="0" decel="100000" fill="hold" nodeType="withEffect">
                                  <p:stCondLst>
                                    <p:cond delay="0"/>
                                  </p:stCondLst>
                                  <p:childTnLst>
                                    <p:set>
                                      <p:cBhvr>
                                        <p:cTn id="8" dur="1" fill="hold">
                                          <p:stCondLst>
                                            <p:cond delay="0"/>
                                          </p:stCondLst>
                                        </p:cTn>
                                        <p:tgtEl>
                                          <p:spTgt spid="23554"/>
                                        </p:tgtEl>
                                        <p:attrNameLst>
                                          <p:attrName>style.visibility</p:attrName>
                                        </p:attrNameLst>
                                      </p:cBhvr>
                                      <p:to>
                                        <p:strVal val="visible"/>
                                      </p:to>
                                    </p:set>
                                    <p:anim calcmode="lin" valueType="num">
                                      <p:cBhvr>
                                        <p:cTn id="9" dur="4000" fill="hold"/>
                                        <p:tgtEl>
                                          <p:spTgt spid="23554"/>
                                        </p:tgtEl>
                                        <p:attrNameLst>
                                          <p:attrName>ppt_w</p:attrName>
                                        </p:attrNameLst>
                                      </p:cBhvr>
                                      <p:tavLst>
                                        <p:tav tm="0">
                                          <p:val>
                                            <p:strVal val="#ppt_w+.3"/>
                                          </p:val>
                                        </p:tav>
                                        <p:tav tm="100000">
                                          <p:val>
                                            <p:strVal val="#ppt_w"/>
                                          </p:val>
                                        </p:tav>
                                      </p:tavLst>
                                    </p:anim>
                                    <p:anim calcmode="lin" valueType="num">
                                      <p:cBhvr>
                                        <p:cTn id="10" dur="4000" fill="hold"/>
                                        <p:tgtEl>
                                          <p:spTgt spid="23554"/>
                                        </p:tgtEl>
                                        <p:attrNameLst>
                                          <p:attrName>ppt_h</p:attrName>
                                        </p:attrNameLst>
                                      </p:cBhvr>
                                      <p:tavLst>
                                        <p:tav tm="0">
                                          <p:val>
                                            <p:strVal val="#ppt_h"/>
                                          </p:val>
                                        </p:tav>
                                        <p:tav tm="100000">
                                          <p:val>
                                            <p:strVal val="#ppt_h"/>
                                          </p:val>
                                        </p:tav>
                                      </p:tavLst>
                                    </p:anim>
                                    <p:animEffect transition="in" filter="fade">
                                      <p:cBhvr>
                                        <p:cTn id="11" dur="4000"/>
                                        <p:tgtEl>
                                          <p:spTgt spid="23554"/>
                                        </p:tgtEl>
                                      </p:cBhvr>
                                    </p:animEffect>
                                  </p:childTnLst>
                                </p:cTn>
                              </p:par>
                              <p:par>
                                <p:cTn id="12" presetID="25" presetClass="exit" presetSubtype="0" fill="hold" nodeType="withEffect">
                                  <p:stCondLst>
                                    <p:cond delay="5000"/>
                                  </p:stCondLst>
                                  <p:childTnLst>
                                    <p:animEffect transition="out" filter="fade">
                                      <p:cBhvr>
                                        <p:cTn id="13" dur="4000" accel="50000">
                                          <p:stCondLst>
                                            <p:cond delay="0"/>
                                          </p:stCondLst>
                                        </p:cTn>
                                        <p:tgtEl>
                                          <p:spTgt spid="23554"/>
                                        </p:tgtEl>
                                      </p:cBhvr>
                                    </p:animEffect>
                                    <p:anim calcmode="lin" valueType="num">
                                      <p:cBhvr>
                                        <p:cTn id="14" dur="2000" accel="50000">
                                          <p:stCondLst>
                                            <p:cond delay="0"/>
                                          </p:stCondLst>
                                        </p:cTn>
                                        <p:tgtEl>
                                          <p:spTgt spid="23554"/>
                                        </p:tgtEl>
                                        <p:attrNameLst>
                                          <p:attrName>ppt_y</p:attrName>
                                        </p:attrNameLst>
                                      </p:cBhvr>
                                      <p:tavLst>
                                        <p:tav tm="0">
                                          <p:val>
                                            <p:strVal val="ppt_y"/>
                                          </p:val>
                                        </p:tav>
                                        <p:tav tm="100000">
                                          <p:val>
                                            <p:strVal val="ppt_y+.1"/>
                                          </p:val>
                                        </p:tav>
                                      </p:tavLst>
                                    </p:anim>
                                    <p:anim calcmode="lin" valueType="num">
                                      <p:cBhvr>
                                        <p:cTn id="15" dur="2000" decel="50000">
                                          <p:stCondLst>
                                            <p:cond delay="2000"/>
                                          </p:stCondLst>
                                        </p:cTn>
                                        <p:tgtEl>
                                          <p:spTgt spid="23554"/>
                                        </p:tgtEl>
                                        <p:attrNameLst>
                                          <p:attrName>ppt_y</p:attrName>
                                        </p:attrNameLst>
                                      </p:cBhvr>
                                      <p:tavLst>
                                        <p:tav tm="0">
                                          <p:val>
                                            <p:strVal val="ppt_y"/>
                                          </p:val>
                                        </p:tav>
                                        <p:tav tm="100000">
                                          <p:val>
                                            <p:strVal val="ppt_y-.1"/>
                                          </p:val>
                                        </p:tav>
                                      </p:tavLst>
                                    </p:anim>
                                    <p:anim calcmode="lin" valueType="num">
                                      <p:cBhvr>
                                        <p:cTn id="16" dur="2000" accel="50000">
                                          <p:stCondLst>
                                            <p:cond delay="2000"/>
                                          </p:stCondLst>
                                        </p:cTn>
                                        <p:tgtEl>
                                          <p:spTgt spid="23554"/>
                                        </p:tgtEl>
                                        <p:attrNameLst>
                                          <p:attrName>ppt_x</p:attrName>
                                        </p:attrNameLst>
                                      </p:cBhvr>
                                      <p:tavLst>
                                        <p:tav tm="0">
                                          <p:val>
                                            <p:strVal val="ppt_x"/>
                                          </p:val>
                                        </p:tav>
                                        <p:tav tm="100000">
                                          <p:val>
                                            <p:strVal val="ppt_x+.4"/>
                                          </p:val>
                                        </p:tav>
                                      </p:tavLst>
                                    </p:anim>
                                    <p:anim calcmode="lin" valueType="num">
                                      <p:cBhvr>
                                        <p:cTn id="17" dur="4000"/>
                                        <p:tgtEl>
                                          <p:spTgt spid="23554"/>
                                        </p:tgtEl>
                                        <p:attrNameLst>
                                          <p:attrName>ppt_h</p:attrName>
                                        </p:attrNameLst>
                                      </p:cBhvr>
                                      <p:tavLst>
                                        <p:tav tm="0">
                                          <p:val>
                                            <p:strVal val="ppt_h"/>
                                          </p:val>
                                        </p:tav>
                                        <p:tav tm="100000">
                                          <p:val>
                                            <p:strVal val="ppt_h"/>
                                          </p:val>
                                        </p:tav>
                                      </p:tavLst>
                                    </p:anim>
                                    <p:anim calcmode="lin" valueType="num">
                                      <p:cBhvr>
                                        <p:cTn id="18" dur="2000" accel="50000">
                                          <p:stCondLst>
                                            <p:cond delay="0"/>
                                          </p:stCondLst>
                                        </p:cTn>
                                        <p:tgtEl>
                                          <p:spTgt spid="23554"/>
                                        </p:tgtEl>
                                        <p:attrNameLst>
                                          <p:attrName>ppt_w</p:attrName>
                                        </p:attrNameLst>
                                      </p:cBhvr>
                                      <p:tavLst>
                                        <p:tav tm="0">
                                          <p:val>
                                            <p:strVal val="ppt_w"/>
                                          </p:val>
                                        </p:tav>
                                        <p:tav tm="100000">
                                          <p:val>
                                            <p:strVal val="ppt_w*.05"/>
                                          </p:val>
                                        </p:tav>
                                      </p:tavLst>
                                    </p:anim>
                                    <p:anim calcmode="lin" valueType="num">
                                      <p:cBhvr>
                                        <p:cTn id="19" dur="2000" decel="50000">
                                          <p:stCondLst>
                                            <p:cond delay="2000"/>
                                          </p:stCondLst>
                                        </p:cTn>
                                        <p:tgtEl>
                                          <p:spTgt spid="23554"/>
                                        </p:tgtEl>
                                        <p:attrNameLst>
                                          <p:attrName>ppt_w</p:attrName>
                                        </p:attrNameLst>
                                      </p:cBhvr>
                                      <p:tavLst>
                                        <p:tav tm="0">
                                          <p:val>
                                            <p:strVal val="ppt_w"/>
                                          </p:val>
                                        </p:tav>
                                        <p:tav tm="100000">
                                          <p:val>
                                            <p:strVal val="ppt_w/.05"/>
                                          </p:val>
                                        </p:tav>
                                      </p:tavLst>
                                    </p:anim>
                                    <p:anim calcmode="lin" valueType="num">
                                      <p:cBhvr>
                                        <p:cTn id="20" dur="2000" accel="50000">
                                          <p:stCondLst>
                                            <p:cond delay="2000"/>
                                          </p:stCondLst>
                                        </p:cTn>
                                        <p:tgtEl>
                                          <p:spTgt spid="23554"/>
                                        </p:tgtEl>
                                        <p:attrNameLst>
                                          <p:attrName>style.rotation</p:attrName>
                                        </p:attrNameLst>
                                      </p:cBhvr>
                                      <p:tavLst>
                                        <p:tav tm="0">
                                          <p:val>
                                            <p:fltVal val="0"/>
                                          </p:val>
                                        </p:tav>
                                        <p:tav tm="100000">
                                          <p:val>
                                            <p:fltVal val="-90"/>
                                          </p:val>
                                        </p:tav>
                                      </p:tavLst>
                                    </p:anim>
                                    <p:set>
                                      <p:cBhvr>
                                        <p:cTn id="21" dur="1" fill="hold">
                                          <p:stCondLst>
                                            <p:cond delay="3999"/>
                                          </p:stCondLst>
                                        </p:cTn>
                                        <p:tgtEl>
                                          <p:spTgt spid="23554"/>
                                        </p:tgtEl>
                                        <p:attrNameLst>
                                          <p:attrName>style.visibility</p:attrName>
                                        </p:attrNameLst>
                                      </p:cBhvr>
                                      <p:to>
                                        <p:strVal val="hidden"/>
                                      </p:to>
                                    </p:set>
                                  </p:childTnLst>
                                </p:cTn>
                              </p:par>
                              <p:par>
                                <p:cTn id="22" presetID="25" presetClass="entr" presetSubtype="0" fill="hold" nodeType="withEffect">
                                  <p:stCondLst>
                                    <p:cond delay="5000"/>
                                  </p:stCondLst>
                                  <p:childTnLst>
                                    <p:set>
                                      <p:cBhvr>
                                        <p:cTn id="23" dur="1" fill="hold">
                                          <p:stCondLst>
                                            <p:cond delay="0"/>
                                          </p:stCondLst>
                                        </p:cTn>
                                        <p:tgtEl>
                                          <p:spTgt spid="23555"/>
                                        </p:tgtEl>
                                        <p:attrNameLst>
                                          <p:attrName>style.visibility</p:attrName>
                                        </p:attrNameLst>
                                      </p:cBhvr>
                                      <p:to>
                                        <p:strVal val="visible"/>
                                      </p:to>
                                    </p:set>
                                    <p:anim calcmode="lin" valueType="num">
                                      <p:cBhvr>
                                        <p:cTn id="24" dur="2000" decel="50000" fill="hold">
                                          <p:stCondLst>
                                            <p:cond delay="0"/>
                                          </p:stCondLst>
                                        </p:cTn>
                                        <p:tgtEl>
                                          <p:spTgt spid="23555"/>
                                        </p:tgtEl>
                                        <p:attrNameLst>
                                          <p:attrName>style.rotation</p:attrName>
                                        </p:attrNameLst>
                                      </p:cBhvr>
                                      <p:tavLst>
                                        <p:tav tm="0">
                                          <p:val>
                                            <p:fltVal val="-90"/>
                                          </p:val>
                                        </p:tav>
                                        <p:tav tm="100000">
                                          <p:val>
                                            <p:fltVal val="0"/>
                                          </p:val>
                                        </p:tav>
                                      </p:tavLst>
                                    </p:anim>
                                    <p:anim calcmode="lin" valueType="num">
                                      <p:cBhvr>
                                        <p:cTn id="25" dur="2000" decel="50000" fill="hold">
                                          <p:stCondLst>
                                            <p:cond delay="0"/>
                                          </p:stCondLst>
                                        </p:cTn>
                                        <p:tgtEl>
                                          <p:spTgt spid="23555"/>
                                        </p:tgtEl>
                                        <p:attrNameLst>
                                          <p:attrName>ppt_w</p:attrName>
                                        </p:attrNameLst>
                                      </p:cBhvr>
                                      <p:tavLst>
                                        <p:tav tm="0">
                                          <p:val>
                                            <p:strVal val="#ppt_w"/>
                                          </p:val>
                                        </p:tav>
                                        <p:tav tm="100000">
                                          <p:val>
                                            <p:strVal val="#ppt_w*.05"/>
                                          </p:val>
                                        </p:tav>
                                      </p:tavLst>
                                    </p:anim>
                                    <p:anim calcmode="lin" valueType="num">
                                      <p:cBhvr>
                                        <p:cTn id="26" dur="2000" accel="50000" fill="hold">
                                          <p:stCondLst>
                                            <p:cond delay="2000"/>
                                          </p:stCondLst>
                                        </p:cTn>
                                        <p:tgtEl>
                                          <p:spTgt spid="23555"/>
                                        </p:tgtEl>
                                        <p:attrNameLst>
                                          <p:attrName>ppt_w</p:attrName>
                                        </p:attrNameLst>
                                      </p:cBhvr>
                                      <p:tavLst>
                                        <p:tav tm="0">
                                          <p:val>
                                            <p:strVal val="#ppt_w*.05"/>
                                          </p:val>
                                        </p:tav>
                                        <p:tav tm="100000">
                                          <p:val>
                                            <p:strVal val="#ppt_w"/>
                                          </p:val>
                                        </p:tav>
                                      </p:tavLst>
                                    </p:anim>
                                    <p:anim calcmode="lin" valueType="num">
                                      <p:cBhvr>
                                        <p:cTn id="27" dur="4000" fill="hold"/>
                                        <p:tgtEl>
                                          <p:spTgt spid="23555"/>
                                        </p:tgtEl>
                                        <p:attrNameLst>
                                          <p:attrName>ppt_h</p:attrName>
                                        </p:attrNameLst>
                                      </p:cBhvr>
                                      <p:tavLst>
                                        <p:tav tm="0">
                                          <p:val>
                                            <p:strVal val="#ppt_h"/>
                                          </p:val>
                                        </p:tav>
                                        <p:tav tm="100000">
                                          <p:val>
                                            <p:strVal val="#ppt_h"/>
                                          </p:val>
                                        </p:tav>
                                      </p:tavLst>
                                    </p:anim>
                                    <p:anim calcmode="lin" valueType="num">
                                      <p:cBhvr>
                                        <p:cTn id="28" dur="2000" decel="50000" fill="hold">
                                          <p:stCondLst>
                                            <p:cond delay="0"/>
                                          </p:stCondLst>
                                        </p:cTn>
                                        <p:tgtEl>
                                          <p:spTgt spid="23555"/>
                                        </p:tgtEl>
                                        <p:attrNameLst>
                                          <p:attrName>ppt_x</p:attrName>
                                        </p:attrNameLst>
                                      </p:cBhvr>
                                      <p:tavLst>
                                        <p:tav tm="0">
                                          <p:val>
                                            <p:strVal val="#ppt_x+.4"/>
                                          </p:val>
                                        </p:tav>
                                        <p:tav tm="100000">
                                          <p:val>
                                            <p:strVal val="#ppt_x"/>
                                          </p:val>
                                        </p:tav>
                                      </p:tavLst>
                                    </p:anim>
                                    <p:anim calcmode="lin" valueType="num">
                                      <p:cBhvr>
                                        <p:cTn id="29" dur="2000" decel="50000" fill="hold">
                                          <p:stCondLst>
                                            <p:cond delay="0"/>
                                          </p:stCondLst>
                                        </p:cTn>
                                        <p:tgtEl>
                                          <p:spTgt spid="23555"/>
                                        </p:tgtEl>
                                        <p:attrNameLst>
                                          <p:attrName>ppt_y</p:attrName>
                                        </p:attrNameLst>
                                      </p:cBhvr>
                                      <p:tavLst>
                                        <p:tav tm="0">
                                          <p:val>
                                            <p:strVal val="#ppt_y-.2"/>
                                          </p:val>
                                        </p:tav>
                                        <p:tav tm="100000">
                                          <p:val>
                                            <p:strVal val="#ppt_y+.1"/>
                                          </p:val>
                                        </p:tav>
                                      </p:tavLst>
                                    </p:anim>
                                    <p:anim calcmode="lin" valueType="num">
                                      <p:cBhvr>
                                        <p:cTn id="30" dur="2000" accel="50000" fill="hold">
                                          <p:stCondLst>
                                            <p:cond delay="2000"/>
                                          </p:stCondLst>
                                        </p:cTn>
                                        <p:tgtEl>
                                          <p:spTgt spid="23555"/>
                                        </p:tgtEl>
                                        <p:attrNameLst>
                                          <p:attrName>ppt_y</p:attrName>
                                        </p:attrNameLst>
                                      </p:cBhvr>
                                      <p:tavLst>
                                        <p:tav tm="0">
                                          <p:val>
                                            <p:strVal val="#ppt_y+.1"/>
                                          </p:val>
                                        </p:tav>
                                        <p:tav tm="100000">
                                          <p:val>
                                            <p:strVal val="#ppt_y"/>
                                          </p:val>
                                        </p:tav>
                                      </p:tavLst>
                                    </p:anim>
                                    <p:animEffect transition="in" filter="fade">
                                      <p:cBhvr>
                                        <p:cTn id="31" dur="4000" decel="50000">
                                          <p:stCondLst>
                                            <p:cond delay="0"/>
                                          </p:stCondLst>
                                        </p:cTn>
                                        <p:tgtEl>
                                          <p:spTgt spid="23555"/>
                                        </p:tgtEl>
                                      </p:cBhvr>
                                    </p:animEffect>
                                  </p:childTnLst>
                                </p:cTn>
                              </p:par>
                              <p:par>
                                <p:cTn id="32" presetID="10" presetClass="entr" presetSubtype="0" fill="hold" nodeType="withEffect">
                                  <p:stCondLst>
                                    <p:cond delay="10500"/>
                                  </p:stCondLst>
                                  <p:childTnLst>
                                    <p:set>
                                      <p:cBhvr>
                                        <p:cTn id="33" dur="1" fill="hold">
                                          <p:stCondLst>
                                            <p:cond delay="0"/>
                                          </p:stCondLst>
                                        </p:cTn>
                                        <p:tgtEl>
                                          <p:spTgt spid="23556"/>
                                        </p:tgtEl>
                                        <p:attrNameLst>
                                          <p:attrName>style.visibility</p:attrName>
                                        </p:attrNameLst>
                                      </p:cBhvr>
                                      <p:to>
                                        <p:strVal val="visible"/>
                                      </p:to>
                                    </p:set>
                                    <p:animEffect transition="in" filter="fade">
                                      <p:cBhvr>
                                        <p:cTn id="34" dur="4000"/>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547664" y="1203598"/>
            <a:ext cx="2808312" cy="2031325"/>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Este oasis está completamente ubicado a lo largo del río </a:t>
            </a:r>
            <a:r>
              <a:rPr lang="es-ES" sz="2100" dirty="0" err="1">
                <a:solidFill>
                  <a:srgbClr val="5F0505"/>
                </a:solidFill>
                <a:effectLst>
                  <a:outerShdw blurRad="38100" dist="38100" dir="2700000" algn="tl">
                    <a:srgbClr val="000000">
                      <a:alpha val="43137"/>
                    </a:srgbClr>
                  </a:outerShdw>
                </a:effectLst>
                <a:latin typeface="Comic Sans MS" pitchFamily="66" charset="0"/>
              </a:rPr>
              <a:t>Ziz</a:t>
            </a:r>
            <a:r>
              <a:rPr lang="es-ES" sz="2100" dirty="0">
                <a:solidFill>
                  <a:srgbClr val="5F0505"/>
                </a:solidFill>
                <a:effectLst>
                  <a:outerShdw blurRad="38100" dist="38100" dir="2700000" algn="tl">
                    <a:srgbClr val="000000">
                      <a:alpha val="43137"/>
                    </a:srgbClr>
                  </a:outerShdw>
                </a:effectLst>
                <a:latin typeface="Comic Sans MS" pitchFamily="66" charset="0"/>
              </a:rPr>
              <a:t>, y es famoso por sus </a:t>
            </a:r>
            <a:r>
              <a:rPr lang="es-ES" sz="2100" dirty="0" smtClean="0">
                <a:solidFill>
                  <a:srgbClr val="5F0505"/>
                </a:solidFill>
                <a:effectLst>
                  <a:outerShdw blurRad="38100" dist="38100" dir="2700000" algn="tl">
                    <a:srgbClr val="000000">
                      <a:alpha val="43137"/>
                    </a:srgbClr>
                  </a:outerShdw>
                </a:effectLst>
                <a:latin typeface="Comic Sans MS" pitchFamily="66" charset="0"/>
              </a:rPr>
              <a:t>frutas </a:t>
            </a:r>
            <a:r>
              <a:rPr lang="es-ES" sz="2100" dirty="0">
                <a:solidFill>
                  <a:srgbClr val="5F0505"/>
                </a:solidFill>
                <a:effectLst>
                  <a:outerShdw blurRad="38100" dist="38100" dir="2700000" algn="tl">
                    <a:srgbClr val="000000">
                      <a:alpha val="43137"/>
                    </a:srgbClr>
                  </a:outerShdw>
                </a:effectLst>
                <a:latin typeface="Comic Sans MS" pitchFamily="66" charset="0"/>
              </a:rPr>
              <a:t>jugosas y deliciosas.</a:t>
            </a:r>
          </a:p>
        </p:txBody>
      </p:sp>
      <p:sp>
        <p:nvSpPr>
          <p:cNvPr id="3" name="2 Rectángulo"/>
          <p:cNvSpPr/>
          <p:nvPr/>
        </p:nvSpPr>
        <p:spPr>
          <a:xfrm>
            <a:off x="4644008" y="1131590"/>
            <a:ext cx="3168352" cy="2554545"/>
          </a:xfrm>
          <a:prstGeom prst="rect">
            <a:avLst/>
          </a:prstGeom>
        </p:spPr>
        <p:txBody>
          <a:bodyPr wrap="square">
            <a:spAutoFit/>
          </a:bodyPr>
          <a:lstStyle/>
          <a:p>
            <a:pPr algn="ctr"/>
            <a:r>
              <a:rPr lang="es-ES" sz="2000" dirty="0" smtClean="0">
                <a:solidFill>
                  <a:srgbClr val="5F0505"/>
                </a:solidFill>
                <a:effectLst>
                  <a:outerShdw blurRad="38100" dist="38100" dir="2700000" algn="tl">
                    <a:srgbClr val="000000">
                      <a:alpha val="43137"/>
                    </a:srgbClr>
                  </a:outerShdw>
                </a:effectLst>
                <a:latin typeface="Comic Sans MS" pitchFamily="66" charset="0"/>
              </a:rPr>
              <a:t>El Oasis de </a:t>
            </a:r>
            <a:r>
              <a:rPr lang="es-ES" sz="2000" dirty="0" err="1" smtClean="0">
                <a:solidFill>
                  <a:srgbClr val="5F0505"/>
                </a:solidFill>
                <a:effectLst>
                  <a:outerShdw blurRad="38100" dist="38100" dir="2700000" algn="tl">
                    <a:srgbClr val="000000">
                      <a:alpha val="43137"/>
                    </a:srgbClr>
                  </a:outerShdw>
                </a:effectLst>
                <a:latin typeface="Comic Sans MS" pitchFamily="66" charset="0"/>
              </a:rPr>
              <a:t>Tafilalet</a:t>
            </a:r>
            <a:r>
              <a:rPr lang="es-ES" sz="2000" dirty="0" smtClean="0">
                <a:solidFill>
                  <a:srgbClr val="5F0505"/>
                </a:solidFill>
                <a:effectLst>
                  <a:outerShdw blurRad="38100" dist="38100" dir="2700000" algn="tl">
                    <a:srgbClr val="000000">
                      <a:alpha val="43137"/>
                    </a:srgbClr>
                  </a:outerShdw>
                </a:effectLst>
                <a:latin typeface="Comic Sans MS" pitchFamily="66" charset="0"/>
              </a:rPr>
              <a:t>,  es el mayor palmeral del mundo, con unas 800.000 palmeras datileras. Es el último gran oasis antes del desierto y las inmensas extensiones de arena del Sahara.</a:t>
            </a:r>
            <a:endParaRPr lang="es-ES" sz="2000" dirty="0">
              <a:solidFill>
                <a:srgbClr val="5F0505"/>
              </a:solidFill>
              <a:effectLst>
                <a:outerShdw blurRad="38100" dist="38100" dir="2700000" algn="tl">
                  <a:srgbClr val="000000">
                    <a:alpha val="43137"/>
                  </a:srgbClr>
                </a:outerShdw>
              </a:effectLst>
              <a:latin typeface="Comic Sans MS" pitchFamily="66" charset="0"/>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6500"/>
                                  </p:stCondLst>
                                  <p:iterate type="lt">
                                    <p:tmPct val="3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24578" name="Picture 2" descr="E:\PPS  EXCLUSIVOS\- Los Oasis mas Bellos del Mundo\Imágenes\Marrakech-Trekking-Morocco.jpg"/>
          <p:cNvPicPr>
            <a:picLocks noChangeAspect="1" noChangeArrowheads="1"/>
          </p:cNvPicPr>
          <p:nvPr/>
        </p:nvPicPr>
        <p:blipFill>
          <a:blip r:embed="rId3" cstate="print"/>
          <a:srcRect/>
          <a:stretch>
            <a:fillRect/>
          </a:stretch>
        </p:blipFill>
        <p:spPr bwMode="auto">
          <a:xfrm>
            <a:off x="-6350" y="-6350"/>
            <a:ext cx="9150350" cy="5157788"/>
          </a:xfrm>
          <a:prstGeom prst="rect">
            <a:avLst/>
          </a:prstGeom>
          <a:noFill/>
        </p:spPr>
      </p:pic>
      <p:pic>
        <p:nvPicPr>
          <p:cNvPr id="24579" name="Picture 3" descr="E:\PPS  EXCLUSIVOS\- Los Oasis mas Bellos del Mundo\Imágenes\tafilaltmhnmf8r.jpg"/>
          <p:cNvPicPr>
            <a:picLocks noChangeAspect="1" noChangeArrowheads="1"/>
          </p:cNvPicPr>
          <p:nvPr/>
        </p:nvPicPr>
        <p:blipFill>
          <a:blip r:embed="rId4" cstate="print"/>
          <a:srcRect/>
          <a:stretch>
            <a:fillRect/>
          </a:stretch>
        </p:blipFill>
        <p:spPr bwMode="auto">
          <a:xfrm>
            <a:off x="0" y="0"/>
            <a:ext cx="9144000" cy="5157788"/>
          </a:xfrm>
          <a:prstGeom prst="rect">
            <a:avLst/>
          </a:prstGeom>
          <a:noFill/>
        </p:spPr>
      </p:pic>
      <p:pic>
        <p:nvPicPr>
          <p:cNvPr id="24580" name="Picture 4" descr="E:\PPS  EXCLUSIVOS\- Los Oasis mas Bellos del Mundo\Imágenes\Tafilalt 44b2560c-0df8-4971-980c-c7ef089356f1.jpg"/>
          <p:cNvPicPr>
            <a:picLocks noChangeAspect="1" noChangeArrowheads="1"/>
          </p:cNvPicPr>
          <p:nvPr/>
        </p:nvPicPr>
        <p:blipFill>
          <a:blip r:embed="rId5" cstate="print"/>
          <a:srcRect/>
          <a:stretch>
            <a:fillRect/>
          </a:stretch>
        </p:blipFill>
        <p:spPr bwMode="auto">
          <a:xfrm>
            <a:off x="0" y="-6350"/>
            <a:ext cx="9144000" cy="5157788"/>
          </a:xfrm>
          <a:prstGeom prst="rect">
            <a:avLst/>
          </a:prstGeom>
          <a:noFill/>
        </p:spPr>
      </p:pic>
      <p:sp>
        <p:nvSpPr>
          <p:cNvPr id="5" name="4 Rectángulo"/>
          <p:cNvSpPr/>
          <p:nvPr/>
        </p:nvSpPr>
        <p:spPr>
          <a:xfrm>
            <a:off x="0" y="0"/>
            <a:ext cx="9144000" cy="514350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53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42" presetClass="entr" presetSubtype="0" fill="hold" nodeType="withEffect">
                                  <p:stCondLst>
                                    <p:cond delay="0"/>
                                  </p:stCondLst>
                                  <p:childTnLst>
                                    <p:set>
                                      <p:cBhvr>
                                        <p:cTn id="8" dur="1" fill="hold">
                                          <p:stCondLst>
                                            <p:cond delay="0"/>
                                          </p:stCondLst>
                                        </p:cTn>
                                        <p:tgtEl>
                                          <p:spTgt spid="24578"/>
                                        </p:tgtEl>
                                        <p:attrNameLst>
                                          <p:attrName>style.visibility</p:attrName>
                                        </p:attrNameLst>
                                      </p:cBhvr>
                                      <p:to>
                                        <p:strVal val="visible"/>
                                      </p:to>
                                    </p:set>
                                    <p:animEffect transition="in" filter="fade">
                                      <p:cBhvr>
                                        <p:cTn id="9" dur="4000"/>
                                        <p:tgtEl>
                                          <p:spTgt spid="24578"/>
                                        </p:tgtEl>
                                      </p:cBhvr>
                                    </p:animEffect>
                                    <p:anim calcmode="lin" valueType="num">
                                      <p:cBhvr>
                                        <p:cTn id="10" dur="4000" fill="hold"/>
                                        <p:tgtEl>
                                          <p:spTgt spid="24578"/>
                                        </p:tgtEl>
                                        <p:attrNameLst>
                                          <p:attrName>ppt_x</p:attrName>
                                        </p:attrNameLst>
                                      </p:cBhvr>
                                      <p:tavLst>
                                        <p:tav tm="0">
                                          <p:val>
                                            <p:strVal val="#ppt_x"/>
                                          </p:val>
                                        </p:tav>
                                        <p:tav tm="100000">
                                          <p:val>
                                            <p:strVal val="#ppt_x"/>
                                          </p:val>
                                        </p:tav>
                                      </p:tavLst>
                                    </p:anim>
                                    <p:anim calcmode="lin" valueType="num">
                                      <p:cBhvr>
                                        <p:cTn id="11" dur="4000" fill="hold"/>
                                        <p:tgtEl>
                                          <p:spTgt spid="24578"/>
                                        </p:tgtEl>
                                        <p:attrNameLst>
                                          <p:attrName>ppt_y</p:attrName>
                                        </p:attrNameLst>
                                      </p:cBhvr>
                                      <p:tavLst>
                                        <p:tav tm="0">
                                          <p:val>
                                            <p:strVal val="#ppt_y+.1"/>
                                          </p:val>
                                        </p:tav>
                                        <p:tav tm="100000">
                                          <p:val>
                                            <p:strVal val="#ppt_y"/>
                                          </p:val>
                                        </p:tav>
                                      </p:tavLst>
                                    </p:anim>
                                  </p:childTnLst>
                                </p:cTn>
                              </p:par>
                              <p:par>
                                <p:cTn id="12" presetID="47" presetClass="entr" presetSubtype="0" fill="hold" nodeType="withEffect">
                                  <p:stCondLst>
                                    <p:cond delay="5000"/>
                                  </p:stCondLst>
                                  <p:childTnLst>
                                    <p:set>
                                      <p:cBhvr>
                                        <p:cTn id="13" dur="1" fill="hold">
                                          <p:stCondLst>
                                            <p:cond delay="0"/>
                                          </p:stCondLst>
                                        </p:cTn>
                                        <p:tgtEl>
                                          <p:spTgt spid="24579"/>
                                        </p:tgtEl>
                                        <p:attrNameLst>
                                          <p:attrName>style.visibility</p:attrName>
                                        </p:attrNameLst>
                                      </p:cBhvr>
                                      <p:to>
                                        <p:strVal val="visible"/>
                                      </p:to>
                                    </p:set>
                                    <p:animEffect transition="in" filter="fade">
                                      <p:cBhvr>
                                        <p:cTn id="14" dur="4000"/>
                                        <p:tgtEl>
                                          <p:spTgt spid="24579"/>
                                        </p:tgtEl>
                                      </p:cBhvr>
                                    </p:animEffect>
                                    <p:anim calcmode="lin" valueType="num">
                                      <p:cBhvr>
                                        <p:cTn id="15" dur="4000" fill="hold"/>
                                        <p:tgtEl>
                                          <p:spTgt spid="24579"/>
                                        </p:tgtEl>
                                        <p:attrNameLst>
                                          <p:attrName>ppt_x</p:attrName>
                                        </p:attrNameLst>
                                      </p:cBhvr>
                                      <p:tavLst>
                                        <p:tav tm="0">
                                          <p:val>
                                            <p:strVal val="#ppt_x"/>
                                          </p:val>
                                        </p:tav>
                                        <p:tav tm="100000">
                                          <p:val>
                                            <p:strVal val="#ppt_x"/>
                                          </p:val>
                                        </p:tav>
                                      </p:tavLst>
                                    </p:anim>
                                    <p:anim calcmode="lin" valueType="num">
                                      <p:cBhvr>
                                        <p:cTn id="16" dur="4000" fill="hold"/>
                                        <p:tgtEl>
                                          <p:spTgt spid="24579"/>
                                        </p:tgtEl>
                                        <p:attrNameLst>
                                          <p:attrName>ppt_y</p:attrName>
                                        </p:attrNameLst>
                                      </p:cBhvr>
                                      <p:tavLst>
                                        <p:tav tm="0">
                                          <p:val>
                                            <p:strVal val="#ppt_y-.1"/>
                                          </p:val>
                                        </p:tav>
                                        <p:tav tm="100000">
                                          <p:val>
                                            <p:strVal val="#ppt_y"/>
                                          </p:val>
                                        </p:tav>
                                      </p:tavLst>
                                    </p:anim>
                                  </p:childTnLst>
                                </p:cTn>
                              </p:par>
                              <p:par>
                                <p:cTn id="17" presetID="10" presetClass="entr" presetSubtype="0" fill="hold" nodeType="withEffect">
                                  <p:stCondLst>
                                    <p:cond delay="10500"/>
                                  </p:stCondLst>
                                  <p:childTnLst>
                                    <p:set>
                                      <p:cBhvr>
                                        <p:cTn id="18" dur="1" fill="hold">
                                          <p:stCondLst>
                                            <p:cond delay="0"/>
                                          </p:stCondLst>
                                        </p:cTn>
                                        <p:tgtEl>
                                          <p:spTgt spid="24580"/>
                                        </p:tgtEl>
                                        <p:attrNameLst>
                                          <p:attrName>style.visibility</p:attrName>
                                        </p:attrNameLst>
                                      </p:cBhvr>
                                      <p:to>
                                        <p:strVal val="visible"/>
                                      </p:to>
                                    </p:set>
                                    <p:animEffect transition="in" filter="fade">
                                      <p:cBhvr>
                                        <p:cTn id="19" dur="4000"/>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475656" y="1131590"/>
            <a:ext cx="2880320" cy="2354491"/>
          </a:xfrm>
          <a:prstGeom prst="rect">
            <a:avLst/>
          </a:prstGeom>
        </p:spPr>
        <p:txBody>
          <a:bodyPr wrap="square">
            <a:spAutoFit/>
          </a:bodyPr>
          <a:lstStyle/>
          <a:p>
            <a:pPr algn="ctr"/>
            <a:r>
              <a:rPr lang="es-ES" sz="2100" dirty="0">
                <a:solidFill>
                  <a:srgbClr val="5F0505"/>
                </a:solidFill>
                <a:effectLst>
                  <a:outerShdw blurRad="38100" dist="38100" dir="2700000" algn="tl">
                    <a:srgbClr val="000000">
                      <a:alpha val="43137"/>
                    </a:srgbClr>
                  </a:outerShdw>
                </a:effectLst>
                <a:latin typeface="Comic Sans MS" pitchFamily="66" charset="0"/>
              </a:rPr>
              <a:t>La ciudad que se encuentra dentro del oasis fue fundada en 757 DC por </a:t>
            </a:r>
            <a:r>
              <a:rPr lang="es-ES" sz="2100" dirty="0" err="1">
                <a:solidFill>
                  <a:srgbClr val="5F0505"/>
                </a:solidFill>
                <a:effectLst>
                  <a:outerShdw blurRad="38100" dist="38100" dir="2700000" algn="tl">
                    <a:srgbClr val="000000">
                      <a:alpha val="43137"/>
                    </a:srgbClr>
                  </a:outerShdw>
                </a:effectLst>
                <a:latin typeface="Comic Sans MS" pitchFamily="66" charset="0"/>
              </a:rPr>
              <a:t>Moussa</a:t>
            </a:r>
            <a:r>
              <a:rPr lang="es-ES" sz="2100" dirty="0">
                <a:solidFill>
                  <a:srgbClr val="5F0505"/>
                </a:solidFill>
                <a:effectLst>
                  <a:outerShdw blurRad="38100" dist="38100" dir="2700000" algn="tl">
                    <a:srgbClr val="000000">
                      <a:alpha val="43137"/>
                    </a:srgbClr>
                  </a:outerShdw>
                </a:effectLst>
                <a:latin typeface="Comic Sans MS" pitchFamily="66" charset="0"/>
              </a:rPr>
              <a:t> ben </a:t>
            </a:r>
            <a:r>
              <a:rPr lang="es-ES" sz="2100" dirty="0" err="1">
                <a:solidFill>
                  <a:srgbClr val="5F0505"/>
                </a:solidFill>
                <a:effectLst>
                  <a:outerShdw blurRad="38100" dist="38100" dir="2700000" algn="tl">
                    <a:srgbClr val="000000">
                      <a:alpha val="43137"/>
                    </a:srgbClr>
                  </a:outerShdw>
                </a:effectLst>
                <a:latin typeface="Comic Sans MS" pitchFamily="66" charset="0"/>
              </a:rPr>
              <a:t>Nasser</a:t>
            </a:r>
            <a:r>
              <a:rPr lang="es-ES" sz="2100" dirty="0">
                <a:solidFill>
                  <a:srgbClr val="5F0505"/>
                </a:solidFill>
                <a:effectLst>
                  <a:outerShdw blurRad="38100" dist="38100" dir="2700000" algn="tl">
                    <a:srgbClr val="000000">
                      <a:alpha val="43137"/>
                    </a:srgbClr>
                  </a:outerShdw>
                </a:effectLst>
                <a:latin typeface="Comic Sans MS" pitchFamily="66" charset="0"/>
              </a:rPr>
              <a:t>, el entonces líder de la </a:t>
            </a:r>
            <a:r>
              <a:rPr lang="es-ES" sz="2100" dirty="0" err="1">
                <a:solidFill>
                  <a:srgbClr val="5F0505"/>
                </a:solidFill>
                <a:effectLst>
                  <a:outerShdw blurRad="38100" dist="38100" dir="2700000" algn="tl">
                    <a:srgbClr val="000000">
                      <a:alpha val="43137"/>
                    </a:srgbClr>
                  </a:outerShdw>
                </a:effectLst>
                <a:latin typeface="Comic Sans MS" pitchFamily="66" charset="0"/>
              </a:rPr>
              <a:t>Miknasa</a:t>
            </a:r>
            <a:r>
              <a:rPr lang="es-ES" sz="2100" dirty="0">
                <a:solidFill>
                  <a:srgbClr val="5F0505"/>
                </a:solidFill>
                <a:effectLst>
                  <a:outerShdw blurRad="38100" dist="38100" dir="2700000" algn="tl">
                    <a:srgbClr val="000000">
                      <a:alpha val="43137"/>
                    </a:srgbClr>
                  </a:outerShdw>
                </a:effectLst>
                <a:latin typeface="Comic Sans MS" pitchFamily="66" charset="0"/>
              </a:rPr>
              <a:t> </a:t>
            </a:r>
            <a:r>
              <a:rPr lang="es-ES" sz="2100" dirty="0" err="1">
                <a:solidFill>
                  <a:srgbClr val="5F0505"/>
                </a:solidFill>
                <a:effectLst>
                  <a:outerShdw blurRad="38100" dist="38100" dir="2700000" algn="tl">
                    <a:srgbClr val="000000">
                      <a:alpha val="43137"/>
                    </a:srgbClr>
                  </a:outerShdw>
                </a:effectLst>
                <a:latin typeface="Comic Sans MS" pitchFamily="66" charset="0"/>
              </a:rPr>
              <a:t>Amazigh</a:t>
            </a:r>
            <a:r>
              <a:rPr lang="es-ES" sz="2100" dirty="0">
                <a:solidFill>
                  <a:srgbClr val="5F0505"/>
                </a:solidFill>
                <a:effectLst>
                  <a:outerShdw blurRad="38100" dist="38100" dir="2700000" algn="tl">
                    <a:srgbClr val="000000">
                      <a:alpha val="43137"/>
                    </a:srgbClr>
                  </a:outerShdw>
                </a:effectLst>
                <a:latin typeface="Comic Sans MS" pitchFamily="66" charset="0"/>
              </a:rPr>
              <a:t>, </a:t>
            </a:r>
          </a:p>
        </p:txBody>
      </p:sp>
      <p:sp>
        <p:nvSpPr>
          <p:cNvPr id="3" name="2 Rectángulo"/>
          <p:cNvSpPr/>
          <p:nvPr/>
        </p:nvSpPr>
        <p:spPr>
          <a:xfrm>
            <a:off x="4860032" y="1275606"/>
            <a:ext cx="2664296" cy="2031325"/>
          </a:xfrm>
          <a:prstGeom prst="rect">
            <a:avLst/>
          </a:prstGeom>
        </p:spPr>
        <p:txBody>
          <a:bodyPr wrap="square">
            <a:spAutoFit/>
          </a:bodyPr>
          <a:lstStyle/>
          <a:p>
            <a:pPr algn="ctr"/>
            <a:r>
              <a:rPr lang="es-ES" sz="2100" dirty="0" smtClean="0">
                <a:solidFill>
                  <a:srgbClr val="5F0505"/>
                </a:solidFill>
                <a:effectLst>
                  <a:outerShdw blurRad="38100" dist="38100" dir="2700000" algn="tl">
                    <a:srgbClr val="000000">
                      <a:alpha val="43137"/>
                    </a:srgbClr>
                  </a:outerShdw>
                </a:effectLst>
                <a:latin typeface="Comic Sans MS" pitchFamily="66" charset="0"/>
              </a:rPr>
              <a:t>Y también fue el lugar de nacimiento de la dinastía alauita de Marruecos en el siglo XVII.</a:t>
            </a:r>
            <a:endParaRPr lang="es-ES" sz="2100" dirty="0">
              <a:solidFill>
                <a:srgbClr val="5F0505"/>
              </a:solidFill>
            </a:endParaRPr>
          </a:p>
        </p:txBody>
      </p:sp>
      <p:sp>
        <p:nvSpPr>
          <p:cNvPr id="4" name="3 Rectángulo"/>
          <p:cNvSpPr/>
          <p:nvPr/>
        </p:nvSpPr>
        <p:spPr>
          <a:xfrm>
            <a:off x="0" y="0"/>
            <a:ext cx="9144000" cy="51435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4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3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childTnLst>
                                </p:cTn>
                              </p:par>
                              <p:par>
                                <p:cTn id="10" presetID="10" presetClass="entr" presetSubtype="0" fill="hold" grpId="0" nodeType="withEffect">
                                  <p:stCondLst>
                                    <p:cond delay="8000"/>
                                  </p:stCondLst>
                                  <p:iterate type="lt">
                                    <p:tmPct val="3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000" r="-1000"/>
          </a:stretch>
        </a:blipFill>
        <a:effectLst/>
      </p:bgPr>
    </p:bg>
    <p:spTree>
      <p:nvGrpSpPr>
        <p:cNvPr id="1" name=""/>
        <p:cNvGrpSpPr/>
        <p:nvPr/>
      </p:nvGrpSpPr>
      <p:grpSpPr>
        <a:xfrm>
          <a:off x="0" y="0"/>
          <a:ext cx="0" cy="0"/>
          <a:chOff x="0" y="0"/>
          <a:chExt cx="0" cy="0"/>
        </a:xfrm>
      </p:grpSpPr>
      <p:pic>
        <p:nvPicPr>
          <p:cNvPr id="5" name="Picture 2" descr="E:\PPS  EXCLUSIVOS\- Los Oasis mas Bellos del Mundo\Imágenes\70 - tafilelt80Fu8sx.jpg"/>
          <p:cNvPicPr>
            <a:picLocks noChangeAspect="1" noChangeArrowheads="1"/>
          </p:cNvPicPr>
          <p:nvPr/>
        </p:nvPicPr>
        <p:blipFill>
          <a:blip r:embed="rId4" cstate="print"/>
          <a:srcRect/>
          <a:stretch>
            <a:fillRect/>
          </a:stretch>
        </p:blipFill>
        <p:spPr bwMode="auto">
          <a:xfrm>
            <a:off x="0" y="0"/>
            <a:ext cx="9156700" cy="5157788"/>
          </a:xfrm>
          <a:prstGeom prst="rect">
            <a:avLst/>
          </a:prstGeom>
          <a:noFill/>
        </p:spPr>
      </p:pic>
      <p:pic>
        <p:nvPicPr>
          <p:cNvPr id="25602" name="Picture 2" descr="E:\PPS  EXCLUSIVOS\- Los Oasis mas Bellos del Mundo\Imágenes\70 - tafilelt80Fu8sx.jpg"/>
          <p:cNvPicPr>
            <a:picLocks noChangeAspect="1" noChangeArrowheads="1"/>
          </p:cNvPicPr>
          <p:nvPr/>
        </p:nvPicPr>
        <p:blipFill>
          <a:blip r:embed="rId4" cstate="print"/>
          <a:srcRect/>
          <a:stretch>
            <a:fillRect/>
          </a:stretch>
        </p:blipFill>
        <p:spPr bwMode="auto">
          <a:xfrm>
            <a:off x="-6350" y="0"/>
            <a:ext cx="9156700" cy="5151438"/>
          </a:xfrm>
          <a:prstGeom prst="rect">
            <a:avLst/>
          </a:prstGeom>
          <a:noFill/>
        </p:spPr>
      </p:pic>
      <p:pic>
        <p:nvPicPr>
          <p:cNvPr id="25603" name="Picture 3" descr="E:\PPS  EXCLUSIVOS\- Los Oasis mas Bellos del Mundo\Imágenes\tafilelt404682bf2ddafd34f60674c543397877.jpg"/>
          <p:cNvPicPr>
            <a:picLocks noChangeAspect="1" noChangeArrowheads="1"/>
          </p:cNvPicPr>
          <p:nvPr/>
        </p:nvPicPr>
        <p:blipFill>
          <a:blip r:embed="rId5" cstate="print"/>
          <a:srcRect/>
          <a:stretch>
            <a:fillRect/>
          </a:stretch>
        </p:blipFill>
        <p:spPr bwMode="auto">
          <a:xfrm>
            <a:off x="0" y="0"/>
            <a:ext cx="9144000" cy="5157788"/>
          </a:xfrm>
          <a:prstGeom prst="rect">
            <a:avLst/>
          </a:prstGeom>
          <a:noFill/>
        </p:spPr>
      </p:pic>
      <p:pic>
        <p:nvPicPr>
          <p:cNvPr id="25604" name="Picture 4" descr="E:\PPS  EXCLUSIVOS\- Los Oasis mas Bellos del Mundo\Imágenes\tafilalt15856821883266.jpg"/>
          <p:cNvPicPr>
            <a:picLocks noChangeAspect="1" noChangeArrowheads="1"/>
          </p:cNvPicPr>
          <p:nvPr/>
        </p:nvPicPr>
        <p:blipFill>
          <a:blip r:embed="rId6" cstate="print"/>
          <a:srcRect/>
          <a:stretch>
            <a:fillRect/>
          </a:stretch>
        </p:blipFill>
        <p:spPr bwMode="auto">
          <a:xfrm>
            <a:off x="0" y="0"/>
            <a:ext cx="9150350" cy="5137150"/>
          </a:xfrm>
          <a:prstGeom prst="rect">
            <a:avLst/>
          </a:prstGeom>
          <a:noFill/>
        </p:spPr>
      </p:pic>
      <p:sp>
        <p:nvSpPr>
          <p:cNvPr id="6" name="5 Rectángulo"/>
          <p:cNvSpPr/>
          <p:nvPr/>
        </p:nvSpPr>
        <p:spPr>
          <a:xfrm>
            <a:off x="0" y="0"/>
            <a:ext cx="9144000" cy="5143500"/>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5602"/>
                                        </p:tgtEl>
                                        <p:attrNameLst>
                                          <p:attrName>style.visibility</p:attrName>
                                        </p:attrNameLst>
                                      </p:cBhvr>
                                      <p:to>
                                        <p:strVal val="visible"/>
                                      </p:to>
                                    </p:set>
                                    <p:animEffect transition="in" filter="wedge">
                                      <p:cBhvr>
                                        <p:cTn id="9" dur="4000"/>
                                        <p:tgtEl>
                                          <p:spTgt spid="25602"/>
                                        </p:tgtEl>
                                      </p:cBhvr>
                                    </p:animEffect>
                                  </p:childTnLst>
                                </p:cTn>
                              </p:par>
                              <p:par>
                                <p:cTn id="10" presetID="8" presetClass="entr" presetSubtype="32"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out)">
                                      <p:cBhvr>
                                        <p:cTn id="12" dur="4000"/>
                                        <p:tgtEl>
                                          <p:spTgt spid="5"/>
                                        </p:tgtEl>
                                      </p:cBhvr>
                                    </p:animEffect>
                                  </p:childTnLst>
                                </p:cTn>
                              </p:par>
                              <p:par>
                                <p:cTn id="13" presetID="17" presetClass="exit" presetSubtype="8" fill="hold" nodeType="withEffect">
                                  <p:stCondLst>
                                    <p:cond delay="5500"/>
                                  </p:stCondLst>
                                  <p:childTnLst>
                                    <p:anim calcmode="lin" valueType="num">
                                      <p:cBhvr>
                                        <p:cTn id="14" dur="4000"/>
                                        <p:tgtEl>
                                          <p:spTgt spid="25602"/>
                                        </p:tgtEl>
                                        <p:attrNameLst>
                                          <p:attrName>ppt_x</p:attrName>
                                        </p:attrNameLst>
                                      </p:cBhvr>
                                      <p:tavLst>
                                        <p:tav tm="0">
                                          <p:val>
                                            <p:strVal val="ppt_x"/>
                                          </p:val>
                                        </p:tav>
                                        <p:tav tm="100000">
                                          <p:val>
                                            <p:strVal val="ppt_x-ppt_w/2"/>
                                          </p:val>
                                        </p:tav>
                                      </p:tavLst>
                                    </p:anim>
                                    <p:anim calcmode="lin" valueType="num">
                                      <p:cBhvr>
                                        <p:cTn id="15" dur="4000"/>
                                        <p:tgtEl>
                                          <p:spTgt spid="25602"/>
                                        </p:tgtEl>
                                        <p:attrNameLst>
                                          <p:attrName>ppt_y</p:attrName>
                                        </p:attrNameLst>
                                      </p:cBhvr>
                                      <p:tavLst>
                                        <p:tav tm="0">
                                          <p:val>
                                            <p:strVal val="ppt_y"/>
                                          </p:val>
                                        </p:tav>
                                        <p:tav tm="100000">
                                          <p:val>
                                            <p:strVal val="ppt_y"/>
                                          </p:val>
                                        </p:tav>
                                      </p:tavLst>
                                    </p:anim>
                                    <p:anim calcmode="lin" valueType="num">
                                      <p:cBhvr>
                                        <p:cTn id="16" dur="4000"/>
                                        <p:tgtEl>
                                          <p:spTgt spid="25602"/>
                                        </p:tgtEl>
                                        <p:attrNameLst>
                                          <p:attrName>ppt_w</p:attrName>
                                        </p:attrNameLst>
                                      </p:cBhvr>
                                      <p:tavLst>
                                        <p:tav tm="0">
                                          <p:val>
                                            <p:strVal val="ppt_w"/>
                                          </p:val>
                                        </p:tav>
                                        <p:tav tm="100000">
                                          <p:val>
                                            <p:fltVal val="0"/>
                                          </p:val>
                                        </p:tav>
                                      </p:tavLst>
                                    </p:anim>
                                    <p:anim calcmode="lin" valueType="num">
                                      <p:cBhvr>
                                        <p:cTn id="17" dur="4000"/>
                                        <p:tgtEl>
                                          <p:spTgt spid="25602"/>
                                        </p:tgtEl>
                                        <p:attrNameLst>
                                          <p:attrName>ppt_h</p:attrName>
                                        </p:attrNameLst>
                                      </p:cBhvr>
                                      <p:tavLst>
                                        <p:tav tm="0">
                                          <p:val>
                                            <p:strVal val="ppt_h"/>
                                          </p:val>
                                        </p:tav>
                                        <p:tav tm="100000">
                                          <p:val>
                                            <p:strVal val="ppt_h"/>
                                          </p:val>
                                        </p:tav>
                                      </p:tavLst>
                                    </p:anim>
                                    <p:set>
                                      <p:cBhvr>
                                        <p:cTn id="18" dur="1" fill="hold">
                                          <p:stCondLst>
                                            <p:cond delay="3999"/>
                                          </p:stCondLst>
                                        </p:cTn>
                                        <p:tgtEl>
                                          <p:spTgt spid="25602"/>
                                        </p:tgtEl>
                                        <p:attrNameLst>
                                          <p:attrName>style.visibility</p:attrName>
                                        </p:attrNameLst>
                                      </p:cBhvr>
                                      <p:to>
                                        <p:strVal val="hidden"/>
                                      </p:to>
                                    </p:set>
                                  </p:childTnLst>
                                </p:cTn>
                              </p:par>
                              <p:par>
                                <p:cTn id="19" presetID="17" presetClass="exit" presetSubtype="2" fill="hold" nodeType="withEffect">
                                  <p:stCondLst>
                                    <p:cond delay="5500"/>
                                  </p:stCondLst>
                                  <p:childTnLst>
                                    <p:anim calcmode="lin" valueType="num">
                                      <p:cBhvr>
                                        <p:cTn id="20" dur="4000"/>
                                        <p:tgtEl>
                                          <p:spTgt spid="5"/>
                                        </p:tgtEl>
                                        <p:attrNameLst>
                                          <p:attrName>ppt_x</p:attrName>
                                        </p:attrNameLst>
                                      </p:cBhvr>
                                      <p:tavLst>
                                        <p:tav tm="0">
                                          <p:val>
                                            <p:strVal val="ppt_x"/>
                                          </p:val>
                                        </p:tav>
                                        <p:tav tm="100000">
                                          <p:val>
                                            <p:strVal val="ppt_x+ppt_w/2"/>
                                          </p:val>
                                        </p:tav>
                                      </p:tavLst>
                                    </p:anim>
                                    <p:anim calcmode="lin" valueType="num">
                                      <p:cBhvr>
                                        <p:cTn id="21" dur="4000"/>
                                        <p:tgtEl>
                                          <p:spTgt spid="5"/>
                                        </p:tgtEl>
                                        <p:attrNameLst>
                                          <p:attrName>ppt_y</p:attrName>
                                        </p:attrNameLst>
                                      </p:cBhvr>
                                      <p:tavLst>
                                        <p:tav tm="0">
                                          <p:val>
                                            <p:strVal val="ppt_y"/>
                                          </p:val>
                                        </p:tav>
                                        <p:tav tm="100000">
                                          <p:val>
                                            <p:strVal val="ppt_y"/>
                                          </p:val>
                                        </p:tav>
                                      </p:tavLst>
                                    </p:anim>
                                    <p:anim calcmode="lin" valueType="num">
                                      <p:cBhvr>
                                        <p:cTn id="22" dur="4000"/>
                                        <p:tgtEl>
                                          <p:spTgt spid="5"/>
                                        </p:tgtEl>
                                        <p:attrNameLst>
                                          <p:attrName>ppt_w</p:attrName>
                                        </p:attrNameLst>
                                      </p:cBhvr>
                                      <p:tavLst>
                                        <p:tav tm="0">
                                          <p:val>
                                            <p:strVal val="ppt_w"/>
                                          </p:val>
                                        </p:tav>
                                        <p:tav tm="100000">
                                          <p:val>
                                            <p:fltVal val="0"/>
                                          </p:val>
                                        </p:tav>
                                      </p:tavLst>
                                    </p:anim>
                                    <p:anim calcmode="lin" valueType="num">
                                      <p:cBhvr>
                                        <p:cTn id="23" dur="4000"/>
                                        <p:tgtEl>
                                          <p:spTgt spid="5"/>
                                        </p:tgtEl>
                                        <p:attrNameLst>
                                          <p:attrName>ppt_h</p:attrName>
                                        </p:attrNameLst>
                                      </p:cBhvr>
                                      <p:tavLst>
                                        <p:tav tm="0">
                                          <p:val>
                                            <p:strVal val="ppt_h"/>
                                          </p:val>
                                        </p:tav>
                                        <p:tav tm="100000">
                                          <p:val>
                                            <p:strVal val="ppt_h"/>
                                          </p:val>
                                        </p:tav>
                                      </p:tavLst>
                                    </p:anim>
                                    <p:set>
                                      <p:cBhvr>
                                        <p:cTn id="24" dur="1" fill="hold">
                                          <p:stCondLst>
                                            <p:cond delay="3999"/>
                                          </p:stCondLst>
                                        </p:cTn>
                                        <p:tgtEl>
                                          <p:spTgt spid="5"/>
                                        </p:tgtEl>
                                        <p:attrNameLst>
                                          <p:attrName>style.visibility</p:attrName>
                                        </p:attrNameLst>
                                      </p:cBhvr>
                                      <p:to>
                                        <p:strVal val="hidden"/>
                                      </p:to>
                                    </p:set>
                                  </p:childTnLst>
                                </p:cTn>
                              </p:par>
                              <p:par>
                                <p:cTn id="25" presetID="17" presetClass="entr" presetSubtype="10" fill="hold" nodeType="withEffect">
                                  <p:stCondLst>
                                    <p:cond delay="7500"/>
                                  </p:stCondLst>
                                  <p:childTnLst>
                                    <p:set>
                                      <p:cBhvr>
                                        <p:cTn id="26" dur="1" fill="hold">
                                          <p:stCondLst>
                                            <p:cond delay="0"/>
                                          </p:stCondLst>
                                        </p:cTn>
                                        <p:tgtEl>
                                          <p:spTgt spid="25603"/>
                                        </p:tgtEl>
                                        <p:attrNameLst>
                                          <p:attrName>style.visibility</p:attrName>
                                        </p:attrNameLst>
                                      </p:cBhvr>
                                      <p:to>
                                        <p:strVal val="visible"/>
                                      </p:to>
                                    </p:set>
                                    <p:anim calcmode="lin" valueType="num">
                                      <p:cBhvr>
                                        <p:cTn id="27" dur="2000" fill="hold"/>
                                        <p:tgtEl>
                                          <p:spTgt spid="25603"/>
                                        </p:tgtEl>
                                        <p:attrNameLst>
                                          <p:attrName>ppt_w</p:attrName>
                                        </p:attrNameLst>
                                      </p:cBhvr>
                                      <p:tavLst>
                                        <p:tav tm="0">
                                          <p:val>
                                            <p:fltVal val="0"/>
                                          </p:val>
                                        </p:tav>
                                        <p:tav tm="100000">
                                          <p:val>
                                            <p:strVal val="#ppt_w"/>
                                          </p:val>
                                        </p:tav>
                                      </p:tavLst>
                                    </p:anim>
                                    <p:anim calcmode="lin" valueType="num">
                                      <p:cBhvr>
                                        <p:cTn id="28" dur="2000" fill="hold"/>
                                        <p:tgtEl>
                                          <p:spTgt spid="25603"/>
                                        </p:tgtEl>
                                        <p:attrNameLst>
                                          <p:attrName>ppt_h</p:attrName>
                                        </p:attrNameLst>
                                      </p:cBhvr>
                                      <p:tavLst>
                                        <p:tav tm="0">
                                          <p:val>
                                            <p:strVal val="#ppt_h"/>
                                          </p:val>
                                        </p:tav>
                                        <p:tav tm="100000">
                                          <p:val>
                                            <p:strVal val="#ppt_h"/>
                                          </p:val>
                                        </p:tav>
                                      </p:tavLst>
                                    </p:anim>
                                  </p:childTnLst>
                                </p:cTn>
                              </p:par>
                              <p:par>
                                <p:cTn id="29" presetID="17" presetClass="exit" presetSubtype="2" fill="hold" nodeType="withEffect">
                                  <p:stCondLst>
                                    <p:cond delay="12000"/>
                                  </p:stCondLst>
                                  <p:childTnLst>
                                    <p:anim calcmode="lin" valueType="num">
                                      <p:cBhvr>
                                        <p:cTn id="30" dur="4000"/>
                                        <p:tgtEl>
                                          <p:spTgt spid="25603"/>
                                        </p:tgtEl>
                                        <p:attrNameLst>
                                          <p:attrName>ppt_x</p:attrName>
                                        </p:attrNameLst>
                                      </p:cBhvr>
                                      <p:tavLst>
                                        <p:tav tm="0">
                                          <p:val>
                                            <p:strVal val="ppt_x"/>
                                          </p:val>
                                        </p:tav>
                                        <p:tav tm="100000">
                                          <p:val>
                                            <p:strVal val="ppt_x+ppt_w/2"/>
                                          </p:val>
                                        </p:tav>
                                      </p:tavLst>
                                    </p:anim>
                                    <p:anim calcmode="lin" valueType="num">
                                      <p:cBhvr>
                                        <p:cTn id="31" dur="4000"/>
                                        <p:tgtEl>
                                          <p:spTgt spid="25603"/>
                                        </p:tgtEl>
                                        <p:attrNameLst>
                                          <p:attrName>ppt_y</p:attrName>
                                        </p:attrNameLst>
                                      </p:cBhvr>
                                      <p:tavLst>
                                        <p:tav tm="0">
                                          <p:val>
                                            <p:strVal val="ppt_y"/>
                                          </p:val>
                                        </p:tav>
                                        <p:tav tm="100000">
                                          <p:val>
                                            <p:strVal val="ppt_y"/>
                                          </p:val>
                                        </p:tav>
                                      </p:tavLst>
                                    </p:anim>
                                    <p:anim calcmode="lin" valueType="num">
                                      <p:cBhvr>
                                        <p:cTn id="32" dur="4000"/>
                                        <p:tgtEl>
                                          <p:spTgt spid="25603"/>
                                        </p:tgtEl>
                                        <p:attrNameLst>
                                          <p:attrName>ppt_w</p:attrName>
                                        </p:attrNameLst>
                                      </p:cBhvr>
                                      <p:tavLst>
                                        <p:tav tm="0">
                                          <p:val>
                                            <p:strVal val="ppt_w"/>
                                          </p:val>
                                        </p:tav>
                                        <p:tav tm="100000">
                                          <p:val>
                                            <p:fltVal val="0"/>
                                          </p:val>
                                        </p:tav>
                                      </p:tavLst>
                                    </p:anim>
                                    <p:anim calcmode="lin" valueType="num">
                                      <p:cBhvr>
                                        <p:cTn id="33" dur="4000"/>
                                        <p:tgtEl>
                                          <p:spTgt spid="25603"/>
                                        </p:tgtEl>
                                        <p:attrNameLst>
                                          <p:attrName>ppt_h</p:attrName>
                                        </p:attrNameLst>
                                      </p:cBhvr>
                                      <p:tavLst>
                                        <p:tav tm="0">
                                          <p:val>
                                            <p:strVal val="ppt_h"/>
                                          </p:val>
                                        </p:tav>
                                        <p:tav tm="100000">
                                          <p:val>
                                            <p:strVal val="ppt_h"/>
                                          </p:val>
                                        </p:tav>
                                      </p:tavLst>
                                    </p:anim>
                                    <p:set>
                                      <p:cBhvr>
                                        <p:cTn id="34" dur="1" fill="hold">
                                          <p:stCondLst>
                                            <p:cond delay="3999"/>
                                          </p:stCondLst>
                                        </p:cTn>
                                        <p:tgtEl>
                                          <p:spTgt spid="25603"/>
                                        </p:tgtEl>
                                        <p:attrNameLst>
                                          <p:attrName>style.visibility</p:attrName>
                                        </p:attrNameLst>
                                      </p:cBhvr>
                                      <p:to>
                                        <p:strVal val="hidden"/>
                                      </p:to>
                                    </p:set>
                                  </p:childTnLst>
                                </p:cTn>
                              </p:par>
                              <p:par>
                                <p:cTn id="35" presetID="17" presetClass="entr" presetSubtype="8" fill="hold" nodeType="withEffect">
                                  <p:stCondLst>
                                    <p:cond delay="12000"/>
                                  </p:stCondLst>
                                  <p:childTnLst>
                                    <p:set>
                                      <p:cBhvr>
                                        <p:cTn id="36" dur="1" fill="hold">
                                          <p:stCondLst>
                                            <p:cond delay="0"/>
                                          </p:stCondLst>
                                        </p:cTn>
                                        <p:tgtEl>
                                          <p:spTgt spid="25604"/>
                                        </p:tgtEl>
                                        <p:attrNameLst>
                                          <p:attrName>style.visibility</p:attrName>
                                        </p:attrNameLst>
                                      </p:cBhvr>
                                      <p:to>
                                        <p:strVal val="visible"/>
                                      </p:to>
                                    </p:set>
                                    <p:anim calcmode="lin" valueType="num">
                                      <p:cBhvr>
                                        <p:cTn id="37" dur="4000" fill="hold"/>
                                        <p:tgtEl>
                                          <p:spTgt spid="25604"/>
                                        </p:tgtEl>
                                        <p:attrNameLst>
                                          <p:attrName>ppt_x</p:attrName>
                                        </p:attrNameLst>
                                      </p:cBhvr>
                                      <p:tavLst>
                                        <p:tav tm="0">
                                          <p:val>
                                            <p:strVal val="#ppt_x-#ppt_w/2"/>
                                          </p:val>
                                        </p:tav>
                                        <p:tav tm="100000">
                                          <p:val>
                                            <p:strVal val="#ppt_x"/>
                                          </p:val>
                                        </p:tav>
                                      </p:tavLst>
                                    </p:anim>
                                    <p:anim calcmode="lin" valueType="num">
                                      <p:cBhvr>
                                        <p:cTn id="38" dur="4000" fill="hold"/>
                                        <p:tgtEl>
                                          <p:spTgt spid="25604"/>
                                        </p:tgtEl>
                                        <p:attrNameLst>
                                          <p:attrName>ppt_y</p:attrName>
                                        </p:attrNameLst>
                                      </p:cBhvr>
                                      <p:tavLst>
                                        <p:tav tm="0">
                                          <p:val>
                                            <p:strVal val="#ppt_y"/>
                                          </p:val>
                                        </p:tav>
                                        <p:tav tm="100000">
                                          <p:val>
                                            <p:strVal val="#ppt_y"/>
                                          </p:val>
                                        </p:tav>
                                      </p:tavLst>
                                    </p:anim>
                                    <p:anim calcmode="lin" valueType="num">
                                      <p:cBhvr>
                                        <p:cTn id="39" dur="4000" fill="hold"/>
                                        <p:tgtEl>
                                          <p:spTgt spid="25604"/>
                                        </p:tgtEl>
                                        <p:attrNameLst>
                                          <p:attrName>ppt_w</p:attrName>
                                        </p:attrNameLst>
                                      </p:cBhvr>
                                      <p:tavLst>
                                        <p:tav tm="0">
                                          <p:val>
                                            <p:fltVal val="0"/>
                                          </p:val>
                                        </p:tav>
                                        <p:tav tm="100000">
                                          <p:val>
                                            <p:strVal val="#ppt_w"/>
                                          </p:val>
                                        </p:tav>
                                      </p:tavLst>
                                    </p:anim>
                                    <p:anim calcmode="lin" valueType="num">
                                      <p:cBhvr>
                                        <p:cTn id="40" dur="4000" fill="hold"/>
                                        <p:tgtEl>
                                          <p:spTgt spid="2560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pic>
        <p:nvPicPr>
          <p:cNvPr id="26628" name="Picture 4" descr="E:\PPS  EXCLUSIVOS\- Los Oasis mas Bellos del Mundo\Imágenes\75 - 281763+png.jpg"/>
          <p:cNvPicPr>
            <a:picLocks noChangeAspect="1" noChangeArrowheads="1"/>
          </p:cNvPicPr>
          <p:nvPr/>
        </p:nvPicPr>
        <p:blipFill>
          <a:blip r:embed="rId3" cstate="print"/>
          <a:srcRect/>
          <a:stretch>
            <a:fillRect/>
          </a:stretch>
        </p:blipFill>
        <p:spPr bwMode="auto">
          <a:xfrm>
            <a:off x="-9525" y="0"/>
            <a:ext cx="9163050" cy="5143500"/>
          </a:xfrm>
          <a:prstGeom prst="rect">
            <a:avLst/>
          </a:prstGeom>
          <a:noFill/>
        </p:spPr>
      </p:pic>
      <p:pic>
        <p:nvPicPr>
          <p:cNvPr id="10242" name="Picture 2" descr="E:\PPS  EXCLUSIVOS\- Los Oasis mas Bellos del Mundo\Imágenes\76 - 281763+png.jpg"/>
          <p:cNvPicPr>
            <a:picLocks noChangeAspect="1" noChangeArrowheads="1"/>
          </p:cNvPicPr>
          <p:nvPr/>
        </p:nvPicPr>
        <p:blipFill>
          <a:blip r:embed="rId3" cstate="print"/>
          <a:srcRect/>
          <a:stretch>
            <a:fillRect/>
          </a:stretch>
        </p:blipFill>
        <p:spPr bwMode="auto">
          <a:xfrm>
            <a:off x="0" y="19050"/>
            <a:ext cx="9153524" cy="5105400"/>
          </a:xfrm>
          <a:prstGeom prst="rect">
            <a:avLst/>
          </a:prstGeom>
          <a:noFill/>
        </p:spPr>
      </p:pic>
      <p:pic>
        <p:nvPicPr>
          <p:cNvPr id="10243" name="Picture 3" descr="E:\PPS  EXCLUSIVOS\- Los Oasis mas Bellos del Mundo\Imágenes\76 - 281763+png.jpg"/>
          <p:cNvPicPr>
            <a:picLocks noChangeAspect="1" noChangeArrowheads="1"/>
          </p:cNvPicPr>
          <p:nvPr/>
        </p:nvPicPr>
        <p:blipFill>
          <a:blip r:embed="rId3" cstate="print"/>
          <a:srcRect/>
          <a:stretch>
            <a:fillRect/>
          </a:stretch>
        </p:blipFill>
        <p:spPr bwMode="auto">
          <a:xfrm>
            <a:off x="1" y="19050"/>
            <a:ext cx="9153524" cy="5105400"/>
          </a:xfrm>
          <a:prstGeom prst="rect">
            <a:avLst/>
          </a:prstGeom>
          <a:noFill/>
        </p:spPr>
      </p:pic>
      <p:sp>
        <p:nvSpPr>
          <p:cNvPr id="5" name="4 Rectángulo"/>
          <p:cNvSpPr/>
          <p:nvPr/>
        </p:nvSpPr>
        <p:spPr>
          <a:xfrm>
            <a:off x="0" y="0"/>
            <a:ext cx="9144000" cy="51435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5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ntr" presetSubtype="2" fill="hold" nodeType="withEffect">
                                  <p:stCondLst>
                                    <p:cond delay="0"/>
                                  </p:stCondLst>
                                  <p:childTnLst>
                                    <p:set>
                                      <p:cBhvr>
                                        <p:cTn id="8" dur="1" fill="hold">
                                          <p:stCondLst>
                                            <p:cond delay="0"/>
                                          </p:stCondLst>
                                        </p:cTn>
                                        <p:tgtEl>
                                          <p:spTgt spid="26628"/>
                                        </p:tgtEl>
                                        <p:attrNameLst>
                                          <p:attrName>style.visibility</p:attrName>
                                        </p:attrNameLst>
                                      </p:cBhvr>
                                      <p:to>
                                        <p:strVal val="visible"/>
                                      </p:to>
                                    </p:set>
                                    <p:anim calcmode="lin" valueType="num">
                                      <p:cBhvr>
                                        <p:cTn id="9" dur="4000" fill="hold"/>
                                        <p:tgtEl>
                                          <p:spTgt spid="26628"/>
                                        </p:tgtEl>
                                        <p:attrNameLst>
                                          <p:attrName>ppt_x</p:attrName>
                                        </p:attrNameLst>
                                      </p:cBhvr>
                                      <p:tavLst>
                                        <p:tav tm="0">
                                          <p:val>
                                            <p:strVal val="#ppt_x+#ppt_w/2"/>
                                          </p:val>
                                        </p:tav>
                                        <p:tav tm="100000">
                                          <p:val>
                                            <p:strVal val="#ppt_x"/>
                                          </p:val>
                                        </p:tav>
                                      </p:tavLst>
                                    </p:anim>
                                    <p:anim calcmode="lin" valueType="num">
                                      <p:cBhvr>
                                        <p:cTn id="10" dur="4000" fill="hold"/>
                                        <p:tgtEl>
                                          <p:spTgt spid="26628"/>
                                        </p:tgtEl>
                                        <p:attrNameLst>
                                          <p:attrName>ppt_y</p:attrName>
                                        </p:attrNameLst>
                                      </p:cBhvr>
                                      <p:tavLst>
                                        <p:tav tm="0">
                                          <p:val>
                                            <p:strVal val="#ppt_y"/>
                                          </p:val>
                                        </p:tav>
                                        <p:tav tm="100000">
                                          <p:val>
                                            <p:strVal val="#ppt_y"/>
                                          </p:val>
                                        </p:tav>
                                      </p:tavLst>
                                    </p:anim>
                                    <p:anim calcmode="lin" valueType="num">
                                      <p:cBhvr>
                                        <p:cTn id="11" dur="4000" fill="hold"/>
                                        <p:tgtEl>
                                          <p:spTgt spid="26628"/>
                                        </p:tgtEl>
                                        <p:attrNameLst>
                                          <p:attrName>ppt_w</p:attrName>
                                        </p:attrNameLst>
                                      </p:cBhvr>
                                      <p:tavLst>
                                        <p:tav tm="0">
                                          <p:val>
                                            <p:fltVal val="0"/>
                                          </p:val>
                                        </p:tav>
                                        <p:tav tm="100000">
                                          <p:val>
                                            <p:strVal val="#ppt_w"/>
                                          </p:val>
                                        </p:tav>
                                      </p:tavLst>
                                    </p:anim>
                                    <p:anim calcmode="lin" valueType="num">
                                      <p:cBhvr>
                                        <p:cTn id="12" dur="4000" fill="hold"/>
                                        <p:tgtEl>
                                          <p:spTgt spid="26628"/>
                                        </p:tgtEl>
                                        <p:attrNameLst>
                                          <p:attrName>ppt_h</p:attrName>
                                        </p:attrNameLst>
                                      </p:cBhvr>
                                      <p:tavLst>
                                        <p:tav tm="0">
                                          <p:val>
                                            <p:strVal val="#ppt_h"/>
                                          </p:val>
                                        </p:tav>
                                        <p:tav tm="100000">
                                          <p:val>
                                            <p:strVal val="#ppt_h"/>
                                          </p:val>
                                        </p:tav>
                                      </p:tavLst>
                                    </p:anim>
                                  </p:childTnLst>
                                </p:cTn>
                              </p:par>
                              <p:par>
                                <p:cTn id="13" presetID="6" presetClass="emph" presetSubtype="0" autoRev="1" fill="hold" nodeType="withEffect">
                                  <p:stCondLst>
                                    <p:cond delay="0"/>
                                  </p:stCondLst>
                                  <p:childTnLst>
                                    <p:animScale>
                                      <p:cBhvr>
                                        <p:cTn id="14" dur="4000" fill="hold"/>
                                        <p:tgtEl>
                                          <p:spTgt spid="26628"/>
                                        </p:tgtEl>
                                      </p:cBhvr>
                                      <p:by x="150000" y="150000"/>
                                    </p:animScale>
                                  </p:childTnLst>
                                </p:cTn>
                              </p:par>
                              <p:par>
                                <p:cTn id="15" presetID="17" presetClass="entr" presetSubtype="2" fill="hold" nodeType="withEffect">
                                  <p:stCondLst>
                                    <p:cond delay="3000"/>
                                  </p:stCondLst>
                                  <p:childTnLst>
                                    <p:set>
                                      <p:cBhvr>
                                        <p:cTn id="16" dur="1" fill="hold">
                                          <p:stCondLst>
                                            <p:cond delay="0"/>
                                          </p:stCondLst>
                                        </p:cTn>
                                        <p:tgtEl>
                                          <p:spTgt spid="10242"/>
                                        </p:tgtEl>
                                        <p:attrNameLst>
                                          <p:attrName>style.visibility</p:attrName>
                                        </p:attrNameLst>
                                      </p:cBhvr>
                                      <p:to>
                                        <p:strVal val="visible"/>
                                      </p:to>
                                    </p:set>
                                    <p:anim calcmode="lin" valueType="num">
                                      <p:cBhvr>
                                        <p:cTn id="17" dur="4000" fill="hold"/>
                                        <p:tgtEl>
                                          <p:spTgt spid="10242"/>
                                        </p:tgtEl>
                                        <p:attrNameLst>
                                          <p:attrName>ppt_x</p:attrName>
                                        </p:attrNameLst>
                                      </p:cBhvr>
                                      <p:tavLst>
                                        <p:tav tm="0">
                                          <p:val>
                                            <p:strVal val="#ppt_x+#ppt_w/2"/>
                                          </p:val>
                                        </p:tav>
                                        <p:tav tm="100000">
                                          <p:val>
                                            <p:strVal val="#ppt_x"/>
                                          </p:val>
                                        </p:tav>
                                      </p:tavLst>
                                    </p:anim>
                                    <p:anim calcmode="lin" valueType="num">
                                      <p:cBhvr>
                                        <p:cTn id="18" dur="4000" fill="hold"/>
                                        <p:tgtEl>
                                          <p:spTgt spid="10242"/>
                                        </p:tgtEl>
                                        <p:attrNameLst>
                                          <p:attrName>ppt_y</p:attrName>
                                        </p:attrNameLst>
                                      </p:cBhvr>
                                      <p:tavLst>
                                        <p:tav tm="0">
                                          <p:val>
                                            <p:strVal val="#ppt_y"/>
                                          </p:val>
                                        </p:tav>
                                        <p:tav tm="100000">
                                          <p:val>
                                            <p:strVal val="#ppt_y"/>
                                          </p:val>
                                        </p:tav>
                                      </p:tavLst>
                                    </p:anim>
                                    <p:anim calcmode="lin" valueType="num">
                                      <p:cBhvr>
                                        <p:cTn id="19" dur="4000" fill="hold"/>
                                        <p:tgtEl>
                                          <p:spTgt spid="10242"/>
                                        </p:tgtEl>
                                        <p:attrNameLst>
                                          <p:attrName>ppt_w</p:attrName>
                                        </p:attrNameLst>
                                      </p:cBhvr>
                                      <p:tavLst>
                                        <p:tav tm="0">
                                          <p:val>
                                            <p:fltVal val="0"/>
                                          </p:val>
                                        </p:tav>
                                        <p:tav tm="100000">
                                          <p:val>
                                            <p:strVal val="#ppt_w"/>
                                          </p:val>
                                        </p:tav>
                                      </p:tavLst>
                                    </p:anim>
                                    <p:anim calcmode="lin" valueType="num">
                                      <p:cBhvr>
                                        <p:cTn id="20" dur="4000" fill="hold"/>
                                        <p:tgtEl>
                                          <p:spTgt spid="10242"/>
                                        </p:tgtEl>
                                        <p:attrNameLst>
                                          <p:attrName>ppt_h</p:attrName>
                                        </p:attrNameLst>
                                      </p:cBhvr>
                                      <p:tavLst>
                                        <p:tav tm="0">
                                          <p:val>
                                            <p:strVal val="#ppt_h"/>
                                          </p:val>
                                        </p:tav>
                                        <p:tav tm="100000">
                                          <p:val>
                                            <p:strVal val="#ppt_h"/>
                                          </p:val>
                                        </p:tav>
                                      </p:tavLst>
                                    </p:anim>
                                  </p:childTnLst>
                                </p:cTn>
                              </p:par>
                              <p:par>
                                <p:cTn id="21" presetID="6" presetClass="emph" presetSubtype="0" autoRev="1" fill="hold" nodeType="withEffect">
                                  <p:stCondLst>
                                    <p:cond delay="3000"/>
                                  </p:stCondLst>
                                  <p:childTnLst>
                                    <p:animScale>
                                      <p:cBhvr>
                                        <p:cTn id="22" dur="4000" fill="hold"/>
                                        <p:tgtEl>
                                          <p:spTgt spid="10242"/>
                                        </p:tgtEl>
                                      </p:cBhvr>
                                      <p:by x="150000" y="150000"/>
                                    </p:animScale>
                                  </p:childTnLst>
                                </p:cTn>
                              </p:par>
                              <p:par>
                                <p:cTn id="23" presetID="17" presetClass="entr" presetSubtype="2" fill="hold" nodeType="withEffect">
                                  <p:stCondLst>
                                    <p:cond delay="6000"/>
                                  </p:stCondLst>
                                  <p:childTnLst>
                                    <p:set>
                                      <p:cBhvr>
                                        <p:cTn id="24" dur="1" fill="hold">
                                          <p:stCondLst>
                                            <p:cond delay="0"/>
                                          </p:stCondLst>
                                        </p:cTn>
                                        <p:tgtEl>
                                          <p:spTgt spid="10243"/>
                                        </p:tgtEl>
                                        <p:attrNameLst>
                                          <p:attrName>style.visibility</p:attrName>
                                        </p:attrNameLst>
                                      </p:cBhvr>
                                      <p:to>
                                        <p:strVal val="visible"/>
                                      </p:to>
                                    </p:set>
                                    <p:anim calcmode="lin" valueType="num">
                                      <p:cBhvr>
                                        <p:cTn id="25" dur="4000" fill="hold"/>
                                        <p:tgtEl>
                                          <p:spTgt spid="10243"/>
                                        </p:tgtEl>
                                        <p:attrNameLst>
                                          <p:attrName>ppt_x</p:attrName>
                                        </p:attrNameLst>
                                      </p:cBhvr>
                                      <p:tavLst>
                                        <p:tav tm="0">
                                          <p:val>
                                            <p:strVal val="#ppt_x+#ppt_w/2"/>
                                          </p:val>
                                        </p:tav>
                                        <p:tav tm="100000">
                                          <p:val>
                                            <p:strVal val="#ppt_x"/>
                                          </p:val>
                                        </p:tav>
                                      </p:tavLst>
                                    </p:anim>
                                    <p:anim calcmode="lin" valueType="num">
                                      <p:cBhvr>
                                        <p:cTn id="26" dur="4000" fill="hold"/>
                                        <p:tgtEl>
                                          <p:spTgt spid="10243"/>
                                        </p:tgtEl>
                                        <p:attrNameLst>
                                          <p:attrName>ppt_y</p:attrName>
                                        </p:attrNameLst>
                                      </p:cBhvr>
                                      <p:tavLst>
                                        <p:tav tm="0">
                                          <p:val>
                                            <p:strVal val="#ppt_y"/>
                                          </p:val>
                                        </p:tav>
                                        <p:tav tm="100000">
                                          <p:val>
                                            <p:strVal val="#ppt_y"/>
                                          </p:val>
                                        </p:tav>
                                      </p:tavLst>
                                    </p:anim>
                                    <p:anim calcmode="lin" valueType="num">
                                      <p:cBhvr>
                                        <p:cTn id="27" dur="4000" fill="hold"/>
                                        <p:tgtEl>
                                          <p:spTgt spid="10243"/>
                                        </p:tgtEl>
                                        <p:attrNameLst>
                                          <p:attrName>ppt_w</p:attrName>
                                        </p:attrNameLst>
                                      </p:cBhvr>
                                      <p:tavLst>
                                        <p:tav tm="0">
                                          <p:val>
                                            <p:fltVal val="0"/>
                                          </p:val>
                                        </p:tav>
                                        <p:tav tm="100000">
                                          <p:val>
                                            <p:strVal val="#ppt_w"/>
                                          </p:val>
                                        </p:tav>
                                      </p:tavLst>
                                    </p:anim>
                                    <p:anim calcmode="lin" valueType="num">
                                      <p:cBhvr>
                                        <p:cTn id="28" dur="4000" fill="hold"/>
                                        <p:tgtEl>
                                          <p:spTgt spid="10243"/>
                                        </p:tgtEl>
                                        <p:attrNameLst>
                                          <p:attrName>ppt_h</p:attrName>
                                        </p:attrNameLst>
                                      </p:cBhvr>
                                      <p:tavLst>
                                        <p:tav tm="0">
                                          <p:val>
                                            <p:strVal val="#ppt_h"/>
                                          </p:val>
                                        </p:tav>
                                        <p:tav tm="100000">
                                          <p:val>
                                            <p:strVal val="#ppt_h"/>
                                          </p:val>
                                        </p:tav>
                                      </p:tavLst>
                                    </p:anim>
                                  </p:childTnLst>
                                </p:cTn>
                              </p:par>
                              <p:par>
                                <p:cTn id="29" presetID="6" presetClass="emph" presetSubtype="0" autoRev="1" fill="hold" nodeType="withEffect">
                                  <p:stCondLst>
                                    <p:cond delay="6000"/>
                                  </p:stCondLst>
                                  <p:childTnLst>
                                    <p:animScale>
                                      <p:cBhvr>
                                        <p:cTn id="30" dur="4000" fill="hold"/>
                                        <p:tgtEl>
                                          <p:spTgt spid="1024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292080" y="1419622"/>
            <a:ext cx="1805302" cy="415498"/>
          </a:xfrm>
          <a:prstGeom prst="rect">
            <a:avLst/>
          </a:prstGeom>
          <a:noFill/>
        </p:spPr>
        <p:txBody>
          <a:bodyPr wrap="none" rtlCol="0">
            <a:spAutoFit/>
          </a:bodyPr>
          <a:lstStyle/>
          <a:p>
            <a:r>
              <a:rPr lang="es-ES" sz="2100" dirty="0" smtClean="0">
                <a:solidFill>
                  <a:srgbClr val="600000"/>
                </a:solidFill>
                <a:effectLst>
                  <a:outerShdw blurRad="38100" dist="38100" dir="2700000" algn="tl">
                    <a:srgbClr val="000000">
                      <a:alpha val="43137"/>
                    </a:srgbClr>
                  </a:outerShdw>
                </a:effectLst>
                <a:latin typeface="Comic Sans MS" pitchFamily="66" charset="0"/>
              </a:rPr>
              <a:t>Agosto 2020</a:t>
            </a:r>
            <a:endParaRPr lang="es-ES" sz="2100" dirty="0">
              <a:solidFill>
                <a:srgbClr val="600000"/>
              </a:solidFill>
              <a:effectLst>
                <a:outerShdw blurRad="38100" dist="38100" dir="2700000" algn="tl">
                  <a:srgbClr val="000000">
                    <a:alpha val="43137"/>
                  </a:srgbClr>
                </a:outerShdw>
              </a:effectLst>
              <a:latin typeface="Comic Sans MS" pitchFamily="66" charset="0"/>
            </a:endParaRPr>
          </a:p>
        </p:txBody>
      </p:sp>
      <p:sp>
        <p:nvSpPr>
          <p:cNvPr id="3" name="2 CuadroTexto"/>
          <p:cNvSpPr txBox="1"/>
          <p:nvPr/>
        </p:nvSpPr>
        <p:spPr>
          <a:xfrm>
            <a:off x="1475656" y="1627371"/>
            <a:ext cx="2952328" cy="1031051"/>
          </a:xfrm>
          <a:prstGeom prst="rect">
            <a:avLst/>
          </a:prstGeom>
          <a:noFill/>
        </p:spPr>
        <p:txBody>
          <a:bodyPr wrap="square" rtlCol="0">
            <a:spAutoFit/>
          </a:bodyPr>
          <a:lstStyle/>
          <a:p>
            <a:pPr algn="ctr"/>
            <a:r>
              <a:rPr lang="es-ES" sz="2100" dirty="0" smtClean="0">
                <a:solidFill>
                  <a:srgbClr val="600000"/>
                </a:solidFill>
                <a:effectLst>
                  <a:outerShdw blurRad="38100" dist="38100" dir="2700000" algn="tl">
                    <a:srgbClr val="000000">
                      <a:alpha val="43137"/>
                    </a:srgbClr>
                  </a:outerShdw>
                </a:effectLst>
                <a:latin typeface="Comic Sans MS" pitchFamily="66" charset="0"/>
              </a:rPr>
              <a:t>Música</a:t>
            </a:r>
            <a:r>
              <a:rPr lang="es-ES" sz="2000" dirty="0" smtClean="0">
                <a:solidFill>
                  <a:srgbClr val="600000"/>
                </a:solidFill>
                <a:effectLst>
                  <a:outerShdw blurRad="38100" dist="38100" dir="2700000" algn="tl">
                    <a:srgbClr val="000000">
                      <a:alpha val="43137"/>
                    </a:srgbClr>
                  </a:outerShdw>
                </a:effectLst>
                <a:latin typeface="Comic Sans MS" pitchFamily="66" charset="0"/>
              </a:rPr>
              <a:t>:</a:t>
            </a:r>
          </a:p>
          <a:p>
            <a:pPr algn="ctr"/>
            <a:r>
              <a:rPr lang="es-ES" sz="2000" dirty="0" smtClean="0">
                <a:solidFill>
                  <a:srgbClr val="600000"/>
                </a:solidFill>
                <a:effectLst>
                  <a:outerShdw blurRad="38100" dist="38100" dir="2700000" algn="tl">
                    <a:srgbClr val="000000">
                      <a:alpha val="43137"/>
                    </a:srgbClr>
                  </a:outerShdw>
                </a:effectLst>
                <a:latin typeface="Comic Sans MS" pitchFamily="66" charset="0"/>
              </a:rPr>
              <a:t>Hay un Largo Camino </a:t>
            </a:r>
          </a:p>
          <a:p>
            <a:pPr algn="ctr"/>
            <a:r>
              <a:rPr lang="es-ES" sz="2000" dirty="0" smtClean="0">
                <a:solidFill>
                  <a:srgbClr val="600000"/>
                </a:solidFill>
                <a:effectLst>
                  <a:outerShdw blurRad="38100" dist="38100" dir="2700000" algn="tl">
                    <a:srgbClr val="000000">
                      <a:alpha val="43137"/>
                    </a:srgbClr>
                  </a:outerShdw>
                </a:effectLst>
                <a:latin typeface="Comic Sans MS" pitchFamily="66" charset="0"/>
              </a:rPr>
              <a:t>Paloma San Basilio, </a:t>
            </a:r>
          </a:p>
        </p:txBody>
      </p:sp>
      <p:grpSp>
        <p:nvGrpSpPr>
          <p:cNvPr id="4" name="13 Grupo"/>
          <p:cNvGrpSpPr>
            <a:grpSpLocks/>
          </p:cNvGrpSpPr>
          <p:nvPr/>
        </p:nvGrpSpPr>
        <p:grpSpPr bwMode="auto">
          <a:xfrm flipH="1">
            <a:off x="6660232" y="2211710"/>
            <a:ext cx="1172342" cy="1509514"/>
            <a:chOff x="6948264" y="2205038"/>
            <a:chExt cx="1763959" cy="1598852"/>
          </a:xfrm>
        </p:grpSpPr>
        <p:pic>
          <p:nvPicPr>
            <p:cNvPr id="5" name="Picture 3" descr="C:\Users\Marga\Pictures\NAVIDAD\13-GifsAnimadosDollz-MundoEmoti.gif"/>
            <p:cNvPicPr>
              <a:picLocks noChangeAspect="1" noChangeArrowheads="1" noCrop="1"/>
            </p:cNvPicPr>
            <p:nvPr/>
          </p:nvPicPr>
          <p:blipFill>
            <a:blip r:embed="rId3" cstate="print"/>
            <a:srcRect/>
            <a:stretch>
              <a:fillRect/>
            </a:stretch>
          </p:blipFill>
          <p:spPr bwMode="auto">
            <a:xfrm>
              <a:off x="7158061" y="2205038"/>
              <a:ext cx="1554162" cy="1238250"/>
            </a:xfrm>
            <a:prstGeom prst="rect">
              <a:avLst/>
            </a:prstGeom>
            <a:noFill/>
            <a:ln w="9525">
              <a:noFill/>
              <a:miter lim="800000"/>
              <a:headEnd/>
              <a:tailEnd/>
            </a:ln>
          </p:spPr>
        </p:pic>
        <p:sp>
          <p:nvSpPr>
            <p:cNvPr id="6" name="15 Rectángulo"/>
            <p:cNvSpPr>
              <a:spLocks noChangeArrowheads="1"/>
            </p:cNvSpPr>
            <p:nvPr/>
          </p:nvSpPr>
          <p:spPr bwMode="auto">
            <a:xfrm>
              <a:off x="6948264" y="3429000"/>
              <a:ext cx="1676981" cy="374890"/>
            </a:xfrm>
            <a:prstGeom prst="rect">
              <a:avLst/>
            </a:prstGeom>
            <a:noFill/>
            <a:ln w="9525">
              <a:noFill/>
              <a:miter lim="800000"/>
              <a:headEnd/>
              <a:tailEnd/>
            </a:ln>
          </p:spPr>
          <p:txBody>
            <a:bodyPr wrap="square">
              <a:spAutoFit/>
            </a:bodyPr>
            <a:lstStyle/>
            <a:p>
              <a:pPr>
                <a:defRPr/>
              </a:pPr>
              <a:r>
                <a:rPr lang="es-ES" sz="1700" dirty="0">
                  <a:solidFill>
                    <a:srgbClr val="600000"/>
                  </a:solidFill>
                  <a:effectLst>
                    <a:outerShdw blurRad="38100" dist="38100" dir="2700000" algn="tl">
                      <a:srgbClr val="000000">
                        <a:alpha val="43137"/>
                      </a:srgbClr>
                    </a:outerShdw>
                  </a:effectLst>
                  <a:latin typeface="Brock Script" panose="02000507020000020002" pitchFamily="2" charset="0"/>
                  <a:cs typeface="Arial" charset="0"/>
                </a:rPr>
                <a:t>Margarita</a:t>
              </a:r>
            </a:p>
          </p:txBody>
        </p:sp>
      </p:grpSp>
      <p:sp>
        <p:nvSpPr>
          <p:cNvPr id="7" name="6 Rectángulo"/>
          <p:cNvSpPr/>
          <p:nvPr/>
        </p:nvSpPr>
        <p:spPr>
          <a:xfrm>
            <a:off x="0" y="0"/>
            <a:ext cx="9144000" cy="51435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38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0" presetClass="entr" presetSubtype="0" fill="hold" grpId="0" nodeType="withEffect">
                                  <p:stCondLst>
                                    <p:cond delay="0"/>
                                  </p:stCondLst>
                                  <p:iterate type="lt">
                                    <p:tmPct val="6000"/>
                                  </p:iterate>
                                  <p:childTnLst>
                                    <p:set>
                                      <p:cBhvr>
                                        <p:cTn id="8" dur="1" fill="hold">
                                          <p:stCondLst>
                                            <p:cond delay="0"/>
                                          </p:stCondLst>
                                        </p:cTn>
                                        <p:tgtEl>
                                          <p:spTgt spid="3"/>
                                        </p:tgtEl>
                                        <p:attrNameLst>
                                          <p:attrName>style.visibility</p:attrName>
                                        </p:attrNameLst>
                                      </p:cBhvr>
                                      <p:to>
                                        <p:strVal val="visible"/>
                                      </p:to>
                                    </p:set>
                                    <p:animEffect transition="in" filter="fade">
                                      <p:cBhvr>
                                        <p:cTn id="9" dur="2000"/>
                                        <p:tgtEl>
                                          <p:spTgt spid="3"/>
                                        </p:tgtEl>
                                      </p:cBhvr>
                                    </p:animEffect>
                                  </p:childTnLst>
                                </p:cTn>
                              </p:par>
                              <p:par>
                                <p:cTn id="10" presetID="10" presetClass="entr" presetSubtype="0" fill="hold" grpId="0" nodeType="withEffect">
                                  <p:stCondLst>
                                    <p:cond delay="7000"/>
                                  </p:stCondLst>
                                  <p:iterate type="lt">
                                    <p:tmPct val="8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par>
                                <p:cTn id="13" presetID="30" presetClass="entr" presetSubtype="0" fill="hold" nodeType="withEffect">
                                  <p:stCondLst>
                                    <p:cond delay="8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600" decel="100000"/>
                                        <p:tgtEl>
                                          <p:spTgt spid="4"/>
                                        </p:tgtEl>
                                      </p:cBhvr>
                                    </p:animEffect>
                                    <p:anim calcmode="lin" valueType="num">
                                      <p:cBhvr>
                                        <p:cTn id="16" dur="1600" decel="100000" fill="hold"/>
                                        <p:tgtEl>
                                          <p:spTgt spid="4"/>
                                        </p:tgtEl>
                                        <p:attrNameLst>
                                          <p:attrName>style.rotation</p:attrName>
                                        </p:attrNameLst>
                                      </p:cBhvr>
                                      <p:tavLst>
                                        <p:tav tm="0">
                                          <p:val>
                                            <p:fltVal val="-90"/>
                                          </p:val>
                                        </p:tav>
                                        <p:tav tm="100000">
                                          <p:val>
                                            <p:fltVal val="0"/>
                                          </p:val>
                                        </p:tav>
                                      </p:tavLst>
                                    </p:anim>
                                    <p:anim calcmode="lin" valueType="num">
                                      <p:cBhvr>
                                        <p:cTn id="17" dur="1600" decel="100000" fill="hold"/>
                                        <p:tgtEl>
                                          <p:spTgt spid="4"/>
                                        </p:tgtEl>
                                        <p:attrNameLst>
                                          <p:attrName>ppt_x</p:attrName>
                                        </p:attrNameLst>
                                      </p:cBhvr>
                                      <p:tavLst>
                                        <p:tav tm="0">
                                          <p:val>
                                            <p:strVal val="#ppt_x+0.4"/>
                                          </p:val>
                                        </p:tav>
                                        <p:tav tm="100000">
                                          <p:val>
                                            <p:strVal val="#ppt_x-0.05"/>
                                          </p:val>
                                        </p:tav>
                                      </p:tavLst>
                                    </p:anim>
                                    <p:anim calcmode="lin" valueType="num">
                                      <p:cBhvr>
                                        <p:cTn id="18" dur="1600" decel="100000" fill="hold"/>
                                        <p:tgtEl>
                                          <p:spTgt spid="4"/>
                                        </p:tgtEl>
                                        <p:attrNameLst>
                                          <p:attrName>ppt_y</p:attrName>
                                        </p:attrNameLst>
                                      </p:cBhvr>
                                      <p:tavLst>
                                        <p:tav tm="0">
                                          <p:val>
                                            <p:strVal val="#ppt_y-0.4"/>
                                          </p:val>
                                        </p:tav>
                                        <p:tav tm="100000">
                                          <p:val>
                                            <p:strVal val="#ppt_y+0.1"/>
                                          </p:val>
                                        </p:tav>
                                      </p:tavLst>
                                    </p:anim>
                                    <p:anim calcmode="lin" valueType="num">
                                      <p:cBhvr>
                                        <p:cTn id="19" dur="400" accel="100000" fill="hold">
                                          <p:stCondLst>
                                            <p:cond delay="1600"/>
                                          </p:stCondLst>
                                        </p:cTn>
                                        <p:tgtEl>
                                          <p:spTgt spid="4"/>
                                        </p:tgtEl>
                                        <p:attrNameLst>
                                          <p:attrName>ppt_x</p:attrName>
                                        </p:attrNameLst>
                                      </p:cBhvr>
                                      <p:tavLst>
                                        <p:tav tm="0">
                                          <p:val>
                                            <p:strVal val="#ppt_x-0.05"/>
                                          </p:val>
                                        </p:tav>
                                        <p:tav tm="100000">
                                          <p:val>
                                            <p:strVal val="#ppt_x"/>
                                          </p:val>
                                        </p:tav>
                                      </p:tavLst>
                                    </p:anim>
                                    <p:anim calcmode="lin" valueType="num">
                                      <p:cBhvr>
                                        <p:cTn id="20" dur="400" accel="100000" fill="hold">
                                          <p:stCondLst>
                                            <p:cond delay="16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cstate="print"/>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cstate="print"/>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cstate="print"/>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cstate="print"/>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cstate="print"/>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2189</TotalTime>
  <Words>1306</Words>
  <Application>Microsoft Office PowerPoint</Application>
  <PresentationFormat>Presentación en pantalla (16:9)</PresentationFormat>
  <Paragraphs>85</Paragraphs>
  <Slides>74</Slides>
  <Notes>3</Notes>
  <HiddenSlides>0</HiddenSlides>
  <MMClips>1</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74</vt:i4>
      </vt:variant>
    </vt:vector>
  </HeadingPairs>
  <TitlesOfParts>
    <vt:vector size="83" baseType="lpstr">
      <vt:lpstr>Arial</vt:lpstr>
      <vt:lpstr>Brock Script</vt:lpstr>
      <vt:lpstr>Calibri</vt:lpstr>
      <vt:lpstr>Comic Sans MS</vt:lpstr>
      <vt:lpstr>Algerian</vt:lpstr>
      <vt:lpstr>Kristen ITC</vt:lpstr>
      <vt:lpstr>Deng Thick</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Margarita</dc:creator>
  <cp:lastModifiedBy>Margarita</cp:lastModifiedBy>
  <cp:revision>179</cp:revision>
  <dcterms:created xsi:type="dcterms:W3CDTF">2020-08-12T23:09:14Z</dcterms:created>
  <dcterms:modified xsi:type="dcterms:W3CDTF">2020-08-24T00:19:14Z</dcterms:modified>
</cp:coreProperties>
</file>