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58" r:id="rId3"/>
    <p:sldId id="329" r:id="rId4"/>
    <p:sldId id="286" r:id="rId5"/>
    <p:sldId id="259" r:id="rId6"/>
    <p:sldId id="330" r:id="rId7"/>
    <p:sldId id="277" r:id="rId8"/>
    <p:sldId id="265" r:id="rId9"/>
    <p:sldId id="331" r:id="rId10"/>
    <p:sldId id="276" r:id="rId11"/>
    <p:sldId id="264" r:id="rId12"/>
    <p:sldId id="332" r:id="rId13"/>
    <p:sldId id="257" r:id="rId14"/>
    <p:sldId id="269" r:id="rId15"/>
    <p:sldId id="268" r:id="rId16"/>
    <p:sldId id="256" r:id="rId17"/>
    <p:sldId id="267" r:id="rId18"/>
    <p:sldId id="288" r:id="rId19"/>
    <p:sldId id="284" r:id="rId20"/>
    <p:sldId id="287" r:id="rId21"/>
    <p:sldId id="266" r:id="rId22"/>
    <p:sldId id="275" r:id="rId23"/>
    <p:sldId id="283" r:id="rId24"/>
    <p:sldId id="285" r:id="rId25"/>
    <p:sldId id="282" r:id="rId26"/>
    <p:sldId id="274" r:id="rId27"/>
    <p:sldId id="281" r:id="rId28"/>
    <p:sldId id="273" r:id="rId29"/>
    <p:sldId id="280" r:id="rId30"/>
    <p:sldId id="272" r:id="rId31"/>
    <p:sldId id="271" r:id="rId32"/>
    <p:sldId id="278" r:id="rId33"/>
    <p:sldId id="295" r:id="rId34"/>
    <p:sldId id="294" r:id="rId35"/>
    <p:sldId id="291" r:id="rId36"/>
    <p:sldId id="293" r:id="rId37"/>
    <p:sldId id="300" r:id="rId38"/>
    <p:sldId id="299" r:id="rId39"/>
    <p:sldId id="290" r:id="rId40"/>
    <p:sldId id="289" r:id="rId41"/>
    <p:sldId id="296" r:id="rId42"/>
    <p:sldId id="298" r:id="rId43"/>
    <p:sldId id="306" r:id="rId44"/>
    <p:sldId id="304" r:id="rId45"/>
    <p:sldId id="305" r:id="rId46"/>
    <p:sldId id="303" r:id="rId47"/>
    <p:sldId id="302" r:id="rId48"/>
    <p:sldId id="310" r:id="rId49"/>
    <p:sldId id="301" r:id="rId50"/>
    <p:sldId id="309" r:id="rId51"/>
    <p:sldId id="308" r:id="rId52"/>
    <p:sldId id="314" r:id="rId53"/>
    <p:sldId id="313" r:id="rId54"/>
    <p:sldId id="315" r:id="rId55"/>
    <p:sldId id="312" r:id="rId56"/>
    <p:sldId id="322" r:id="rId57"/>
    <p:sldId id="327" r:id="rId58"/>
    <p:sldId id="311" r:id="rId59"/>
    <p:sldId id="328" r:id="rId60"/>
    <p:sldId id="317" r:id="rId61"/>
    <p:sldId id="321" r:id="rId62"/>
    <p:sldId id="316" r:id="rId63"/>
    <p:sldId id="325" r:id="rId64"/>
    <p:sldId id="263" r:id="rId65"/>
    <p:sldId id="333" r:id="rId6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oNJPXiMslTPB5viBMwKYg" hashData="GxYTfq/Zms1voVr1KKEof/pjnC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0232"/>
    <a:srgbClr val="5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600"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EF81679-D889-4DE1-9CF8-11CB14A9961F}" type="datetimeFigureOut">
              <a:rPr lang="es-ES" smtClean="0"/>
              <a:pPr/>
              <a:t>18/01/2014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79B3D3-B1AF-4CCE-9472-4FC33E88DDF4}" type="slidenum">
              <a:rPr lang="es-ES" smtClean="0"/>
              <a:pPr/>
              <a:t>‹Nº›</a:t>
            </a:fld>
            <a:endParaRPr lang="es-ES"/>
          </a:p>
        </p:txBody>
      </p:sp>
    </p:spTree>
  </p:cSld>
  <p:clrMapOvr>
    <a:masterClrMapping/>
  </p:clrMapOvr>
  <p:transition spd="slow" advTm="11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0BFADC2-494F-4823-B427-CCB256D11061}" type="slidenum">
              <a:rPr lang="es-ES_tradnl"/>
              <a:pPr/>
              <a:t>‹Nº›</a:t>
            </a:fld>
            <a:endParaRPr lang="es-ES_tradnl"/>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F81679-D889-4DE1-9CF8-11CB14A9961F}" type="datetimeFigureOut">
              <a:rPr lang="es-ES" smtClean="0"/>
              <a:pPr/>
              <a:t>18/01/2014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79B3D3-B1AF-4CCE-9472-4FC33E88DDF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0296A5F-E9FB-4F0D-9913-46A0C2B5924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2.gif"/></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2.png"/><Relationship Id="rId7" Type="http://schemas.openxmlformats.org/officeDocument/2006/relationships/image" Target="../media/image7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picture_2-o.jpg"/>
          <p:cNvPicPr>
            <a:picLocks noChangeAspect="1"/>
          </p:cNvPicPr>
          <p:nvPr/>
        </p:nvPicPr>
        <p:blipFill>
          <a:blip r:embed="rId3">
            <a:lum contrast="20000"/>
          </a:blip>
          <a:stretch>
            <a:fillRect/>
          </a:stretch>
        </p:blipFill>
        <p:spPr>
          <a:xfrm>
            <a:off x="0" y="0"/>
            <a:ext cx="9144000" cy="6858000"/>
          </a:xfrm>
          <a:prstGeom prst="rect">
            <a:avLst/>
          </a:prstGeom>
        </p:spPr>
      </p:pic>
      <p:pic>
        <p:nvPicPr>
          <p:cNvPr id="9" name="8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20395678">
            <a:off x="4484861" y="4769957"/>
            <a:ext cx="3676650" cy="142875"/>
          </a:xfrm>
          <a:prstGeom prst="rect">
            <a:avLst/>
          </a:prstGeom>
        </p:spPr>
      </p:pic>
      <p:pic>
        <p:nvPicPr>
          <p:cNvPr id="10" name="9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086938">
            <a:off x="1145502" y="4854316"/>
            <a:ext cx="3676650" cy="142875"/>
          </a:xfrm>
          <a:prstGeom prst="rect">
            <a:avLst/>
          </a:prstGeom>
        </p:spPr>
      </p:pic>
      <p:pic>
        <p:nvPicPr>
          <p:cNvPr id="11" name="10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9849236">
            <a:off x="740084" y="3194146"/>
            <a:ext cx="1114670" cy="102658"/>
          </a:xfrm>
          <a:prstGeom prst="rect">
            <a:avLst/>
          </a:prstGeom>
        </p:spPr>
      </p:pic>
      <p:pic>
        <p:nvPicPr>
          <p:cNvPr id="12" name="11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3195743">
            <a:off x="769013" y="4153513"/>
            <a:ext cx="527392" cy="139317"/>
          </a:xfrm>
          <a:prstGeom prst="rect">
            <a:avLst/>
          </a:prstGeom>
        </p:spPr>
      </p:pic>
      <p:pic>
        <p:nvPicPr>
          <p:cNvPr id="13" name="12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20421123">
            <a:off x="3633843" y="2156910"/>
            <a:ext cx="950652" cy="108330"/>
          </a:xfrm>
          <a:prstGeom prst="rect">
            <a:avLst/>
          </a:prstGeom>
        </p:spPr>
      </p:pic>
      <p:pic>
        <p:nvPicPr>
          <p:cNvPr id="14" name="13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196855">
            <a:off x="4419086" y="2087715"/>
            <a:ext cx="950652" cy="108330"/>
          </a:xfrm>
          <a:prstGeom prst="rect">
            <a:avLst/>
          </a:prstGeom>
        </p:spPr>
      </p:pic>
      <p:pic>
        <p:nvPicPr>
          <p:cNvPr id="15" name="14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683192">
            <a:off x="7282282" y="3207996"/>
            <a:ext cx="950652" cy="132475"/>
          </a:xfrm>
          <a:prstGeom prst="rect">
            <a:avLst/>
          </a:prstGeom>
        </p:spPr>
      </p:pic>
      <p:pic>
        <p:nvPicPr>
          <p:cNvPr id="16" name="15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8683107">
            <a:off x="7870046" y="4051457"/>
            <a:ext cx="559048" cy="93794"/>
          </a:xfrm>
          <a:prstGeom prst="rect">
            <a:avLst/>
          </a:prstGeom>
        </p:spPr>
      </p:pic>
      <p:pic>
        <p:nvPicPr>
          <p:cNvPr id="17" name="16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5247312">
            <a:off x="8047478" y="3673534"/>
            <a:ext cx="426760" cy="71599"/>
          </a:xfrm>
          <a:prstGeom prst="rect">
            <a:avLst/>
          </a:prstGeom>
        </p:spPr>
      </p:pic>
      <p:pic>
        <p:nvPicPr>
          <p:cNvPr id="18" name="17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5247312">
            <a:off x="591054" y="3892979"/>
            <a:ext cx="426760" cy="74364"/>
          </a:xfrm>
          <a:prstGeom prst="rect">
            <a:avLst/>
          </a:prstGeom>
        </p:spPr>
      </p:pic>
      <p:pic>
        <p:nvPicPr>
          <p:cNvPr id="19" name="18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7491354">
            <a:off x="603109" y="3601189"/>
            <a:ext cx="426760" cy="90996"/>
          </a:xfrm>
          <a:prstGeom prst="rect">
            <a:avLst/>
          </a:prstGeom>
        </p:spPr>
      </p:pic>
      <p:pic>
        <p:nvPicPr>
          <p:cNvPr id="20" name="19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20474726">
            <a:off x="3711406" y="2078009"/>
            <a:ext cx="950652" cy="136221"/>
          </a:xfrm>
          <a:prstGeom prst="rect">
            <a:avLst/>
          </a:prstGeom>
        </p:spPr>
      </p:pic>
      <p:pic>
        <p:nvPicPr>
          <p:cNvPr id="21" name="20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196855">
            <a:off x="4633399" y="2230591"/>
            <a:ext cx="950652" cy="108330"/>
          </a:xfrm>
          <a:prstGeom prst="rect">
            <a:avLst/>
          </a:prstGeom>
        </p:spPr>
      </p:pic>
      <p:pic>
        <p:nvPicPr>
          <p:cNvPr id="22" name="21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683192">
            <a:off x="7333387" y="3216132"/>
            <a:ext cx="950652" cy="132475"/>
          </a:xfrm>
          <a:prstGeom prst="rect">
            <a:avLst/>
          </a:prstGeom>
        </p:spPr>
      </p:pic>
      <p:pic>
        <p:nvPicPr>
          <p:cNvPr id="23" name="22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5247312">
            <a:off x="7960754" y="3738878"/>
            <a:ext cx="567736" cy="95251"/>
          </a:xfrm>
          <a:prstGeom prst="rect">
            <a:avLst/>
          </a:prstGeom>
        </p:spPr>
      </p:pic>
      <p:pic>
        <p:nvPicPr>
          <p:cNvPr id="24" name="23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20395678">
            <a:off x="4470087" y="4831368"/>
            <a:ext cx="3617806" cy="140588"/>
          </a:xfrm>
          <a:prstGeom prst="rect">
            <a:avLst/>
          </a:prstGeom>
        </p:spPr>
      </p:pic>
      <p:pic>
        <p:nvPicPr>
          <p:cNvPr id="25" name="24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086938">
            <a:off x="1074065" y="4854317"/>
            <a:ext cx="3676650" cy="142875"/>
          </a:xfrm>
          <a:prstGeom prst="rect">
            <a:avLst/>
          </a:prstGeom>
        </p:spPr>
      </p:pic>
      <p:pic>
        <p:nvPicPr>
          <p:cNvPr id="26" name="25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3800479">
            <a:off x="646559" y="3998478"/>
            <a:ext cx="426760" cy="126653"/>
          </a:xfrm>
          <a:prstGeom prst="rect">
            <a:avLst/>
          </a:prstGeom>
        </p:spPr>
      </p:pic>
      <p:pic>
        <p:nvPicPr>
          <p:cNvPr id="27" name="26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9849236">
            <a:off x="740085" y="3194145"/>
            <a:ext cx="1114670" cy="102658"/>
          </a:xfrm>
          <a:prstGeom prst="rect">
            <a:avLst/>
          </a:prstGeom>
        </p:spPr>
      </p:pic>
      <p:pic>
        <p:nvPicPr>
          <p:cNvPr id="29" name="28 Imagen" descr="dado6.png"/>
          <p:cNvPicPr>
            <a:picLocks noChangeAspect="1"/>
          </p:cNvPicPr>
          <p:nvPr/>
        </p:nvPicPr>
        <p:blipFill>
          <a:blip r:embed="rId5">
            <a:lum bright="10000" contrast="40000"/>
          </a:blip>
          <a:stretch>
            <a:fillRect/>
          </a:stretch>
        </p:blipFill>
        <p:spPr>
          <a:xfrm rot="1247982">
            <a:off x="207276" y="4676164"/>
            <a:ext cx="1211277" cy="1211277"/>
          </a:xfrm>
          <a:prstGeom prst="rect">
            <a:avLst/>
          </a:prstGeom>
        </p:spPr>
      </p:pic>
      <p:pic>
        <p:nvPicPr>
          <p:cNvPr id="30" name="29 Imagen" descr="dadoi.png"/>
          <p:cNvPicPr>
            <a:picLocks noChangeAspect="1"/>
          </p:cNvPicPr>
          <p:nvPr/>
        </p:nvPicPr>
        <p:blipFill>
          <a:blip r:embed="rId6">
            <a:lum bright="10000" contrast="40000"/>
          </a:blip>
          <a:stretch>
            <a:fillRect/>
          </a:stretch>
        </p:blipFill>
        <p:spPr>
          <a:xfrm>
            <a:off x="1000100" y="4786322"/>
            <a:ext cx="1500198" cy="1500198"/>
          </a:xfrm>
          <a:prstGeom prst="rect">
            <a:avLst/>
          </a:prstGeom>
        </p:spPr>
      </p:pic>
      <p:pic>
        <p:nvPicPr>
          <p:cNvPr id="71682" name="Picture 2" descr="http://poker.24vivo.com/template/images/cartas.png"/>
          <p:cNvPicPr>
            <a:picLocks noChangeAspect="1" noChangeArrowheads="1"/>
          </p:cNvPicPr>
          <p:nvPr/>
        </p:nvPicPr>
        <p:blipFill>
          <a:blip r:embed="rId7">
            <a:lum contrast="30000"/>
          </a:blip>
          <a:srcRect/>
          <a:stretch>
            <a:fillRect/>
          </a:stretch>
        </p:blipFill>
        <p:spPr bwMode="auto">
          <a:xfrm>
            <a:off x="6357950" y="4714884"/>
            <a:ext cx="2071702" cy="1819276"/>
          </a:xfrm>
          <a:prstGeom prst="rect">
            <a:avLst/>
          </a:prstGeom>
          <a:noFill/>
        </p:spPr>
      </p:pic>
      <p:pic>
        <p:nvPicPr>
          <p:cNvPr id="71686" name="Picture 6" descr="http://spf.fotolog.com/photo/63/27/9/aparicio_ruben/1202990975_f.jpg"/>
          <p:cNvPicPr>
            <a:picLocks noChangeAspect="1" noChangeArrowheads="1"/>
          </p:cNvPicPr>
          <p:nvPr/>
        </p:nvPicPr>
        <p:blipFill>
          <a:blip r:embed="rId8">
            <a:lum contrast="20000"/>
          </a:blip>
          <a:srcRect/>
          <a:stretch>
            <a:fillRect/>
          </a:stretch>
        </p:blipFill>
        <p:spPr bwMode="auto">
          <a:xfrm>
            <a:off x="7215206" y="4714884"/>
            <a:ext cx="1028250" cy="1313257"/>
          </a:xfrm>
          <a:prstGeom prst="rect">
            <a:avLst/>
          </a:prstGeom>
          <a:noFill/>
        </p:spPr>
      </p:pic>
      <p:pic>
        <p:nvPicPr>
          <p:cNvPr id="28" name="27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086938">
            <a:off x="1002627" y="4640001"/>
            <a:ext cx="3676650" cy="142875"/>
          </a:xfrm>
          <a:prstGeom prst="rect">
            <a:avLst/>
          </a:prstGeom>
        </p:spPr>
      </p:pic>
      <p:pic>
        <p:nvPicPr>
          <p:cNvPr id="31" name="30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9849236">
            <a:off x="868536" y="3288969"/>
            <a:ext cx="1114670" cy="132031"/>
          </a:xfrm>
          <a:prstGeom prst="rect">
            <a:avLst/>
          </a:prstGeom>
        </p:spPr>
      </p:pic>
      <p:pic>
        <p:nvPicPr>
          <p:cNvPr id="32" name="31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5377897">
            <a:off x="593347" y="3712034"/>
            <a:ext cx="626432" cy="242963"/>
          </a:xfrm>
          <a:prstGeom prst="rect">
            <a:avLst/>
          </a:prstGeom>
        </p:spPr>
      </p:pic>
      <p:pic>
        <p:nvPicPr>
          <p:cNvPr id="33" name="32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20395678">
            <a:off x="4629132" y="4545614"/>
            <a:ext cx="3617806" cy="140588"/>
          </a:xfrm>
          <a:prstGeom prst="rect">
            <a:avLst/>
          </a:prstGeom>
        </p:spPr>
      </p:pic>
      <p:pic>
        <p:nvPicPr>
          <p:cNvPr id="34" name="33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683192">
            <a:off x="6969942" y="3144197"/>
            <a:ext cx="950652" cy="140938"/>
          </a:xfrm>
          <a:prstGeom prst="rect">
            <a:avLst/>
          </a:prstGeom>
        </p:spPr>
      </p:pic>
      <p:pic>
        <p:nvPicPr>
          <p:cNvPr id="35" name="34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683192">
            <a:off x="7135938" y="3211918"/>
            <a:ext cx="950652" cy="204205"/>
          </a:xfrm>
          <a:prstGeom prst="rect">
            <a:avLst/>
          </a:prstGeom>
        </p:spPr>
      </p:pic>
      <p:pic>
        <p:nvPicPr>
          <p:cNvPr id="36" name="35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5247312">
            <a:off x="7757983" y="3575315"/>
            <a:ext cx="575171" cy="96498"/>
          </a:xfrm>
          <a:prstGeom prst="rect">
            <a:avLst/>
          </a:prstGeom>
        </p:spPr>
      </p:pic>
      <p:pic>
        <p:nvPicPr>
          <p:cNvPr id="37" name="36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1196855">
            <a:off x="4498551" y="2006780"/>
            <a:ext cx="688336" cy="177084"/>
          </a:xfrm>
          <a:prstGeom prst="rect">
            <a:avLst/>
          </a:prstGeom>
        </p:spPr>
      </p:pic>
      <p:pic>
        <p:nvPicPr>
          <p:cNvPr id="38" name="37 Imagen" descr="2632752rbzsfu6pck.gif"/>
          <p:cNvPicPr>
            <a:picLocks noChangeAspect="1"/>
          </p:cNvPicPr>
          <p:nvPr/>
        </p:nvPicPr>
        <p:blipFill>
          <a:blip r:embed="rId4">
            <a:duotone>
              <a:prstClr val="black"/>
              <a:srgbClr val="FFFF00">
                <a:tint val="45000"/>
                <a:satMod val="400000"/>
              </a:srgbClr>
            </a:duotone>
            <a:lum bright="40000" contrast="40000"/>
          </a:blip>
          <a:stretch>
            <a:fillRect/>
          </a:stretch>
        </p:blipFill>
        <p:spPr>
          <a:xfrm rot="20421123">
            <a:off x="3863963" y="1977463"/>
            <a:ext cx="743186" cy="166424"/>
          </a:xfrm>
          <a:prstGeom prst="rect">
            <a:avLst/>
          </a:prstGeom>
        </p:spPr>
      </p:pic>
      <p:pic>
        <p:nvPicPr>
          <p:cNvPr id="5" name="Picture 2" descr="Rendered Image"/>
          <p:cNvPicPr>
            <a:picLocks noChangeAspect="1" noChangeArrowheads="1"/>
          </p:cNvPicPr>
          <p:nvPr/>
        </p:nvPicPr>
        <p:blipFill>
          <a:blip r:embed="rId9">
            <a:lum bright="30000"/>
          </a:blip>
          <a:srcRect/>
          <a:stretch>
            <a:fillRect/>
          </a:stretch>
        </p:blipFill>
        <p:spPr bwMode="auto">
          <a:xfrm>
            <a:off x="357158" y="6231916"/>
            <a:ext cx="2071702" cy="230815"/>
          </a:xfrm>
          <a:prstGeom prst="rect">
            <a:avLst/>
          </a:prstGeom>
          <a:noFill/>
        </p:spPr>
      </p:pic>
      <p:sp>
        <p:nvSpPr>
          <p:cNvPr id="41" name="40 CuadroTexto"/>
          <p:cNvSpPr txBox="1"/>
          <p:nvPr/>
        </p:nvSpPr>
        <p:spPr>
          <a:xfrm>
            <a:off x="6286512" y="857232"/>
            <a:ext cx="298480" cy="769441"/>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rPr>
              <a:t> </a:t>
            </a:r>
            <a:endParaRPr lang="es-ES"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endParaRPr>
          </a:p>
        </p:txBody>
      </p:sp>
      <p:pic>
        <p:nvPicPr>
          <p:cNvPr id="42" name="41 Imagen" descr="royalfanblk.gif"/>
          <p:cNvPicPr>
            <a:picLocks noChangeAspect="1"/>
          </p:cNvPicPr>
          <p:nvPr/>
        </p:nvPicPr>
        <p:blipFill>
          <a:blip r:embed="rId10">
            <a:lum contrast="40000"/>
          </a:blip>
          <a:stretch>
            <a:fillRect/>
          </a:stretch>
        </p:blipFill>
        <p:spPr>
          <a:xfrm rot="20028103">
            <a:off x="216151" y="350765"/>
            <a:ext cx="1920905" cy="1426186"/>
          </a:xfrm>
          <a:prstGeom prst="rect">
            <a:avLst/>
          </a:prstGeom>
          <a:effectLst/>
        </p:spPr>
      </p:pic>
      <p:pic>
        <p:nvPicPr>
          <p:cNvPr id="64514" name="Picture 2" descr="http://www.publispain.com/gifs_animados/estrellas/AASTAR1_animado.gif"/>
          <p:cNvPicPr>
            <a:picLocks noChangeAspect="1" noChangeArrowheads="1" noCrop="1"/>
          </p:cNvPicPr>
          <p:nvPr/>
        </p:nvPicPr>
        <p:blipFill>
          <a:blip r:embed="rId11">
            <a:duotone>
              <a:prstClr val="black"/>
              <a:srgbClr val="FFFF00">
                <a:tint val="45000"/>
                <a:satMod val="400000"/>
              </a:srgbClr>
            </a:duotone>
            <a:lum contrast="40000"/>
          </a:blip>
          <a:srcRect/>
          <a:stretch>
            <a:fillRect/>
          </a:stretch>
        </p:blipFill>
        <p:spPr bwMode="auto">
          <a:xfrm>
            <a:off x="2500298" y="428604"/>
            <a:ext cx="1791432" cy="2143140"/>
          </a:xfrm>
          <a:prstGeom prst="rect">
            <a:avLst/>
          </a:prstGeom>
          <a:noFill/>
          <a:effectLst>
            <a:softEdge rad="127000"/>
          </a:effectLst>
        </p:spPr>
      </p:pic>
      <p:sp>
        <p:nvSpPr>
          <p:cNvPr id="44" name="43 CuadroTexto"/>
          <p:cNvSpPr txBox="1"/>
          <p:nvPr/>
        </p:nvSpPr>
        <p:spPr>
          <a:xfrm>
            <a:off x="4347494" y="0"/>
            <a:ext cx="4796506" cy="2123658"/>
          </a:xfrm>
          <a:prstGeom prst="rect">
            <a:avLst/>
          </a:prstGeom>
          <a:noFill/>
        </p:spPr>
        <p:txBody>
          <a:bodyPr wrap="none" rtlCol="0">
            <a:spAutoFit/>
            <a:scene3d>
              <a:camera prst="orthographicFront"/>
              <a:lightRig rig="flat" dir="tl">
                <a:rot lat="0" lon="0" rev="6600000"/>
              </a:lightRig>
            </a:scene3d>
            <a:sp3d extrusionH="25400" contourW="8890">
              <a:bevelT w="152400" h="127000"/>
              <a:contourClr>
                <a:schemeClr val="accent2">
                  <a:shade val="75000"/>
                </a:schemeClr>
              </a:contourClr>
            </a:sp3d>
          </a:bodyPr>
          <a:lstStyle/>
          <a:p>
            <a:pPr algn="ctr"/>
            <a:r>
              <a:rPr lang="es-ES_tradn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rPr>
              <a:t>LA</a:t>
            </a:r>
          </a:p>
          <a:p>
            <a:pPr algn="ctr"/>
            <a:r>
              <a:rPr lang="es-ES_tradn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rPr>
              <a:t>CIUDAD  QUE  NO  </a:t>
            </a:r>
          </a:p>
          <a:p>
            <a:pPr algn="ctr"/>
            <a:r>
              <a:rPr lang="es-ES_tradnl"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rPr>
              <a:t>DUERME</a:t>
            </a:r>
            <a:endParaRPr lang="es-ES"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howcard Gothic" pitchFamily="82" charset="0"/>
            </a:endParaRPr>
          </a:p>
        </p:txBody>
      </p:sp>
    </p:spTree>
  </p:cSld>
  <p:clrMapOvr>
    <a:masterClrMapping/>
  </p:clrMapOvr>
  <p:transition spd="slow" advTm="20000">
    <p:zoom/>
    <p:sndAc>
      <p:stSnd loop="1">
        <p:snd r:embed="rId2" name="the_mavericks_-_dance_the_night_a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2000" fill="hold"/>
                                        <p:tgtEl>
                                          <p:spTgt spid="29"/>
                                        </p:tgtEl>
                                        <p:attrNameLst>
                                          <p:attrName>ppt_x</p:attrName>
                                        </p:attrNameLst>
                                      </p:cBhvr>
                                      <p:tavLst>
                                        <p:tav tm="0">
                                          <p:val>
                                            <p:strVal val="0-#ppt_w/2"/>
                                          </p:val>
                                        </p:tav>
                                        <p:tav tm="100000">
                                          <p:val>
                                            <p:strVal val="#ppt_x"/>
                                          </p:val>
                                        </p:tav>
                                      </p:tavLst>
                                    </p:anim>
                                    <p:anim calcmode="lin" valueType="num">
                                      <p:cBhvr additive="base">
                                        <p:cTn id="8" dur="2000" fill="hold"/>
                                        <p:tgtEl>
                                          <p:spTgt spid="29"/>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2000" fill="hold"/>
                                        <p:tgtEl>
                                          <p:spTgt spid="29"/>
                                        </p:tgtEl>
                                        <p:attrNameLst>
                                          <p:attrName>r</p:attrName>
                                        </p:attrNameLst>
                                      </p:cBhvr>
                                    </p:animRot>
                                  </p:childTnLst>
                                </p:cTn>
                              </p:par>
                            </p:childTnLst>
                          </p:cTn>
                        </p:par>
                        <p:par>
                          <p:cTn id="11" fill="hold">
                            <p:stCondLst>
                              <p:cond delay="2000"/>
                            </p:stCondLst>
                            <p:childTnLst>
                              <p:par>
                                <p:cTn id="12" presetID="2" presetClass="entr" presetSubtype="8" fill="hold" nodeType="after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1000" fill="hold"/>
                                        <p:tgtEl>
                                          <p:spTgt spid="30"/>
                                        </p:tgtEl>
                                        <p:attrNameLst>
                                          <p:attrName>ppt_x</p:attrName>
                                        </p:attrNameLst>
                                      </p:cBhvr>
                                      <p:tavLst>
                                        <p:tav tm="0">
                                          <p:val>
                                            <p:strVal val="0-#ppt_w/2"/>
                                          </p:val>
                                        </p:tav>
                                        <p:tav tm="100000">
                                          <p:val>
                                            <p:strVal val="#ppt_x"/>
                                          </p:val>
                                        </p:tav>
                                      </p:tavLst>
                                    </p:anim>
                                    <p:anim calcmode="lin" valueType="num">
                                      <p:cBhvr additive="base">
                                        <p:cTn id="15" dur="1000" fill="hold"/>
                                        <p:tgtEl>
                                          <p:spTgt spid="30"/>
                                        </p:tgtEl>
                                        <p:attrNameLst>
                                          <p:attrName>ppt_y</p:attrName>
                                        </p:attrNameLst>
                                      </p:cBhvr>
                                      <p:tavLst>
                                        <p:tav tm="0">
                                          <p:val>
                                            <p:strVal val="#ppt_y"/>
                                          </p:val>
                                        </p:tav>
                                        <p:tav tm="100000">
                                          <p:val>
                                            <p:strVal val="#ppt_y"/>
                                          </p:val>
                                        </p:tav>
                                      </p:tavLst>
                                    </p:anim>
                                  </p:childTnLst>
                                </p:cTn>
                              </p:par>
                              <p:par>
                                <p:cTn id="16" presetID="8" presetClass="emph" presetSubtype="0" fill="hold" nodeType="withEffect">
                                  <p:stCondLst>
                                    <p:cond delay="0"/>
                                  </p:stCondLst>
                                  <p:childTnLst>
                                    <p:animRot by="21600000">
                                      <p:cBhvr>
                                        <p:cTn id="17" dur="2000" fill="hold"/>
                                        <p:tgtEl>
                                          <p:spTgt spid="30"/>
                                        </p:tgtEl>
                                        <p:attrNameLst>
                                          <p:attrName>r</p:attrName>
                                        </p:attrNameLst>
                                      </p:cBhvr>
                                    </p:animRot>
                                  </p:childTnLst>
                                </p:cTn>
                              </p:par>
                              <p:par>
                                <p:cTn id="18" presetID="31" presetClass="entr" presetSubtype="0" fill="hold" nodeType="withEffect">
                                  <p:stCondLst>
                                    <p:cond delay="0"/>
                                  </p:stCondLst>
                                  <p:iterate type="lt">
                                    <p:tmPct val="5000"/>
                                  </p:iterate>
                                  <p:childTnLst>
                                    <p:set>
                                      <p:cBhvr>
                                        <p:cTn id="19" dur="1" fill="hold">
                                          <p:stCondLst>
                                            <p:cond delay="0"/>
                                          </p:stCondLst>
                                        </p:cTn>
                                        <p:tgtEl>
                                          <p:spTgt spid="42"/>
                                        </p:tgtEl>
                                        <p:attrNameLst>
                                          <p:attrName>style.visibility</p:attrName>
                                        </p:attrNameLst>
                                      </p:cBhvr>
                                      <p:to>
                                        <p:strVal val="visible"/>
                                      </p:to>
                                    </p:set>
                                    <p:anim calcmode="lin" valueType="num">
                                      <p:cBhvr>
                                        <p:cTn id="20" dur="2000" fill="hold"/>
                                        <p:tgtEl>
                                          <p:spTgt spid="42"/>
                                        </p:tgtEl>
                                        <p:attrNameLst>
                                          <p:attrName>ppt_w</p:attrName>
                                        </p:attrNameLst>
                                      </p:cBhvr>
                                      <p:tavLst>
                                        <p:tav tm="0">
                                          <p:val>
                                            <p:fltVal val="0"/>
                                          </p:val>
                                        </p:tav>
                                        <p:tav tm="100000">
                                          <p:val>
                                            <p:strVal val="#ppt_w"/>
                                          </p:val>
                                        </p:tav>
                                      </p:tavLst>
                                    </p:anim>
                                    <p:anim calcmode="lin" valueType="num">
                                      <p:cBhvr>
                                        <p:cTn id="21" dur="2000" fill="hold"/>
                                        <p:tgtEl>
                                          <p:spTgt spid="42"/>
                                        </p:tgtEl>
                                        <p:attrNameLst>
                                          <p:attrName>ppt_h</p:attrName>
                                        </p:attrNameLst>
                                      </p:cBhvr>
                                      <p:tavLst>
                                        <p:tav tm="0">
                                          <p:val>
                                            <p:fltVal val="0"/>
                                          </p:val>
                                        </p:tav>
                                        <p:tav tm="100000">
                                          <p:val>
                                            <p:strVal val="#ppt_h"/>
                                          </p:val>
                                        </p:tav>
                                      </p:tavLst>
                                    </p:anim>
                                    <p:anim calcmode="lin" valueType="num">
                                      <p:cBhvr>
                                        <p:cTn id="22" dur="2000" fill="hold"/>
                                        <p:tgtEl>
                                          <p:spTgt spid="42"/>
                                        </p:tgtEl>
                                        <p:attrNameLst>
                                          <p:attrName>style.rotation</p:attrName>
                                        </p:attrNameLst>
                                      </p:cBhvr>
                                      <p:tavLst>
                                        <p:tav tm="0">
                                          <p:val>
                                            <p:fltVal val="90"/>
                                          </p:val>
                                        </p:tav>
                                        <p:tav tm="100000">
                                          <p:val>
                                            <p:fltVal val="0"/>
                                          </p:val>
                                        </p:tav>
                                      </p:tavLst>
                                    </p:anim>
                                    <p:animEffect transition="in" filter="fade">
                                      <p:cBhvr>
                                        <p:cTn id="23" dur="2000"/>
                                        <p:tgtEl>
                                          <p:spTgt spid="42"/>
                                        </p:tgtEl>
                                      </p:cBhvr>
                                    </p:animEffect>
                                  </p:childTnLst>
                                </p:cTn>
                              </p:par>
                            </p:childTnLst>
                          </p:cTn>
                        </p:par>
                        <p:par>
                          <p:cTn id="24" fill="hold">
                            <p:stCondLst>
                              <p:cond delay="4000"/>
                            </p:stCondLst>
                            <p:childTnLst>
                              <p:par>
                                <p:cTn id="25" presetID="12" presetClass="entr" presetSubtype="2" fill="hold" nodeType="afterEffect">
                                  <p:stCondLst>
                                    <p:cond delay="0"/>
                                  </p:stCondLst>
                                  <p:childTnLst>
                                    <p:set>
                                      <p:cBhvr>
                                        <p:cTn id="26" dur="1" fill="hold">
                                          <p:stCondLst>
                                            <p:cond delay="0"/>
                                          </p:stCondLst>
                                        </p:cTn>
                                        <p:tgtEl>
                                          <p:spTgt spid="71682"/>
                                        </p:tgtEl>
                                        <p:attrNameLst>
                                          <p:attrName>style.visibility</p:attrName>
                                        </p:attrNameLst>
                                      </p:cBhvr>
                                      <p:to>
                                        <p:strVal val="visible"/>
                                      </p:to>
                                    </p:set>
                                    <p:animEffect transition="in" filter="slide(fromRight)">
                                      <p:cBhvr>
                                        <p:cTn id="27" dur="2000"/>
                                        <p:tgtEl>
                                          <p:spTgt spid="71682"/>
                                        </p:tgtEl>
                                      </p:cBhvr>
                                    </p:animEffect>
                                  </p:childTnLst>
                                </p:cTn>
                              </p:par>
                              <p:par>
                                <p:cTn id="28" presetID="30" presetClass="entr" presetSubtype="0" fill="hold" nodeType="withEffect">
                                  <p:stCondLst>
                                    <p:cond delay="0"/>
                                  </p:stCondLst>
                                  <p:childTnLst>
                                    <p:set>
                                      <p:cBhvr>
                                        <p:cTn id="29" dur="1" fill="hold">
                                          <p:stCondLst>
                                            <p:cond delay="0"/>
                                          </p:stCondLst>
                                        </p:cTn>
                                        <p:tgtEl>
                                          <p:spTgt spid="71686"/>
                                        </p:tgtEl>
                                        <p:attrNameLst>
                                          <p:attrName>style.visibility</p:attrName>
                                        </p:attrNameLst>
                                      </p:cBhvr>
                                      <p:to>
                                        <p:strVal val="visible"/>
                                      </p:to>
                                    </p:set>
                                    <p:animEffect transition="in" filter="fade">
                                      <p:cBhvr>
                                        <p:cTn id="30" dur="1600" decel="100000"/>
                                        <p:tgtEl>
                                          <p:spTgt spid="71686"/>
                                        </p:tgtEl>
                                      </p:cBhvr>
                                    </p:animEffect>
                                    <p:anim calcmode="lin" valueType="num">
                                      <p:cBhvr>
                                        <p:cTn id="31" dur="1600" decel="100000" fill="hold"/>
                                        <p:tgtEl>
                                          <p:spTgt spid="71686"/>
                                        </p:tgtEl>
                                        <p:attrNameLst>
                                          <p:attrName>style.rotation</p:attrName>
                                        </p:attrNameLst>
                                      </p:cBhvr>
                                      <p:tavLst>
                                        <p:tav tm="0">
                                          <p:val>
                                            <p:fltVal val="-90"/>
                                          </p:val>
                                        </p:tav>
                                        <p:tav tm="100000">
                                          <p:val>
                                            <p:fltVal val="0"/>
                                          </p:val>
                                        </p:tav>
                                      </p:tavLst>
                                    </p:anim>
                                    <p:anim calcmode="lin" valueType="num">
                                      <p:cBhvr>
                                        <p:cTn id="32" dur="1600" decel="100000" fill="hold"/>
                                        <p:tgtEl>
                                          <p:spTgt spid="71686"/>
                                        </p:tgtEl>
                                        <p:attrNameLst>
                                          <p:attrName>ppt_x</p:attrName>
                                        </p:attrNameLst>
                                      </p:cBhvr>
                                      <p:tavLst>
                                        <p:tav tm="0">
                                          <p:val>
                                            <p:strVal val="#ppt_x+0.4"/>
                                          </p:val>
                                        </p:tav>
                                        <p:tav tm="100000">
                                          <p:val>
                                            <p:strVal val="#ppt_x-0.05"/>
                                          </p:val>
                                        </p:tav>
                                      </p:tavLst>
                                    </p:anim>
                                    <p:anim calcmode="lin" valueType="num">
                                      <p:cBhvr>
                                        <p:cTn id="33" dur="1600" decel="100000" fill="hold"/>
                                        <p:tgtEl>
                                          <p:spTgt spid="71686"/>
                                        </p:tgtEl>
                                        <p:attrNameLst>
                                          <p:attrName>ppt_y</p:attrName>
                                        </p:attrNameLst>
                                      </p:cBhvr>
                                      <p:tavLst>
                                        <p:tav tm="0">
                                          <p:val>
                                            <p:strVal val="#ppt_y-0.4"/>
                                          </p:val>
                                        </p:tav>
                                        <p:tav tm="100000">
                                          <p:val>
                                            <p:strVal val="#ppt_y+0.1"/>
                                          </p:val>
                                        </p:tav>
                                      </p:tavLst>
                                    </p:anim>
                                    <p:anim calcmode="lin" valueType="num">
                                      <p:cBhvr>
                                        <p:cTn id="34" dur="400" accel="100000" fill="hold">
                                          <p:stCondLst>
                                            <p:cond delay="1600"/>
                                          </p:stCondLst>
                                        </p:cTn>
                                        <p:tgtEl>
                                          <p:spTgt spid="71686"/>
                                        </p:tgtEl>
                                        <p:attrNameLst>
                                          <p:attrName>ppt_x</p:attrName>
                                        </p:attrNameLst>
                                      </p:cBhvr>
                                      <p:tavLst>
                                        <p:tav tm="0">
                                          <p:val>
                                            <p:strVal val="#ppt_x-0.05"/>
                                          </p:val>
                                        </p:tav>
                                        <p:tav tm="100000">
                                          <p:val>
                                            <p:strVal val="#ppt_x"/>
                                          </p:val>
                                        </p:tav>
                                      </p:tavLst>
                                    </p:anim>
                                    <p:anim calcmode="lin" valueType="num">
                                      <p:cBhvr>
                                        <p:cTn id="35" dur="400" accel="100000" fill="hold">
                                          <p:stCondLst>
                                            <p:cond delay="1600"/>
                                          </p:stCondLst>
                                        </p:cTn>
                                        <p:tgtEl>
                                          <p:spTgt spid="71686"/>
                                        </p:tgtEl>
                                        <p:attrNameLst>
                                          <p:attrName>ppt_y</p:attrName>
                                        </p:attrNameLst>
                                      </p:cBhvr>
                                      <p:tavLst>
                                        <p:tav tm="0">
                                          <p:val>
                                            <p:strVal val="#ppt_y+0.1"/>
                                          </p:val>
                                        </p:tav>
                                        <p:tav tm="100000">
                                          <p:val>
                                            <p:strVal val="#ppt_y"/>
                                          </p:val>
                                        </p:tav>
                                      </p:tavLst>
                                    </p:anim>
                                  </p:childTnLst>
                                </p:cTn>
                              </p:par>
                              <p:par>
                                <p:cTn id="36" presetID="55" presetClass="entr" presetSubtype="0"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p:cTn id="38" dur="1000" fill="hold"/>
                                        <p:tgtEl>
                                          <p:spTgt spid="44"/>
                                        </p:tgtEl>
                                        <p:attrNameLst>
                                          <p:attrName>ppt_w</p:attrName>
                                        </p:attrNameLst>
                                      </p:cBhvr>
                                      <p:tavLst>
                                        <p:tav tm="0">
                                          <p:val>
                                            <p:strVal val="#ppt_w*0.70"/>
                                          </p:val>
                                        </p:tav>
                                        <p:tav tm="100000">
                                          <p:val>
                                            <p:strVal val="#ppt_w"/>
                                          </p:val>
                                        </p:tav>
                                      </p:tavLst>
                                    </p:anim>
                                    <p:anim calcmode="lin" valueType="num">
                                      <p:cBhvr>
                                        <p:cTn id="39" dur="1000" fill="hold"/>
                                        <p:tgtEl>
                                          <p:spTgt spid="44"/>
                                        </p:tgtEl>
                                        <p:attrNameLst>
                                          <p:attrName>ppt_h</p:attrName>
                                        </p:attrNameLst>
                                      </p:cBhvr>
                                      <p:tavLst>
                                        <p:tav tm="0">
                                          <p:val>
                                            <p:strVal val="#ppt_h"/>
                                          </p:val>
                                        </p:tav>
                                        <p:tav tm="100000">
                                          <p:val>
                                            <p:strVal val="#ppt_h"/>
                                          </p:val>
                                        </p:tav>
                                      </p:tavLst>
                                    </p:anim>
                                    <p:animEffect transition="in" filter="fade">
                                      <p:cBhvr>
                                        <p:cTn id="40" dur="1000"/>
                                        <p:tgtEl>
                                          <p:spTgt spid="44"/>
                                        </p:tgtEl>
                                      </p:cBhvr>
                                    </p:animEffect>
                                  </p:childTnLst>
                                </p:cTn>
                              </p:par>
                            </p:childTnLst>
                          </p:cTn>
                        </p:par>
                        <p:par>
                          <p:cTn id="41" fill="hold">
                            <p:stCondLst>
                              <p:cond delay="6000"/>
                            </p:stCondLst>
                            <p:childTnLst>
                              <p:par>
                                <p:cTn id="42" presetID="29" presetClass="entr" presetSubtype="0"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2000" fill="hold"/>
                                        <p:tgtEl>
                                          <p:spTgt spid="5"/>
                                        </p:tgtEl>
                                        <p:attrNameLst>
                                          <p:attrName>ppt_x</p:attrName>
                                        </p:attrNameLst>
                                      </p:cBhvr>
                                      <p:tavLst>
                                        <p:tav tm="0">
                                          <p:val>
                                            <p:strVal val="#ppt_x-.2"/>
                                          </p:val>
                                        </p:tav>
                                        <p:tav tm="100000">
                                          <p:val>
                                            <p:strVal val="#ppt_x"/>
                                          </p:val>
                                        </p:tav>
                                      </p:tavLst>
                                    </p:anim>
                                    <p:anim calcmode="lin" valueType="num">
                                      <p:cBhvr>
                                        <p:cTn id="45"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714348" y="714356"/>
            <a:ext cx="7715304" cy="5429288"/>
          </a:xfrm>
          <a:prstGeom prst="rect">
            <a:avLst/>
          </a:prstGeom>
          <a:solidFill>
            <a:srgbClr val="C00000"/>
          </a:solidFill>
          <a:ln>
            <a:solidFill>
              <a:srgbClr val="E00232"/>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611"/>
            </a:avLst>
          </a:prstGeom>
          <a:blipFill dpi="0" rotWithShape="1">
            <a:blip r:embed="rId2"/>
            <a:srcRect/>
            <a:tile tx="0" ty="0" sx="100000" sy="100000" flip="none" algn="tl"/>
          </a:blipFill>
          <a:ln>
            <a:solidFill>
              <a:srgbClr val="E00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1071546"/>
            <a:ext cx="7072361" cy="501675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Narrow" pitchFamily="34" charset="0"/>
              </a:rPr>
              <a:t>Las Vegas es la ciudad más grande del estado de Nevada en los Estados Unidos de América. Es uno de los principales destinos turísticos del país gracias a sus zonas comerciales y vacacionales, pero sobre todo gracias a sus casinos. Debido a ello es conocida como «La Capital del Entretenimiento Mundial», «Sin City» o «La Capital de las Segundas Oportunidades».</a:t>
            </a:r>
            <a:br>
              <a:rPr lang="es-ES" sz="2000" b="1" dirty="0" smtClean="0">
                <a:effectLst>
                  <a:outerShdw blurRad="38100" dist="38100" dir="2700000" algn="tl">
                    <a:srgbClr val="000000">
                      <a:alpha val="43137"/>
                    </a:srgbClr>
                  </a:outerShdw>
                </a:effectLst>
                <a:latin typeface="Arial Narrow" pitchFamily="34" charset="0"/>
              </a:rPr>
            </a:br>
            <a:r>
              <a:rPr lang="es-ES" sz="2000" b="1" dirty="0" smtClean="0">
                <a:effectLst>
                  <a:outerShdw blurRad="38100" dist="38100" dir="2700000" algn="tl">
                    <a:srgbClr val="000000">
                      <a:alpha val="43137"/>
                    </a:srgbClr>
                  </a:outerShdw>
                </a:effectLst>
                <a:latin typeface="Arial Narrow" pitchFamily="34" charset="0"/>
              </a:rPr>
              <a:t>De acuerdo con el censo de 2000 la ciudad tenía una población de 465.634 habitantes mientras que en el año 2003 la población ascendía a 518.313 habitantes. Estudios recientes cifran la población del área metropolitana en torno a 1.950.000 personas, según datos de 2005. Se calcula que es habitual que haya en torno a la misma cifra de turistas durante temporada de vacaciones que de habitantes: ya sea por viajes de estadounidenses que van a pasar un fin de semana o por el turismo mundial. Las Vegas ha sido la capital del condado de Clark desde el nacimiento de este en 1909.</a:t>
            </a:r>
            <a:br>
              <a:rPr lang="es-ES" sz="2000" b="1" dirty="0" smtClean="0">
                <a:effectLst>
                  <a:outerShdw blurRad="38100" dist="38100" dir="2700000" algn="tl">
                    <a:srgbClr val="000000">
                      <a:alpha val="43137"/>
                    </a:srgbClr>
                  </a:outerShdw>
                </a:effectLst>
                <a:latin typeface="Arial Narrow" pitchFamily="34" charset="0"/>
              </a:rPr>
            </a:br>
            <a:endParaRPr lang="es-ES" sz="2000" b="1" dirty="0">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5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jpg"/>
          <p:cNvPicPr>
            <a:picLocks noGrp="1" noChangeAspect="1"/>
          </p:cNvPicPr>
          <p:nvPr>
            <p:ph idx="1"/>
          </p:nvPr>
        </p:nvPicPr>
        <p:blipFill>
          <a:blip r:embed="rId2"/>
          <a:stretch>
            <a:fillRect/>
          </a:stretch>
        </p:blipFill>
        <p:spPr>
          <a:xfrm>
            <a:off x="0" y="214290"/>
            <a:ext cx="9152930" cy="6858000"/>
          </a:xfrm>
        </p:spPr>
      </p:pic>
      <p:pic>
        <p:nvPicPr>
          <p:cNvPr id="12290" name="Picture 2" descr="http://3.bp.blogspot.com/-CDgdpgvVC0A/Th9iHSiRoMI/AAAAAAAAAEc/wyNi9_aVGvY/s1600/bola%2Bblanca.jpg"/>
          <p:cNvPicPr>
            <a:picLocks noChangeAspect="1" noChangeArrowheads="1"/>
          </p:cNvPicPr>
          <p:nvPr/>
        </p:nvPicPr>
        <p:blipFill>
          <a:blip r:embed="rId3" cstate="print">
            <a:lum bright="40000" contrast="20000"/>
          </a:blip>
          <a:srcRect/>
          <a:stretch>
            <a:fillRect/>
          </a:stretch>
        </p:blipFill>
        <p:spPr bwMode="auto">
          <a:xfrm>
            <a:off x="2000232" y="2357430"/>
            <a:ext cx="396157" cy="363143"/>
          </a:xfrm>
          <a:prstGeom prst="ellipse">
            <a:avLst/>
          </a:prstGeom>
          <a:noFill/>
          <a:scene3d>
            <a:camera prst="orthographicFront"/>
            <a:lightRig rig="threePt" dir="t"/>
          </a:scene3d>
          <a:sp3d>
            <a:bevelT/>
          </a:sp3d>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down)">
                                      <p:cBhvr>
                                        <p:cTn id="7" dur="580">
                                          <p:stCondLst>
                                            <p:cond delay="0"/>
                                          </p:stCondLst>
                                        </p:cTn>
                                        <p:tgtEl>
                                          <p:spTgt spid="12290"/>
                                        </p:tgtEl>
                                      </p:cBhvr>
                                    </p:animEffect>
                                    <p:anim calcmode="lin" valueType="num">
                                      <p:cBhvr>
                                        <p:cTn id="8" dur="1822" tmFilter="0,0; 0.14,0.36; 0.43,0.73; 0.71,0.91; 1.0,1.0">
                                          <p:stCondLst>
                                            <p:cond delay="0"/>
                                          </p:stCondLst>
                                        </p:cTn>
                                        <p:tgtEl>
                                          <p:spTgt spid="1229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229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229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229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2290"/>
                                        </p:tgtEl>
                                        <p:attrNameLst>
                                          <p:attrName>ppt_y</p:attrName>
                                        </p:attrNameLst>
                                      </p:cBhvr>
                                      <p:tavLst>
                                        <p:tav tm="0" fmla="#ppt_y-sin(pi*$)/81">
                                          <p:val>
                                            <p:fltVal val="0"/>
                                          </p:val>
                                        </p:tav>
                                        <p:tav tm="100000">
                                          <p:val>
                                            <p:fltVal val="1"/>
                                          </p:val>
                                        </p:tav>
                                      </p:tavLst>
                                    </p:anim>
                                    <p:animScale>
                                      <p:cBhvr>
                                        <p:cTn id="13" dur="26">
                                          <p:stCondLst>
                                            <p:cond delay="650"/>
                                          </p:stCondLst>
                                        </p:cTn>
                                        <p:tgtEl>
                                          <p:spTgt spid="12290"/>
                                        </p:tgtEl>
                                      </p:cBhvr>
                                      <p:to x="100000" y="60000"/>
                                    </p:animScale>
                                    <p:animScale>
                                      <p:cBhvr>
                                        <p:cTn id="14" dur="166" decel="50000">
                                          <p:stCondLst>
                                            <p:cond delay="676"/>
                                          </p:stCondLst>
                                        </p:cTn>
                                        <p:tgtEl>
                                          <p:spTgt spid="12290"/>
                                        </p:tgtEl>
                                      </p:cBhvr>
                                      <p:to x="100000" y="100000"/>
                                    </p:animScale>
                                    <p:animScale>
                                      <p:cBhvr>
                                        <p:cTn id="15" dur="26">
                                          <p:stCondLst>
                                            <p:cond delay="1312"/>
                                          </p:stCondLst>
                                        </p:cTn>
                                        <p:tgtEl>
                                          <p:spTgt spid="12290"/>
                                        </p:tgtEl>
                                      </p:cBhvr>
                                      <p:to x="100000" y="80000"/>
                                    </p:animScale>
                                    <p:animScale>
                                      <p:cBhvr>
                                        <p:cTn id="16" dur="166" decel="50000">
                                          <p:stCondLst>
                                            <p:cond delay="1338"/>
                                          </p:stCondLst>
                                        </p:cTn>
                                        <p:tgtEl>
                                          <p:spTgt spid="12290"/>
                                        </p:tgtEl>
                                      </p:cBhvr>
                                      <p:to x="100000" y="100000"/>
                                    </p:animScale>
                                    <p:animScale>
                                      <p:cBhvr>
                                        <p:cTn id="17" dur="26">
                                          <p:stCondLst>
                                            <p:cond delay="1642"/>
                                          </p:stCondLst>
                                        </p:cTn>
                                        <p:tgtEl>
                                          <p:spTgt spid="12290"/>
                                        </p:tgtEl>
                                      </p:cBhvr>
                                      <p:to x="100000" y="90000"/>
                                    </p:animScale>
                                    <p:animScale>
                                      <p:cBhvr>
                                        <p:cTn id="18" dur="166" decel="50000">
                                          <p:stCondLst>
                                            <p:cond delay="1668"/>
                                          </p:stCondLst>
                                        </p:cTn>
                                        <p:tgtEl>
                                          <p:spTgt spid="12290"/>
                                        </p:tgtEl>
                                      </p:cBhvr>
                                      <p:to x="100000" y="100000"/>
                                    </p:animScale>
                                    <p:animScale>
                                      <p:cBhvr>
                                        <p:cTn id="19" dur="26">
                                          <p:stCondLst>
                                            <p:cond delay="1808"/>
                                          </p:stCondLst>
                                        </p:cTn>
                                        <p:tgtEl>
                                          <p:spTgt spid="12290"/>
                                        </p:tgtEl>
                                      </p:cBhvr>
                                      <p:to x="100000" y="95000"/>
                                    </p:animScale>
                                    <p:animScale>
                                      <p:cBhvr>
                                        <p:cTn id="20" dur="166" decel="50000">
                                          <p:stCondLst>
                                            <p:cond delay="1834"/>
                                          </p:stCondLst>
                                        </p:cTn>
                                        <p:tgtEl>
                                          <p:spTgt spid="12290"/>
                                        </p:tgtEl>
                                      </p:cBhvr>
                                      <p:to x="100000" y="100000"/>
                                    </p:animScale>
                                  </p:childTnLst>
                                </p:cTn>
                              </p:par>
                            </p:childTnLst>
                          </p:cTn>
                        </p:par>
                        <p:par>
                          <p:cTn id="21" fill="hold">
                            <p:stCondLst>
                              <p:cond delay="2000"/>
                            </p:stCondLst>
                            <p:childTnLst>
                              <p:par>
                                <p:cTn id="22" presetID="0" presetClass="path" presetSubtype="0" accel="50000" decel="50000" fill="hold" nodeType="afterEffect">
                                  <p:stCondLst>
                                    <p:cond delay="0"/>
                                  </p:stCondLst>
                                  <p:childTnLst>
                                    <p:animMotion origin="layout" path="M -0.00851 0.08626 C -0.01614 0.11864 -0.01389 0.1531 -0.01059 0.18594 C -0.00989 0.23219 -0.01042 0.27798 -0.00851 0.32423 C -0.00781 0.3395 -0.00104 0.3654 0.00816 0.37396 C 0.0191 0.39708 0.02639 0.38945 0.04983 0.39153 C 0.05365 0.39963 0.06372 0.42391 0.07066 0.42692 C 0.07483 0.429 0.08316 0.43293 0.08316 0.43316 C 0.08455 0.4357 0.08629 0.43848 0.08733 0.44172 C 0.08837 0.44426 0.08785 0.44819 0.08941 0.45051 C 0.09097 0.45259 0.09358 0.45212 0.09566 0.45328 C 0.10018 0.45606 0.10521 0.46091 0.11024 0.46207 C 0.12899 0.46623 0.12795 0.46322 0.14358 0.46808 C 0.15573 0.47201 0.14393 0.46947 0.15608 0.47687 C 0.15938 0.47872 0.17205 0.48173 0.17483 0.48265 C 0.20382 0.49398 0.1724 0.48427 0.19774 0.49144 C 0.21111 0.50416 0.21233 0.50439 0.22691 0.51202 C 0.22986 0.51341 0.23229 0.51619 0.23524 0.5178 C 0.23924 0.52012 0.24774 0.52382 0.24774 0.52405 C 0.28594 0.52174 0.32413 0.5215 0.36233 0.5178 C 0.37656 0.51642 0.3757 0.4956 0.38733 0.48843 C 0.3934 0.48496 0.40052 0.48496 0.40608 0.47964 C 0.42136 0.46554 0.43229 0.4586 0.44965 0.45051 C 0.45035 0.44357 0.44965 0.4246 0.4559 0.41813 C 0.46111 0.41281 0.47274 0.40633 0.47274 0.40656 C 0.47674 0.38922 0.4842 0.37904 0.49566 0.37118 C 0.5007 0.35014 0.49618 0.35684 0.50608 0.34759 C 0.51163 0.3321 0.51528 0.32955 0.52691 0.32423 C 0.52865 0.24121 0.5309 0.19426 0.52691 0.10985 C 0.52604 0.09019 0.51719 0.09019 0.51233 0.07446 C 0.51059 0.06891 0.50816 0.05689 0.50816 0.05712 C 0.50625 0.03307 0.50625 0.01225 0.49149 -0.00162 C 0.49011 -0.00463 0.48924 -0.00856 0.48733 -0.01064 C 0.48559 -0.01272 0.48299 -0.01226 0.48108 -0.01365 C 0.47535 -0.01781 0.47309 -0.02174 0.4684 -0.02822 C 0.46372 -0.04903 0.45903 -0.06661 0.44965 -0.08395 C 0.44549 -0.10847 0.45035 -0.08418 0.44323 -0.10454 C 0.44254 -0.10708 0.44306 -0.11101 0.44149 -0.11356 C 0.43785 -0.11841 0.43316 -0.12142 0.42899 -0.12512 C 0.42674 -0.1272 0.42274 -0.13113 0.42274 -0.1309 C 0.42136 -0.13391 0.42101 -0.13923 0.41858 -0.13992 C 0.40851 -0.14293 0.40452 -0.13738 0.39774 -0.13113 C 0.39566 -0.12258 0.39688 -0.11217 0.39358 -0.10454 C 0.39219 -0.10199 0.38941 -0.10454 0.38733 -0.10454 " pathEditMode="relative" rAng="0" ptsTypes="ffffffffffffffffffffffffffffffffffffffffffA">
                                      <p:cBhvr>
                                        <p:cTn id="23" dur="2000" fill="hold"/>
                                        <p:tgtEl>
                                          <p:spTgt spid="12290"/>
                                        </p:tgtEl>
                                        <p:attrNameLst>
                                          <p:attrName>ppt_x</p:attrName>
                                          <p:attrName>ppt_y</p:attrName>
                                        </p:attrNameLst>
                                      </p:cBhvr>
                                      <p:rCtr x="266" y="1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lanet_Hollywood_Casino.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Planet_Hollywood_Casin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714348" y="714356"/>
            <a:ext cx="7715304" cy="5429288"/>
          </a:xfrm>
          <a:prstGeom prst="rect">
            <a:avLst/>
          </a:prstGeom>
          <a:solidFill>
            <a:srgbClr val="C00000"/>
          </a:solidFill>
          <a:ln>
            <a:solidFill>
              <a:srgbClr val="E00232"/>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611"/>
            </a:avLst>
          </a:prstGeom>
          <a:blipFill dpi="0" rotWithShape="1">
            <a:blip r:embed="rId2"/>
            <a:srcRect/>
            <a:tile tx="0" ty="0" sx="100000" sy="100000" flip="none" algn="tl"/>
          </a:blipFill>
          <a:ln>
            <a:solidFill>
              <a:srgbClr val="E00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000108"/>
            <a:ext cx="7429552" cy="5078313"/>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rial Narrow" pitchFamily="34" charset="0"/>
              </a:rPr>
              <a:t>El nombre de Las Vegas se aplica frecuentemente a las áreas del condado de Clark que rodean la ciudad, especialmente las áreas residenciales situadas dentro o cerca del </a:t>
            </a:r>
            <a:r>
              <a:rPr lang="es-ES" b="1" dirty="0" err="1" smtClean="0">
                <a:effectLst>
                  <a:outerShdw blurRad="38100" dist="38100" dir="2700000" algn="tl">
                    <a:srgbClr val="000000">
                      <a:alpha val="43137"/>
                    </a:srgbClr>
                  </a:outerShdw>
                </a:effectLst>
                <a:latin typeface="Arial Narrow" pitchFamily="34" charset="0"/>
              </a:rPr>
              <a:t>strip</a:t>
            </a:r>
            <a:r>
              <a:rPr lang="es-ES" b="1" dirty="0" smtClean="0">
                <a:effectLst>
                  <a:outerShdw blurRad="38100" dist="38100" dir="2700000" algn="tl">
                    <a:srgbClr val="000000">
                      <a:alpha val="43137"/>
                    </a:srgbClr>
                  </a:outerShdw>
                </a:effectLst>
                <a:latin typeface="Arial Narrow" pitchFamily="34" charset="0"/>
              </a:rPr>
              <a:t> de Las Vegas.2 La mayor parte de los 7,25 kilómetros de Las Vegas Boulevard están situados fuera de los límites de la ciudad de Las Vegas, concretamente en un suburbio del condado de Clark llamado Paradise.</a:t>
            </a:r>
            <a:br>
              <a:rPr lang="es-ES" b="1" dirty="0" smtClean="0">
                <a:effectLst>
                  <a:outerShdw blurRad="38100" dist="38100" dir="2700000" algn="tl">
                    <a:srgbClr val="000000">
                      <a:alpha val="43137"/>
                    </a:srgbClr>
                  </a:outerShdw>
                </a:effectLst>
                <a:latin typeface="Arial Narrow" pitchFamily="34" charset="0"/>
              </a:rPr>
            </a:br>
            <a:r>
              <a:rPr lang="es-ES" b="1" dirty="0" smtClean="0">
                <a:effectLst>
                  <a:outerShdw blurRad="38100" dist="38100" dir="2700000" algn="tl">
                    <a:srgbClr val="000000">
                      <a:alpha val="43137"/>
                    </a:srgbClr>
                  </a:outerShdw>
                </a:effectLst>
                <a:latin typeface="Arial Narrow" pitchFamily="34" charset="0"/>
              </a:rPr>
              <a:t>Las Vegas es conocida en ocasiones como la ciudad del pecado (Sin City en inglés) debido a la popularidad del juego y apuestas legales, la disponibilidad de bebidas alcohólicas a cualquier hora del día (como en toda Nevada), la legalidad de la prostitución en los condados vecinos (las leyes de Nevada prohíben la prostitución en los condados de más de 400.000 habitantes). El gobierno local y los promotores turísticos de la ciudad prefieren el apodo de lo que pasa en Las Vegas, se queda en Las Vegas. La imagen glamurosa de la ciudad le ha hecho escenario de diversas películas y series televisivas, además de los Miss Universo 1991, Miss Universo 1996 y Miss Universo 2010. Actualmente está regida por la independiente </a:t>
            </a:r>
            <a:r>
              <a:rPr lang="es-ES" b="1" dirty="0" err="1" smtClean="0">
                <a:effectLst>
                  <a:outerShdw blurRad="38100" dist="38100" dir="2700000" algn="tl">
                    <a:srgbClr val="000000">
                      <a:alpha val="43137"/>
                    </a:srgbClr>
                  </a:outerShdw>
                </a:effectLst>
                <a:latin typeface="Arial Narrow" pitchFamily="34" charset="0"/>
              </a:rPr>
              <a:t>Carolyn</a:t>
            </a:r>
            <a:r>
              <a:rPr lang="es-ES" b="1" dirty="0" smtClean="0">
                <a:effectLst>
                  <a:outerShdw blurRad="38100" dist="38100" dir="2700000" algn="tl">
                    <a:srgbClr val="000000">
                      <a:alpha val="43137"/>
                    </a:srgbClr>
                  </a:outerShdw>
                </a:effectLst>
                <a:latin typeface="Arial Narrow" pitchFamily="34" charset="0"/>
              </a:rPr>
              <a:t> </a:t>
            </a:r>
            <a:r>
              <a:rPr lang="es-ES" b="1" dirty="0" err="1" smtClean="0">
                <a:effectLst>
                  <a:outerShdw blurRad="38100" dist="38100" dir="2700000" algn="tl">
                    <a:srgbClr val="000000">
                      <a:alpha val="43137"/>
                    </a:srgbClr>
                  </a:outerShdw>
                </a:effectLst>
                <a:latin typeface="Arial Narrow" pitchFamily="34" charset="0"/>
              </a:rPr>
              <a:t>Goodman</a:t>
            </a:r>
            <a:r>
              <a:rPr lang="es-ES" b="1" dirty="0" smtClean="0">
                <a:effectLst>
                  <a:outerShdw blurRad="38100" dist="38100" dir="2700000" algn="tl">
                    <a:srgbClr val="000000">
                      <a:alpha val="43137"/>
                    </a:srgbClr>
                  </a:outerShdw>
                </a:effectLst>
                <a:latin typeface="Arial Narrow" pitchFamily="34" charset="0"/>
              </a:rPr>
              <a:t>, que ha sucedido a su marido en el cargo. Oscar B. </a:t>
            </a:r>
            <a:r>
              <a:rPr lang="es-ES" b="1" dirty="0" err="1" smtClean="0">
                <a:effectLst>
                  <a:outerShdw blurRad="38100" dist="38100" dir="2700000" algn="tl">
                    <a:srgbClr val="000000">
                      <a:alpha val="43137"/>
                    </a:srgbClr>
                  </a:outerShdw>
                </a:effectLst>
                <a:latin typeface="Arial Narrow" pitchFamily="34" charset="0"/>
              </a:rPr>
              <a:t>Goodman</a:t>
            </a:r>
            <a:r>
              <a:rPr lang="es-ES" b="1" dirty="0" smtClean="0">
                <a:effectLst>
                  <a:outerShdw blurRad="38100" dist="38100" dir="2700000" algn="tl">
                    <a:srgbClr val="000000">
                      <a:alpha val="43137"/>
                    </a:srgbClr>
                  </a:outerShdw>
                </a:effectLst>
                <a:latin typeface="Arial Narrow" pitchFamily="34" charset="0"/>
              </a:rPr>
              <a:t> fue demócrata, pero ejerció su cargo como independiente, al igual que ahora su mujer.</a:t>
            </a:r>
          </a:p>
          <a:p>
            <a:endParaRPr lang="es-ES" b="1" dirty="0">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50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ellagio_Casino.jpg"/>
          <p:cNvPicPr>
            <a:picLocks noGrp="1" noChangeAspect="1"/>
          </p:cNvPicPr>
          <p:nvPr>
            <p:ph idx="1"/>
          </p:nvPr>
        </p:nvPicPr>
        <p:blipFill>
          <a:blip r:embed="rId2"/>
          <a:stretch>
            <a:fillRect/>
          </a:stretch>
        </p:blipFill>
        <p:spPr>
          <a:xfrm>
            <a:off x="0" y="0"/>
            <a:ext cx="9144000" cy="6851309"/>
          </a:xfrm>
        </p:spPr>
      </p:pic>
      <p:pic>
        <p:nvPicPr>
          <p:cNvPr id="5" name="3 Marcador de contenido" descr="Bellagio_Casino.jpg"/>
          <p:cNvPicPr>
            <a:picLocks noChangeAspect="1"/>
          </p:cNvPicPr>
          <p:nvPr/>
        </p:nvPicPr>
        <p:blipFill>
          <a:blip r:embed="rId2"/>
          <a:stretch>
            <a:fillRect/>
          </a:stretch>
        </p:blipFill>
        <p:spPr>
          <a:xfrm>
            <a:off x="0" y="0"/>
            <a:ext cx="9144000" cy="6851309"/>
          </a:xfrm>
          <a:prstGeom prst="rect">
            <a:avLst/>
          </a:prstGeom>
        </p:spPr>
      </p:pic>
      <p:pic>
        <p:nvPicPr>
          <p:cNvPr id="7" name="3 Marcador de contenido" descr="Bellagio_Casino.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6" presetClass="exit" presetSubtype="42" fill="hold"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DSC33149,_Caesar’s_Palace_Hotel_and_Casino,_Las_Vegas,_Nevada,_USA_(7908712288).jpg"/>
          <p:cNvPicPr>
            <a:picLocks noChangeAspect="1"/>
          </p:cNvPicPr>
          <p:nvPr/>
        </p:nvPicPr>
        <p:blipFill>
          <a:blip r:embed="rId2"/>
          <a:stretch>
            <a:fillRect/>
          </a:stretch>
        </p:blipFill>
        <p:spPr>
          <a:xfrm>
            <a:off x="0" y="0"/>
            <a:ext cx="9144000" cy="6858000"/>
          </a:xfrm>
          <a:prstGeom prst="rect">
            <a:avLst/>
          </a:prstGeom>
        </p:spPr>
      </p:pic>
      <p:pic>
        <p:nvPicPr>
          <p:cNvPr id="5" name="4 Imagen" descr="1280px-DSC33149,_Caesar’s_Palace_Hotel_and_Casino,_Las_Vegas,_Nevada,_USA_(7908712288).jpg"/>
          <p:cNvPicPr>
            <a:picLocks noChangeAspect="1"/>
          </p:cNvPicPr>
          <p:nvPr/>
        </p:nvPicPr>
        <p:blipFill>
          <a:blip r:embed="rId2"/>
          <a:stretch>
            <a:fillRect/>
          </a:stretch>
        </p:blipFill>
        <p:spPr>
          <a:xfrm>
            <a:off x="0" y="0"/>
            <a:ext cx="9144000" cy="6858000"/>
          </a:xfrm>
          <a:prstGeom prst="rect">
            <a:avLst/>
          </a:prstGeom>
        </p:spPr>
      </p:pic>
      <p:pic>
        <p:nvPicPr>
          <p:cNvPr id="6" name="5 Imagen" descr="1280px-DSC33149,_Caesar’s_Palace_Hotel_and_Casino,_Las_Vegas,_Nevada,_USA_(790871228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6" presetClass="exit" presetSubtype="37" fill="hold"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714348" y="714356"/>
            <a:ext cx="7715304" cy="5429288"/>
          </a:xfrm>
          <a:prstGeom prst="rect">
            <a:avLst/>
          </a:prstGeom>
          <a:solidFill>
            <a:srgbClr val="C00000"/>
          </a:solidFill>
          <a:ln>
            <a:solidFill>
              <a:srgbClr val="E00232"/>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611"/>
            </a:avLst>
          </a:prstGeom>
          <a:blipFill dpi="0" rotWithShape="1">
            <a:blip r:embed="rId2"/>
            <a:srcRect/>
            <a:tile tx="0" ty="0" sx="100000" sy="100000" flip="none" algn="tl"/>
          </a:blipFill>
          <a:ln>
            <a:solidFill>
              <a:srgbClr val="E00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1000108"/>
            <a:ext cx="7358114" cy="5078313"/>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rial Narrow" pitchFamily="34" charset="0"/>
              </a:rPr>
              <a:t>El nombre de Las Vegas se lo dio  el español Antonio Armijo quien llegó ahí mientras seguía un viejo camino español desde Texas. En esa época, en algunas áreas bajas del Valle de Las Vegas, existían manantiales que creaban extensas áreas verdes que contrastaban con el desierto que las rodeaba; de ahí el nombre de "Las Vegas".</a:t>
            </a:r>
          </a:p>
          <a:p>
            <a:r>
              <a:rPr lang="es-ES" b="1" dirty="0" smtClean="0">
                <a:effectLst>
                  <a:outerShdw blurRad="38100" dist="38100" dir="2700000" algn="tl">
                    <a:srgbClr val="000000">
                      <a:alpha val="43137"/>
                    </a:srgbClr>
                  </a:outerShdw>
                </a:effectLst>
                <a:latin typeface="Arial Narrow" pitchFamily="34" charset="0"/>
              </a:rPr>
              <a:t> El oficial y explorador del ejército estadounidense John C. </a:t>
            </a:r>
            <a:r>
              <a:rPr lang="es-ES" b="1" dirty="0" err="1" smtClean="0">
                <a:effectLst>
                  <a:outerShdw blurRad="38100" dist="38100" dir="2700000" algn="tl">
                    <a:srgbClr val="000000">
                      <a:alpha val="43137"/>
                    </a:srgbClr>
                  </a:outerShdw>
                </a:effectLst>
                <a:latin typeface="Arial Narrow" pitchFamily="34" charset="0"/>
              </a:rPr>
              <a:t>Frémont</a:t>
            </a:r>
            <a:r>
              <a:rPr lang="es-ES" b="1" dirty="0" smtClean="0">
                <a:effectLst>
                  <a:outerShdw blurRad="38100" dist="38100" dir="2700000" algn="tl">
                    <a:srgbClr val="000000">
                      <a:alpha val="43137"/>
                    </a:srgbClr>
                  </a:outerShdw>
                </a:effectLst>
                <a:latin typeface="Arial Narrow" pitchFamily="34" charset="0"/>
              </a:rPr>
              <a:t> viajó al valle de Las Vegas el 3 de mayo de 1844, cuando este territorio formaba parte todavía de México; lideraba un grupo de exploradores del cuerpo de ingenieros del ejército estadounidense. El 10 de mayo de 1855, después de la anexión de Las Vegas a los Estados Unidos, </a:t>
            </a:r>
            <a:r>
              <a:rPr lang="es-ES" b="1" dirty="0" err="1" smtClean="0">
                <a:effectLst>
                  <a:outerShdw blurRad="38100" dist="38100" dir="2700000" algn="tl">
                    <a:srgbClr val="000000">
                      <a:alpha val="43137"/>
                    </a:srgbClr>
                  </a:outerShdw>
                </a:effectLst>
                <a:latin typeface="Arial Narrow" pitchFamily="34" charset="0"/>
              </a:rPr>
              <a:t>Brigham</a:t>
            </a:r>
            <a:r>
              <a:rPr lang="es-ES" b="1" dirty="0" smtClean="0">
                <a:effectLst>
                  <a:outerShdw blurRad="38100" dist="38100" dir="2700000" algn="tl">
                    <a:srgbClr val="000000">
                      <a:alpha val="43137"/>
                    </a:srgbClr>
                  </a:outerShdw>
                </a:effectLst>
                <a:latin typeface="Arial Narrow" pitchFamily="34" charset="0"/>
              </a:rPr>
              <a:t> Young envió un grupo de 30 misioneros mormones para convertir a la población india. Los mormones abandonaron la zona en 1857 ya que los nativos rechazaron sus enseñanzas. En 1864 el ejército construyó el Fuerte Baker.</a:t>
            </a:r>
            <a:br>
              <a:rPr lang="es-ES" b="1" dirty="0" smtClean="0">
                <a:effectLst>
                  <a:outerShdw blurRad="38100" dist="38100" dir="2700000" algn="tl">
                    <a:srgbClr val="000000">
                      <a:alpha val="43137"/>
                    </a:srgbClr>
                  </a:outerShdw>
                </a:effectLst>
                <a:latin typeface="Arial Narrow" pitchFamily="34" charset="0"/>
              </a:rPr>
            </a:br>
            <a:r>
              <a:rPr lang="es-ES" b="1" dirty="0" smtClean="0">
                <a:effectLst>
                  <a:outerShdw blurRad="38100" dist="38100" dir="2700000" algn="tl">
                    <a:srgbClr val="000000">
                      <a:alpha val="43137"/>
                    </a:srgbClr>
                  </a:outerShdw>
                </a:effectLst>
                <a:latin typeface="Arial Narrow" pitchFamily="34" charset="0"/>
              </a:rPr>
              <a:t>En 1900, los manantiales fueron canalizados hacia la ciudad que quedó así provista de una fuente de agua corriente. Esto permitió a Las Vegas convertirse en una parada en la que repostar agua para los trenes que viajaban entre Los Ángeles (California) y Albuquerque (Nuevo México).</a:t>
            </a:r>
            <a:br>
              <a:rPr lang="es-ES" b="1" dirty="0" smtClean="0">
                <a:effectLst>
                  <a:outerShdw blurRad="38100" dist="38100" dir="2700000" algn="tl">
                    <a:srgbClr val="000000">
                      <a:alpha val="43137"/>
                    </a:srgbClr>
                  </a:outerShdw>
                </a:effectLst>
                <a:latin typeface="Arial Narrow" pitchFamily="34" charset="0"/>
              </a:rPr>
            </a:br>
            <a:endParaRPr lang="es-ES" b="1" dirty="0">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50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_slots2.jpg"/>
          <p:cNvPicPr>
            <a:picLocks noGrp="1" noChangeAspect="1"/>
          </p:cNvPicPr>
          <p:nvPr>
            <p:ph idx="1"/>
          </p:nvPr>
        </p:nvPicPr>
        <p:blipFill>
          <a:blip r:embed="rId2"/>
          <a:stretch>
            <a:fillRect/>
          </a:stretch>
        </p:blipFill>
        <p:spPr>
          <a:xfrm>
            <a:off x="0" y="10016"/>
            <a:ext cx="9144000" cy="6837967"/>
          </a:xfrm>
        </p:spPr>
      </p:pic>
      <p:pic>
        <p:nvPicPr>
          <p:cNvPr id="5" name="3 Marcador de contenido" descr="Casino_slots2.jpg"/>
          <p:cNvPicPr>
            <a:picLocks noChangeAspect="1"/>
          </p:cNvPicPr>
          <p:nvPr/>
        </p:nvPicPr>
        <p:blipFill>
          <a:blip r:embed="rId2"/>
          <a:stretch>
            <a:fillRect/>
          </a:stretch>
        </p:blipFill>
        <p:spPr>
          <a:xfrm>
            <a:off x="0" y="20033"/>
            <a:ext cx="9144000" cy="6837967"/>
          </a:xfrm>
          <a:prstGeom prst="rect">
            <a:avLst/>
          </a:prstGeom>
        </p:spPr>
      </p:pic>
      <p:pic>
        <p:nvPicPr>
          <p:cNvPr id="6" name="3 Marcador de contenido" descr="Casino_slots2.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44648"/>
            <a:ext cx="9144000" cy="6857999"/>
          </a:xfrm>
        </p:spPr>
        <p:txBody>
          <a:bodyPr/>
          <a:lstStyle/>
          <a:p>
            <a:endParaRPr lang="es-ES" dirty="0"/>
          </a:p>
        </p:txBody>
      </p:sp>
      <p:sp>
        <p:nvSpPr>
          <p:cNvPr id="3" name="2 Subtítulo"/>
          <p:cNvSpPr>
            <a:spLocks noGrp="1"/>
          </p:cNvSpPr>
          <p:nvPr>
            <p:ph type="subTitle" idx="1"/>
          </p:nvPr>
        </p:nvSpPr>
        <p:spPr>
          <a:xfrm>
            <a:off x="0" y="44648"/>
            <a:ext cx="9144000" cy="6858000"/>
          </a:xfrm>
        </p:spPr>
        <p:txBody>
          <a:bodyPr/>
          <a:lstStyle/>
          <a:p>
            <a:endParaRPr lang="es-ES" dirty="0"/>
          </a:p>
        </p:txBody>
      </p:sp>
      <p:pic>
        <p:nvPicPr>
          <p:cNvPr id="4" name="3 Imagen" descr="1280px-Trump_and_FashionShow_Las_Vegas_Strip.jpg"/>
          <p:cNvPicPr>
            <a:picLocks noChangeAspect="1"/>
          </p:cNvPicPr>
          <p:nvPr/>
        </p:nvPicPr>
        <p:blipFill>
          <a:blip r:embed="rId2"/>
          <a:stretch>
            <a:fillRect/>
          </a:stretch>
        </p:blipFill>
        <p:spPr>
          <a:xfrm>
            <a:off x="0" y="66972"/>
            <a:ext cx="9144000" cy="6813352"/>
          </a:xfrm>
          <a:prstGeom prst="rect">
            <a:avLst/>
          </a:prstGeom>
        </p:spPr>
      </p:pic>
      <p:pic>
        <p:nvPicPr>
          <p:cNvPr id="5" name="4 Imagen" descr="1280px-Trump_and_FashionShow_Las_Vegas_Strip.jpg"/>
          <p:cNvPicPr>
            <a:picLocks noChangeAspect="1"/>
          </p:cNvPicPr>
          <p:nvPr/>
        </p:nvPicPr>
        <p:blipFill>
          <a:blip r:embed="rId2"/>
          <a:stretch>
            <a:fillRect/>
          </a:stretch>
        </p:blipFill>
        <p:spPr>
          <a:xfrm>
            <a:off x="0" y="44648"/>
            <a:ext cx="9144000" cy="681335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642910" y="642918"/>
            <a:ext cx="7858180" cy="5643602"/>
          </a:xfrm>
          <a:prstGeom prst="rect">
            <a:avLst/>
          </a:prstGeom>
          <a:solidFill>
            <a:srgbClr val="C00000"/>
          </a:solidFill>
          <a:ln>
            <a:solidFill>
              <a:srgbClr val="E00232"/>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944"/>
            </a:avLst>
          </a:prstGeom>
          <a:blipFill dpi="0" rotWithShape="1">
            <a:blip r:embed="rId2"/>
            <a:srcRect/>
            <a:tile tx="0" ty="0" sx="100000" sy="100000" flip="none" algn="tl"/>
          </a:blipFill>
          <a:ln>
            <a:solidFill>
              <a:srgbClr val="E00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785794"/>
            <a:ext cx="7358114" cy="590931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Con la legalización del juego en 1931, Las Vegas inició su fama mundial. En 1941 se empezaron a construir grandes hoteles que incorporaban casinos de juego. Muchos de los primeros inversores de la ciudad fueron acusados de haber traído a Las Vegas dinero procedente de los sindicatos del crimen de la costa Este. De hecho el primer hotel de características de la ciudad moderna (</a:t>
            </a:r>
            <a:r>
              <a:rPr lang="es-ES" b="1" dirty="0" err="1" smtClean="0">
                <a:effectLst>
                  <a:outerShdw blurRad="38100" dist="38100" dir="2700000" algn="tl">
                    <a:srgbClr val="000000">
                      <a:alpha val="43137"/>
                    </a:srgbClr>
                  </a:outerShdw>
                </a:effectLst>
              </a:rPr>
              <a:t>Flamingo</a:t>
            </a:r>
            <a:r>
              <a:rPr lang="es-ES" b="1" dirty="0" smtClean="0">
                <a:effectLst>
                  <a:outerShdw blurRad="38100" dist="38100" dir="2700000" algn="tl">
                    <a:srgbClr val="000000">
                      <a:alpha val="43137"/>
                    </a:srgbClr>
                  </a:outerShdw>
                </a:effectLst>
              </a:rPr>
              <a:t>) fue construido bajo la supervisión del gánster </a:t>
            </a:r>
            <a:r>
              <a:rPr lang="es-ES" b="1" dirty="0" err="1" smtClean="0">
                <a:effectLst>
                  <a:outerShdw blurRad="38100" dist="38100" dir="2700000" algn="tl">
                    <a:srgbClr val="000000">
                      <a:alpha val="43137"/>
                    </a:srgbClr>
                  </a:outerShdw>
                </a:effectLst>
              </a:rPr>
              <a:t>Bugsy</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Siegel</a:t>
            </a:r>
            <a:r>
              <a:rPr lang="es-ES" b="1" dirty="0" smtClean="0">
                <a:effectLst>
                  <a:outerShdw blurRad="38100" dist="38100" dir="2700000" algn="tl">
                    <a:srgbClr val="000000">
                      <a:alpha val="43137"/>
                    </a:srgbClr>
                  </a:outerShdw>
                </a:effectLst>
              </a:rPr>
              <a:t>.</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El derrocamiento de Batista en Cuba supuso también un impulso en el desarrollo de la ciudad, debido principalmente a los intereses de empresarios estadounidenses ligados al depuesto Presidente, expulsados de Cuba, y dedicados, hasta entonces en la ciudad de La Habana y otros lugares cubanos a negocios de naturaleza similar a los que ya prosperaban en la ciudad.</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La ciudad de Las Vegas ocupa un área de 293,6 km2. La ciudad está localizada en una zona árida, rodeada de montañas con colores que van del rosa al gris. Al estar situada en el desierto, la mayor parte del terreno es rocoso y polvoriento. La población es un crisol de cubanos, latinos, estadounidenses y turistas de todas las nacionalidades</a:t>
            </a:r>
            <a:r>
              <a:rPr lang="es-ES" b="1" dirty="0" smtClean="0">
                <a:effectLst>
                  <a:outerShdw blurRad="38100" dist="38100" dir="2700000" algn="tl">
                    <a:srgbClr val="000000">
                      <a:alpha val="43137"/>
                    </a:srgbClr>
                  </a:outerShdw>
                </a:effectLst>
                <a:latin typeface="Arial Narrow" pitchFamily="34" charset="0"/>
              </a:rPr>
              <a:t>.</a:t>
            </a:r>
            <a:r>
              <a:rPr lang="es-ES" dirty="0" smtClean="0">
                <a:latin typeface="Arial Narrow" pitchFamily="34" charset="0"/>
              </a:rPr>
              <a:t> </a:t>
            </a:r>
            <a:r>
              <a:rPr lang="es-ES" b="1" dirty="0" smtClean="0">
                <a:effectLst>
                  <a:outerShdw blurRad="38100" dist="38100" dir="2700000" algn="tl">
                    <a:srgbClr val="000000">
                      <a:alpha val="43137"/>
                    </a:srgbClr>
                  </a:outerShdw>
                </a:effectLst>
                <a:latin typeface="Arial Narrow" pitchFamily="34" charset="0"/>
              </a:rPr>
              <a:t>Las Vegas tiene un clima desértico con muy poca lluvia y extremadamente cálido en verano. </a:t>
            </a:r>
            <a:r>
              <a:rPr lang="es-ES" dirty="0" smtClean="0">
                <a:latin typeface="Arial Narrow" pitchFamily="34" charset="0"/>
              </a:rPr>
              <a:t/>
            </a:r>
            <a:br>
              <a:rPr lang="es-ES" dirty="0" smtClean="0">
                <a:latin typeface="Arial Narrow" pitchFamily="34" charset="0"/>
              </a:rPr>
            </a:br>
            <a:r>
              <a:rPr lang="es-ES" b="1" dirty="0" smtClean="0">
                <a:effectLst>
                  <a:outerShdw blurRad="38100" dist="38100" dir="2700000" algn="tl">
                    <a:srgbClr val="000000">
                      <a:alpha val="43137"/>
                    </a:srgbClr>
                  </a:outerShdw>
                </a:effectLst>
              </a:rPr>
              <a:t/>
            </a:r>
            <a:br>
              <a:rPr lang="es-ES" b="1" dirty="0" smtClean="0">
                <a:effectLst>
                  <a:outerShdw blurRad="38100" dist="38100" dir="2700000" algn="tl">
                    <a:srgbClr val="000000">
                      <a:alpha val="43137"/>
                    </a:srgbClr>
                  </a:outerShdw>
                </a:effectLst>
              </a:rPr>
            </a:br>
            <a:endParaRPr lang="es-ES" b="1" dirty="0">
              <a:effectLst>
                <a:outerShdw blurRad="38100" dist="38100" dir="2700000" algn="tl">
                  <a:srgbClr val="000000">
                    <a:alpha val="43137"/>
                  </a:srgbClr>
                </a:outerShdw>
              </a:effectLst>
            </a:endParaRPr>
          </a:p>
        </p:txBody>
      </p:sp>
    </p:spTree>
  </p:cSld>
  <p:clrMapOvr>
    <a:masterClrMapping/>
  </p:clrMapOvr>
  <p:transition spd="slow" advTm="50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ragamonedas.jpg"/>
          <p:cNvPicPr>
            <a:picLocks noGrp="1" noChangeAspect="1"/>
          </p:cNvPicPr>
          <p:nvPr>
            <p:ph idx="1"/>
          </p:nvPr>
        </p:nvPicPr>
        <p:blipFill>
          <a:blip r:embed="rId2"/>
          <a:stretch>
            <a:fillRect/>
          </a:stretch>
        </p:blipFill>
        <p:spPr>
          <a:xfrm>
            <a:off x="0" y="4465"/>
            <a:ext cx="9144000" cy="6849070"/>
          </a:xfrm>
        </p:spPr>
      </p:pic>
      <p:pic>
        <p:nvPicPr>
          <p:cNvPr id="5" name="16 Imagen" descr="bite_me.gif"/>
          <p:cNvPicPr>
            <a:picLocks noChangeAspect="1"/>
          </p:cNvPicPr>
          <p:nvPr/>
        </p:nvPicPr>
        <p:blipFill>
          <a:blip r:embed="rId3">
            <a:lum bright="-10000" contrast="30000"/>
          </a:blip>
          <a:stretch>
            <a:fillRect/>
          </a:stretch>
        </p:blipFill>
        <p:spPr>
          <a:xfrm rot="21267708">
            <a:off x="925867" y="2397297"/>
            <a:ext cx="1464280" cy="1169234"/>
          </a:xfrm>
          <a:prstGeom prst="roundRect">
            <a:avLst/>
          </a:prstGeom>
          <a:effectLst>
            <a:softEdge rad="63500"/>
          </a:effectLst>
          <a:scene3d>
            <a:camera prst="perspectiveRight" fov="2400000">
              <a:rot lat="21301142" lon="20373781" rev="301139"/>
            </a:camera>
            <a:lightRig rig="threePt" dir="t"/>
          </a:scene3d>
        </p:spPr>
      </p:pic>
      <p:pic>
        <p:nvPicPr>
          <p:cNvPr id="6" name="16 Imagen" descr="bite_me.gif"/>
          <p:cNvPicPr>
            <a:picLocks noChangeAspect="1"/>
          </p:cNvPicPr>
          <p:nvPr/>
        </p:nvPicPr>
        <p:blipFill>
          <a:blip r:embed="rId3">
            <a:lum bright="-10000" contrast="30000"/>
          </a:blip>
          <a:stretch>
            <a:fillRect/>
          </a:stretch>
        </p:blipFill>
        <p:spPr>
          <a:xfrm rot="21149973">
            <a:off x="3391902" y="2332924"/>
            <a:ext cx="831499" cy="879336"/>
          </a:xfrm>
          <a:prstGeom prst="roundRect">
            <a:avLst/>
          </a:prstGeom>
          <a:effectLst>
            <a:softEdge rad="31750"/>
          </a:effectLst>
          <a:scene3d>
            <a:camera prst="perspectiveRight" fov="3900000">
              <a:rot lat="295664" lon="20109161" rev="21497118"/>
            </a:camera>
            <a:lightRig rig="threePt" dir="t"/>
          </a:scene3d>
        </p:spPr>
      </p:pic>
      <p:pic>
        <p:nvPicPr>
          <p:cNvPr id="7" name="16 Imagen" descr="bite_me.gif"/>
          <p:cNvPicPr>
            <a:picLocks noChangeAspect="1"/>
          </p:cNvPicPr>
          <p:nvPr/>
        </p:nvPicPr>
        <p:blipFill>
          <a:blip r:embed="rId3">
            <a:lum bright="-10000" contrast="30000"/>
          </a:blip>
          <a:stretch>
            <a:fillRect/>
          </a:stretch>
        </p:blipFill>
        <p:spPr>
          <a:xfrm rot="20947197">
            <a:off x="4885984" y="2232692"/>
            <a:ext cx="465584" cy="698809"/>
          </a:xfrm>
          <a:prstGeom prst="roundRect">
            <a:avLst>
              <a:gd name="adj" fmla="val 3584"/>
            </a:avLst>
          </a:prstGeom>
          <a:effectLst>
            <a:softEdge rad="31750"/>
          </a:effectLst>
          <a:scene3d>
            <a:camera prst="perspectiveRight"/>
            <a:lightRig rig="threePt" dir="t"/>
          </a:scene3d>
        </p:spPr>
      </p:pic>
    </p:spTree>
  </p:cSld>
  <p:clrMapOvr>
    <a:masterClrMapping/>
  </p:clrMapOvr>
  <p:transition spd="slow" advTm="11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252-from foundation room.jpg"/>
          <p:cNvPicPr>
            <a:picLocks noChangeAspect="1"/>
          </p:cNvPicPr>
          <p:nvPr/>
        </p:nvPicPr>
        <p:blipFill>
          <a:blip r:embed="rId2"/>
          <a:stretch>
            <a:fillRect/>
          </a:stretch>
        </p:blipFill>
        <p:spPr>
          <a:xfrm>
            <a:off x="0" y="10016"/>
            <a:ext cx="9144000" cy="6837967"/>
          </a:xfrm>
          <a:prstGeom prst="rect">
            <a:avLst/>
          </a:prstGeom>
        </p:spPr>
      </p:pic>
      <p:pic>
        <p:nvPicPr>
          <p:cNvPr id="5" name="4 Imagen" descr="7252-from foundation room.jpg"/>
          <p:cNvPicPr>
            <a:picLocks noChangeAspect="1"/>
          </p:cNvPicPr>
          <p:nvPr/>
        </p:nvPicPr>
        <p:blipFill>
          <a:blip r:embed="rId2"/>
          <a:stretch>
            <a:fillRect/>
          </a:stretch>
        </p:blipFill>
        <p:spPr>
          <a:xfrm>
            <a:off x="0" y="0"/>
            <a:ext cx="9144000" cy="6837967"/>
          </a:xfrm>
          <a:prstGeom prst="rect">
            <a:avLst/>
          </a:prstGeom>
        </p:spPr>
      </p:pic>
      <p:pic>
        <p:nvPicPr>
          <p:cNvPr id="6" name="5 Imagen" descr="7252-from foundation room.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2046a2.jpg"/>
          <p:cNvPicPr>
            <a:picLocks noChangeAspect="1"/>
          </p:cNvPicPr>
          <p:nvPr/>
        </p:nvPicPr>
        <p:blipFill>
          <a:blip r:embed="rId2"/>
          <a:stretch>
            <a:fillRect/>
          </a:stretch>
        </p:blipFill>
        <p:spPr>
          <a:xfrm>
            <a:off x="17790" y="0"/>
            <a:ext cx="9108420" cy="6858000"/>
          </a:xfrm>
          <a:prstGeom prst="rect">
            <a:avLst/>
          </a:prstGeom>
        </p:spPr>
      </p:pic>
      <p:pic>
        <p:nvPicPr>
          <p:cNvPr id="5" name="4 Imagen" descr="482046a2.jpg"/>
          <p:cNvPicPr>
            <a:picLocks noChangeAspect="1"/>
          </p:cNvPicPr>
          <p:nvPr/>
        </p:nvPicPr>
        <p:blipFill>
          <a:blip r:embed="rId2"/>
          <a:stretch>
            <a:fillRect/>
          </a:stretch>
        </p:blipFill>
        <p:spPr>
          <a:xfrm>
            <a:off x="35580" y="0"/>
            <a:ext cx="910842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C00000"/>
          </a:solidFill>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357158" y="357166"/>
            <a:ext cx="8429684" cy="6215106"/>
          </a:xfrm>
        </p:spPr>
        <p:txBody>
          <a:bodyPr/>
          <a:lstStyle/>
          <a:p>
            <a:endParaRPr lang="es-ES" dirty="0"/>
          </a:p>
        </p:txBody>
      </p:sp>
      <p:sp>
        <p:nvSpPr>
          <p:cNvPr id="4" name="3 Rectángulo"/>
          <p:cNvSpPr/>
          <p:nvPr/>
        </p:nvSpPr>
        <p:spPr>
          <a:xfrm>
            <a:off x="357158" y="214290"/>
            <a:ext cx="8572560" cy="6429420"/>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las_vegas_slot_machines.jpg"/>
          <p:cNvPicPr>
            <a:picLocks noChangeAspect="1"/>
          </p:cNvPicPr>
          <p:nvPr/>
        </p:nvPicPr>
        <p:blipFill>
          <a:blip r:embed="rId2"/>
          <a:stretch>
            <a:fillRect/>
          </a:stretch>
        </p:blipFill>
        <p:spPr>
          <a:xfrm>
            <a:off x="0" y="0"/>
            <a:ext cx="9144000" cy="6858000"/>
          </a:xfrm>
          <a:prstGeom prst="rect">
            <a:avLst/>
          </a:prstGeom>
        </p:spPr>
      </p:pic>
      <p:pic>
        <p:nvPicPr>
          <p:cNvPr id="11" name="10 Imagen" descr="bite_me.gif"/>
          <p:cNvPicPr>
            <a:picLocks noChangeAspect="1"/>
          </p:cNvPicPr>
          <p:nvPr/>
        </p:nvPicPr>
        <p:blipFill>
          <a:blip r:embed="rId3">
            <a:lum bright="-10000" contrast="30000"/>
          </a:blip>
          <a:stretch>
            <a:fillRect/>
          </a:stretch>
        </p:blipFill>
        <p:spPr>
          <a:xfrm rot="472162">
            <a:off x="6242360" y="4735727"/>
            <a:ext cx="1454063" cy="1542119"/>
          </a:xfrm>
          <a:prstGeom prst="roundRect">
            <a:avLst>
              <a:gd name="adj" fmla="val 3584"/>
            </a:avLst>
          </a:prstGeom>
          <a:effectLst>
            <a:softEdge rad="127000"/>
          </a:effectLst>
          <a:scene3d>
            <a:camera prst="perspectiveHeroicExtremeLeftFacing"/>
            <a:lightRig rig="threePt" dir="t"/>
          </a:scene3d>
        </p:spPr>
      </p:pic>
      <p:pic>
        <p:nvPicPr>
          <p:cNvPr id="19" name="Picture 6" descr="http://www.aroundthewoorld.fr/wp-content/uploads/2011/08/lv.gif"/>
          <p:cNvPicPr>
            <a:picLocks noChangeAspect="1" noChangeArrowheads="1" noCrop="1"/>
          </p:cNvPicPr>
          <p:nvPr/>
        </p:nvPicPr>
        <p:blipFill>
          <a:blip r:embed="rId4">
            <a:lum bright="-10000" contrast="10000"/>
          </a:blip>
          <a:srcRect/>
          <a:stretch>
            <a:fillRect/>
          </a:stretch>
        </p:blipFill>
        <p:spPr bwMode="auto">
          <a:xfrm>
            <a:off x="0" y="0"/>
            <a:ext cx="2143076" cy="1643050"/>
          </a:xfrm>
          <a:prstGeom prst="roundRect">
            <a:avLst/>
          </a:prstGeom>
          <a:noFill/>
          <a:effectLst>
            <a:softEdge rad="63500"/>
          </a:effectLst>
        </p:spPr>
      </p:pic>
      <p:pic>
        <p:nvPicPr>
          <p:cNvPr id="15" name="14 Imagen" descr="bite_me.gif"/>
          <p:cNvPicPr>
            <a:picLocks noChangeAspect="1"/>
          </p:cNvPicPr>
          <p:nvPr/>
        </p:nvPicPr>
        <p:blipFill>
          <a:blip r:embed="rId3">
            <a:lum bright="-10000" contrast="30000"/>
          </a:blip>
          <a:stretch>
            <a:fillRect/>
          </a:stretch>
        </p:blipFill>
        <p:spPr>
          <a:xfrm rot="472162">
            <a:off x="4528843" y="4149772"/>
            <a:ext cx="1242978" cy="1542119"/>
          </a:xfrm>
          <a:prstGeom prst="roundRect">
            <a:avLst>
              <a:gd name="adj" fmla="val 3584"/>
            </a:avLst>
          </a:prstGeom>
          <a:effectLst>
            <a:softEdge rad="127000"/>
          </a:effectLst>
          <a:scene3d>
            <a:camera prst="perspectiveHeroicExtremeLeftFacing"/>
            <a:lightRig rig="threePt" dir="t"/>
          </a:scene3d>
        </p:spPr>
      </p:pic>
      <p:pic>
        <p:nvPicPr>
          <p:cNvPr id="16" name="15 Imagen" descr="bite_me.gif"/>
          <p:cNvPicPr>
            <a:picLocks noChangeAspect="1"/>
          </p:cNvPicPr>
          <p:nvPr/>
        </p:nvPicPr>
        <p:blipFill>
          <a:blip r:embed="rId3">
            <a:lum bright="-10000" contrast="30000"/>
          </a:blip>
          <a:stretch>
            <a:fillRect/>
          </a:stretch>
        </p:blipFill>
        <p:spPr>
          <a:xfrm rot="472162">
            <a:off x="3447114" y="3921692"/>
            <a:ext cx="1030685" cy="1379163"/>
          </a:xfrm>
          <a:prstGeom prst="roundRect">
            <a:avLst>
              <a:gd name="adj" fmla="val 3584"/>
            </a:avLst>
          </a:prstGeom>
          <a:effectLst>
            <a:softEdge rad="127000"/>
          </a:effectLst>
          <a:scene3d>
            <a:camera prst="perspectiveHeroicExtremeLeftFacing"/>
            <a:lightRig rig="threePt" dir="t"/>
          </a:scene3d>
        </p:spPr>
      </p:pic>
      <p:pic>
        <p:nvPicPr>
          <p:cNvPr id="17" name="16 Imagen" descr="bite_me.gif"/>
          <p:cNvPicPr>
            <a:picLocks noChangeAspect="1"/>
          </p:cNvPicPr>
          <p:nvPr/>
        </p:nvPicPr>
        <p:blipFill>
          <a:blip r:embed="rId3">
            <a:lum bright="-10000" contrast="30000"/>
          </a:blip>
          <a:stretch>
            <a:fillRect/>
          </a:stretch>
        </p:blipFill>
        <p:spPr>
          <a:xfrm rot="472162">
            <a:off x="2942264" y="3678951"/>
            <a:ext cx="608632" cy="1280246"/>
          </a:xfrm>
          <a:prstGeom prst="roundRect">
            <a:avLst>
              <a:gd name="adj" fmla="val 3584"/>
            </a:avLst>
          </a:prstGeom>
          <a:effectLst>
            <a:softEdge rad="127000"/>
          </a:effectLst>
          <a:scene3d>
            <a:camera prst="perspectiveHeroicExtremeLeftFacing"/>
            <a:lightRig rig="threePt" dir="t"/>
          </a:scene3d>
        </p:spPr>
      </p:pic>
      <p:pic>
        <p:nvPicPr>
          <p:cNvPr id="18" name="17 Imagen" descr="bite_me.gif"/>
          <p:cNvPicPr>
            <a:picLocks noChangeAspect="1"/>
          </p:cNvPicPr>
          <p:nvPr/>
        </p:nvPicPr>
        <p:blipFill>
          <a:blip r:embed="rId3">
            <a:lum bright="-10000" contrast="30000"/>
          </a:blip>
          <a:stretch>
            <a:fillRect/>
          </a:stretch>
        </p:blipFill>
        <p:spPr>
          <a:xfrm rot="472162">
            <a:off x="2292678" y="3536533"/>
            <a:ext cx="608632" cy="1183183"/>
          </a:xfrm>
          <a:prstGeom prst="roundRect">
            <a:avLst>
              <a:gd name="adj" fmla="val 3584"/>
            </a:avLst>
          </a:prstGeom>
          <a:effectLst>
            <a:softEdge rad="127000"/>
          </a:effectLst>
          <a:scene3d>
            <a:camera prst="perspectiveHeroicExtremeLeftFacing"/>
            <a:lightRig rig="threePt" dir="t"/>
          </a:scene3d>
        </p:spPr>
      </p:pic>
      <p:pic>
        <p:nvPicPr>
          <p:cNvPr id="23" name="22 Imagen" descr="bite_me.gif"/>
          <p:cNvPicPr>
            <a:picLocks noChangeAspect="1"/>
          </p:cNvPicPr>
          <p:nvPr/>
        </p:nvPicPr>
        <p:blipFill>
          <a:blip r:embed="rId3">
            <a:lum bright="-10000" contrast="30000"/>
          </a:blip>
          <a:stretch>
            <a:fillRect/>
          </a:stretch>
        </p:blipFill>
        <p:spPr>
          <a:xfrm rot="472162">
            <a:off x="1711806" y="3465738"/>
            <a:ext cx="608632" cy="1046355"/>
          </a:xfrm>
          <a:prstGeom prst="roundRect">
            <a:avLst>
              <a:gd name="adj" fmla="val 3584"/>
            </a:avLst>
          </a:prstGeom>
          <a:effectLst>
            <a:softEdge rad="127000"/>
          </a:effectLst>
          <a:scene3d>
            <a:camera prst="perspectiveHeroicExtremeLeftFacing"/>
            <a:lightRig rig="threePt" dir="t"/>
          </a:scene3d>
        </p:spPr>
      </p:pic>
    </p:spTree>
  </p:cSld>
  <p:clrMapOvr>
    <a:masterClrMapping/>
  </p:clrMapOvr>
  <p:transition spd="slow" advTm="11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18085_orig.jpg"/>
          <p:cNvPicPr>
            <a:picLocks noChangeAspect="1"/>
          </p:cNvPicPr>
          <p:nvPr/>
        </p:nvPicPr>
        <p:blipFill>
          <a:blip r:embed="rId2"/>
          <a:stretch>
            <a:fillRect/>
          </a:stretch>
        </p:blipFill>
        <p:spPr>
          <a:xfrm>
            <a:off x="0" y="0"/>
            <a:ext cx="9144000" cy="6858000"/>
          </a:xfrm>
          <a:prstGeom prst="rect">
            <a:avLst/>
          </a:prstGeom>
        </p:spPr>
      </p:pic>
      <p:pic>
        <p:nvPicPr>
          <p:cNvPr id="5" name="4 Imagen" descr="4818085_orig.jpg"/>
          <p:cNvPicPr>
            <a:picLocks noChangeAspect="1"/>
          </p:cNvPicPr>
          <p:nvPr/>
        </p:nvPicPr>
        <p:blipFill>
          <a:blip r:embed="rId2"/>
          <a:stretch>
            <a:fillRect/>
          </a:stretch>
        </p:blipFill>
        <p:spPr>
          <a:xfrm>
            <a:off x="0" y="0"/>
            <a:ext cx="9144000" cy="6858000"/>
          </a:xfrm>
          <a:prstGeom prst="rect">
            <a:avLst/>
          </a:prstGeom>
        </p:spPr>
      </p:pic>
      <p:pic>
        <p:nvPicPr>
          <p:cNvPr id="6" name="5 Imagen" descr="4818085_ori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igstock_Blackjack_Table_Friends_Havin_1395495.jpg"/>
          <p:cNvPicPr>
            <a:picLocks noGrp="1" noChangeAspect="1"/>
          </p:cNvPicPr>
          <p:nvPr>
            <p:ph idx="1"/>
          </p:nvPr>
        </p:nvPicPr>
        <p:blipFill>
          <a:blip r:embed="rId2"/>
          <a:stretch>
            <a:fillRect/>
          </a:stretch>
        </p:blipFill>
        <p:spPr>
          <a:xfrm>
            <a:off x="0" y="6684"/>
            <a:ext cx="9144000" cy="6844632"/>
          </a:xfrm>
        </p:spPr>
      </p:pic>
      <p:pic>
        <p:nvPicPr>
          <p:cNvPr id="5" name="3 Marcador de contenido" descr="bigstock_Blackjack_Table_Friends_Havin_139549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2/3*#ppt_w"/>
                                          </p:val>
                                        </p:tav>
                                        <p:tav tm="100000">
                                          <p:val>
                                            <p:strVal val="#ppt_w"/>
                                          </p:val>
                                        </p:tav>
                                      </p:tavLst>
                                    </p:anim>
                                    <p:anim calcmode="lin" valueType="num">
                                      <p:cBhvr>
                                        <p:cTn id="12" dur="2000" fill="hold"/>
                                        <p:tgtEl>
                                          <p:spTgt spid="5"/>
                                        </p:tgtEl>
                                        <p:attrNameLst>
                                          <p:attrName>ppt_h</p:attrName>
                                        </p:attrNameLst>
                                      </p:cBhvr>
                                      <p:tavLst>
                                        <p:tav tm="0">
                                          <p:val>
                                            <p:strVal val="2/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2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5952265412_83d33d33e9_b.jpg"/>
          <p:cNvPicPr>
            <a:picLocks noGrp="1" noChangeAspect="1"/>
          </p:cNvPicPr>
          <p:nvPr>
            <p:ph idx="1"/>
          </p:nvPr>
        </p:nvPicPr>
        <p:blipFill>
          <a:blip r:embed="rId2"/>
          <a:stretch>
            <a:fillRect/>
          </a:stretch>
        </p:blipFill>
        <p:spPr>
          <a:xfrm>
            <a:off x="0" y="0"/>
            <a:ext cx="9144000" cy="6858000"/>
          </a:xfrm>
        </p:spPr>
      </p:pic>
      <p:pic>
        <p:nvPicPr>
          <p:cNvPr id="4" name="5 Marcador de contenido" descr="5952265412_83d33d33e9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3000"/>
                                        <p:tgtEl>
                                          <p:spTgt spid="4"/>
                                        </p:tgtEl>
                                      </p:cBhvr>
                                    </p:animEffect>
                                  </p:childTnLst>
                                </p:cTn>
                              </p:par>
                              <p:par>
                                <p:cTn id="16" presetID="21"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J Intel.jpg"/>
          <p:cNvPicPr>
            <a:picLocks noGrp="1" noChangeAspect="1"/>
          </p:cNvPicPr>
          <p:nvPr>
            <p:ph idx="1"/>
          </p:nvPr>
        </p:nvPicPr>
        <p:blipFill>
          <a:blip r:embed="rId2"/>
          <a:stretch>
            <a:fillRect/>
          </a:stretch>
        </p:blipFill>
        <p:spPr>
          <a:xfrm>
            <a:off x="-1" y="0"/>
            <a:ext cx="9161859" cy="6858000"/>
          </a:xfrm>
        </p:spPr>
      </p:pic>
      <p:pic>
        <p:nvPicPr>
          <p:cNvPr id="5" name="3 Marcador de contenido" descr="BJ Intel.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DSC33131,_Caesar’s_Palace_Hotel_and_Casino,_Las_Vegas,_Nevada,_USA_(5959346023).jpg"/>
          <p:cNvPicPr>
            <a:picLocks noChangeAspect="1"/>
          </p:cNvPicPr>
          <p:nvPr/>
        </p:nvPicPr>
        <p:blipFill>
          <a:blip r:embed="rId2"/>
          <a:stretch>
            <a:fillRect/>
          </a:stretch>
        </p:blipFill>
        <p:spPr>
          <a:xfrm>
            <a:off x="0" y="0"/>
            <a:ext cx="9144000" cy="6858000"/>
          </a:xfrm>
          <a:prstGeom prst="rect">
            <a:avLst/>
          </a:prstGeom>
        </p:spPr>
      </p:pic>
      <p:pic>
        <p:nvPicPr>
          <p:cNvPr id="5" name="4 Imagen" descr="1280px-DSC33131,_Caesar’s_Palace_Hotel_and_Casino,_Las_Vegas,_Nevada,_USA_(595934602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bellagio.jpg"/>
          <p:cNvPicPr>
            <a:picLocks noGrp="1" noChangeAspect="1"/>
          </p:cNvPicPr>
          <p:nvPr>
            <p:ph idx="1"/>
          </p:nvPr>
        </p:nvPicPr>
        <p:blipFill>
          <a:blip r:embed="rId2"/>
          <a:stretch>
            <a:fillRect/>
          </a:stretch>
        </p:blipFill>
        <p:spPr>
          <a:xfrm>
            <a:off x="0" y="43320"/>
            <a:ext cx="9144000" cy="6771359"/>
          </a:xfrm>
        </p:spPr>
      </p:pic>
      <p:pic>
        <p:nvPicPr>
          <p:cNvPr id="5" name="3 Marcador de contenido" descr="casino-bellagio.jpg"/>
          <p:cNvPicPr>
            <a:picLocks noChangeAspect="1"/>
          </p:cNvPicPr>
          <p:nvPr/>
        </p:nvPicPr>
        <p:blipFill>
          <a:blip r:embed="rId2"/>
          <a:stretch>
            <a:fillRect/>
          </a:stretch>
        </p:blipFill>
        <p:spPr>
          <a:xfrm>
            <a:off x="0" y="0"/>
            <a:ext cx="9144000" cy="6771359"/>
          </a:xfrm>
          <a:prstGeom prst="rect">
            <a:avLst/>
          </a:prstGeom>
        </p:spPr>
      </p:pic>
      <p:pic>
        <p:nvPicPr>
          <p:cNvPr id="6" name="3 Marcador de contenido" descr="casino-bellagio.jpg"/>
          <p:cNvPicPr>
            <a:picLocks noChangeAspect="1"/>
          </p:cNvPicPr>
          <p:nvPr/>
        </p:nvPicPr>
        <p:blipFill>
          <a:blip r:embed="rId2"/>
          <a:stretch>
            <a:fillRect/>
          </a:stretch>
        </p:blipFill>
        <p:spPr>
          <a:xfrm>
            <a:off x="0" y="86641"/>
            <a:ext cx="9144000" cy="677135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3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952272142_92d3eeefdc_b.jpg"/>
          <p:cNvPicPr>
            <a:picLocks noGrp="1" noChangeAspect="1"/>
          </p:cNvPicPr>
          <p:nvPr>
            <p:ph idx="1"/>
          </p:nvPr>
        </p:nvPicPr>
        <p:blipFill>
          <a:blip r:embed="rId2"/>
          <a:stretch>
            <a:fillRect/>
          </a:stretch>
        </p:blipFill>
        <p:spPr>
          <a:xfrm>
            <a:off x="0" y="13368"/>
            <a:ext cx="9144000" cy="6844632"/>
          </a:xfrm>
        </p:spPr>
      </p:pic>
      <p:pic>
        <p:nvPicPr>
          <p:cNvPr id="6" name="3 Marcador de contenido" descr="5952272142_92d3eeefdc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_in_Las_Vegas.jpg"/>
          <p:cNvPicPr>
            <a:picLocks noGrp="1" noChangeAspect="1"/>
          </p:cNvPicPr>
          <p:nvPr>
            <p:ph idx="1"/>
          </p:nvPr>
        </p:nvPicPr>
        <p:blipFill>
          <a:blip r:embed="rId2"/>
          <a:stretch>
            <a:fillRect/>
          </a:stretch>
        </p:blipFill>
        <p:spPr>
          <a:xfrm>
            <a:off x="0" y="10016"/>
            <a:ext cx="9144000" cy="6837967"/>
          </a:xfrm>
        </p:spPr>
      </p:pic>
      <p:pic>
        <p:nvPicPr>
          <p:cNvPr id="5" name="3 Marcador de contenido" descr="Casino_in_Las_Vegas.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952272668_b5d70fac75_o.jpg"/>
          <p:cNvPicPr>
            <a:picLocks noGrp="1" noChangeAspect="1"/>
          </p:cNvPicPr>
          <p:nvPr>
            <p:ph idx="1"/>
          </p:nvPr>
        </p:nvPicPr>
        <p:blipFill>
          <a:blip r:embed="rId2"/>
          <a:stretch>
            <a:fillRect/>
          </a:stretch>
        </p:blipFill>
        <p:spPr>
          <a:xfrm>
            <a:off x="-1" y="0"/>
            <a:ext cx="9161859" cy="6858000"/>
          </a:xfrm>
        </p:spPr>
      </p:pic>
      <p:pic>
        <p:nvPicPr>
          <p:cNvPr id="5" name="3 Marcador de contenido" descr="5952272668_b5d70fac75_o.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cannery-casino-hotel-v470417-1600.jpg"/>
          <p:cNvPicPr>
            <a:picLocks noGrp="1" noChangeAspect="1"/>
          </p:cNvPicPr>
          <p:nvPr>
            <p:ph idx="1"/>
          </p:nvPr>
        </p:nvPicPr>
        <p:blipFill>
          <a:blip r:embed="rId2"/>
          <a:stretch>
            <a:fillRect/>
          </a:stretch>
        </p:blipFill>
        <p:spPr>
          <a:xfrm>
            <a:off x="0" y="0"/>
            <a:ext cx="9152930" cy="6858000"/>
          </a:xfrm>
        </p:spPr>
      </p:pic>
      <p:pic>
        <p:nvPicPr>
          <p:cNvPr id="5" name="3 Marcador de contenido" descr="casino-cannery-casino-hotel-v470417-1600.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977312730_e8afd564b6_b.jpg"/>
          <p:cNvPicPr>
            <a:picLocks noGrp="1" noChangeAspect="1"/>
          </p:cNvPicPr>
          <p:nvPr>
            <p:ph idx="1"/>
          </p:nvPr>
        </p:nvPicPr>
        <p:blipFill>
          <a:blip r:embed="rId2"/>
          <a:stretch>
            <a:fillRect/>
          </a:stretch>
        </p:blipFill>
        <p:spPr>
          <a:xfrm>
            <a:off x="0" y="0"/>
            <a:ext cx="9144000" cy="6858000"/>
          </a:xfrm>
        </p:spPr>
      </p:pic>
      <p:pic>
        <p:nvPicPr>
          <p:cNvPr id="5" name="3 Marcador de contenido" descr="7977312730_e8afd564b6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7977312730_e8afd564b6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el-cortez-hotel-and-casino-v529779-1600.jpg"/>
          <p:cNvPicPr>
            <a:picLocks noGrp="1" noChangeAspect="1"/>
          </p:cNvPicPr>
          <p:nvPr>
            <p:ph idx="1"/>
          </p:nvPr>
        </p:nvPicPr>
        <p:blipFill>
          <a:blip r:embed="rId2"/>
          <a:stretch>
            <a:fillRect/>
          </a:stretch>
        </p:blipFill>
        <p:spPr>
          <a:xfrm>
            <a:off x="0" y="0"/>
            <a:ext cx="9197578" cy="6858000"/>
          </a:xfrm>
        </p:spPr>
      </p:pic>
      <p:pic>
        <p:nvPicPr>
          <p:cNvPr id="5" name="3 Marcador de contenido" descr="casino-el-cortez-hotel-and-casino-v529779-1600.jpg"/>
          <p:cNvPicPr>
            <a:picLocks noChangeAspect="1"/>
          </p:cNvPicPr>
          <p:nvPr/>
        </p:nvPicPr>
        <p:blipFill>
          <a:blip r:embed="rId2"/>
          <a:stretch>
            <a:fillRect/>
          </a:stretch>
        </p:blipFill>
        <p:spPr>
          <a:xfrm>
            <a:off x="-53578" y="0"/>
            <a:ext cx="9197578" cy="6858000"/>
          </a:xfrm>
          <a:prstGeom prst="rect">
            <a:avLst/>
          </a:prstGeom>
        </p:spPr>
      </p:pic>
      <p:pic>
        <p:nvPicPr>
          <p:cNvPr id="6" name="3 Marcador de contenido" descr="casino-el-cortez-hotel-and-casino-v529779-1600.jpg"/>
          <p:cNvPicPr>
            <a:picLocks noChangeAspect="1"/>
          </p:cNvPicPr>
          <p:nvPr/>
        </p:nvPicPr>
        <p:blipFill>
          <a:blip r:embed="rId2"/>
          <a:stretch>
            <a:fillRect/>
          </a:stretch>
        </p:blipFill>
        <p:spPr>
          <a:xfrm>
            <a:off x="-53578" y="0"/>
            <a:ext cx="9197578"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478718916_60592d6891_b.jpg"/>
          <p:cNvPicPr>
            <a:picLocks noGrp="1" noChangeAspect="1"/>
          </p:cNvPicPr>
          <p:nvPr>
            <p:ph idx="1"/>
          </p:nvPr>
        </p:nvPicPr>
        <p:blipFill>
          <a:blip r:embed="rId2"/>
          <a:stretch>
            <a:fillRect/>
          </a:stretch>
        </p:blipFill>
        <p:spPr>
          <a:xfrm>
            <a:off x="0" y="6684"/>
            <a:ext cx="9144000" cy="6844632"/>
          </a:xfrm>
        </p:spPr>
      </p:pic>
      <p:pic>
        <p:nvPicPr>
          <p:cNvPr id="5" name="3 Marcador de contenido" descr="9478718916_60592d6891_b.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Grupo-proveerá-tratamiento-contra-el-juego-en-RI.jpg"/>
          <p:cNvPicPr>
            <a:picLocks noGrp="1" noChangeAspect="1"/>
          </p:cNvPicPr>
          <p:nvPr>
            <p:ph idx="1"/>
          </p:nvPr>
        </p:nvPicPr>
        <p:blipFill>
          <a:blip r:embed="rId2"/>
          <a:stretch>
            <a:fillRect/>
          </a:stretch>
        </p:blipFill>
        <p:spPr>
          <a:xfrm>
            <a:off x="0" y="13342"/>
            <a:ext cx="9144000" cy="6831315"/>
          </a:xfrm>
        </p:spPr>
      </p:pic>
      <p:pic>
        <p:nvPicPr>
          <p:cNvPr id="5" name="3 Marcador de contenido" descr="casino-Grupo-proveerá-tratamiento-contra-el-juego-en-RI.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harrah-hotel-and-casino-las-vegas-v229674-1600.jpg"/>
          <p:cNvPicPr>
            <a:picLocks noGrp="1" noChangeAspect="1"/>
          </p:cNvPicPr>
          <p:nvPr>
            <p:ph idx="1"/>
          </p:nvPr>
        </p:nvPicPr>
        <p:blipFill>
          <a:blip r:embed="rId2"/>
          <a:stretch>
            <a:fillRect/>
          </a:stretch>
        </p:blipFill>
        <p:spPr>
          <a:xfrm>
            <a:off x="-1" y="0"/>
            <a:ext cx="9170789" cy="6858000"/>
          </a:xfrm>
        </p:spPr>
      </p:pic>
      <p:pic>
        <p:nvPicPr>
          <p:cNvPr id="5" name="3 Marcador de contenido" descr="casino-harrah-hotel-and-casino-las-vegas-v229674-1600.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ellagio.jpg"/>
          <p:cNvPicPr>
            <a:picLocks noGrp="1" noChangeAspect="1"/>
          </p:cNvPicPr>
          <p:nvPr>
            <p:ph idx="1"/>
          </p:nvPr>
        </p:nvPicPr>
        <p:blipFill>
          <a:blip r:embed="rId2"/>
          <a:stretch>
            <a:fillRect/>
          </a:stretch>
        </p:blipFill>
        <p:spPr>
          <a:xfrm>
            <a:off x="11875" y="0"/>
            <a:ext cx="9120249" cy="6858000"/>
          </a:xfrm>
        </p:spPr>
      </p:pic>
      <p:pic>
        <p:nvPicPr>
          <p:cNvPr id="5" name="3 Marcador de contenido" descr="bellagio.jpg"/>
          <p:cNvPicPr>
            <a:picLocks noChangeAspect="1"/>
          </p:cNvPicPr>
          <p:nvPr/>
        </p:nvPicPr>
        <p:blipFill>
          <a:blip r:embed="rId2"/>
          <a:stretch>
            <a:fillRect/>
          </a:stretch>
        </p:blipFill>
        <p:spPr>
          <a:xfrm>
            <a:off x="23751" y="0"/>
            <a:ext cx="912024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harrah-hotel-and-casino-las-vegas-v229676-1600.jpg"/>
          <p:cNvPicPr>
            <a:picLocks noGrp="1" noChangeAspect="1"/>
          </p:cNvPicPr>
          <p:nvPr>
            <p:ph idx="1"/>
          </p:nvPr>
        </p:nvPicPr>
        <p:blipFill>
          <a:blip r:embed="rId2"/>
          <a:stretch>
            <a:fillRect/>
          </a:stretch>
        </p:blipFill>
        <p:spPr>
          <a:xfrm>
            <a:off x="-1" y="0"/>
            <a:ext cx="9179719" cy="6858000"/>
          </a:xfrm>
        </p:spPr>
      </p:pic>
      <p:pic>
        <p:nvPicPr>
          <p:cNvPr id="5" name="3 Marcador de contenido" descr="casino-harrah-hotel-and-casino-las-vegas-v229676-1600.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hotel-caesars-palace.gif"/>
          <p:cNvPicPr>
            <a:picLocks noGrp="1" noChangeAspect="1"/>
          </p:cNvPicPr>
          <p:nvPr>
            <p:ph idx="1"/>
          </p:nvPr>
        </p:nvPicPr>
        <p:blipFill>
          <a:blip r:embed="rId2"/>
          <a:stretch>
            <a:fillRect/>
          </a:stretch>
        </p:blipFill>
        <p:spPr>
          <a:xfrm>
            <a:off x="0" y="0"/>
            <a:ext cx="9144000" cy="6858000"/>
          </a:xfrm>
        </p:spPr>
      </p:pic>
      <p:pic>
        <p:nvPicPr>
          <p:cNvPr id="5" name="3 Marcador de contenido" descr="casino-hotel-caesars-palace.gif"/>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files31055.jpg"/>
          <p:cNvPicPr>
            <a:picLocks noGrp="1" noChangeAspect="1"/>
          </p:cNvPicPr>
          <p:nvPr>
            <p:ph idx="1"/>
          </p:nvPr>
        </p:nvPicPr>
        <p:blipFill>
          <a:blip r:embed="rId2"/>
          <a:stretch>
            <a:fillRect/>
          </a:stretch>
        </p:blipFill>
        <p:spPr>
          <a:xfrm>
            <a:off x="0" y="0"/>
            <a:ext cx="9144000" cy="6858000"/>
          </a:xfrm>
        </p:spPr>
      </p:pic>
      <p:pic>
        <p:nvPicPr>
          <p:cNvPr id="5" name="3 Marcador de contenido" descr="cfiles3105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ino-mediterraneo-sala-de-maquinas.jpg"/>
          <p:cNvPicPr>
            <a:picLocks noGrp="1" noChangeAspect="1"/>
          </p:cNvPicPr>
          <p:nvPr>
            <p:ph idx="1"/>
          </p:nvPr>
        </p:nvPicPr>
        <p:blipFill>
          <a:blip r:embed="rId2"/>
          <a:stretch>
            <a:fillRect/>
          </a:stretch>
        </p:blipFill>
        <p:spPr>
          <a:xfrm>
            <a:off x="0" y="10016"/>
            <a:ext cx="9144000" cy="6837967"/>
          </a:xfrm>
        </p:spPr>
      </p:pic>
      <p:pic>
        <p:nvPicPr>
          <p:cNvPr id="5" name="3 Marcador de contenido" descr="casino-mediterraneo-sala-de-maquinas.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N2884.JPG"/>
          <p:cNvPicPr>
            <a:picLocks noGrp="1" noChangeAspect="1"/>
          </p:cNvPicPr>
          <p:nvPr>
            <p:ph idx="1"/>
          </p:nvPr>
        </p:nvPicPr>
        <p:blipFill>
          <a:blip r:embed="rId2"/>
          <a:stretch>
            <a:fillRect/>
          </a:stretch>
        </p:blipFill>
        <p:spPr>
          <a:xfrm>
            <a:off x="0" y="0"/>
            <a:ext cx="9144000" cy="6858000"/>
          </a:xfrm>
        </p:spPr>
      </p:pic>
      <p:pic>
        <p:nvPicPr>
          <p:cNvPr id="5" name="3 Marcador de contenido" descr="DSCN288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67bb14b92bf9924d66b819e21b4f80f.jpg"/>
          <p:cNvPicPr>
            <a:picLocks noGrp="1" noChangeAspect="1"/>
          </p:cNvPicPr>
          <p:nvPr>
            <p:ph idx="1"/>
          </p:nvPr>
        </p:nvPicPr>
        <p:blipFill>
          <a:blip r:embed="rId2"/>
          <a:stretch>
            <a:fillRect/>
          </a:stretch>
        </p:blipFill>
        <p:spPr>
          <a:xfrm>
            <a:off x="0" y="16662"/>
            <a:ext cx="9144000" cy="6824676"/>
          </a:xfrm>
        </p:spPr>
      </p:pic>
      <p:pic>
        <p:nvPicPr>
          <p:cNvPr id="5" name="3 Marcador de contenido" descr="e67bb14b92bf9924d66b819e21b4f80f.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01180.JPG"/>
          <p:cNvPicPr>
            <a:picLocks noGrp="1" noChangeAspect="1"/>
          </p:cNvPicPr>
          <p:nvPr>
            <p:ph idx="1"/>
          </p:nvPr>
        </p:nvPicPr>
        <p:blipFill>
          <a:blip r:embed="rId2"/>
          <a:stretch>
            <a:fillRect/>
          </a:stretch>
        </p:blipFill>
        <p:spPr>
          <a:xfrm>
            <a:off x="0" y="0"/>
            <a:ext cx="9144000" cy="6858000"/>
          </a:xfrm>
        </p:spPr>
      </p:pic>
      <p:pic>
        <p:nvPicPr>
          <p:cNvPr id="5" name="3 Marcador de contenido" descr="DSC01180.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DSC0118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01872.JPG"/>
          <p:cNvPicPr>
            <a:picLocks noGrp="1" noChangeAspect="1"/>
          </p:cNvPicPr>
          <p:nvPr>
            <p:ph idx="1"/>
          </p:nvPr>
        </p:nvPicPr>
        <p:blipFill>
          <a:blip r:embed="rId2"/>
          <a:stretch>
            <a:fillRect/>
          </a:stretch>
        </p:blipFill>
        <p:spPr>
          <a:xfrm>
            <a:off x="0" y="0"/>
            <a:ext cx="9144000" cy="6858000"/>
          </a:xfrm>
        </p:spPr>
      </p:pic>
      <p:pic>
        <p:nvPicPr>
          <p:cNvPr id="5" name="3 Marcador de contenido" descr="DSC01872.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DSC0187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16" presetClass="exit" presetSubtype="37" fill="hold" nodeType="withEffect">
                                  <p:stCondLst>
                                    <p:cond delay="0"/>
                                  </p:stCondLst>
                                  <p:childTnLst>
                                    <p:animEffect transition="out" filter="barn(outVertic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_0088.JPG"/>
          <p:cNvPicPr>
            <a:picLocks noGrp="1" noChangeAspect="1"/>
          </p:cNvPicPr>
          <p:nvPr>
            <p:ph idx="1"/>
          </p:nvPr>
        </p:nvPicPr>
        <p:blipFill>
          <a:blip r:embed="rId2"/>
          <a:stretch>
            <a:fillRect/>
          </a:stretch>
        </p:blipFill>
        <p:spPr>
          <a:xfrm>
            <a:off x="0" y="0"/>
            <a:ext cx="9152930" cy="6858000"/>
          </a:xfrm>
        </p:spPr>
      </p:pic>
      <p:pic>
        <p:nvPicPr>
          <p:cNvPr id="5" name="3 Marcador de contenido" descr="DSC_0088.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c1b51bc_lasvn_1325407490_7738708462_s-original.jpg"/>
          <p:cNvPicPr>
            <a:picLocks noGrp="1" noChangeAspect="1"/>
          </p:cNvPicPr>
          <p:nvPr>
            <p:ph idx="1"/>
          </p:nvPr>
        </p:nvPicPr>
        <p:blipFill>
          <a:blip r:embed="rId2"/>
          <a:stretch>
            <a:fillRect/>
          </a:stretch>
        </p:blipFill>
        <p:spPr>
          <a:xfrm>
            <a:off x="0" y="10016"/>
            <a:ext cx="9144000" cy="6837967"/>
          </a:xfrm>
        </p:spPr>
      </p:pic>
      <p:pic>
        <p:nvPicPr>
          <p:cNvPr id="5" name="3 Marcador de contenido" descr="fc1b51bc_lasvn_1325407490_7738708462_s-original.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f768a70e5428114350f6a70670042ee.jpg"/>
          <p:cNvPicPr>
            <a:picLocks noGrp="1" noChangeAspect="1"/>
          </p:cNvPicPr>
          <p:nvPr>
            <p:ph idx="1"/>
          </p:nvPr>
        </p:nvPicPr>
        <p:blipFill>
          <a:blip r:embed="rId2"/>
          <a:stretch>
            <a:fillRect/>
          </a:stretch>
        </p:blipFill>
        <p:spPr>
          <a:xfrm>
            <a:off x="0" y="13342"/>
            <a:ext cx="9144000" cy="6831315"/>
          </a:xfrm>
        </p:spPr>
      </p:pic>
      <p:pic>
        <p:nvPicPr>
          <p:cNvPr id="5" name="3 Marcador de contenido" descr="ff768a70e5428114350f6a70670042ee.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emont_Street_Binions_Golden_Nugget.jpg"/>
          <p:cNvPicPr>
            <a:picLocks noGrp="1" noChangeAspect="1"/>
          </p:cNvPicPr>
          <p:nvPr>
            <p:ph idx="1"/>
          </p:nvPr>
        </p:nvPicPr>
        <p:blipFill>
          <a:blip r:embed="rId2"/>
          <a:stretch>
            <a:fillRect/>
          </a:stretch>
        </p:blipFill>
        <p:spPr>
          <a:xfrm>
            <a:off x="0" y="0"/>
            <a:ext cx="9144000" cy="6858000"/>
          </a:xfrm>
        </p:spPr>
      </p:pic>
      <p:pic>
        <p:nvPicPr>
          <p:cNvPr id="5" name="3 Marcador de contenido" descr="Fremont_Street_Binions_Golden_Nugge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PNdQ1.jpg"/>
          <p:cNvPicPr>
            <a:picLocks noGrp="1" noChangeAspect="1"/>
          </p:cNvPicPr>
          <p:nvPr>
            <p:ph idx="1"/>
          </p:nvPr>
        </p:nvPicPr>
        <p:blipFill>
          <a:blip r:embed="rId2"/>
          <a:stretch>
            <a:fillRect/>
          </a:stretch>
        </p:blipFill>
        <p:spPr>
          <a:xfrm>
            <a:off x="0" y="6684"/>
            <a:ext cx="9144000" cy="6844632"/>
          </a:xfrm>
        </p:spPr>
      </p:pic>
      <p:pic>
        <p:nvPicPr>
          <p:cNvPr id="5" name="3 Marcador de contenido" descr="fPNdQ1.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emontCasino-LasVegasNevada-1.jpg"/>
          <p:cNvPicPr>
            <a:picLocks noGrp="1" noChangeAspect="1"/>
          </p:cNvPicPr>
          <p:nvPr>
            <p:ph idx="1"/>
          </p:nvPr>
        </p:nvPicPr>
        <p:blipFill>
          <a:blip r:embed="rId2"/>
          <a:stretch>
            <a:fillRect/>
          </a:stretch>
        </p:blipFill>
        <p:spPr>
          <a:xfrm>
            <a:off x="0" y="0"/>
            <a:ext cx="9144000" cy="6858000"/>
          </a:xfrm>
        </p:spPr>
      </p:pic>
      <p:pic>
        <p:nvPicPr>
          <p:cNvPr id="5" name="3 Marcador de contenido" descr="FremontCasino-LasVegasNevada-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randcanalshop0002.JPG"/>
          <p:cNvPicPr>
            <a:picLocks noGrp="1" noChangeAspect="1"/>
          </p:cNvPicPr>
          <p:nvPr>
            <p:ph idx="1"/>
          </p:nvPr>
        </p:nvPicPr>
        <p:blipFill>
          <a:blip r:embed="rId2"/>
          <a:stretch>
            <a:fillRect/>
          </a:stretch>
        </p:blipFill>
        <p:spPr>
          <a:xfrm>
            <a:off x="0" y="10016"/>
            <a:ext cx="9144000" cy="6837967"/>
          </a:xfrm>
        </p:spPr>
      </p:pic>
      <p:pic>
        <p:nvPicPr>
          <p:cNvPr id="5" name="3 Marcador de contenido" descr="grandcanalshop0002.JPG"/>
          <p:cNvPicPr>
            <a:picLocks noChangeAspect="1"/>
          </p:cNvPicPr>
          <p:nvPr/>
        </p:nvPicPr>
        <p:blipFill>
          <a:blip r:embed="rId2"/>
          <a:stretch>
            <a:fillRect/>
          </a:stretch>
        </p:blipFill>
        <p:spPr>
          <a:xfrm>
            <a:off x="0" y="20033"/>
            <a:ext cx="9144000" cy="6837967"/>
          </a:xfrm>
          <a:prstGeom prst="rect">
            <a:avLst/>
          </a:prstGeom>
        </p:spPr>
      </p:pic>
      <p:pic>
        <p:nvPicPr>
          <p:cNvPr id="6" name="3 Marcador de contenido" descr="grandcanalshop0002.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xit" presetSubtype="32"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owdyFolksWelcometoLasVegasNevada.jpg"/>
          <p:cNvPicPr>
            <a:picLocks noGrp="1" noChangeAspect="1"/>
          </p:cNvPicPr>
          <p:nvPr>
            <p:ph idx="1"/>
          </p:nvPr>
        </p:nvPicPr>
        <p:blipFill>
          <a:blip r:embed="rId2"/>
          <a:stretch>
            <a:fillRect/>
          </a:stretch>
        </p:blipFill>
        <p:spPr>
          <a:xfrm>
            <a:off x="0" y="0"/>
            <a:ext cx="9144000" cy="6858000"/>
          </a:xfrm>
        </p:spPr>
      </p:pic>
      <p:pic>
        <p:nvPicPr>
          <p:cNvPr id="5" name="3 Marcador de contenido" descr="HowdyFolksWelcometoLasVegasNevad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OTEL WYNN.jpg"/>
          <p:cNvPicPr>
            <a:picLocks noGrp="1" noChangeAspect="1"/>
          </p:cNvPicPr>
          <p:nvPr>
            <p:ph idx="1"/>
          </p:nvPr>
        </p:nvPicPr>
        <p:blipFill>
          <a:blip r:embed="rId2"/>
          <a:stretch>
            <a:fillRect/>
          </a:stretch>
        </p:blipFill>
        <p:spPr>
          <a:xfrm>
            <a:off x="0" y="10016"/>
            <a:ext cx="9144000" cy="6837967"/>
          </a:xfrm>
        </p:spPr>
      </p:pic>
      <p:pic>
        <p:nvPicPr>
          <p:cNvPr id="5" name="3 Marcador de contenido" descr="HOTEL WYNN.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foto7.JPG"/>
          <p:cNvPicPr>
            <a:picLocks noGrp="1" noChangeAspect="1"/>
          </p:cNvPicPr>
          <p:nvPr>
            <p:ph idx="1"/>
          </p:nvPr>
        </p:nvPicPr>
        <p:blipFill>
          <a:blip r:embed="rId2"/>
          <a:stretch>
            <a:fillRect/>
          </a:stretch>
        </p:blipFill>
        <p:spPr>
          <a:xfrm>
            <a:off x="0" y="0"/>
            <a:ext cx="9144000" cy="6858000"/>
          </a:xfrm>
        </p:spPr>
      </p:pic>
      <p:pic>
        <p:nvPicPr>
          <p:cNvPr id="5" name="3 Marcador de contenido" descr="la foto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_Vegas_89.jpg"/>
          <p:cNvPicPr>
            <a:picLocks noGrp="1" noChangeAspect="1"/>
          </p:cNvPicPr>
          <p:nvPr>
            <p:ph idx="1"/>
          </p:nvPr>
        </p:nvPicPr>
        <p:blipFill>
          <a:blip r:embed="rId2"/>
          <a:stretch>
            <a:fillRect/>
          </a:stretch>
        </p:blipFill>
        <p:spPr>
          <a:xfrm>
            <a:off x="0" y="0"/>
            <a:ext cx="9188648" cy="6858000"/>
          </a:xfrm>
        </p:spPr>
      </p:pic>
      <p:pic>
        <p:nvPicPr>
          <p:cNvPr id="5" name="3 Marcador de contenido" descr="Las_Vegas_89.jpg"/>
          <p:cNvPicPr>
            <a:picLocks noChangeAspect="1"/>
          </p:cNvPicPr>
          <p:nvPr/>
        </p:nvPicPr>
        <p:blipFill>
          <a:blip r:embed="rId2"/>
          <a:stretch>
            <a:fillRect/>
          </a:stretch>
        </p:blipFill>
        <p:spPr>
          <a:xfrm>
            <a:off x="-44648" y="0"/>
            <a:ext cx="9188648"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vegas-13.jpg"/>
          <p:cNvPicPr>
            <a:picLocks noGrp="1" noChangeAspect="1"/>
          </p:cNvPicPr>
          <p:nvPr>
            <p:ph idx="1"/>
          </p:nvPr>
        </p:nvPicPr>
        <p:blipFill>
          <a:blip r:embed="rId2"/>
          <a:stretch>
            <a:fillRect/>
          </a:stretch>
        </p:blipFill>
        <p:spPr>
          <a:xfrm>
            <a:off x="0" y="6684"/>
            <a:ext cx="9144000" cy="6844632"/>
          </a:xfrm>
        </p:spPr>
      </p:pic>
      <p:pic>
        <p:nvPicPr>
          <p:cNvPr id="5" name="3 Marcador de contenido" descr="las-vegas-13.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Vegas-Casino.jpg"/>
          <p:cNvPicPr>
            <a:picLocks noGrp="1" noChangeAspect="1"/>
          </p:cNvPicPr>
          <p:nvPr>
            <p:ph idx="1"/>
          </p:nvPr>
        </p:nvPicPr>
        <p:blipFill>
          <a:blip r:embed="rId2"/>
          <a:stretch>
            <a:fillRect/>
          </a:stretch>
        </p:blipFill>
        <p:spPr>
          <a:xfrm>
            <a:off x="-1" y="0"/>
            <a:ext cx="9188649" cy="6858000"/>
          </a:xfrm>
        </p:spPr>
      </p:pic>
      <p:pic>
        <p:nvPicPr>
          <p:cNvPr id="5" name="3 Marcador de contenido" descr="LasVegas-Casino.jpg"/>
          <p:cNvPicPr>
            <a:picLocks noChangeAspect="1"/>
          </p:cNvPicPr>
          <p:nvPr/>
        </p:nvPicPr>
        <p:blipFill>
          <a:blip r:embed="rId2"/>
          <a:stretch>
            <a:fillRect/>
          </a:stretch>
        </p:blipFill>
        <p:spPr>
          <a:xfrm>
            <a:off x="-44649" y="0"/>
            <a:ext cx="918864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vegas-3.jpg"/>
          <p:cNvPicPr>
            <a:picLocks noGrp="1" noChangeAspect="1"/>
          </p:cNvPicPr>
          <p:nvPr>
            <p:ph idx="1"/>
          </p:nvPr>
        </p:nvPicPr>
        <p:blipFill>
          <a:blip r:embed="rId2"/>
          <a:stretch>
            <a:fillRect/>
          </a:stretch>
        </p:blipFill>
        <p:spPr>
          <a:xfrm>
            <a:off x="-1" y="0"/>
            <a:ext cx="9144001" cy="6858000"/>
          </a:xfrm>
        </p:spPr>
      </p:pic>
      <p:pic>
        <p:nvPicPr>
          <p:cNvPr id="5" name="3 Marcador de contenido" descr="las-vegas-3.jpg"/>
          <p:cNvPicPr>
            <a:picLocks noChangeAspect="1"/>
          </p:cNvPicPr>
          <p:nvPr/>
        </p:nvPicPr>
        <p:blipFill>
          <a:blip r:embed="rId2"/>
          <a:stretch>
            <a:fillRect/>
          </a:stretch>
        </p:blipFill>
        <p:spPr>
          <a:xfrm>
            <a:off x="0" y="0"/>
            <a:ext cx="9144001" cy="6858000"/>
          </a:xfrm>
          <a:prstGeom prst="rect">
            <a:avLst/>
          </a:prstGeom>
        </p:spPr>
      </p:pic>
      <p:pic>
        <p:nvPicPr>
          <p:cNvPr id="6" name="3 Marcador de contenido" descr="las-vegas-3.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vegas-poker-tournament.jpg"/>
          <p:cNvPicPr>
            <a:picLocks noGrp="1" noChangeAspect="1"/>
          </p:cNvPicPr>
          <p:nvPr>
            <p:ph idx="1"/>
          </p:nvPr>
        </p:nvPicPr>
        <p:blipFill>
          <a:blip r:embed="rId2"/>
          <a:stretch>
            <a:fillRect/>
          </a:stretch>
        </p:blipFill>
        <p:spPr>
          <a:xfrm>
            <a:off x="0" y="0"/>
            <a:ext cx="9144000" cy="6858000"/>
          </a:xfrm>
        </p:spPr>
      </p:pic>
      <p:pic>
        <p:nvPicPr>
          <p:cNvPr id="5" name="3 Marcador de contenido" descr="las-vegas-poker-tournament.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las-vegas-poker-tournamen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GM Grand Las Vegas.jpg"/>
          <p:cNvPicPr>
            <a:picLocks noGrp="1" noChangeAspect="1"/>
          </p:cNvPicPr>
          <p:nvPr>
            <p:ph idx="1"/>
          </p:nvPr>
        </p:nvPicPr>
        <p:blipFill>
          <a:blip r:embed="rId2"/>
          <a:stretch>
            <a:fillRect/>
          </a:stretch>
        </p:blipFill>
        <p:spPr>
          <a:xfrm>
            <a:off x="0" y="0"/>
            <a:ext cx="9144000" cy="6858000"/>
          </a:xfrm>
        </p:spPr>
      </p:pic>
      <p:pic>
        <p:nvPicPr>
          <p:cNvPr id="5" name="3 Marcador de contenido" descr="MGM Grand Las Veg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Marcador de contenido" descr="VG04-Vegas-Strip.jpg"/>
          <p:cNvPicPr>
            <a:picLocks noGrp="1" noChangeAspect="1"/>
          </p:cNvPicPr>
          <p:nvPr>
            <p:ph idx="1"/>
          </p:nvPr>
        </p:nvPicPr>
        <p:blipFill>
          <a:blip r:embed="rId2"/>
          <a:stretch>
            <a:fillRect/>
          </a:stretch>
        </p:blipFill>
        <p:spPr>
          <a:xfrm>
            <a:off x="0" y="0"/>
            <a:ext cx="9152930" cy="6858000"/>
          </a:xfrm>
        </p:spPr>
      </p:pic>
      <p:pic>
        <p:nvPicPr>
          <p:cNvPr id="4" name="7 Marcador de contenido" descr="VG04-Vegas-Strip.jpg"/>
          <p:cNvPicPr>
            <a:picLocks noChangeAspect="1"/>
          </p:cNvPicPr>
          <p:nvPr/>
        </p:nvPicPr>
        <p:blipFill>
          <a:blip r:embed="rId2"/>
          <a:stretch>
            <a:fillRect/>
          </a:stretch>
        </p:blipFill>
        <p:spPr>
          <a:xfrm>
            <a:off x="-8930" y="0"/>
            <a:ext cx="9152930" cy="6858000"/>
          </a:xfrm>
          <a:prstGeom prst="rect">
            <a:avLst/>
          </a:prstGeom>
        </p:spPr>
      </p:pic>
      <p:pic>
        <p:nvPicPr>
          <p:cNvPr id="5" name="7 Marcador de contenido" descr="VG04-Vegas-Strip.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0" fill="hold"/>
                                        <p:tgtEl>
                                          <p:spTgt spid="8"/>
                                        </p:tgtEl>
                                        <p:attrNameLst>
                                          <p:attrName>ppt_w</p:attrName>
                                        </p:attrNameLst>
                                      </p:cBhvr>
                                      <p:tavLst>
                                        <p:tav tm="0">
                                          <p:val>
                                            <p:strVal val="2/3*#ppt_w"/>
                                          </p:val>
                                        </p:tav>
                                        <p:tav tm="100000">
                                          <p:val>
                                            <p:strVal val="#ppt_w"/>
                                          </p:val>
                                        </p:tav>
                                      </p:tavLst>
                                    </p:anim>
                                    <p:anim calcmode="lin" valueType="num">
                                      <p:cBhvr>
                                        <p:cTn id="18" dur="5000" fill="hold"/>
                                        <p:tgtEl>
                                          <p:spTgt spid="8"/>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out)">
                                      <p:cBhvr>
                                        <p:cTn id="21"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tripDia.jpg"/>
          <p:cNvPicPr>
            <a:picLocks noGrp="1" noChangeAspect="1"/>
          </p:cNvPicPr>
          <p:nvPr>
            <p:ph idx="1"/>
          </p:nvPr>
        </p:nvPicPr>
        <p:blipFill>
          <a:blip r:embed="rId2"/>
          <a:stretch>
            <a:fillRect/>
          </a:stretch>
        </p:blipFill>
        <p:spPr>
          <a:xfrm>
            <a:off x="0" y="0"/>
            <a:ext cx="9144000" cy="6858000"/>
          </a:xfrm>
        </p:spPr>
      </p:pic>
      <p:pic>
        <p:nvPicPr>
          <p:cNvPr id="5" name="3 Marcador de contenido" descr="StripDia.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StripD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he Vegas Strip day.jpg"/>
          <p:cNvPicPr>
            <a:picLocks noGrp="1" noChangeAspect="1"/>
          </p:cNvPicPr>
          <p:nvPr>
            <p:ph idx="1"/>
          </p:nvPr>
        </p:nvPicPr>
        <p:blipFill>
          <a:blip r:embed="rId2"/>
          <a:stretch>
            <a:fillRect/>
          </a:stretch>
        </p:blipFill>
        <p:spPr>
          <a:xfrm>
            <a:off x="0" y="0"/>
            <a:ext cx="9144000" cy="6858000"/>
          </a:xfrm>
        </p:spPr>
      </p:pic>
      <p:pic>
        <p:nvPicPr>
          <p:cNvPr id="5" name="3 Marcador de contenido" descr="The Vegas Strip da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vegas-strip-1440x900.jpg"/>
          <p:cNvPicPr>
            <a:picLocks noGrp="1" noChangeAspect="1"/>
          </p:cNvPicPr>
          <p:nvPr>
            <p:ph idx="1"/>
          </p:nvPr>
        </p:nvPicPr>
        <p:blipFill>
          <a:blip r:embed="rId2"/>
          <a:stretch>
            <a:fillRect/>
          </a:stretch>
        </p:blipFill>
        <p:spPr>
          <a:xfrm>
            <a:off x="0" y="0"/>
            <a:ext cx="9144000" cy="6858000"/>
          </a:xfrm>
        </p:spPr>
      </p:pic>
      <p:pic>
        <p:nvPicPr>
          <p:cNvPr id="5" name="3 Marcador de contenido" descr="las-vegas-strip-1440x9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rking-Hotel-Casino-Las-Vegas-Nevada-1800x2880.jpg"/>
          <p:cNvPicPr>
            <a:picLocks noGrp="1" noChangeAspect="1"/>
          </p:cNvPicPr>
          <p:nvPr>
            <p:ph idx="1"/>
          </p:nvPr>
        </p:nvPicPr>
        <p:blipFill>
          <a:blip r:embed="rId2"/>
          <a:stretch>
            <a:fillRect/>
          </a:stretch>
        </p:blipFill>
        <p:spPr>
          <a:xfrm>
            <a:off x="0" y="3345"/>
            <a:ext cx="9144000" cy="6851309"/>
          </a:xfrm>
        </p:spPr>
      </p:pic>
      <p:pic>
        <p:nvPicPr>
          <p:cNvPr id="5" name="3 Marcador de contenido" descr="Parking-Hotel-Casino-Las-Vegas-Nevada-1800x2880.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s-vegas-strip_96897-1024x768.jpg"/>
          <p:cNvPicPr>
            <a:picLocks noGrp="1" noChangeAspect="1"/>
          </p:cNvPicPr>
          <p:nvPr>
            <p:ph idx="1"/>
          </p:nvPr>
        </p:nvPicPr>
        <p:blipFill>
          <a:blip r:embed="rId2"/>
          <a:stretch>
            <a:fillRect/>
          </a:stretch>
        </p:blipFill>
        <p:spPr>
          <a:xfrm>
            <a:off x="0" y="0"/>
            <a:ext cx="9144000" cy="6858000"/>
          </a:xfrm>
        </p:spPr>
      </p:pic>
      <p:pic>
        <p:nvPicPr>
          <p:cNvPr id="5" name="3 Marcador de contenido" descr="las-vegas-strip_96897-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net_Hollywood_Las_Vegas_2009_at_night.jpg"/>
          <p:cNvPicPr>
            <a:picLocks noGrp="1" noChangeAspect="1"/>
          </p:cNvPicPr>
          <p:nvPr>
            <p:ph idx="1"/>
          </p:nvPr>
        </p:nvPicPr>
        <p:blipFill>
          <a:blip r:embed="rId2"/>
          <a:stretch>
            <a:fillRect/>
          </a:stretch>
        </p:blipFill>
        <p:spPr>
          <a:xfrm>
            <a:off x="0" y="0"/>
            <a:ext cx="9144000" cy="6858000"/>
          </a:xfrm>
        </p:spPr>
      </p:pic>
      <p:pic>
        <p:nvPicPr>
          <p:cNvPr id="5" name="3 Marcador de contenido" descr="Planet_Hollywood_Las_Vegas_2009_at_nigh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777461.jpg"/>
          <p:cNvPicPr>
            <a:picLocks noChangeAspect="1"/>
          </p:cNvPicPr>
          <p:nvPr/>
        </p:nvPicPr>
        <p:blipFill>
          <a:blip r:embed="rId2"/>
          <a:stretch>
            <a:fillRect/>
          </a:stretch>
        </p:blipFill>
        <p:spPr>
          <a:xfrm>
            <a:off x="0" y="0"/>
            <a:ext cx="9144000" cy="6858000"/>
          </a:xfrm>
          <a:prstGeom prst="rect">
            <a:avLst/>
          </a:prstGeom>
        </p:spPr>
      </p:pic>
      <p:pic>
        <p:nvPicPr>
          <p:cNvPr id="5" name="4 Imagen" descr="49777461.jpg"/>
          <p:cNvPicPr>
            <a:picLocks noChangeAspect="1"/>
          </p:cNvPicPr>
          <p:nvPr/>
        </p:nvPicPr>
        <p:blipFill>
          <a:blip r:embed="rId2"/>
          <a:stretch>
            <a:fillRect/>
          </a:stretch>
        </p:blipFill>
        <p:spPr>
          <a:xfrm>
            <a:off x="0" y="0"/>
            <a:ext cx="9144000" cy="6858000"/>
          </a:xfrm>
          <a:prstGeom prst="rect">
            <a:avLst/>
          </a:prstGeom>
        </p:spPr>
      </p:pic>
      <p:pic>
        <p:nvPicPr>
          <p:cNvPr id="1026" name="Picture 2" descr="Rendered Image"/>
          <p:cNvPicPr>
            <a:picLocks noChangeAspect="1" noChangeArrowheads="1"/>
          </p:cNvPicPr>
          <p:nvPr/>
        </p:nvPicPr>
        <p:blipFill>
          <a:blip r:embed="rId3">
            <a:lum contrast="40000"/>
          </a:blip>
          <a:srcRect/>
          <a:stretch>
            <a:fillRect/>
          </a:stretch>
        </p:blipFill>
        <p:spPr bwMode="auto">
          <a:xfrm rot="20544347">
            <a:off x="4955089" y="5064899"/>
            <a:ext cx="2324100" cy="1476375"/>
          </a:xfrm>
          <a:prstGeom prst="rect">
            <a:avLst/>
          </a:prstGeom>
          <a:noFill/>
        </p:spPr>
      </p:pic>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31" presetClass="entr" presetSubtype="0" fill="hold" nodeType="afterEffect">
                                  <p:stCondLst>
                                    <p:cond delay="0"/>
                                  </p:stCondLst>
                                  <p:iterate type="lt">
                                    <p:tmPct val="5000"/>
                                  </p:iterate>
                                  <p:childTnLst>
                                    <p:set>
                                      <p:cBhvr>
                                        <p:cTn id="21" dur="1" fill="hold">
                                          <p:stCondLst>
                                            <p:cond delay="0"/>
                                          </p:stCondLst>
                                        </p:cTn>
                                        <p:tgtEl>
                                          <p:spTgt spid="1026"/>
                                        </p:tgtEl>
                                        <p:attrNameLst>
                                          <p:attrName>style.visibility</p:attrName>
                                        </p:attrNameLst>
                                      </p:cBhvr>
                                      <p:to>
                                        <p:strVal val="visible"/>
                                      </p:to>
                                    </p:set>
                                    <p:anim calcmode="lin" valueType="num">
                                      <p:cBhvr>
                                        <p:cTn id="22" dur="2000" fill="hold"/>
                                        <p:tgtEl>
                                          <p:spTgt spid="1026"/>
                                        </p:tgtEl>
                                        <p:attrNameLst>
                                          <p:attrName>ppt_w</p:attrName>
                                        </p:attrNameLst>
                                      </p:cBhvr>
                                      <p:tavLst>
                                        <p:tav tm="0">
                                          <p:val>
                                            <p:fltVal val="0"/>
                                          </p:val>
                                        </p:tav>
                                        <p:tav tm="100000">
                                          <p:val>
                                            <p:strVal val="#ppt_w"/>
                                          </p:val>
                                        </p:tav>
                                      </p:tavLst>
                                    </p:anim>
                                    <p:anim calcmode="lin" valueType="num">
                                      <p:cBhvr>
                                        <p:cTn id="23" dur="2000" fill="hold"/>
                                        <p:tgtEl>
                                          <p:spTgt spid="1026"/>
                                        </p:tgtEl>
                                        <p:attrNameLst>
                                          <p:attrName>ppt_h</p:attrName>
                                        </p:attrNameLst>
                                      </p:cBhvr>
                                      <p:tavLst>
                                        <p:tav tm="0">
                                          <p:val>
                                            <p:fltVal val="0"/>
                                          </p:val>
                                        </p:tav>
                                        <p:tav tm="100000">
                                          <p:val>
                                            <p:strVal val="#ppt_h"/>
                                          </p:val>
                                        </p:tav>
                                      </p:tavLst>
                                    </p:anim>
                                    <p:anim calcmode="lin" valueType="num">
                                      <p:cBhvr>
                                        <p:cTn id="24" dur="2000" fill="hold"/>
                                        <p:tgtEl>
                                          <p:spTgt spid="1026"/>
                                        </p:tgtEl>
                                        <p:attrNameLst>
                                          <p:attrName>style.rotation</p:attrName>
                                        </p:attrNameLst>
                                      </p:cBhvr>
                                      <p:tavLst>
                                        <p:tav tm="0">
                                          <p:val>
                                            <p:fltVal val="90"/>
                                          </p:val>
                                        </p:tav>
                                        <p:tav tm="100000">
                                          <p:val>
                                            <p:fltVal val="0"/>
                                          </p:val>
                                        </p:tav>
                                      </p:tavLst>
                                    </p:anim>
                                    <p:animEffect transition="in" filter="fade">
                                      <p:cBhvr>
                                        <p:cTn id="25"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S VEGAS LA CIUDAD QUE NO DUERME--">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 VEGAS LA CIUDAD QUE NO DUERME--</Template>
  <TotalTime>0</TotalTime>
  <Words>327</Words>
  <Application>Microsoft Office PowerPoint</Application>
  <PresentationFormat>Presentación en pantalla (4:3)</PresentationFormat>
  <Paragraphs>24</Paragraphs>
  <Slides>64</Slides>
  <Notes>0</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--LAS VEGAS LA CIUDAD QUE NO DUERME--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2014-01-19T04:51:24Z</dcterms:created>
  <dcterms:modified xsi:type="dcterms:W3CDTF">2014-01-19T05:00:05Z</dcterms:modified>
</cp:coreProperties>
</file>