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9"/>
  </p:notesMasterIdLst>
  <p:sldIdLst>
    <p:sldId id="345" r:id="rId3"/>
    <p:sldId id="348" r:id="rId4"/>
    <p:sldId id="343" r:id="rId5"/>
    <p:sldId id="332" r:id="rId6"/>
    <p:sldId id="258" r:id="rId7"/>
    <p:sldId id="273" r:id="rId8"/>
    <p:sldId id="278" r:id="rId9"/>
    <p:sldId id="277" r:id="rId10"/>
    <p:sldId id="276" r:id="rId11"/>
    <p:sldId id="275" r:id="rId12"/>
    <p:sldId id="299" r:id="rId13"/>
    <p:sldId id="302" r:id="rId14"/>
    <p:sldId id="271" r:id="rId15"/>
    <p:sldId id="270" r:id="rId16"/>
    <p:sldId id="269" r:id="rId17"/>
    <p:sldId id="268" r:id="rId18"/>
    <p:sldId id="267" r:id="rId19"/>
    <p:sldId id="266" r:id="rId20"/>
    <p:sldId id="314" r:id="rId21"/>
    <p:sldId id="274" r:id="rId22"/>
    <p:sldId id="335" r:id="rId23"/>
    <p:sldId id="318" r:id="rId24"/>
    <p:sldId id="315" r:id="rId25"/>
    <p:sldId id="326" r:id="rId26"/>
    <p:sldId id="319" r:id="rId27"/>
    <p:sldId id="264" r:id="rId28"/>
    <p:sldId id="263" r:id="rId29"/>
    <p:sldId id="262" r:id="rId30"/>
    <p:sldId id="290" r:id="rId31"/>
    <p:sldId id="296" r:id="rId32"/>
    <p:sldId id="292" r:id="rId33"/>
    <p:sldId id="291" r:id="rId34"/>
    <p:sldId id="289" r:id="rId35"/>
    <p:sldId id="288" r:id="rId36"/>
    <p:sldId id="286" r:id="rId37"/>
    <p:sldId id="283" r:id="rId38"/>
    <p:sldId id="282" r:id="rId39"/>
    <p:sldId id="281" r:id="rId40"/>
    <p:sldId id="280" r:id="rId41"/>
    <p:sldId id="279" r:id="rId42"/>
    <p:sldId id="305" r:id="rId43"/>
    <p:sldId id="312" r:id="rId44"/>
    <p:sldId id="311" r:id="rId45"/>
    <p:sldId id="310" r:id="rId46"/>
    <p:sldId id="309" r:id="rId47"/>
    <p:sldId id="308" r:id="rId48"/>
    <p:sldId id="307" r:id="rId49"/>
    <p:sldId id="304" r:id="rId50"/>
    <p:sldId id="303" r:id="rId51"/>
    <p:sldId id="300" r:id="rId52"/>
    <p:sldId id="297" r:id="rId53"/>
    <p:sldId id="260" r:id="rId54"/>
    <p:sldId id="259" r:id="rId55"/>
    <p:sldId id="329" r:id="rId56"/>
    <p:sldId id="328" r:id="rId57"/>
    <p:sldId id="327" r:id="rId58"/>
    <p:sldId id="325" r:id="rId59"/>
    <p:sldId id="324" r:id="rId60"/>
    <p:sldId id="323" r:id="rId61"/>
    <p:sldId id="322" r:id="rId62"/>
    <p:sldId id="321" r:id="rId63"/>
    <p:sldId id="320" r:id="rId64"/>
    <p:sldId id="317" r:id="rId65"/>
    <p:sldId id="336" r:id="rId66"/>
    <p:sldId id="333" r:id="rId67"/>
    <p:sldId id="301" r:id="rId68"/>
    <p:sldId id="316" r:id="rId69"/>
    <p:sldId id="298" r:id="rId70"/>
    <p:sldId id="295" r:id="rId71"/>
    <p:sldId id="294" r:id="rId72"/>
    <p:sldId id="265" r:id="rId73"/>
    <p:sldId id="256" r:id="rId74"/>
    <p:sldId id="293" r:id="rId75"/>
    <p:sldId id="284" r:id="rId76"/>
    <p:sldId id="285" r:id="rId77"/>
    <p:sldId id="342" r:id="rId7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Y65QfeY16z+qsR/pMAcDQ" hashData="2s07sJ7OunXDl4tKSA9TezYN7w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289" autoAdjust="0"/>
    <p:restoredTop sz="93783" autoAdjust="0"/>
  </p:normalViewPr>
  <p:slideViewPr>
    <p:cSldViewPr>
      <p:cViewPr>
        <p:scale>
          <a:sx n="60" d="100"/>
          <a:sy n="60" d="100"/>
        </p:scale>
        <p:origin x="-73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F55D4-E162-4F02-A1B7-F93ACD400241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85747-8152-4A90-8EC1-9B646899EB5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B85747-8152-4A90-8EC1-9B646899EB54}" type="slidenum">
              <a:rPr lang="es-ES" smtClean="0"/>
              <a:pPr/>
              <a:t>74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5BFF4-80ED-4492-A804-7BBBE5541F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C8B27-557C-41B3-A0AE-3A826D7AFDDA}" type="datetimeFigureOut">
              <a:rPr lang="es-ES" smtClean="0"/>
              <a:pPr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66CB7-5875-404B-AC1E-511D9039E28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sh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ED8E58-32C0-4433-89DD-3C942D885A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3.png"/><Relationship Id="rId7" Type="http://schemas.openxmlformats.org/officeDocument/2006/relationships/image" Target="../media/image8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.jpg"/>
          <p:cNvPicPr>
            <a:picLocks noChangeAspect="1"/>
          </p:cNvPicPr>
          <p:nvPr/>
        </p:nvPicPr>
        <p:blipFill>
          <a:blip r:embed="rId3"/>
          <a:srcRect l="197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28992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6248" y="0"/>
            <a:ext cx="785786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72066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929322" y="0"/>
            <a:ext cx="857224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786578" y="0"/>
            <a:ext cx="785818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572396" y="0"/>
            <a:ext cx="1000132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accent5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0900" name="Picture 4" descr="Your generated text image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071670" y="2857496"/>
            <a:ext cx="1470124" cy="661987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80902" name="Picture 6" descr="Your generated text image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14810" y="2857496"/>
            <a:ext cx="2928958" cy="628217"/>
          </a:xfrm>
          <a:prstGeom prst="rect">
            <a:avLst/>
          </a:prstGeom>
          <a:noFill/>
        </p:spPr>
      </p:pic>
      <p:pic>
        <p:nvPicPr>
          <p:cNvPr id="80904" name="Picture 8" descr="Your generated text image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6248" y="3714752"/>
            <a:ext cx="820633" cy="590550"/>
          </a:xfrm>
          <a:prstGeom prst="rect">
            <a:avLst/>
          </a:prstGeom>
          <a:noFill/>
        </p:spPr>
      </p:pic>
      <p:pic>
        <p:nvPicPr>
          <p:cNvPr id="80908" name="Picture 12" descr="Your generated text image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785918" y="4572008"/>
            <a:ext cx="1943097" cy="600878"/>
          </a:xfrm>
          <a:prstGeom prst="rect">
            <a:avLst/>
          </a:prstGeom>
          <a:noFill/>
        </p:spPr>
      </p:pic>
      <p:pic>
        <p:nvPicPr>
          <p:cNvPr id="80910" name="Picture 14" descr="Your generated text image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6248" y="4572008"/>
            <a:ext cx="3500462" cy="598969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5786446" y="6286520"/>
            <a:ext cx="2740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 una creación de </a:t>
            </a:r>
            <a:r>
              <a:rPr lang="es-ES" dirty="0" err="1" smtClean="0">
                <a:blipFill>
                  <a:blip r:embed="rId9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dirty="0">
              <a:blipFill>
                <a:blip r:embed="rId9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push dir="r"/>
    <p:sndAc>
      <p:stSnd loop="1">
        <p:snd r:embed="rId2" name="islas canar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s_Palmas_panoram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85850" y="1357298"/>
            <a:ext cx="13216030" cy="439780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643306" y="578645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Panorámica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93 0.02338 L 0.07465 0.02338 " pathEditMode="relative" rAng="0" ptsTypes="AA">
                                      <p:cBhvr>
                                        <p:cTn id="6" dur="10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1214478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9" name="8 Bisel"/>
          <p:cNvSpPr/>
          <p:nvPr/>
        </p:nvSpPr>
        <p:spPr>
          <a:xfrm>
            <a:off x="0" y="0"/>
            <a:ext cx="9144000" cy="6858000"/>
          </a:xfrm>
          <a:prstGeom prst="bevel">
            <a:avLst>
              <a:gd name="adj" fmla="val 6944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714348" y="1071546"/>
            <a:ext cx="3357586" cy="61863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 smtClean="0">
                <a:ea typeface="Times New Roman" pitchFamily="18" charset="0"/>
                <a:cs typeface="Times New Roman" pitchFamily="18" charset="0"/>
              </a:rPr>
              <a:t>Las Palmas de Gran Canaria es una ciudad y municipio español situado al noreste de la isla de Gran Canaria. La ciudad, la más grande de Canarias con 382.000 habitantes, es la capital de Gran Canaria, de la </a:t>
            </a:r>
            <a:r>
              <a:rPr lang="es-ES" sz="1400" u="sng" dirty="0" smtClean="0">
                <a:ea typeface="Times New Roman" pitchFamily="18" charset="0"/>
                <a:cs typeface="Times New Roman" pitchFamily="18" charset="0"/>
              </a:rPr>
              <a:t>p</a:t>
            </a:r>
            <a:r>
              <a:rPr lang="es-ES" sz="1400" dirty="0" smtClean="0">
                <a:ea typeface="Times New Roman" pitchFamily="18" charset="0"/>
                <a:cs typeface="Times New Roman" pitchFamily="18" charset="0"/>
              </a:rPr>
              <a:t>rovincia de Las Palmas y de la Comunidad Autónoma de Canarias (conjuntamente con Santa Cruz de Tenerife).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400" dirty="0" smtClean="0">
                <a:ea typeface="Times New Roman" pitchFamily="18" charset="0"/>
                <a:cs typeface="Times New Roman" pitchFamily="18" charset="0"/>
              </a:rPr>
              <a:t>La ciudad fue fundada en 1478, siendo considerada la única capital (de facto) del archipiélago canario hasta el siglo XVII Es sede de la Delegación del Gobierno de España , de la presidencia del Gobierno de Canarias en períodos legislativos alternos con Santa Cruz de Tenerife, de la Presidencia del Tribunal Superior de Justicia de</a:t>
            </a:r>
            <a:r>
              <a:rPr lang="es-ES" sz="1400" u="sng" dirty="0" smtClean="0"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" sz="1400" dirty="0" smtClean="0">
                <a:ea typeface="Times New Roman" pitchFamily="18" charset="0"/>
                <a:cs typeface="Times New Roman" pitchFamily="18" charset="0"/>
              </a:rPr>
              <a:t>Canarias, de la Diócesis de Canarias, del Consejo Económico y Social de Canarias, así como otras instituciones de diversa importancia como la Casa África</a:t>
            </a:r>
            <a:r>
              <a:rPr lang="es-ES" sz="1400" dirty="0" smtClean="0"/>
              <a:t> </a:t>
            </a:r>
          </a:p>
          <a:p>
            <a:endParaRPr lang="es-ES" sz="140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40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400" b="1" dirty="0" smtClean="0">
              <a:ln/>
              <a:solidFill>
                <a:schemeClr val="accent3"/>
              </a:solidFill>
            </a:endParaRPr>
          </a:p>
          <a:p>
            <a:pPr algn="ctr"/>
            <a:endParaRPr lang="es-ES" sz="1600" b="1" dirty="0" smtClean="0">
              <a:ln/>
              <a:solidFill>
                <a:schemeClr val="accent3"/>
              </a:solidFill>
            </a:endParaRPr>
          </a:p>
          <a:p>
            <a:endParaRPr lang="es-ES" sz="1600" b="1" dirty="0" smtClean="0">
              <a:ln/>
              <a:solidFill>
                <a:schemeClr val="accent3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572132" y="948690"/>
            <a:ext cx="3000396" cy="5909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1400" dirty="0" smtClean="0"/>
              <a:t>Los municipios colindantes a la ciudad forman un área metropolitana de más de 600.000 habitantes, constituyendo el </a:t>
            </a:r>
            <a:r>
              <a:rPr lang="es-ES" sz="1400" dirty="0" err="1" smtClean="0"/>
              <a:t>area</a:t>
            </a:r>
            <a:r>
              <a:rPr lang="es-ES" sz="1400" dirty="0" smtClean="0"/>
              <a:t> metropolitana más grande de Canarias y noveno de España.  El municipio tiene una extensión de 100,55 km² (ISTAC, 2003). Su altitud es de 8 metros sobre el nivel del mar (en la parte más meridional). El clima es de escasas precipitaciones, con una temperatura media de unos 22 °C.</a:t>
            </a:r>
          </a:p>
          <a:p>
            <a:r>
              <a:rPr lang="es-ES" sz="1400" dirty="0" smtClean="0"/>
              <a:t>En el año 2011, el Puerto de la Luz, uno de los más importantes de España, fue galardonado por la prestigiosa revista internacional "</a:t>
            </a:r>
            <a:r>
              <a:rPr lang="es-ES" sz="1400" dirty="0" err="1" smtClean="0"/>
              <a:t>Dream</a:t>
            </a:r>
            <a:r>
              <a:rPr lang="es-ES" sz="1400" dirty="0" smtClean="0"/>
              <a:t> </a:t>
            </a:r>
            <a:r>
              <a:rPr lang="es-ES" sz="1400" dirty="0" err="1" smtClean="0"/>
              <a:t>World</a:t>
            </a:r>
            <a:r>
              <a:rPr lang="es-ES" sz="1400" dirty="0" smtClean="0"/>
              <a:t> </a:t>
            </a:r>
            <a:r>
              <a:rPr lang="es-ES" sz="1400" dirty="0" err="1" smtClean="0"/>
              <a:t>Cruise</a:t>
            </a:r>
            <a:r>
              <a:rPr lang="es-ES" sz="1400" dirty="0" smtClean="0"/>
              <a:t> </a:t>
            </a:r>
            <a:r>
              <a:rPr lang="es-ES" sz="1400" dirty="0" err="1" smtClean="0"/>
              <a:t>Destinations</a:t>
            </a:r>
            <a:r>
              <a:rPr lang="es-ES" sz="1400" dirty="0" smtClean="0"/>
              <a:t>" con el premio al puerto con la mejor conexión, ofertas de transporte, hoteles, manejo de equipajes y nivel turístico mundial, consolidándose la ciudad como uno de los mejores destinos turísticos de este tipo.</a:t>
            </a:r>
          </a:p>
          <a:p>
            <a:pPr algn="ctr"/>
            <a:r>
              <a:rPr lang="es-ES" sz="1400" dirty="0" smtClean="0"/>
              <a:t> </a:t>
            </a:r>
            <a:endParaRPr lang="es-ES" sz="140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40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400" b="1" dirty="0" smtClean="0">
              <a:ln/>
              <a:solidFill>
                <a:schemeClr val="accent3"/>
              </a:solidFill>
            </a:endParaRPr>
          </a:p>
          <a:p>
            <a:pPr algn="ctr"/>
            <a:endParaRPr lang="es-ES" sz="1400" b="1" dirty="0" smtClean="0">
              <a:ln/>
              <a:solidFill>
                <a:schemeClr val="accent3"/>
              </a:solidFill>
            </a:endParaRPr>
          </a:p>
          <a:p>
            <a:pPr algn="ctr"/>
            <a:endParaRPr lang="es-ES" sz="14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12" name="Picture 2" descr="http://simbolosdecanarias.proel.net/xtras/images/img/las-palmas-de-gran-canaria_escud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786058"/>
            <a:ext cx="1643074" cy="1891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no-Volcán_Bodegas-Elías.jpg-gran canar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in-II-Gran-Canaria-Las-Palmas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-citta-las-palmas-de-gran-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8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-playa del confital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85720" y="621508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Playa Del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Confital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4_Grabacion_del_programa_Tenderete_en_el_Paraninfo_de_la_Universidad_de_Las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92933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215082"/>
            <a:ext cx="29835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Paraninfo de la Universidad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324_Grabacion_del_programa_Tenderete_en_el_Paraninfo_de_la_Universidad_de_Las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424" y="2392680"/>
            <a:ext cx="3121152" cy="2072640"/>
          </a:xfrm>
          <a:prstGeom prst="rect">
            <a:avLst/>
          </a:prstGeom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9px-Plaza_de_España-Las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6357958"/>
            <a:ext cx="182158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De España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Auditorio_alfredo_kraus_las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14348" y="6000768"/>
            <a:ext cx="258320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Auditorio Alfredo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Kraus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palmas-de-gran-canar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766152" y="6211669"/>
            <a:ext cx="3377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Kiosco De Música De San Telmo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trian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6929454" y="6215082"/>
            <a:ext cx="8140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Triana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Las_palmas_gran_canaria_hotel_santa_cata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95391" y="6143644"/>
            <a:ext cx="2528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Hotel Santa  Catalina</a:t>
            </a:r>
            <a:endParaRPr lang="es-ES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Las_Palmas_North_Ea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929190" y="6215082"/>
            <a:ext cx="24397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Teatro_perez_galdos_principal_las_palmas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429256" y="6215082"/>
            <a:ext cx="21902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Teatro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Perez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Galdos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818908dg6.jpg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376851_woermann_halbe.jpg Plaza y Torre Woermann-las palmas.jpg"/>
          <p:cNvPicPr>
            <a:picLocks noChangeAspect="1"/>
          </p:cNvPicPr>
          <p:nvPr/>
        </p:nvPicPr>
        <p:blipFill>
          <a:blip r:embed="rId2"/>
          <a:srcRect r="490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28596" y="500042"/>
            <a:ext cx="266367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Y Torre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Woermann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30919709_d21128f194_b.jpg-la palma-las palmas de gran canaria.jpg"/>
          <p:cNvPicPr>
            <a:picLocks noChangeAspect="1"/>
          </p:cNvPicPr>
          <p:nvPr/>
        </p:nvPicPr>
        <p:blipFill>
          <a:blip r:embed="rId2"/>
          <a:srcRect l="110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in-II-Gran-Canaria-Las-Palmas-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Canteras_Beach-La_Puntilla-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6215082"/>
            <a:ext cx="322517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Playa La Puntilla Gran Canaria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in-II-Gran-Canaria-Las-Palmas-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rico.jpg-gran 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d-beach.jpg-canari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ople-on-the-beach.jpg-canar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rto3.jpg-puerto de puerto rico-gran 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9858714_a48e2cb62f_b.jpg-playa de las canteras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23823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Playa De Las Canteras</a:t>
            </a: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9862412_29b0ee6c7f_b.jpg- las cant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9863118_2265436f3c_b.jpg-playa de las canteras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9864742_2c8d63d2b0_b.jpg-plasya de las cant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29867250_42996a87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ildo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telmo-las-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714356"/>
            <a:ext cx="12975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Café Telmo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irasco-gabinete-literario-palmas-gran-canaria.JPG-plaza 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arias2.jpg-GRAN 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a de colon-Las_Palmas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596" y="6072206"/>
            <a:ext cx="16241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Casa De Colón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naturales-que-vienen-de-las-montañas-waterfa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 flipH="1">
            <a:off x="6403669" y="6143644"/>
            <a:ext cx="274033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Cascadas Naturales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edral-1.jpg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143372" y="6143644"/>
            <a:ext cx="103227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Catedral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4115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-LA-NOCHE-3-LA-CUMBRE-GRAN-CANARIA-a288425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143644"/>
            <a:ext cx="12577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Cumbre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_canaria_Maspalo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929058" y="6215082"/>
            <a:ext cx="146546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Maspalomas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-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Palmas de Gran canar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Canteras_Beach_Avenue-Las_Palmas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by_night_-_Gran_Canaria_-_Sp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de_gran_canaria_vista_intercambiador_muelle_ciudad_del_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gran_canaria_parque_san_telmo_2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Plaza_Santa_Catal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86380" y="6357958"/>
            <a:ext cx="234346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 Santa  Catalina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Palmas_Puerto_de_la_Lu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palmas-de-gran-canari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EGA-LA-PRIMAVERA-3-DEGOLLADA-BECERRA-GRAN-CANARIA-a275511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 ciudad de Las Palmas de Gran Canaria 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umento_a_Benito_Perez_Galdos.jpg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286248" y="6143644"/>
            <a:ext cx="383880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Monumento de Benito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Perez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Galdos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020051.JPG-plaza santa ana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71472" y="6286520"/>
            <a:ext cx="191340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 Santa  Ana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laspalm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m-trees.jpg-canari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_las_canteras_paseo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06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-de-amadores-las-palmas-de-gran-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delingle.jpg-GRAN 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_de_Cairasco_en_navidad.jpg-las pal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-ranas-palmas-gran-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215082"/>
            <a:ext cx="143526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 Ranas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grama-feria-abrill2012-las-palmas-gran-canaria_.jpg-andaluzas 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857752" y="5929330"/>
            <a:ext cx="282795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Feria Abrill2012</a:t>
            </a:r>
          </a:p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Las Palmas Gran Canaria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al-triana-las-palmas.JPG-ca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in-II-Gran-Canaria-Las-Palma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iana_Major_Street-Las_Palmas_de_Gran_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746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palmas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685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143504" y="1928802"/>
            <a:ext cx="378621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El Carnaval de Las Palmas de Gran Canaria es uno de los eventos más importantes de Canarias, y goza de una importante proyección nacional e internacional</a:t>
            </a:r>
            <a:endParaRPr lang="es-ES" sz="2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ura-Medina-2-NGW.jpg"/>
          <p:cNvPicPr>
            <a:picLocks noChangeAspect="1"/>
          </p:cNvPicPr>
          <p:nvPr/>
        </p:nvPicPr>
        <p:blipFill>
          <a:blip r:embed="rId2"/>
          <a:srcRect l="12926"/>
          <a:stretch>
            <a:fillRect/>
          </a:stretch>
        </p:blipFill>
        <p:spPr>
          <a:xfrm>
            <a:off x="0" y="-33534"/>
            <a:ext cx="9144000" cy="68915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36762802_d0ee045287_b.jpg"/>
          <p:cNvPicPr>
            <a:picLocks noChangeAspect="1"/>
          </p:cNvPicPr>
          <p:nvPr/>
        </p:nvPicPr>
        <p:blipFill>
          <a:blip r:embed="rId2"/>
          <a:srcRect l="4857" r="634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79218_5347128_1621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94990303_7d61ce6777_o.jpg-carnaval de gran cana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_4EFE1202201200h53m0027_b16dc925.jpg"/>
          <p:cNvPicPr>
            <a:picLocks noChangeAspect="1"/>
          </p:cNvPicPr>
          <p:nvPr/>
        </p:nvPicPr>
        <p:blipFill>
          <a:blip r:embed="rId2"/>
          <a:srcRect r="1132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acoa1.jpg"/>
          <p:cNvPicPr>
            <a:picLocks noChangeAspect="1"/>
          </p:cNvPicPr>
          <p:nvPr/>
        </p:nvPicPr>
        <p:blipFill>
          <a:blip r:embed="rId2"/>
          <a:srcRect l="110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bright="-10000" contrast="2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las_palm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7298"/>
            <a:ext cx="9144000" cy="43353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rnaval_Canino_2012_las_palmas_de_gran_canaria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4357686" y="5786454"/>
            <a:ext cx="43191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Francisco del Olmo-Jazmín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6429396"/>
            <a:ext cx="566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2013</a:t>
            </a:r>
            <a:endParaRPr lang="es-ES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S PALMAS DE GRAN CANA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PALMAS DE GRAN CANARIA</Template>
  <TotalTime>0</TotalTime>
  <Words>159</Words>
  <Application>Microsoft Office PowerPoint</Application>
  <PresentationFormat>Presentación en pantalla (4:3)</PresentationFormat>
  <Paragraphs>56</Paragraphs>
  <Slides>76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LAS PALMAS DE GRAN CANARIA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2013-02-14T19:33:38Z</dcterms:created>
  <dcterms:modified xsi:type="dcterms:W3CDTF">2013-02-14T19:34:29Z</dcterms:modified>
</cp:coreProperties>
</file>