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304" r:id="rId6"/>
    <p:sldId id="261" r:id="rId7"/>
    <p:sldId id="263" r:id="rId8"/>
    <p:sldId id="264" r:id="rId9"/>
    <p:sldId id="265" r:id="rId10"/>
    <p:sldId id="272" r:id="rId11"/>
    <p:sldId id="267" r:id="rId12"/>
    <p:sldId id="268" r:id="rId13"/>
    <p:sldId id="273" r:id="rId14"/>
    <p:sldId id="274" r:id="rId15"/>
    <p:sldId id="275" r:id="rId16"/>
    <p:sldId id="281" r:id="rId17"/>
    <p:sldId id="277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aLtJ3n/lT/hvDAJJD/pDQ" hashData="lMMtL2OtULBWovGPxp/a+UNfd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E8264-57FF-491C-938D-6E11144B419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36A66-A0B0-4A0E-8F74-E3EFD39F9540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B04A4-A3B1-43D6-82B4-ECDF5C9894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F4F54E5-4240-4439-A87A-1EE35AA1642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1882" TargetMode="External"/><Relationship Id="rId13" Type="http://schemas.openxmlformats.org/officeDocument/2006/relationships/hyperlink" Target="http://es.wikipedia.org/wiki/Templo_Expiatorio_de_la_Sagrada_Familia" TargetMode="External"/><Relationship Id="rId3" Type="http://schemas.openxmlformats.org/officeDocument/2006/relationships/hyperlink" Target="http://es.wikipedia.org/wiki/Catolicismo" TargetMode="External"/><Relationship Id="rId7" Type="http://schemas.openxmlformats.org/officeDocument/2006/relationships/hyperlink" Target="http://es.wikipedia.org/wiki/Antoni_Gaud%C3%AD" TargetMode="External"/><Relationship Id="rId12" Type="http://schemas.openxmlformats.org/officeDocument/2006/relationships/hyperlink" Target="http://es.wikipedia.org/wiki/Alhambra_de_Granada" TargetMode="External"/><Relationship Id="rId2" Type="http://schemas.openxmlformats.org/officeDocument/2006/relationships/hyperlink" Target="http://es.wikipedia.org/wiki/Bas%C3%ADlica_meno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Arquitecto" TargetMode="External"/><Relationship Id="rId11" Type="http://schemas.openxmlformats.org/officeDocument/2006/relationships/hyperlink" Target="http://es.wikipedia.org/wiki/Museo_del_Prado" TargetMode="External"/><Relationship Id="rId5" Type="http://schemas.openxmlformats.org/officeDocument/2006/relationships/hyperlink" Target="http://es.wikipedia.org/wiki/Espa%C3%B1a" TargetMode="External"/><Relationship Id="rId10" Type="http://schemas.openxmlformats.org/officeDocument/2006/relationships/hyperlink" Target="http://es.wikipedia.org/wiki/Modernismo_catal%C3%A1n" TargetMode="External"/><Relationship Id="rId4" Type="http://schemas.openxmlformats.org/officeDocument/2006/relationships/hyperlink" Target="http://es.wikipedia.org/wiki/Barcelona" TargetMode="External"/><Relationship Id="rId9" Type="http://schemas.openxmlformats.org/officeDocument/2006/relationships/hyperlink" Target="http://es.wikipedia.org/wiki/Agosto_de_2013" TargetMode="External"/><Relationship Id="rId14" Type="http://schemas.openxmlformats.org/officeDocument/2006/relationships/hyperlink" Target="http://es.wikipedia.org/wiki/Neog%C3%B3tico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Mar%C3%ADa_(madre_de_Jes%C3%BAs)" TargetMode="External"/><Relationship Id="rId3" Type="http://schemas.openxmlformats.org/officeDocument/2006/relationships/hyperlink" Target="http://es.wikipedia.org/wiki/Espiral" TargetMode="External"/><Relationship Id="rId7" Type="http://schemas.openxmlformats.org/officeDocument/2006/relationships/hyperlink" Target="http://es.wikipedia.org/wiki/Evangelio" TargetMode="External"/><Relationship Id="rId2" Type="http://schemas.openxmlformats.org/officeDocument/2006/relationships/hyperlink" Target="http://es.wikipedia.org/wiki/Par%C3%A1bola_(matem%C3%A1ticas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Jes%C3%BAs_de_Nazaret" TargetMode="External"/><Relationship Id="rId5" Type="http://schemas.openxmlformats.org/officeDocument/2006/relationships/hyperlink" Target="http://es.wikipedia.org/wiki/Cimborio" TargetMode="External"/><Relationship Id="rId4" Type="http://schemas.openxmlformats.org/officeDocument/2006/relationships/hyperlink" Target="http://es.wikipedia.org/wiki/Templo_Expiatorio_de_la_Sagrada_Familia" TargetMode="External"/><Relationship Id="rId9" Type="http://schemas.openxmlformats.org/officeDocument/2006/relationships/hyperlink" Target="http://es.wikipedia.org/wiki/Superficie_reglad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Bas%C3%ADlica" TargetMode="External"/><Relationship Id="rId3" Type="http://schemas.openxmlformats.org/officeDocument/2006/relationships/hyperlink" Target="http://es.wikipedia.org/wiki/Templo_Expiatorio_de_la_Sagrada_Familia" TargetMode="External"/><Relationship Id="rId7" Type="http://schemas.openxmlformats.org/officeDocument/2006/relationships/hyperlink" Target="http://es.wikipedia.org/wiki/Consagraci%C3%B3n_(ceremonia)" TargetMode="External"/><Relationship Id="rId2" Type="http://schemas.openxmlformats.org/officeDocument/2006/relationships/hyperlink" Target="http://es.wikipedia.org/wiki/Guerra_Civil_Espa%C3%B1ol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Obras_de_Antoni_Gaud%C3%AD" TargetMode="External"/><Relationship Id="rId5" Type="http://schemas.openxmlformats.org/officeDocument/2006/relationships/hyperlink" Target="http://es.wikipedia.org/wiki/Patrimonio_de_la_Humanidad" TargetMode="External"/><Relationship Id="rId10" Type="http://schemas.openxmlformats.org/officeDocument/2006/relationships/hyperlink" Target="http://es.wikipedia.org/wiki/Benedicto_XVI" TargetMode="External"/><Relationship Id="rId4" Type="http://schemas.openxmlformats.org/officeDocument/2006/relationships/hyperlink" Target="http://es.wikipedia.org/wiki/Organizaci%C3%B3n_de_las_Naciones_Unidas_para_la_Educaci%C3%B3n,_la_Ciencia_y_la_Cultura" TargetMode="External"/><Relationship Id="rId9" Type="http://schemas.openxmlformats.org/officeDocument/2006/relationships/hyperlink" Target="http://es.wikipedia.org/wiki/Papa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LA SAGRADA FAMILIA</a:t>
            </a:r>
            <a:endParaRPr lang="es-ES" dirty="0"/>
          </a:p>
        </p:txBody>
      </p:sp>
      <p:pic>
        <p:nvPicPr>
          <p:cNvPr id="3073" name="Picture 1" descr="C:\Users\Francisco\Pictures\SAGRADA FAMILIA\SAGRADA FAMILIA-PPS\EXTERIOR SAGRADA FAMILIA\EXTERIOR-PPS\1 lelijk Sagrada Familia DSCN1719_brodyaga_ru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10008692" cy="750651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29330"/>
            <a:ext cx="992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solidFill>
                  <a:srgbClr val="FF0000"/>
                </a:solidFill>
              </a:rPr>
              <a:t>   LA SAGRADA FAMILIA  </a:t>
            </a:r>
            <a:endParaRPr lang="es-ES" sz="7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8500">
    <p:comb dir="vert"/>
    <p:sndAc>
      <p:stSnd loop="1">
        <p:snd r:embed="rId2" name="Luciano Pavarotti - Ave Maria 197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-571500"/>
            <a:ext cx="8229600" cy="357162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785794"/>
            <a:ext cx="8858280" cy="6072206"/>
          </a:xfrm>
        </p:spPr>
        <p:txBody>
          <a:bodyPr>
            <a:normAutofit fontScale="25000" lnSpcReduction="20000"/>
          </a:bodyPr>
          <a:lstStyle/>
          <a:p>
            <a:r>
              <a:rPr lang="es-ES" sz="11200" b="1" dirty="0">
                <a:solidFill>
                  <a:srgbClr val="FF0000"/>
                </a:solidFill>
              </a:rPr>
              <a:t>El Templo Expiatorio de la Sagrada Familia </a:t>
            </a:r>
            <a:r>
              <a:rPr lang="es-ES" sz="11200" b="1" dirty="0" smtClean="0">
                <a:solidFill>
                  <a:srgbClr val="FF0000"/>
                </a:solidFill>
              </a:rPr>
              <a:t>, </a:t>
            </a:r>
            <a:r>
              <a:rPr lang="es-ES" sz="11200" b="1" dirty="0">
                <a:solidFill>
                  <a:srgbClr val="FF0000"/>
                </a:solidFill>
              </a:rPr>
              <a:t>conocido simplemente como la Sagrada Familia, es </a:t>
            </a:r>
            <a:r>
              <a:rPr lang="es-ES" sz="11200" b="1" dirty="0" smtClean="0">
                <a:solidFill>
                  <a:srgbClr val="FF0000"/>
                </a:solidFill>
              </a:rPr>
              <a:t>una </a:t>
            </a:r>
            <a:r>
              <a:rPr lang="es-ES" sz="11200" b="1" dirty="0" smtClean="0">
                <a:solidFill>
                  <a:srgbClr val="FF0000"/>
                </a:solidFill>
                <a:hlinkClick r:id="rId2" tooltip="Basílica menor"/>
              </a:rPr>
              <a:t>basílica</a:t>
            </a:r>
            <a:r>
              <a:rPr lang="es-ES" sz="11200" b="1" dirty="0" smtClean="0">
                <a:solidFill>
                  <a:srgbClr val="FF0000"/>
                </a:solidFill>
              </a:rPr>
              <a:t> </a:t>
            </a:r>
            <a:r>
              <a:rPr lang="es-ES" sz="11200" b="1" dirty="0" smtClean="0">
                <a:solidFill>
                  <a:srgbClr val="FF0000"/>
                </a:solidFill>
                <a:hlinkClick r:id="rId3" tooltip="Catolicismo"/>
              </a:rPr>
              <a:t>católica </a:t>
            </a:r>
            <a:r>
              <a:rPr lang="es-ES" sz="11200" b="1" dirty="0">
                <a:solidFill>
                  <a:srgbClr val="FF0000"/>
                </a:solidFill>
              </a:rPr>
              <a:t> de </a:t>
            </a:r>
            <a:r>
              <a:rPr lang="es-ES" sz="11200" b="1" dirty="0">
                <a:solidFill>
                  <a:srgbClr val="FF0000"/>
                </a:solidFill>
                <a:hlinkClick r:id="rId4" tooltip="Barcelona"/>
              </a:rPr>
              <a:t>Barcelona</a:t>
            </a:r>
            <a:r>
              <a:rPr lang="es-ES" sz="11200" b="1" dirty="0">
                <a:solidFill>
                  <a:srgbClr val="FF0000"/>
                </a:solidFill>
              </a:rPr>
              <a:t> (</a:t>
            </a:r>
            <a:r>
              <a:rPr lang="es-ES" sz="11200" b="1" dirty="0">
                <a:solidFill>
                  <a:srgbClr val="FF0000"/>
                </a:solidFill>
                <a:hlinkClick r:id="rId5" tooltip="España"/>
              </a:rPr>
              <a:t>España</a:t>
            </a:r>
            <a:r>
              <a:rPr lang="es-ES" sz="11200" b="1" dirty="0">
                <a:solidFill>
                  <a:srgbClr val="FF0000"/>
                </a:solidFill>
              </a:rPr>
              <a:t>), diseñada por el </a:t>
            </a:r>
            <a:r>
              <a:rPr lang="es-ES" sz="11200" b="1" dirty="0">
                <a:solidFill>
                  <a:srgbClr val="FF0000"/>
                </a:solidFill>
                <a:hlinkClick r:id="rId6" tooltip="Arquitecto"/>
              </a:rPr>
              <a:t>arquitecto</a:t>
            </a:r>
            <a:r>
              <a:rPr lang="es-ES" sz="11200" b="1" dirty="0">
                <a:solidFill>
                  <a:srgbClr val="FF0000"/>
                </a:solidFill>
              </a:rPr>
              <a:t> </a:t>
            </a:r>
            <a:r>
              <a:rPr lang="es-ES" sz="11200" b="1" dirty="0">
                <a:solidFill>
                  <a:srgbClr val="FF0000"/>
                </a:solidFill>
                <a:hlinkClick r:id="rId7" tooltip="Antoni Gaudí"/>
              </a:rPr>
              <a:t>Antoni Gaudí</a:t>
            </a:r>
            <a:r>
              <a:rPr lang="es-ES" sz="11200" b="1" dirty="0">
                <a:solidFill>
                  <a:srgbClr val="FF0000"/>
                </a:solidFill>
              </a:rPr>
              <a:t>. Iniciada en </a:t>
            </a:r>
            <a:r>
              <a:rPr lang="es-ES" sz="11200" b="1" dirty="0">
                <a:solidFill>
                  <a:srgbClr val="FF0000"/>
                </a:solidFill>
                <a:hlinkClick r:id="rId8" tooltip="1882"/>
              </a:rPr>
              <a:t>1882</a:t>
            </a:r>
            <a:r>
              <a:rPr lang="es-ES" sz="11200" b="1" dirty="0">
                <a:solidFill>
                  <a:srgbClr val="FF0000"/>
                </a:solidFill>
              </a:rPr>
              <a:t>, todavía está en construcción (</a:t>
            </a:r>
            <a:r>
              <a:rPr lang="es-ES" sz="11200" b="1" dirty="0">
                <a:solidFill>
                  <a:srgbClr val="FF0000"/>
                </a:solidFill>
                <a:hlinkClick r:id="rId9" tooltip="Agosto de 2013"/>
              </a:rPr>
              <a:t>agosto de 2013</a:t>
            </a:r>
            <a:r>
              <a:rPr lang="es-ES" sz="11200" b="1" dirty="0">
                <a:solidFill>
                  <a:srgbClr val="FF0000"/>
                </a:solidFill>
              </a:rPr>
              <a:t>). Es la obra maestra de Gaudí, y el máximo exponente de la arquitectura </a:t>
            </a:r>
            <a:r>
              <a:rPr lang="es-ES" sz="11200" b="1" dirty="0">
                <a:solidFill>
                  <a:srgbClr val="FF0000"/>
                </a:solidFill>
                <a:hlinkClick r:id="rId10" tooltip="Modernismo catalán"/>
              </a:rPr>
              <a:t>modernista catalana</a:t>
            </a:r>
            <a:r>
              <a:rPr lang="es-ES" sz="11200" b="1" dirty="0">
                <a:solidFill>
                  <a:srgbClr val="FF0000"/>
                </a:solidFill>
              </a:rPr>
              <a:t>. Según datos de 2011, es el monumento más visitado de España, con 3,2 millones de visitantes, seguido por el </a:t>
            </a:r>
            <a:r>
              <a:rPr lang="es-ES" sz="11200" b="1" dirty="0">
                <a:solidFill>
                  <a:srgbClr val="FF0000"/>
                </a:solidFill>
                <a:hlinkClick r:id="rId11" tooltip="Museo del Prado"/>
              </a:rPr>
              <a:t>Museo del Prado</a:t>
            </a:r>
            <a:r>
              <a:rPr lang="es-ES" sz="11200" b="1" dirty="0">
                <a:solidFill>
                  <a:srgbClr val="FF0000"/>
                </a:solidFill>
              </a:rPr>
              <a:t> (2,9 millones) y la </a:t>
            </a:r>
            <a:r>
              <a:rPr lang="es-ES" sz="11200" b="1" dirty="0">
                <a:solidFill>
                  <a:srgbClr val="FF0000"/>
                </a:solidFill>
                <a:hlinkClick r:id="rId12" tooltip="Alhambra de Granada"/>
              </a:rPr>
              <a:t>Alhambra de Granada</a:t>
            </a:r>
            <a:r>
              <a:rPr lang="es-ES" sz="11200" b="1" dirty="0">
                <a:solidFill>
                  <a:srgbClr val="FF0000"/>
                </a:solidFill>
              </a:rPr>
              <a:t> (2,3).</a:t>
            </a:r>
            <a:r>
              <a:rPr lang="es-ES" sz="11200" b="1" baseline="30000" dirty="0">
                <a:solidFill>
                  <a:srgbClr val="FF0000"/>
                </a:solidFill>
                <a:hlinkClick r:id="rId13"/>
              </a:rPr>
              <a:t>1</a:t>
            </a:r>
            <a:endParaRPr lang="es-ES" sz="11200" b="1" dirty="0">
              <a:solidFill>
                <a:srgbClr val="FF0000"/>
              </a:solidFill>
            </a:endParaRPr>
          </a:p>
          <a:p>
            <a:r>
              <a:rPr lang="es-ES" sz="11200" b="1" dirty="0">
                <a:solidFill>
                  <a:srgbClr val="FF0000"/>
                </a:solidFill>
              </a:rPr>
              <a:t>La construcción comenzó en estilo </a:t>
            </a:r>
            <a:r>
              <a:rPr lang="es-ES" sz="11200" b="1" dirty="0">
                <a:solidFill>
                  <a:srgbClr val="FF0000"/>
                </a:solidFill>
                <a:hlinkClick r:id="rId14" tooltip="Neogótico"/>
              </a:rPr>
              <a:t>neogótico</a:t>
            </a:r>
            <a:r>
              <a:rPr lang="es-ES" sz="11200" b="1" dirty="0">
                <a:solidFill>
                  <a:srgbClr val="FF0000"/>
                </a:solidFill>
              </a:rPr>
              <a:t>, pero, al asumir el proyecto Gaudí en 1883, fue completamente replanteada. Según su proceder habitual, a partir de bocetos generales del edificio improvisó la construcción a medida que avanzaba. Gaudí se hizo cargo del proyecto con sólo 31 años, y le dedicó el resto de su vida, los últimos quince en exclusiva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advTm="3531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257800"/>
          </a:xfrm>
        </p:spPr>
        <p:txBody>
          <a:bodyPr>
            <a:normAutofit/>
          </a:bodyPr>
          <a:lstStyle/>
          <a:p>
            <a:endParaRPr lang="es-ES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785794"/>
            <a:ext cx="87868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</a:rPr>
              <a:t>Una de sus ideas más innovadoras fue el diseño de las elevadas torres cónicas circulares que sobresalen apuntadas sobre los portales, y que se van estrechando con la altura. Las proyectó con una torsión </a:t>
            </a:r>
            <a:r>
              <a:rPr lang="es-ES" sz="2400" b="1" dirty="0">
                <a:solidFill>
                  <a:srgbClr val="FF0000"/>
                </a:solidFill>
                <a:hlinkClick r:id="rId2" tooltip="Parábola (matemáticas)"/>
              </a:rPr>
              <a:t>parabólica</a:t>
            </a:r>
            <a:r>
              <a:rPr lang="es-ES" sz="2400" b="1" dirty="0">
                <a:solidFill>
                  <a:srgbClr val="FF0000"/>
                </a:solidFill>
              </a:rPr>
              <a:t>, que otorga una tendencia ascendente a toda la fachada, favorecida por multitud de ventanas que perforan la torre siguiendo formas </a:t>
            </a:r>
            <a:r>
              <a:rPr lang="es-ES" sz="2400" b="1" dirty="0">
                <a:solidFill>
                  <a:srgbClr val="FF0000"/>
                </a:solidFill>
                <a:hlinkClick r:id="rId3" tooltip="Espiral"/>
              </a:rPr>
              <a:t>espirales</a:t>
            </a:r>
            <a:r>
              <a:rPr lang="es-ES" sz="2400" b="1" dirty="0">
                <a:solidFill>
                  <a:srgbClr val="FF0000"/>
                </a:solidFill>
              </a:rPr>
              <a:t>.</a:t>
            </a:r>
            <a:r>
              <a:rPr lang="es-ES" sz="2400" b="1" baseline="30000" dirty="0">
                <a:solidFill>
                  <a:srgbClr val="FF0000"/>
                </a:solidFill>
                <a:hlinkClick r:id="rId4"/>
              </a:rPr>
              <a:t>2</a:t>
            </a:r>
            <a:endParaRPr lang="es-ES" sz="2400" b="1" dirty="0">
              <a:solidFill>
                <a:srgbClr val="FF0000"/>
              </a:solidFill>
            </a:endParaRPr>
          </a:p>
          <a:p>
            <a:r>
              <a:rPr lang="es-ES" sz="2400" b="1" dirty="0">
                <a:solidFill>
                  <a:srgbClr val="FF0000"/>
                </a:solidFill>
              </a:rPr>
              <a:t>El templo, cuando esté terminado, dispondrá de 18 torres: cuatro en cada una de las tres fachadas y, a modo de cúpulas, se dispondrá un sistema de seis torres, con la torre </a:t>
            </a:r>
            <a:r>
              <a:rPr lang="es-ES" sz="2400" b="1" dirty="0">
                <a:solidFill>
                  <a:srgbClr val="FF0000"/>
                </a:solidFill>
                <a:hlinkClick r:id="rId5" tooltip="Cimborio"/>
              </a:rPr>
              <a:t>cimborio</a:t>
            </a:r>
            <a:r>
              <a:rPr lang="es-ES" sz="2400" b="1" dirty="0">
                <a:solidFill>
                  <a:srgbClr val="FF0000"/>
                </a:solidFill>
              </a:rPr>
              <a:t> central —dedicada a </a:t>
            </a:r>
            <a:r>
              <a:rPr lang="es-ES" sz="2400" b="1" dirty="0">
                <a:solidFill>
                  <a:srgbClr val="FF0000"/>
                </a:solidFill>
                <a:hlinkClick r:id="rId6" tooltip="Jesús de Nazaret"/>
              </a:rPr>
              <a:t>Jesús</a:t>
            </a:r>
            <a:r>
              <a:rPr lang="es-ES" sz="2400" b="1" dirty="0">
                <a:solidFill>
                  <a:srgbClr val="FF0000"/>
                </a:solidFill>
              </a:rPr>
              <a:t>— de 170 metros de altura, otras cuatro alrededor de esta, dedicadas a los </a:t>
            </a:r>
            <a:r>
              <a:rPr lang="es-ES" sz="2400" b="1" dirty="0">
                <a:solidFill>
                  <a:srgbClr val="FF0000"/>
                </a:solidFill>
                <a:hlinkClick r:id="rId7" tooltip="Evangelio"/>
              </a:rPr>
              <a:t>evangelistas</a:t>
            </a:r>
            <a:r>
              <a:rPr lang="es-ES" sz="2400" b="1" dirty="0">
                <a:solidFill>
                  <a:srgbClr val="FF0000"/>
                </a:solidFill>
              </a:rPr>
              <a:t>, y un segundo cimborio dedicado a la </a:t>
            </a:r>
            <a:r>
              <a:rPr lang="es-ES" sz="2400" b="1" dirty="0">
                <a:solidFill>
                  <a:srgbClr val="FF0000"/>
                </a:solidFill>
                <a:hlinkClick r:id="rId8" tooltip="María (madre de Jesús)"/>
              </a:rPr>
              <a:t>Virgen</a:t>
            </a:r>
            <a:r>
              <a:rPr lang="es-ES" sz="2400" b="1" dirty="0">
                <a:solidFill>
                  <a:srgbClr val="FF0000"/>
                </a:solidFill>
              </a:rPr>
              <a:t>. Tanto el exterior como el interior están resueltos con un original sistema constructivo basado en la </a:t>
            </a:r>
            <a:r>
              <a:rPr lang="es-ES" sz="2400" b="1" dirty="0">
                <a:solidFill>
                  <a:srgbClr val="FF0000"/>
                </a:solidFill>
                <a:hlinkClick r:id="rId9" tooltip="Superficie reglada"/>
              </a:rPr>
              <a:t>geometría reglada</a:t>
            </a:r>
            <a:r>
              <a:rPr lang="es-ES" sz="2400" b="1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 advTm="35985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7615262" cy="274638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000108"/>
            <a:ext cx="8472518" cy="5257800"/>
          </a:xfrm>
        </p:spPr>
        <p:txBody>
          <a:bodyPr>
            <a:no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En 1926, al morir Gaudí, solo se había construido una torre. Del proyecto del edificio solo se conservaban planos y un modelo en yeso que resultó muy dañado durante la </a:t>
            </a:r>
            <a:r>
              <a:rPr lang="es-ES" sz="2400" b="1" dirty="0" smtClean="0">
                <a:solidFill>
                  <a:srgbClr val="FF0000"/>
                </a:solidFill>
                <a:hlinkClick r:id="rId2" tooltip="Guerra Civil Española"/>
              </a:rPr>
              <a:t>Guerra Civil</a:t>
            </a:r>
            <a:r>
              <a:rPr lang="es-ES" sz="2400" b="1" dirty="0" smtClean="0">
                <a:solidFill>
                  <a:srgbClr val="FF0000"/>
                </a:solidFill>
              </a:rPr>
              <a:t>.</a:t>
            </a:r>
            <a:r>
              <a:rPr lang="es-ES" sz="2400" b="1" baseline="30000" dirty="0" smtClean="0">
                <a:solidFill>
                  <a:srgbClr val="FF0000"/>
                </a:solidFill>
                <a:hlinkClick r:id="rId3"/>
              </a:rPr>
              <a:t>3</a:t>
            </a:r>
            <a:r>
              <a:rPr lang="es-ES" sz="2400" b="1" dirty="0" smtClean="0">
                <a:solidFill>
                  <a:srgbClr val="FF0000"/>
                </a:solidFill>
              </a:rPr>
              <a:t> Sin embargo, desde entonces han proseguido las obras sin interrupción: actualmente están terminados los portales del Nacimiento y de la Pasión, y se ha iniciado el de la Gloria; se ha cubierto todo el espacio interior, y se han puesto las bases de las seis torres centrales.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La obra que realizó Gaudí, es decir, la fachada del Nacimiento y la cripta, fue incluida en 2005 por la </a:t>
            </a:r>
            <a:r>
              <a:rPr lang="es-ES" sz="2400" b="1" dirty="0" smtClean="0">
                <a:solidFill>
                  <a:srgbClr val="FF0000"/>
                </a:solidFill>
                <a:hlinkClick r:id="rId4" tooltip="Organización de las Naciones Unidas para la Educación, la Ciencia y la Cultura"/>
              </a:rPr>
              <a:t>UNESCO</a:t>
            </a:r>
            <a:r>
              <a:rPr lang="es-ES" sz="2400" b="1" dirty="0" smtClean="0">
                <a:solidFill>
                  <a:srgbClr val="FF0000"/>
                </a:solidFill>
              </a:rPr>
              <a:t> en el Sitio del </a:t>
            </a:r>
            <a:r>
              <a:rPr lang="es-ES" sz="2400" b="1" dirty="0" smtClean="0">
                <a:solidFill>
                  <a:srgbClr val="FF0000"/>
                </a:solidFill>
                <a:hlinkClick r:id="rId5" tooltip="Patrimonio de la Humanidad"/>
              </a:rPr>
              <a:t>Patrimonio de la </a:t>
            </a:r>
            <a:r>
              <a:rPr lang="es-ES" sz="2400" b="1" dirty="0" err="1" smtClean="0">
                <a:solidFill>
                  <a:srgbClr val="FF0000"/>
                </a:solidFill>
                <a:hlinkClick r:id="rId5" tooltip="Patrimonio de la Humanidad"/>
              </a:rPr>
              <a:t>Humanidad</a:t>
            </a:r>
            <a:r>
              <a:rPr lang="es-ES" sz="2400" b="1" dirty="0" err="1" smtClean="0">
                <a:solidFill>
                  <a:srgbClr val="FF0000"/>
                </a:solidFill>
              </a:rPr>
              <a:t>«</a:t>
            </a:r>
            <a:r>
              <a:rPr lang="es-ES" sz="2400" b="1" dirty="0" err="1" smtClean="0">
                <a:solidFill>
                  <a:srgbClr val="FF0000"/>
                </a:solidFill>
                <a:hlinkClick r:id="rId6" tooltip="Obras de Antoni Gaudí"/>
              </a:rPr>
              <a:t>Obras</a:t>
            </a:r>
            <a:r>
              <a:rPr lang="es-ES" sz="2400" b="1" dirty="0" smtClean="0">
                <a:solidFill>
                  <a:srgbClr val="FF0000"/>
                </a:solidFill>
                <a:hlinkClick r:id="rId6" tooltip="Obras de Antoni Gaudí"/>
              </a:rPr>
              <a:t> de Antoni Gaudí</a:t>
            </a:r>
            <a:r>
              <a:rPr lang="es-ES" sz="2400" b="1" dirty="0" smtClean="0">
                <a:solidFill>
                  <a:srgbClr val="FF0000"/>
                </a:solidFill>
              </a:rPr>
              <a:t>». El templo fue </a:t>
            </a:r>
            <a:r>
              <a:rPr lang="es-ES" sz="2400" b="1" dirty="0" smtClean="0">
                <a:solidFill>
                  <a:srgbClr val="FF0000"/>
                </a:solidFill>
                <a:hlinkClick r:id="rId7" tooltip="Consagración (ceremonia)"/>
              </a:rPr>
              <a:t>consagrado</a:t>
            </a:r>
            <a:r>
              <a:rPr lang="es-ES" sz="2400" b="1" dirty="0" smtClean="0">
                <a:solidFill>
                  <a:srgbClr val="FF0000"/>
                </a:solidFill>
              </a:rPr>
              <a:t> y declarado </a:t>
            </a:r>
            <a:r>
              <a:rPr lang="es-ES" sz="2400" b="1" dirty="0" smtClean="0">
                <a:solidFill>
                  <a:srgbClr val="FF0000"/>
                </a:solidFill>
                <a:hlinkClick r:id="rId8" tooltip="Basílica"/>
              </a:rPr>
              <a:t>Basílica menor</a:t>
            </a:r>
            <a:r>
              <a:rPr lang="es-ES" sz="2400" b="1" dirty="0" smtClean="0">
                <a:solidFill>
                  <a:srgbClr val="FF0000"/>
                </a:solidFill>
              </a:rPr>
              <a:t> el 7 de noviembre de 2010 por el </a:t>
            </a:r>
            <a:r>
              <a:rPr lang="es-ES" sz="2400" b="1" dirty="0" smtClean="0">
                <a:solidFill>
                  <a:srgbClr val="FF0000"/>
                </a:solidFill>
                <a:hlinkClick r:id="rId9" tooltip="Papa"/>
              </a:rPr>
              <a:t>papa</a:t>
            </a:r>
            <a:r>
              <a:rPr lang="es-ES" sz="2400" b="1" dirty="0" smtClean="0">
                <a:solidFill>
                  <a:srgbClr val="FF0000"/>
                </a:solidFill>
              </a:rPr>
              <a:t> </a:t>
            </a:r>
            <a:r>
              <a:rPr lang="es-ES" sz="2400" b="1" dirty="0" smtClean="0">
                <a:solidFill>
                  <a:srgbClr val="FF0000"/>
                </a:solidFill>
                <a:hlinkClick r:id="rId10" tooltip="Benedicto XVI"/>
              </a:rPr>
              <a:t>Benedicto XVI</a:t>
            </a:r>
            <a:r>
              <a:rPr lang="es-ES" sz="2400" b="1" dirty="0" smtClean="0">
                <a:solidFill>
                  <a:srgbClr val="FF0000"/>
                </a:solidFill>
              </a:rPr>
              <a:t>.</a:t>
            </a:r>
            <a:r>
              <a:rPr lang="es-ES" sz="2400" b="1" baseline="30000" dirty="0" smtClean="0">
                <a:solidFill>
                  <a:srgbClr val="FF0000"/>
                </a:solidFill>
                <a:hlinkClick r:id="rId3"/>
              </a:rPr>
              <a:t>4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SAGRADA FAMILIA\SAGRADA FAMILIA-PPS\EXTERIOR SAGRADA FAMILIA\EXTERIOR-PPS\barcelona-sagrada-fami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56568" y="0"/>
            <a:ext cx="10655552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3172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SAGRADA FAMILIA\SAGRADA FAMILIA-PPS\EXTERIOR SAGRADA FAMILIA\EXTERIOR-PPS\576px-SF_-_lag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53155"/>
            <a:ext cx="5214974" cy="6953299"/>
          </a:xfrm>
          <a:prstGeom prst="rect">
            <a:avLst/>
          </a:prstGeom>
          <a:noFill/>
        </p:spPr>
      </p:pic>
    </p:spTree>
  </p:cSld>
  <p:clrMapOvr>
    <a:masterClrMapping/>
  </p:clrMapOvr>
  <p:transition advTm="4437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SAGRADA FAMILIA\SAGRADA FAMILIA-PPS\EXTERIOR SAGRADA FAMILIA\EXTERIOR-PPS\familia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10096749" cy="7582422"/>
          </a:xfrm>
          <a:prstGeom prst="rect">
            <a:avLst/>
          </a:prstGeom>
          <a:noFill/>
        </p:spPr>
      </p:pic>
    </p:spTree>
  </p:cSld>
  <p:clrMapOvr>
    <a:masterClrMapping/>
  </p:clrMapOvr>
  <p:transition advTm="4266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SAGRADA FAMILIA\SAGRADA FAMILIA-PPS\EXTERIOR SAGRADA FAMILIA\dsc0836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  <p:pic>
        <p:nvPicPr>
          <p:cNvPr id="12291" name="Picture 3" descr="C:\Users\Francisco\Pictures\SAGRADA FAMILIA\SAGRADA FAMILIA-PPS\EXTERIOR SAGRADA FAMILIA\dsc083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516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SAGRADA FAMILIA\SAGRADA FAMILIA-PPS\EXTERIOR SAGRADA FAMILIA\familia-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28572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 Black" pitchFamily="34" charset="0"/>
              </a:rPr>
              <a:t>DETALLES DEL EXTERIOR</a:t>
            </a:r>
            <a:endParaRPr lang="es-ES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5047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SAGRADA FAMILIA\SAGRADA FAMILIA-PPS\EXTERIOR SAGRADA FAMILIA\sagrada_familia5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11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SAGRADA FAMILIA\SAGRADA FAMILIA-PPS\EXTERIOR SAGRADA FAMILIA\sagra-famil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</p:spTree>
  </p:cSld>
  <p:clrMapOvr>
    <a:masterClrMapping/>
  </p:clrMapOvr>
  <p:transition advTm="5141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SAGRADA FAMILIA\SAGRADA FAMILIA-PPS\EXTERIOR SAGRADA FAMILIA\sagrada_familia5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703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SAGRADA FAMILIA\SAGRADA FAMILIA-PPS\EXTERIOR SAGRADA FAMILIA\sagrada_familia5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234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SAGRADA FAMILIA\SAGRADA FAMILIA-PPS\EXTERIOR SAGRADA FAMILIA\sagrada_familia5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61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SAGRADA FAMILIA\SAGRADA FAMILIA-PPS\EXTERIOR SAGRADA FAMILIA\sagrada_familia5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5" y="0"/>
            <a:ext cx="9937254" cy="7452941"/>
          </a:xfrm>
          <a:prstGeom prst="rect">
            <a:avLst/>
          </a:prstGeom>
          <a:noFill/>
        </p:spPr>
      </p:pic>
    </p:spTree>
  </p:cSld>
  <p:clrMapOvr>
    <a:masterClrMapping/>
  </p:clrMapOvr>
  <p:transition advTm="5625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SAGRADA FAMILIA\SAGRADA FAMILIA-PPS\EXTERIOR SAGRADA FAMILIA\sagrada_familia5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375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SAGRADA FAMILIA\SAGRADA FAMILIA-PPS\EXTERIOR SAGRADA FAMILIA\sagrada_familia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203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SAGRADA FAMILIA\SAGRADA FAMILIA-PPS\EXTERIOR SAGRADA FAMILIA\sagrada_familia4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5547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SAGRADA FAMILIA\SAGRADA FAMILIA-PPS\EXTERIOR SAGRADA FAMILIA\los frutos del espiritu sant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933910" cy="7455273"/>
          </a:xfrm>
          <a:prstGeom prst="rect">
            <a:avLst/>
          </a:prstGeom>
          <a:noFill/>
        </p:spPr>
      </p:pic>
      <p:pic>
        <p:nvPicPr>
          <p:cNvPr id="23555" name="Picture 3" descr="C:\Users\Francisco\Pictures\SAGRADA FAMILIA\SAGRADA FAMILIA-PPS\EXTERIOR SAGRADA FAMILIA\los frutos del espiritu san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484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SAGRADA FAMILIA\SAGRADA FAMILIA-PPS\EXTERIOR SAGRADA FAMILIA\sagrada_familia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5" y="0"/>
            <a:ext cx="9937254" cy="7452941"/>
          </a:xfrm>
          <a:prstGeom prst="rect">
            <a:avLst/>
          </a:prstGeom>
          <a:noFill/>
        </p:spPr>
      </p:pic>
    </p:spTree>
  </p:cSld>
  <p:clrMapOvr>
    <a:masterClrMapping/>
  </p:clrMapOvr>
  <p:transition advTm="4906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SAGRADA FAMILIA\SAGRADA FAMILIA-PPS\EXTERIOR SAGRADA FAMILIA\pilatoselava las mano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571480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Pilatos se lava las manos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484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SAGRADA FAMILIA\SAGRADA FAMILIA-PPS\EXTERIOR SAGRADA FAMILIA\pilato se lava las mano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933910" cy="7455273"/>
          </a:xfrm>
          <a:prstGeom prst="rect">
            <a:avLst/>
          </a:prstGeom>
          <a:noFill/>
        </p:spPr>
      </p:pic>
    </p:spTree>
  </p:cSld>
  <p:clrMapOvr>
    <a:masterClrMapping/>
  </p:clrMapOvr>
  <p:transition advTm="5547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SAGRADA FAMILIA\SAGRADA FAMILIA-PPS\EXTERIOR SAGRADA FAMILIA\la veroni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785794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La  </a:t>
            </a:r>
            <a:r>
              <a:rPr lang="es-ES" sz="2400" b="1" dirty="0" err="1" smtClean="0">
                <a:solidFill>
                  <a:srgbClr val="FF0000"/>
                </a:solidFill>
              </a:rPr>
              <a:t>Veronica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797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SAGRADA FAMILIA\SAGRADA FAMILIA-PPS\EXTERIOR SAGRADA FAMILIA\la negacion de pedr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500042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La </a:t>
            </a:r>
            <a:r>
              <a:rPr lang="es-ES" sz="2400" b="1" dirty="0" err="1" smtClean="0">
                <a:solidFill>
                  <a:srgbClr val="FF0000"/>
                </a:solidFill>
              </a:rPr>
              <a:t>negacion</a:t>
            </a:r>
            <a:r>
              <a:rPr lang="es-ES" sz="2400" b="1" dirty="0" smtClean="0">
                <a:solidFill>
                  <a:srgbClr val="FF0000"/>
                </a:solidFill>
              </a:rPr>
              <a:t> de Pedro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078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SAGRADA FAMILIA\SAGRADA FAMILIA-PPS\EXTERIOR SAGRADA FAMILIA\interior-Sagrada-Famil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</p:spTree>
  </p:cSld>
  <p:clrMapOvr>
    <a:masterClrMapping/>
  </p:clrMapOvr>
  <p:transition advTm="6469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SAGRADA FAMILIA\SAGRADA FAMILIA-PPS\EXTERIOR SAGRADA FAMILIA\inmaculada concepcio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933910" cy="745527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500042"/>
            <a:ext cx="542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Inmaculada Concepción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797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SAGRADA FAMILIA\SAGRADA FAMILIA-PPS\EXTERIOR SAGRADA FAMILIA\crucifixio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10219662" cy="76697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5008" y="5929330"/>
            <a:ext cx="321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Crucifixión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5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SAGRADA FAMILIA\SAGRADA FAMILIA-PPS\EXTERIOR SAGRADA FAMILIA\coronacion de la virgen mar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9564" cy="729440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3108" y="285728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Coronación de la Virgen </a:t>
            </a:r>
            <a:r>
              <a:rPr lang="es-ES" sz="2400" b="1" dirty="0" err="1" smtClean="0">
                <a:solidFill>
                  <a:srgbClr val="FF0000"/>
                </a:solidFill>
              </a:rPr>
              <a:t>Maria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844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SAGRADA FAMILIA\SAGRADA FAMILIA-PPS\EXTERIOR SAGRADA FAMILIA\576px-SF_-_F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1" y="287326"/>
            <a:ext cx="4572000" cy="6096001"/>
          </a:xfrm>
          <a:prstGeom prst="rect">
            <a:avLst/>
          </a:prstGeom>
          <a:noFill/>
        </p:spPr>
      </p:pic>
      <p:pic>
        <p:nvPicPr>
          <p:cNvPr id="33795" name="Picture 3" descr="C:\Users\Francisco\Pictures\SAGRADA FAMILIA\SAGRADA FAMILIA-PPS\EXTERIOR SAGRADA FAMILIA\576px-SF_-_Esperanza.jpg-pot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4572000" cy="609599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928670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Esperanza                                                                  </a:t>
            </a:r>
            <a:r>
              <a:rPr lang="es-ES" sz="2800" b="1" dirty="0" err="1" smtClean="0">
                <a:solidFill>
                  <a:srgbClr val="FF0000"/>
                </a:solidFill>
              </a:rPr>
              <a:t>Fé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562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SAGRADA FAMILIA\SAGRADA FAMILIA-PPS\EXTERIOR SAGRADA FAMILIA\576px-SF_-_Carida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183402" cy="691120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72066" y="642939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Caridad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929190" y="633478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               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214942" y="628652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Caridad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219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SAGRADA FAMILIA\SAGRADA FAMILIA-PPS\EXTERIOR SAGRADA FAMILIA\576px-SF_-_Árbol_de_la_Vid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-95298"/>
            <a:ext cx="5214974" cy="695329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357422" y="6215082"/>
            <a:ext cx="4113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solidFill>
                  <a:srgbClr val="FF0000"/>
                </a:solidFill>
              </a:rPr>
              <a:t>Arbol</a:t>
            </a:r>
            <a:r>
              <a:rPr lang="es-ES" sz="2400" b="1" dirty="0" smtClean="0">
                <a:solidFill>
                  <a:srgbClr val="FF0000"/>
                </a:solidFill>
              </a:rPr>
              <a:t> de la vida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516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SAGRADA FAMILIA\SAGRADA FAMILIA-PPS\EXTERIOR SAGRADA FAMILIA\576px-Muerte_de_los_Santos_Inocent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5183402" cy="691120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00298" y="6143644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Muerte de los santos inocentes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156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C:\Users\Francisco\Pictures\SAGRADA FAMILIA\SAGRADA FAMILIA-PPS\EXTERIOR SAGRADA FAMILIA\576px-Adoración_de_los_Rey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-42096"/>
            <a:ext cx="5214974" cy="69532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00298" y="635795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Adoración de los reyes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375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SAGRADA FAMILIA\SAGRADA FAMILIA-PPS\INTERIOR-PPS\1024px-Cripta_SF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22908" cy="729218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214546" y="571480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Interior                      Cripta</a:t>
            </a:r>
            <a:endParaRPr lang="es-ES" sz="2800" b="1" dirty="0"/>
          </a:p>
        </p:txBody>
      </p:sp>
    </p:spTree>
  </p:cSld>
  <p:clrMapOvr>
    <a:masterClrMapping/>
  </p:clrMapOvr>
  <p:transition advTm="5219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SAGRADA FAMILIA\SAGRADA FAMILIA-PPS\INTERIOR-PPS\fami-in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753088" cy="7272206"/>
          </a:xfrm>
          <a:prstGeom prst="rect">
            <a:avLst/>
          </a:prstGeom>
          <a:noFill/>
        </p:spPr>
      </p:pic>
    </p:spTree>
  </p:cSld>
  <p:clrMapOvr>
    <a:masterClrMapping/>
  </p:clrMapOvr>
  <p:transition advTm="4563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C:\Users\Francisco\Pictures\SAGRADA FAMILIA\SAGRADA FAMILIA-PPS\INTERIOR-PPS\gaudi-cathedral-interior-80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47033" cy="6921599"/>
          </a:xfrm>
          <a:prstGeom prst="rect">
            <a:avLst/>
          </a:prstGeom>
          <a:noFill/>
        </p:spPr>
      </p:pic>
    </p:spTree>
  </p:cSld>
  <p:clrMapOvr>
    <a:masterClrMapping/>
  </p:clrMapOvr>
  <p:transition advTm="4875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C:\Users\Francisco\Pictures\SAGRADA FAMILIA\SAGRADA FAMILIA-PPS\INTERIOR-PPS\ima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36357" cy="7283251"/>
          </a:xfrm>
          <a:prstGeom prst="rect">
            <a:avLst/>
          </a:prstGeom>
          <a:noFill/>
        </p:spPr>
      </p:pic>
    </p:spTree>
  </p:cSld>
  <p:clrMapOvr>
    <a:masterClrMapping/>
  </p:clrMapOvr>
  <p:transition advTm="4468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SAGRADA FAMILIA\SAGRADA FAMILIA-PPS\INTERIOR-PPS\inerio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464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SAGRADA FAMILIA\SAGRADA FAMILIA-PPS\INTERIOR-PPS\in-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454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SAGRADA FAMILIA\SAGRADA FAMILIA-PPS\INTERIOR-PPS\int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157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SAGRADA FAMILIA\SAGRADA FAMILIA-PPS\INTERIOR-PPS\int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281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SAGRADA FAMILIA\SAGRADA FAMILIA-PPS\INTERIOR-PPS\int.fa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4922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SAGRADA FAMILIA\SAGRADA FAMILIA-PPS\INTERIOR-PPS\inter-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484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SAGRADA FAMILIA\SAGRADA FAMILIA-PPS\INTERIOR-PPS\inte--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235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SAGRADA FAMILIA\SAGRADA FAMILIA-PPS\INTERIOR-PPS\inte-1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4828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SAGRADA FAMILIA\SAGRADA FAMILIA-PPS\INTERIOR-PPS\int-1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6047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SAGRADA FAMILIA\SAGRADA FAMILIA-PPS\INTERIOR-PPS\interior-sagrada-familia-gau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11267" name="Picture 3" descr="C:\Users\Francisco\Pictures\SAGRADA FAMILIA\SAGRADA FAMILIA-PPS\INTERIOR-PPS\interior-sagrada-familia-gau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266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SAGRADA FAMILIA\SAGRADA FAMILIA-PPS\INTERIOR-PPS\interiores-1º-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6125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SAGRADA FAMILIA\SAGRADA FAMILIA-PPS\INTERIOR-PPS\interiores-1º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6203">
    <p:wheel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SAGRADA FAMILIA\SAGRADA FAMILIA-PPS\INTERIOR-PPS\interior-1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</p:spTree>
  </p:cSld>
  <p:clrMapOvr>
    <a:masterClrMapping/>
  </p:clrMapOvr>
  <p:transition advTm="5187">
    <p:wheel spokes="3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SAGRADA FAMILIA\SAGRADA FAMILIA-PPS\INTERIOR-PPS\Interior_Sagrada_Fami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3979" y="0"/>
            <a:ext cx="1025195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65">
    <p:wheel spokes="3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SAGRADA FAMILIA\SAGRADA FAMILIA-PPS\INTERIOR-PPS\Sagrada_Familia_nave_roof_det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7040"/>
            <a:ext cx="9144000" cy="5223017"/>
          </a:xfrm>
          <a:prstGeom prst="rect">
            <a:avLst/>
          </a:prstGeom>
          <a:noFill/>
        </p:spPr>
      </p:pic>
    </p:spTree>
  </p:cSld>
  <p:clrMapOvr>
    <a:masterClrMapping/>
  </p:clrMapOvr>
  <p:transition advTm="5672">
    <p:wheel spokes="3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SAGRADA FAMILIA\SAGRADA FAMILIA-PPS\INTERIOR-PPS\Videoclip-Sagrada-Familia.Imagen-fija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685800"/>
            <a:ext cx="9753600" cy="5486400"/>
          </a:xfrm>
          <a:prstGeom prst="rect">
            <a:avLst/>
          </a:prstGeom>
          <a:noFill/>
        </p:spPr>
      </p:pic>
    </p:spTree>
  </p:cSld>
  <p:clrMapOvr>
    <a:masterClrMapping/>
  </p:clrMapOvr>
  <p:transition advTm="4843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SAGRADA FAMILIA\SAGRADA FAMILIA-PPS\INTERIOR-PPS\Z_Barcelona07_Sagrada Familia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-228600"/>
            <a:ext cx="48768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203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9458" name="Picture 2" descr="C:\Users\Francisco\Pictures\SAGRADA FAMILIA\SAGRADA FAMILIA-PPS\INTERIOR-PPS\Sagrada Familia - 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16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0482" name="Picture 2" descr="C:\Users\Francisco\Pictures\SAGRADA FAMILIA\SAGRADA FAMILIA-PPS\INTERIOR-PPS\majestyinteri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578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SAGRADA FAMILIA\SAGRADA FAMILIA-PPS\INTERIOR-PPS\Sagrada_Família_Interior_(small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81013"/>
            <a:ext cx="9753600" cy="78200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344">
    <p:wheel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SAGRADA FAMILIA\SAGRADA FAMILIA-PPS\INTERIOR-PPS\sagrada_familia_063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1"/>
            <a:ext cx="10419274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6072206"/>
            <a:ext cx="628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Brush Script MT" pitchFamily="66" charset="0"/>
              </a:rPr>
              <a:t>PPSX.  Realizado por </a:t>
            </a:r>
            <a:r>
              <a:rPr lang="es-ES" sz="4000" dirty="0" err="1" smtClean="0">
                <a:solidFill>
                  <a:srgbClr val="FFFF00"/>
                </a:solidFill>
                <a:latin typeface="Brush Script MT" pitchFamily="66" charset="0"/>
              </a:rPr>
              <a:t>Pacolmo</a:t>
            </a:r>
            <a:endParaRPr lang="es-ES" sz="4000" dirty="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5046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SAGRADA FAMIL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SAGRADA FAMILIA</Template>
  <TotalTime>6</TotalTime>
  <Words>164</Words>
  <Application>Microsoft Office PowerPoint</Application>
  <PresentationFormat>Presentación en pantalla (4:3)</PresentationFormat>
  <Paragraphs>39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LA SAGRADA FAMILIA</vt:lpstr>
      <vt:lpstr>Diseño predeterminado</vt:lpstr>
      <vt:lpstr>LA SAGRADA FAMILIA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SAGRADA FAMILIA</dc:title>
  <dc:creator>Francisco</dc:creator>
  <cp:lastModifiedBy>Francisco</cp:lastModifiedBy>
  <cp:revision>1</cp:revision>
  <dcterms:created xsi:type="dcterms:W3CDTF">2013-09-04T01:01:19Z</dcterms:created>
  <dcterms:modified xsi:type="dcterms:W3CDTF">2013-09-04T01:08:14Z</dcterms:modified>
</cp:coreProperties>
</file>