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75" r:id="rId3"/>
    <p:sldId id="299" r:id="rId4"/>
    <p:sldId id="298" r:id="rId5"/>
    <p:sldId id="292" r:id="rId6"/>
    <p:sldId id="282" r:id="rId7"/>
    <p:sldId id="281" r:id="rId8"/>
    <p:sldId id="350" r:id="rId9"/>
    <p:sldId id="275" r:id="rId10"/>
    <p:sldId id="377" r:id="rId11"/>
    <p:sldId id="376" r:id="rId12"/>
    <p:sldId id="374" r:id="rId13"/>
    <p:sldId id="372" r:id="rId14"/>
    <p:sldId id="373" r:id="rId15"/>
    <p:sldId id="371" r:id="rId16"/>
    <p:sldId id="370" r:id="rId17"/>
    <p:sldId id="369" r:id="rId18"/>
    <p:sldId id="365" r:id="rId19"/>
    <p:sldId id="364" r:id="rId20"/>
    <p:sldId id="363" r:id="rId21"/>
    <p:sldId id="362" r:id="rId22"/>
    <p:sldId id="355" r:id="rId23"/>
    <p:sldId id="368" r:id="rId24"/>
    <p:sldId id="323" r:id="rId25"/>
    <p:sldId id="305" r:id="rId26"/>
    <p:sldId id="273" r:id="rId27"/>
    <p:sldId id="266" r:id="rId28"/>
    <p:sldId id="366" r:id="rId29"/>
    <p:sldId id="361" r:id="rId30"/>
    <p:sldId id="360" r:id="rId31"/>
    <p:sldId id="359" r:id="rId32"/>
    <p:sldId id="367" r:id="rId33"/>
    <p:sldId id="347" r:id="rId34"/>
    <p:sldId id="349" r:id="rId35"/>
    <p:sldId id="274" r:id="rId36"/>
    <p:sldId id="344" r:id="rId37"/>
    <p:sldId id="290" r:id="rId38"/>
    <p:sldId id="288" r:id="rId39"/>
    <p:sldId id="272" r:id="rId40"/>
    <p:sldId id="286" r:id="rId41"/>
    <p:sldId id="342" r:id="rId42"/>
    <p:sldId id="264" r:id="rId43"/>
    <p:sldId id="271" r:id="rId44"/>
    <p:sldId id="269" r:id="rId45"/>
    <p:sldId id="261" r:id="rId46"/>
    <p:sldId id="270" r:id="rId47"/>
    <p:sldId id="285" r:id="rId48"/>
    <p:sldId id="327" r:id="rId49"/>
    <p:sldId id="314" r:id="rId50"/>
    <p:sldId id="310" r:id="rId51"/>
    <p:sldId id="295" r:id="rId52"/>
    <p:sldId id="348" r:id="rId53"/>
    <p:sldId id="289" r:id="rId54"/>
    <p:sldId id="277" r:id="rId55"/>
    <p:sldId id="346" r:id="rId56"/>
    <p:sldId id="302" r:id="rId57"/>
    <p:sldId id="280" r:id="rId58"/>
    <p:sldId id="356" r:id="rId59"/>
    <p:sldId id="345" r:id="rId60"/>
    <p:sldId id="306" r:id="rId61"/>
    <p:sldId id="343" r:id="rId62"/>
    <p:sldId id="326" r:id="rId63"/>
    <p:sldId id="291" r:id="rId64"/>
    <p:sldId id="303" r:id="rId65"/>
    <p:sldId id="321" r:id="rId66"/>
    <p:sldId id="324" r:id="rId67"/>
    <p:sldId id="325" r:id="rId68"/>
    <p:sldId id="322" r:id="rId69"/>
    <p:sldId id="352" r:id="rId70"/>
    <p:sldId id="354" r:id="rId71"/>
    <p:sldId id="320" r:id="rId72"/>
    <p:sldId id="319" r:id="rId73"/>
    <p:sldId id="334" r:id="rId74"/>
    <p:sldId id="353" r:id="rId75"/>
    <p:sldId id="328" r:id="rId76"/>
    <p:sldId id="263" r:id="rId77"/>
    <p:sldId id="315" r:id="rId78"/>
    <p:sldId id="312" r:id="rId79"/>
    <p:sldId id="357" r:id="rId80"/>
    <p:sldId id="267" r:id="rId81"/>
    <p:sldId id="378" r:id="rId8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mZbsSSpLkjB05fURiDZJg" hashData="TSBbrNJWbjDc0xhBKnyYCd2y0z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1F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34" autoAdjust="0"/>
    <p:restoredTop sz="94709" autoAdjust="0"/>
  </p:normalViewPr>
  <p:slideViewPr>
    <p:cSldViewPr>
      <p:cViewPr>
        <p:scale>
          <a:sx n="100" d="100"/>
          <a:sy n="100" d="100"/>
        </p:scale>
        <p:origin x="336" y="5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0C6263-67E4-4A6F-8403-84ABD667DA88}" type="slidenum">
              <a:rPr lang="es-ES" smtClean="0"/>
              <a:pPr/>
              <a:t>‹Nº›</a:t>
            </a:fld>
            <a:endParaRPr lang="es-ES"/>
          </a:p>
        </p:txBody>
      </p:sp>
    </p:spTree>
  </p:cSld>
  <p:clrMapOvr>
    <a:masterClrMapping/>
  </p:clrMapOvr>
  <p:transition spd="slow" advTm="15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EB2301-9445-4374-BF54-F93C35E2032C}" type="datetimeFigureOut">
              <a:rPr lang="es-ES" smtClean="0"/>
              <a:pPr/>
              <a:t>15/02/2016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C6263-67E4-4A6F-8403-84ABD667DA8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4.png"/><Relationship Id="rId18" Type="http://schemas.openxmlformats.org/officeDocument/2006/relationships/image" Target="../media/image9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0.png"/><Relationship Id="rId11" Type="http://schemas.openxmlformats.org/officeDocument/2006/relationships/image" Target="../media/image93.png"/><Relationship Id="rId5" Type="http://schemas.openxmlformats.org/officeDocument/2006/relationships/hyperlink" Target="http://www.mispps.com/" TargetMode="External"/><Relationship Id="rId15" Type="http://schemas.openxmlformats.org/officeDocument/2006/relationships/image" Target="../media/image95.png"/><Relationship Id="rId10" Type="http://schemas.openxmlformats.org/officeDocument/2006/relationships/hyperlink" Target="https://www.facebook.com/mispps" TargetMode="External"/><Relationship Id="rId4" Type="http://schemas.openxmlformats.org/officeDocument/2006/relationships/image" Target="../media/image89.png"/><Relationship Id="rId9" Type="http://schemas.openxmlformats.org/officeDocument/2006/relationships/image" Target="../media/image9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jpg"/>
          <p:cNvPicPr>
            <a:picLocks noGrp="1" noChangeAspect="1"/>
          </p:cNvPicPr>
          <p:nvPr>
            <p:ph idx="1"/>
          </p:nvPr>
        </p:nvPicPr>
        <p:blipFill>
          <a:blip r:embed="rId3"/>
          <a:stretch>
            <a:fillRect/>
          </a:stretch>
        </p:blipFill>
        <p:spPr>
          <a:xfrm>
            <a:off x="0" y="0"/>
            <a:ext cx="9152930" cy="6858000"/>
          </a:xfrm>
        </p:spPr>
      </p:pic>
      <p:pic>
        <p:nvPicPr>
          <p:cNvPr id="5" name="4 Imagen" descr="1(10).jpg"/>
          <p:cNvPicPr>
            <a:picLocks noChangeAspect="1"/>
          </p:cNvPicPr>
          <p:nvPr/>
        </p:nvPicPr>
        <p:blipFill>
          <a:blip r:embed="rId4"/>
          <a:stretch>
            <a:fillRect/>
          </a:stretch>
        </p:blipFill>
        <p:spPr>
          <a:xfrm>
            <a:off x="0" y="6690"/>
            <a:ext cx="9144000" cy="6851310"/>
          </a:xfrm>
          <a:prstGeom prst="rect">
            <a:avLst/>
          </a:prstGeom>
        </p:spPr>
      </p:pic>
      <p:pic>
        <p:nvPicPr>
          <p:cNvPr id="6" name="5 Imagen" descr="cooltext1187531457.png"/>
          <p:cNvPicPr>
            <a:picLocks noChangeAspect="1"/>
          </p:cNvPicPr>
          <p:nvPr/>
        </p:nvPicPr>
        <p:blipFill>
          <a:blip r:embed="rId5">
            <a:lum contrast="40000"/>
          </a:blip>
          <a:stretch>
            <a:fillRect/>
          </a:stretch>
        </p:blipFill>
        <p:spPr>
          <a:xfrm>
            <a:off x="500034" y="428604"/>
            <a:ext cx="1007927" cy="984211"/>
          </a:xfrm>
          <a:prstGeom prst="rect">
            <a:avLst/>
          </a:prstGeom>
        </p:spPr>
      </p:pic>
      <p:pic>
        <p:nvPicPr>
          <p:cNvPr id="7" name="6 Imagen" descr="cooltext1187531722.png"/>
          <p:cNvPicPr>
            <a:picLocks noChangeAspect="1"/>
          </p:cNvPicPr>
          <p:nvPr/>
        </p:nvPicPr>
        <p:blipFill>
          <a:blip r:embed="rId6">
            <a:lum contrast="40000"/>
          </a:blip>
          <a:stretch>
            <a:fillRect/>
          </a:stretch>
        </p:blipFill>
        <p:spPr>
          <a:xfrm>
            <a:off x="428596" y="1500174"/>
            <a:ext cx="949188" cy="916076"/>
          </a:xfrm>
          <a:prstGeom prst="rect">
            <a:avLst/>
          </a:prstGeom>
        </p:spPr>
      </p:pic>
      <p:pic>
        <p:nvPicPr>
          <p:cNvPr id="8" name="7 Imagen" descr="cooltext1187535439.png"/>
          <p:cNvPicPr>
            <a:picLocks noChangeAspect="1"/>
          </p:cNvPicPr>
          <p:nvPr/>
        </p:nvPicPr>
        <p:blipFill>
          <a:blip r:embed="rId7">
            <a:lum contrast="40000"/>
          </a:blip>
          <a:stretch>
            <a:fillRect/>
          </a:stretch>
        </p:blipFill>
        <p:spPr>
          <a:xfrm>
            <a:off x="285720" y="2500306"/>
            <a:ext cx="1241251" cy="945173"/>
          </a:xfrm>
          <a:prstGeom prst="rect">
            <a:avLst/>
          </a:prstGeom>
        </p:spPr>
      </p:pic>
      <p:pic>
        <p:nvPicPr>
          <p:cNvPr id="9" name="8 Imagen" descr="cooltext1187531722.png"/>
          <p:cNvPicPr>
            <a:picLocks noChangeAspect="1"/>
          </p:cNvPicPr>
          <p:nvPr/>
        </p:nvPicPr>
        <p:blipFill>
          <a:blip r:embed="rId6">
            <a:lum contrast="40000"/>
          </a:blip>
          <a:stretch>
            <a:fillRect/>
          </a:stretch>
        </p:blipFill>
        <p:spPr>
          <a:xfrm>
            <a:off x="285720" y="3571876"/>
            <a:ext cx="1020626" cy="985022"/>
          </a:xfrm>
          <a:prstGeom prst="rect">
            <a:avLst/>
          </a:prstGeom>
        </p:spPr>
      </p:pic>
      <p:pic>
        <p:nvPicPr>
          <p:cNvPr id="10" name="9 Imagen" descr="cooltext1187535628.png"/>
          <p:cNvPicPr>
            <a:picLocks noChangeAspect="1"/>
          </p:cNvPicPr>
          <p:nvPr/>
        </p:nvPicPr>
        <p:blipFill>
          <a:blip r:embed="rId8">
            <a:lum contrast="40000"/>
          </a:blip>
          <a:stretch>
            <a:fillRect/>
          </a:stretch>
        </p:blipFill>
        <p:spPr>
          <a:xfrm>
            <a:off x="571472" y="4643446"/>
            <a:ext cx="358041" cy="928670"/>
          </a:xfrm>
          <a:prstGeom prst="rect">
            <a:avLst/>
          </a:prstGeom>
        </p:spPr>
      </p:pic>
      <p:pic>
        <p:nvPicPr>
          <p:cNvPr id="11" name="10 Imagen" descr="cooltext1187535628.png"/>
          <p:cNvPicPr>
            <a:picLocks noChangeAspect="1"/>
          </p:cNvPicPr>
          <p:nvPr/>
        </p:nvPicPr>
        <p:blipFill>
          <a:blip r:embed="rId8">
            <a:lum contrast="40000"/>
          </a:blip>
          <a:stretch>
            <a:fillRect/>
          </a:stretch>
        </p:blipFill>
        <p:spPr>
          <a:xfrm>
            <a:off x="500034" y="5643578"/>
            <a:ext cx="357190" cy="926462"/>
          </a:xfrm>
          <a:prstGeom prst="rect">
            <a:avLst/>
          </a:prstGeom>
        </p:spPr>
      </p:pic>
      <p:pic>
        <p:nvPicPr>
          <p:cNvPr id="3084" name="Picture 12" descr="Rendered Image"/>
          <p:cNvPicPr>
            <a:picLocks noChangeAspect="1" noChangeArrowheads="1"/>
          </p:cNvPicPr>
          <p:nvPr/>
        </p:nvPicPr>
        <p:blipFill>
          <a:blip r:embed="rId9">
            <a:lum contrast="40000"/>
          </a:blip>
          <a:srcRect/>
          <a:stretch>
            <a:fillRect/>
          </a:stretch>
        </p:blipFill>
        <p:spPr bwMode="auto">
          <a:xfrm>
            <a:off x="6357950" y="2067190"/>
            <a:ext cx="785818" cy="585511"/>
          </a:xfrm>
          <a:prstGeom prst="rect">
            <a:avLst/>
          </a:prstGeom>
          <a:noFill/>
        </p:spPr>
      </p:pic>
      <p:pic>
        <p:nvPicPr>
          <p:cNvPr id="3086" name="Picture 14" descr="Rendered Image"/>
          <p:cNvPicPr>
            <a:picLocks noChangeAspect="1" noChangeArrowheads="1"/>
          </p:cNvPicPr>
          <p:nvPr/>
        </p:nvPicPr>
        <p:blipFill>
          <a:blip r:embed="rId10">
            <a:lum contrast="40000"/>
          </a:blip>
          <a:srcRect/>
          <a:stretch>
            <a:fillRect/>
          </a:stretch>
        </p:blipFill>
        <p:spPr bwMode="auto">
          <a:xfrm>
            <a:off x="7286645" y="2071678"/>
            <a:ext cx="638540" cy="600075"/>
          </a:xfrm>
          <a:prstGeom prst="rect">
            <a:avLst/>
          </a:prstGeom>
          <a:noFill/>
        </p:spPr>
      </p:pic>
      <p:pic>
        <p:nvPicPr>
          <p:cNvPr id="3088" name="Picture 16" descr="Rendered Image"/>
          <p:cNvPicPr>
            <a:picLocks noChangeAspect="1" noChangeArrowheads="1"/>
          </p:cNvPicPr>
          <p:nvPr/>
        </p:nvPicPr>
        <p:blipFill>
          <a:blip r:embed="rId11">
            <a:lum contrast="40000"/>
          </a:blip>
          <a:srcRect/>
          <a:stretch>
            <a:fillRect/>
          </a:stretch>
        </p:blipFill>
        <p:spPr bwMode="auto">
          <a:xfrm>
            <a:off x="5857884" y="1142984"/>
            <a:ext cx="2686050" cy="742951"/>
          </a:xfrm>
          <a:prstGeom prst="rect">
            <a:avLst/>
          </a:prstGeom>
          <a:noFill/>
        </p:spPr>
      </p:pic>
      <p:pic>
        <p:nvPicPr>
          <p:cNvPr id="3090" name="Picture 18" descr="Rendered Image"/>
          <p:cNvPicPr>
            <a:picLocks noChangeAspect="1" noChangeArrowheads="1"/>
          </p:cNvPicPr>
          <p:nvPr/>
        </p:nvPicPr>
        <p:blipFill>
          <a:blip r:embed="rId12">
            <a:lum contrast="40000"/>
          </a:blip>
          <a:srcRect/>
          <a:stretch>
            <a:fillRect/>
          </a:stretch>
        </p:blipFill>
        <p:spPr bwMode="auto">
          <a:xfrm>
            <a:off x="5857884" y="2928934"/>
            <a:ext cx="2752725" cy="752476"/>
          </a:xfrm>
          <a:prstGeom prst="rect">
            <a:avLst/>
          </a:prstGeom>
          <a:noFill/>
        </p:spPr>
      </p:pic>
      <p:sp>
        <p:nvSpPr>
          <p:cNvPr id="21" name="20 CuadroTexto"/>
          <p:cNvSpPr txBox="1"/>
          <p:nvPr/>
        </p:nvSpPr>
        <p:spPr>
          <a:xfrm>
            <a:off x="857224" y="6215082"/>
            <a:ext cx="2177199" cy="338554"/>
          </a:xfrm>
          <a:prstGeom prst="rect">
            <a:avLst/>
          </a:prstGeom>
          <a:noFill/>
        </p:spPr>
        <p:txBody>
          <a:bodyPr wrap="none" rtlCol="0">
            <a:spAutoFit/>
          </a:bodyPr>
          <a:lstStyle/>
          <a:p>
            <a:r>
              <a:rPr lang="es-ES_tradnl" sz="1600" b="1" dirty="0" smtClean="0">
                <a:solidFill>
                  <a:schemeClr val="bg1"/>
                </a:solidFill>
                <a:effectLst>
                  <a:outerShdw blurRad="38100" dist="38100" dir="2700000" algn="tl">
                    <a:srgbClr val="000000">
                      <a:alpha val="43137"/>
                    </a:srgbClr>
                  </a:outerShdw>
                </a:effectLst>
                <a:latin typeface="Pristina" pitchFamily="66" charset="0"/>
              </a:rPr>
              <a:t>Esta es una creación de Raquel</a:t>
            </a:r>
            <a:endParaRPr lang="es-ES" sz="1600" b="1" dirty="0">
              <a:solidFill>
                <a:schemeClr val="bg1"/>
              </a:solidFill>
              <a:effectLst>
                <a:outerShdw blurRad="38100" dist="38100" dir="2700000" algn="tl">
                  <a:srgbClr val="000000">
                    <a:alpha val="43137"/>
                  </a:srgbClr>
                </a:outerShdw>
              </a:effectLst>
              <a:latin typeface="Pristina" pitchFamily="66" charset="0"/>
            </a:endParaRPr>
          </a:p>
        </p:txBody>
      </p:sp>
    </p:spTree>
  </p:cSld>
  <p:clrMapOvr>
    <a:masterClrMapping/>
  </p:clrMapOvr>
  <p:transition spd="slow" advTm="25000">
    <p:sndAc>
      <p:stSnd loop="1">
        <p:snd r:embed="rId2" name="ISLAND SOUNDS - Aloha Oé (Authentic Hawaiian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50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0" presetClass="exit" presetSubtype="0" fill="hold" nodeType="withEffect">
                                  <p:stCondLst>
                                    <p:cond delay="2500"/>
                                  </p:stCondLst>
                                  <p:childTnLst>
                                    <p:animEffect transition="out" filter="fad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15"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anim calcmode="lin" valueType="num">
                                      <p:cBhvr>
                                        <p:cTn id="26"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7" dur="3000" fill="hold"/>
                                        <p:tgtEl>
                                          <p:spTgt spid="6"/>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fltVal val="0"/>
                                          </p:val>
                                        </p:tav>
                                        <p:tav tm="100000">
                                          <p:val>
                                            <p:strVal val="#ppt_h"/>
                                          </p:val>
                                        </p:tav>
                                      </p:tavLst>
                                    </p:anim>
                                    <p:anim calcmode="lin" valueType="num">
                                      <p:cBhvr>
                                        <p:cTn id="32"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3" dur="3000" fill="hold"/>
                                        <p:tgtEl>
                                          <p:spTgt spid="7"/>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fltVal val="0"/>
                                          </p:val>
                                        </p:tav>
                                        <p:tav tm="100000">
                                          <p:val>
                                            <p:strVal val="#ppt_w"/>
                                          </p:val>
                                        </p:tav>
                                      </p:tavLst>
                                    </p:anim>
                                    <p:anim calcmode="lin" valueType="num">
                                      <p:cBhvr>
                                        <p:cTn id="37" dur="3000" fill="hold"/>
                                        <p:tgtEl>
                                          <p:spTgt spid="8"/>
                                        </p:tgtEl>
                                        <p:attrNameLst>
                                          <p:attrName>ppt_h</p:attrName>
                                        </p:attrNameLst>
                                      </p:cBhvr>
                                      <p:tavLst>
                                        <p:tav tm="0">
                                          <p:val>
                                            <p:fltVal val="0"/>
                                          </p:val>
                                        </p:tav>
                                        <p:tav tm="100000">
                                          <p:val>
                                            <p:strVal val="#ppt_h"/>
                                          </p:val>
                                        </p:tav>
                                      </p:tavLst>
                                    </p:anim>
                                    <p:anim calcmode="lin" valueType="num">
                                      <p:cBhvr>
                                        <p:cTn id="38"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9" dur="3000" fill="hold"/>
                                        <p:tgtEl>
                                          <p:spTgt spid="8"/>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p:val>
                                            <p:fltVal val="0"/>
                                          </p:val>
                                        </p:tav>
                                        <p:tav tm="100000">
                                          <p:val>
                                            <p:strVal val="#ppt_w"/>
                                          </p:val>
                                        </p:tav>
                                      </p:tavLst>
                                    </p:anim>
                                    <p:anim calcmode="lin" valueType="num">
                                      <p:cBhvr>
                                        <p:cTn id="43" dur="3000" fill="hold"/>
                                        <p:tgtEl>
                                          <p:spTgt spid="9"/>
                                        </p:tgtEl>
                                        <p:attrNameLst>
                                          <p:attrName>ppt_h</p:attrName>
                                        </p:attrNameLst>
                                      </p:cBhvr>
                                      <p:tavLst>
                                        <p:tav tm="0">
                                          <p:val>
                                            <p:fltVal val="0"/>
                                          </p:val>
                                        </p:tav>
                                        <p:tav tm="100000">
                                          <p:val>
                                            <p:strVal val="#ppt_h"/>
                                          </p:val>
                                        </p:tav>
                                      </p:tavLst>
                                    </p:anim>
                                    <p:anim calcmode="lin" valueType="num">
                                      <p:cBhvr>
                                        <p:cTn id="44"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5" dur="3000" fill="hold"/>
                                        <p:tgtEl>
                                          <p:spTgt spid="9"/>
                                        </p:tgtEl>
                                        <p:attrNameLst>
                                          <p:attrName>ppt_y</p:attrName>
                                        </p:attrNameLst>
                                      </p:cBhvr>
                                      <p:tavLst>
                                        <p:tav tm="0" fmla="#ppt_y+(sin(-2*pi*(1-$))*-#ppt_x+cos(-2*pi*(1-$))*(1-#ppt_y))*(1-$)">
                                          <p:val>
                                            <p:fltVal val="0"/>
                                          </p:val>
                                        </p:tav>
                                        <p:tav tm="100000">
                                          <p:val>
                                            <p:fltVal val="1"/>
                                          </p:val>
                                        </p:tav>
                                      </p:tavLst>
                                    </p:anim>
                                  </p:childTnLst>
                                </p:cTn>
                              </p:par>
                              <p:par>
                                <p:cTn id="46" presetID="15"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anim calcmode="lin" valueType="num">
                                      <p:cBhvr>
                                        <p:cTn id="50"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1" dur="3000" fill="hold"/>
                                        <p:tgtEl>
                                          <p:spTgt spid="10"/>
                                        </p:tgtEl>
                                        <p:attrNameLst>
                                          <p:attrName>ppt_y</p:attrName>
                                        </p:attrNameLst>
                                      </p:cBhvr>
                                      <p:tavLst>
                                        <p:tav tm="0" fmla="#ppt_y+(sin(-2*pi*(1-$))*-#ppt_x+cos(-2*pi*(1-$))*(1-#ppt_y))*(1-$)">
                                          <p:val>
                                            <p:fltVal val="0"/>
                                          </p:val>
                                        </p:tav>
                                        <p:tav tm="100000">
                                          <p:val>
                                            <p:fltVal val="1"/>
                                          </p:val>
                                        </p:tav>
                                      </p:tavLst>
                                    </p:anim>
                                  </p:childTnLst>
                                </p:cTn>
                              </p:par>
                              <p:par>
                                <p:cTn id="52" presetID="15"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p:val>
                                            <p:fltVal val="0"/>
                                          </p:val>
                                        </p:tav>
                                        <p:tav tm="100000">
                                          <p:val>
                                            <p:strVal val="#ppt_w"/>
                                          </p:val>
                                        </p:tav>
                                      </p:tavLst>
                                    </p:anim>
                                    <p:anim calcmode="lin" valueType="num">
                                      <p:cBhvr>
                                        <p:cTn id="55" dur="3000" fill="hold"/>
                                        <p:tgtEl>
                                          <p:spTgt spid="11"/>
                                        </p:tgtEl>
                                        <p:attrNameLst>
                                          <p:attrName>ppt_h</p:attrName>
                                        </p:attrNameLst>
                                      </p:cBhvr>
                                      <p:tavLst>
                                        <p:tav tm="0">
                                          <p:val>
                                            <p:fltVal val="0"/>
                                          </p:val>
                                        </p:tav>
                                        <p:tav tm="100000">
                                          <p:val>
                                            <p:strVal val="#ppt_h"/>
                                          </p:val>
                                        </p:tav>
                                      </p:tavLst>
                                    </p:anim>
                                    <p:anim calcmode="lin" valueType="num">
                                      <p:cBhvr>
                                        <p:cTn id="56"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7" dur="3000" fill="hold"/>
                                        <p:tgtEl>
                                          <p:spTgt spid="11"/>
                                        </p:tgtEl>
                                        <p:attrNameLst>
                                          <p:attrName>ppt_y</p:attrName>
                                        </p:attrNameLst>
                                      </p:cBhvr>
                                      <p:tavLst>
                                        <p:tav tm="0" fmla="#ppt_y+(sin(-2*pi*(1-$))*-#ppt_x+cos(-2*pi*(1-$))*(1-#ppt_y))*(1-$)">
                                          <p:val>
                                            <p:fltVal val="0"/>
                                          </p:val>
                                        </p:tav>
                                        <p:tav tm="100000">
                                          <p:val>
                                            <p:fltVal val="1"/>
                                          </p:val>
                                        </p:tav>
                                      </p:tavLst>
                                    </p:anim>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childTnLst>
                          </p:cTn>
                        </p:par>
                        <p:par>
                          <p:cTn id="70" fill="hold">
                            <p:stCondLst>
                              <p:cond delay="10500"/>
                            </p:stCondLst>
                            <p:childTnLst>
                              <p:par>
                                <p:cTn id="71" presetID="31" presetClass="entr" presetSubtype="0" fill="hold" nodeType="afterEffect">
                                  <p:stCondLst>
                                    <p:cond delay="0"/>
                                  </p:stCondLst>
                                  <p:iterate type="lt">
                                    <p:tmPct val="5000"/>
                                  </p:iterate>
                                  <p:childTnLst>
                                    <p:set>
                                      <p:cBhvr>
                                        <p:cTn id="72" dur="1" fill="hold">
                                          <p:stCondLst>
                                            <p:cond delay="0"/>
                                          </p:stCondLst>
                                        </p:cTn>
                                        <p:tgtEl>
                                          <p:spTgt spid="3088"/>
                                        </p:tgtEl>
                                        <p:attrNameLst>
                                          <p:attrName>style.visibility</p:attrName>
                                        </p:attrNameLst>
                                      </p:cBhvr>
                                      <p:to>
                                        <p:strVal val="visible"/>
                                      </p:to>
                                    </p:set>
                                    <p:anim calcmode="lin" valueType="num">
                                      <p:cBhvr>
                                        <p:cTn id="73" dur="2000" fill="hold"/>
                                        <p:tgtEl>
                                          <p:spTgt spid="3088"/>
                                        </p:tgtEl>
                                        <p:attrNameLst>
                                          <p:attrName>ppt_w</p:attrName>
                                        </p:attrNameLst>
                                      </p:cBhvr>
                                      <p:tavLst>
                                        <p:tav tm="0">
                                          <p:val>
                                            <p:fltVal val="0"/>
                                          </p:val>
                                        </p:tav>
                                        <p:tav tm="100000">
                                          <p:val>
                                            <p:strVal val="#ppt_w"/>
                                          </p:val>
                                        </p:tav>
                                      </p:tavLst>
                                    </p:anim>
                                    <p:anim calcmode="lin" valueType="num">
                                      <p:cBhvr>
                                        <p:cTn id="74" dur="2000" fill="hold"/>
                                        <p:tgtEl>
                                          <p:spTgt spid="3088"/>
                                        </p:tgtEl>
                                        <p:attrNameLst>
                                          <p:attrName>ppt_h</p:attrName>
                                        </p:attrNameLst>
                                      </p:cBhvr>
                                      <p:tavLst>
                                        <p:tav tm="0">
                                          <p:val>
                                            <p:fltVal val="0"/>
                                          </p:val>
                                        </p:tav>
                                        <p:tav tm="100000">
                                          <p:val>
                                            <p:strVal val="#ppt_h"/>
                                          </p:val>
                                        </p:tav>
                                      </p:tavLst>
                                    </p:anim>
                                    <p:anim calcmode="lin" valueType="num">
                                      <p:cBhvr>
                                        <p:cTn id="75" dur="2000" fill="hold"/>
                                        <p:tgtEl>
                                          <p:spTgt spid="3088"/>
                                        </p:tgtEl>
                                        <p:attrNameLst>
                                          <p:attrName>style.rotation</p:attrName>
                                        </p:attrNameLst>
                                      </p:cBhvr>
                                      <p:tavLst>
                                        <p:tav tm="0">
                                          <p:val>
                                            <p:fltVal val="90"/>
                                          </p:val>
                                        </p:tav>
                                        <p:tav tm="100000">
                                          <p:val>
                                            <p:fltVal val="0"/>
                                          </p:val>
                                        </p:tav>
                                      </p:tavLst>
                                    </p:anim>
                                    <p:animEffect transition="in" filter="fade">
                                      <p:cBhvr>
                                        <p:cTn id="76" dur="2000"/>
                                        <p:tgtEl>
                                          <p:spTgt spid="3088"/>
                                        </p:tgtEl>
                                      </p:cBhvr>
                                    </p:animEffect>
                                  </p:childTnLst>
                                </p:cTn>
                              </p:par>
                            </p:childTnLst>
                          </p:cTn>
                        </p:par>
                        <p:par>
                          <p:cTn id="77" fill="hold">
                            <p:stCondLst>
                              <p:cond delay="12500"/>
                            </p:stCondLst>
                            <p:childTnLst>
                              <p:par>
                                <p:cTn id="78" presetID="31" presetClass="entr" presetSubtype="0" fill="hold" nodeType="afterEffect">
                                  <p:stCondLst>
                                    <p:cond delay="0"/>
                                  </p:stCondLst>
                                  <p:iterate type="lt">
                                    <p:tmPct val="5000"/>
                                  </p:iterate>
                                  <p:childTnLst>
                                    <p:set>
                                      <p:cBhvr>
                                        <p:cTn id="79" dur="1" fill="hold">
                                          <p:stCondLst>
                                            <p:cond delay="0"/>
                                          </p:stCondLst>
                                        </p:cTn>
                                        <p:tgtEl>
                                          <p:spTgt spid="3084"/>
                                        </p:tgtEl>
                                        <p:attrNameLst>
                                          <p:attrName>style.visibility</p:attrName>
                                        </p:attrNameLst>
                                      </p:cBhvr>
                                      <p:to>
                                        <p:strVal val="visible"/>
                                      </p:to>
                                    </p:set>
                                    <p:anim calcmode="lin" valueType="num">
                                      <p:cBhvr>
                                        <p:cTn id="80" dur="2000" fill="hold"/>
                                        <p:tgtEl>
                                          <p:spTgt spid="3084"/>
                                        </p:tgtEl>
                                        <p:attrNameLst>
                                          <p:attrName>ppt_w</p:attrName>
                                        </p:attrNameLst>
                                      </p:cBhvr>
                                      <p:tavLst>
                                        <p:tav tm="0">
                                          <p:val>
                                            <p:fltVal val="0"/>
                                          </p:val>
                                        </p:tav>
                                        <p:tav tm="100000">
                                          <p:val>
                                            <p:strVal val="#ppt_w"/>
                                          </p:val>
                                        </p:tav>
                                      </p:tavLst>
                                    </p:anim>
                                    <p:anim calcmode="lin" valueType="num">
                                      <p:cBhvr>
                                        <p:cTn id="81" dur="2000" fill="hold"/>
                                        <p:tgtEl>
                                          <p:spTgt spid="3084"/>
                                        </p:tgtEl>
                                        <p:attrNameLst>
                                          <p:attrName>ppt_h</p:attrName>
                                        </p:attrNameLst>
                                      </p:cBhvr>
                                      <p:tavLst>
                                        <p:tav tm="0">
                                          <p:val>
                                            <p:fltVal val="0"/>
                                          </p:val>
                                        </p:tav>
                                        <p:tav tm="100000">
                                          <p:val>
                                            <p:strVal val="#ppt_h"/>
                                          </p:val>
                                        </p:tav>
                                      </p:tavLst>
                                    </p:anim>
                                    <p:anim calcmode="lin" valueType="num">
                                      <p:cBhvr>
                                        <p:cTn id="82" dur="2000" fill="hold"/>
                                        <p:tgtEl>
                                          <p:spTgt spid="3084"/>
                                        </p:tgtEl>
                                        <p:attrNameLst>
                                          <p:attrName>style.rotation</p:attrName>
                                        </p:attrNameLst>
                                      </p:cBhvr>
                                      <p:tavLst>
                                        <p:tav tm="0">
                                          <p:val>
                                            <p:fltVal val="90"/>
                                          </p:val>
                                        </p:tav>
                                        <p:tav tm="100000">
                                          <p:val>
                                            <p:fltVal val="0"/>
                                          </p:val>
                                        </p:tav>
                                      </p:tavLst>
                                    </p:anim>
                                    <p:animEffect transition="in" filter="fade">
                                      <p:cBhvr>
                                        <p:cTn id="83" dur="2000"/>
                                        <p:tgtEl>
                                          <p:spTgt spid="3084"/>
                                        </p:tgtEl>
                                      </p:cBhvr>
                                    </p:animEffect>
                                  </p:childTnLst>
                                </p:cTn>
                              </p:par>
                            </p:childTnLst>
                          </p:cTn>
                        </p:par>
                        <p:par>
                          <p:cTn id="84" fill="hold">
                            <p:stCondLst>
                              <p:cond delay="14500"/>
                            </p:stCondLst>
                            <p:childTnLst>
                              <p:par>
                                <p:cTn id="85" presetID="31" presetClass="entr" presetSubtype="0" fill="hold" nodeType="afterEffect">
                                  <p:stCondLst>
                                    <p:cond delay="0"/>
                                  </p:stCondLst>
                                  <p:iterate type="lt">
                                    <p:tmPct val="5000"/>
                                  </p:iterate>
                                  <p:childTnLst>
                                    <p:set>
                                      <p:cBhvr>
                                        <p:cTn id="86" dur="1" fill="hold">
                                          <p:stCondLst>
                                            <p:cond delay="0"/>
                                          </p:stCondLst>
                                        </p:cTn>
                                        <p:tgtEl>
                                          <p:spTgt spid="3086"/>
                                        </p:tgtEl>
                                        <p:attrNameLst>
                                          <p:attrName>style.visibility</p:attrName>
                                        </p:attrNameLst>
                                      </p:cBhvr>
                                      <p:to>
                                        <p:strVal val="visible"/>
                                      </p:to>
                                    </p:set>
                                    <p:anim calcmode="lin" valueType="num">
                                      <p:cBhvr>
                                        <p:cTn id="87" dur="2000" fill="hold"/>
                                        <p:tgtEl>
                                          <p:spTgt spid="3086"/>
                                        </p:tgtEl>
                                        <p:attrNameLst>
                                          <p:attrName>ppt_w</p:attrName>
                                        </p:attrNameLst>
                                      </p:cBhvr>
                                      <p:tavLst>
                                        <p:tav tm="0">
                                          <p:val>
                                            <p:fltVal val="0"/>
                                          </p:val>
                                        </p:tav>
                                        <p:tav tm="100000">
                                          <p:val>
                                            <p:strVal val="#ppt_w"/>
                                          </p:val>
                                        </p:tav>
                                      </p:tavLst>
                                    </p:anim>
                                    <p:anim calcmode="lin" valueType="num">
                                      <p:cBhvr>
                                        <p:cTn id="88" dur="2000" fill="hold"/>
                                        <p:tgtEl>
                                          <p:spTgt spid="3086"/>
                                        </p:tgtEl>
                                        <p:attrNameLst>
                                          <p:attrName>ppt_h</p:attrName>
                                        </p:attrNameLst>
                                      </p:cBhvr>
                                      <p:tavLst>
                                        <p:tav tm="0">
                                          <p:val>
                                            <p:fltVal val="0"/>
                                          </p:val>
                                        </p:tav>
                                        <p:tav tm="100000">
                                          <p:val>
                                            <p:strVal val="#ppt_h"/>
                                          </p:val>
                                        </p:tav>
                                      </p:tavLst>
                                    </p:anim>
                                    <p:anim calcmode="lin" valueType="num">
                                      <p:cBhvr>
                                        <p:cTn id="89" dur="2000" fill="hold"/>
                                        <p:tgtEl>
                                          <p:spTgt spid="3086"/>
                                        </p:tgtEl>
                                        <p:attrNameLst>
                                          <p:attrName>style.rotation</p:attrName>
                                        </p:attrNameLst>
                                      </p:cBhvr>
                                      <p:tavLst>
                                        <p:tav tm="0">
                                          <p:val>
                                            <p:fltVal val="90"/>
                                          </p:val>
                                        </p:tav>
                                        <p:tav tm="100000">
                                          <p:val>
                                            <p:fltVal val="0"/>
                                          </p:val>
                                        </p:tav>
                                      </p:tavLst>
                                    </p:anim>
                                    <p:animEffect transition="in" filter="fade">
                                      <p:cBhvr>
                                        <p:cTn id="90" dur="2000"/>
                                        <p:tgtEl>
                                          <p:spTgt spid="3086"/>
                                        </p:tgtEl>
                                      </p:cBhvr>
                                    </p:animEffect>
                                  </p:childTnLst>
                                </p:cTn>
                              </p:par>
                            </p:childTnLst>
                          </p:cTn>
                        </p:par>
                        <p:par>
                          <p:cTn id="91" fill="hold">
                            <p:stCondLst>
                              <p:cond delay="16500"/>
                            </p:stCondLst>
                            <p:childTnLst>
                              <p:par>
                                <p:cTn id="92" presetID="31" presetClass="entr" presetSubtype="0" fill="hold" nodeType="afterEffect">
                                  <p:stCondLst>
                                    <p:cond delay="0"/>
                                  </p:stCondLst>
                                  <p:iterate type="lt">
                                    <p:tmPct val="5000"/>
                                  </p:iterate>
                                  <p:childTnLst>
                                    <p:set>
                                      <p:cBhvr>
                                        <p:cTn id="93" dur="1" fill="hold">
                                          <p:stCondLst>
                                            <p:cond delay="0"/>
                                          </p:stCondLst>
                                        </p:cTn>
                                        <p:tgtEl>
                                          <p:spTgt spid="3090"/>
                                        </p:tgtEl>
                                        <p:attrNameLst>
                                          <p:attrName>style.visibility</p:attrName>
                                        </p:attrNameLst>
                                      </p:cBhvr>
                                      <p:to>
                                        <p:strVal val="visible"/>
                                      </p:to>
                                    </p:set>
                                    <p:anim calcmode="lin" valueType="num">
                                      <p:cBhvr>
                                        <p:cTn id="94" dur="2000" fill="hold"/>
                                        <p:tgtEl>
                                          <p:spTgt spid="3090"/>
                                        </p:tgtEl>
                                        <p:attrNameLst>
                                          <p:attrName>ppt_w</p:attrName>
                                        </p:attrNameLst>
                                      </p:cBhvr>
                                      <p:tavLst>
                                        <p:tav tm="0">
                                          <p:val>
                                            <p:fltVal val="0"/>
                                          </p:val>
                                        </p:tav>
                                        <p:tav tm="100000">
                                          <p:val>
                                            <p:strVal val="#ppt_w"/>
                                          </p:val>
                                        </p:tav>
                                      </p:tavLst>
                                    </p:anim>
                                    <p:anim calcmode="lin" valueType="num">
                                      <p:cBhvr>
                                        <p:cTn id="95" dur="2000" fill="hold"/>
                                        <p:tgtEl>
                                          <p:spTgt spid="3090"/>
                                        </p:tgtEl>
                                        <p:attrNameLst>
                                          <p:attrName>ppt_h</p:attrName>
                                        </p:attrNameLst>
                                      </p:cBhvr>
                                      <p:tavLst>
                                        <p:tav tm="0">
                                          <p:val>
                                            <p:fltVal val="0"/>
                                          </p:val>
                                        </p:tav>
                                        <p:tav tm="100000">
                                          <p:val>
                                            <p:strVal val="#ppt_h"/>
                                          </p:val>
                                        </p:tav>
                                      </p:tavLst>
                                    </p:anim>
                                    <p:anim calcmode="lin" valueType="num">
                                      <p:cBhvr>
                                        <p:cTn id="96" dur="2000" fill="hold"/>
                                        <p:tgtEl>
                                          <p:spTgt spid="3090"/>
                                        </p:tgtEl>
                                        <p:attrNameLst>
                                          <p:attrName>style.rotation</p:attrName>
                                        </p:attrNameLst>
                                      </p:cBhvr>
                                      <p:tavLst>
                                        <p:tav tm="0">
                                          <p:val>
                                            <p:fltVal val="90"/>
                                          </p:val>
                                        </p:tav>
                                        <p:tav tm="100000">
                                          <p:val>
                                            <p:fltVal val="0"/>
                                          </p:val>
                                        </p:tav>
                                      </p:tavLst>
                                    </p:anim>
                                    <p:animEffect transition="in" filter="fade">
                                      <p:cBhvr>
                                        <p:cTn id="97" dur="2000"/>
                                        <p:tgtEl>
                                          <p:spTgt spid="3090"/>
                                        </p:tgtEl>
                                      </p:cBhvr>
                                    </p:animEffect>
                                  </p:childTnLst>
                                </p:cTn>
                              </p:par>
                            </p:childTnLst>
                          </p:cTn>
                        </p:par>
                        <p:par>
                          <p:cTn id="98" fill="hold">
                            <p:stCondLst>
                              <p:cond delay="18500"/>
                            </p:stCondLst>
                            <p:childTnLst>
                              <p:par>
                                <p:cTn id="99" presetID="29" presetClass="entr" presetSubtype="0" fill="hold" nodeType="afterEffect">
                                  <p:stCondLst>
                                    <p:cond delay="0"/>
                                  </p:stCondLst>
                                  <p:childTnLst>
                                    <p:set>
                                      <p:cBhvr>
                                        <p:cTn id="100" dur="1" fill="hold">
                                          <p:stCondLst>
                                            <p:cond delay="0"/>
                                          </p:stCondLst>
                                        </p:cTn>
                                        <p:tgtEl>
                                          <p:spTgt spid="21">
                                            <p:txEl>
                                              <p:pRg st="0" end="0"/>
                                            </p:txEl>
                                          </p:spTgt>
                                        </p:tgtEl>
                                        <p:attrNameLst>
                                          <p:attrName>style.visibility</p:attrName>
                                        </p:attrNameLst>
                                      </p:cBhvr>
                                      <p:to>
                                        <p:strVal val="visible"/>
                                      </p:to>
                                    </p:set>
                                    <p:anim calcmode="lin" valueType="num">
                                      <p:cBhvr>
                                        <p:cTn id="101" dur="2000" fill="hold"/>
                                        <p:tgtEl>
                                          <p:spTgt spid="21">
                                            <p:txEl>
                                              <p:pRg st="0" end="0"/>
                                            </p:txEl>
                                          </p:spTgt>
                                        </p:tgtEl>
                                        <p:attrNameLst>
                                          <p:attrName>ppt_x</p:attrName>
                                        </p:attrNameLst>
                                      </p:cBhvr>
                                      <p:tavLst>
                                        <p:tav tm="0">
                                          <p:val>
                                            <p:strVal val="#ppt_x-.2"/>
                                          </p:val>
                                        </p:tav>
                                        <p:tav tm="100000">
                                          <p:val>
                                            <p:strVal val="#ppt_x"/>
                                          </p:val>
                                        </p:tav>
                                      </p:tavLst>
                                    </p:anim>
                                    <p:anim calcmode="lin" valueType="num">
                                      <p:cBhvr>
                                        <p:cTn id="102" dur="2000" fill="hold"/>
                                        <p:tgtEl>
                                          <p:spTgt spid="2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03" dur="2000"/>
                                        <p:tgtEl>
                                          <p:spTgt spid="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scene3d>
            <a:camera prst="orthographicFront"/>
            <a:lightRig rig="threePt" dir="t"/>
          </a:scene3d>
          <a:sp3d>
            <a:bevelT w="152400" h="50800" prst="softRound"/>
          </a:sp3d>
        </p:spPr>
        <p:txBody>
          <a:bodyPr/>
          <a:lstStyle/>
          <a:p>
            <a:endParaRPr lang="es-ES" dirty="0"/>
          </a:p>
        </p:txBody>
      </p:sp>
      <p:pic>
        <p:nvPicPr>
          <p:cNvPr id="5" name="4 Imagen" descr="Hawaii_Map (1).jpg"/>
          <p:cNvPicPr>
            <a:picLocks noChangeAspect="1"/>
          </p:cNvPicPr>
          <p:nvPr/>
        </p:nvPicPr>
        <p:blipFill>
          <a:blip r:embed="rId2"/>
          <a:stretch>
            <a:fillRect/>
          </a:stretch>
        </p:blipFill>
        <p:spPr>
          <a:xfrm>
            <a:off x="0" y="785794"/>
            <a:ext cx="9144000" cy="5420320"/>
          </a:xfrm>
          <a:prstGeom prst="rect">
            <a:avLst/>
          </a:prstGeom>
          <a:scene3d>
            <a:camera prst="orthographicFront"/>
            <a:lightRig rig="threePt" dir="t"/>
          </a:scene3d>
          <a:sp3d>
            <a:bevelT prst="angle"/>
          </a:sp3d>
        </p:spPr>
      </p:pic>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anAirlines.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nolulu_por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 honolulu.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500298" y="500042"/>
            <a:ext cx="4286280" cy="132343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Aeropuerto de Honolulú</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5" presetClass="entr" presetSubtype="0" fill="hold"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4" dur="2000" fill="hold"/>
                                        <p:tgtEl>
                                          <p:spTgt spid="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2000" fill="hold"/>
                                        <p:tgtEl>
                                          <p:spTgt spid="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lum contrast="10000"/>
          </a:blip>
          <a:srcRect/>
          <a:stretch>
            <a:fillRect/>
          </a:stretch>
        </p:blipFill>
        <p:spPr bwMode="auto">
          <a:xfrm rot="20947056">
            <a:off x="-348473" y="2322871"/>
            <a:ext cx="3672709" cy="4226439"/>
          </a:xfrm>
          <a:prstGeom prst="rect">
            <a:avLst/>
          </a:prstGeom>
          <a:noFill/>
        </p:spPr>
      </p:pic>
      <p:sp>
        <p:nvSpPr>
          <p:cNvPr id="5" name="4 CuadroTexto"/>
          <p:cNvSpPr txBox="1"/>
          <p:nvPr/>
        </p:nvSpPr>
        <p:spPr>
          <a:xfrm>
            <a:off x="3428992" y="428604"/>
            <a:ext cx="8001024" cy="646331"/>
          </a:xfrm>
          <a:prstGeom prst="rect">
            <a:avLst/>
          </a:prstGeom>
          <a:noFill/>
        </p:spPr>
        <p:txBody>
          <a:bodyPr wrap="square" rtlCol="0">
            <a:spAutoFit/>
          </a:bodyPr>
          <a:lstStyle/>
          <a:p>
            <a:r>
              <a:rPr lang="es-ES" dirty="0" smtClean="0">
                <a:latin typeface="Arial" pitchFamily="34" charset="0"/>
                <a:cs typeface="Arial" pitchFamily="34" charset="0"/>
              </a:rPr>
              <a:t/>
            </a:r>
            <a:br>
              <a:rPr lang="es-ES" dirty="0" smtClean="0">
                <a:latin typeface="Arial" pitchFamily="34" charset="0"/>
                <a:cs typeface="Arial" pitchFamily="34" charset="0"/>
              </a:rPr>
            </a:br>
            <a:endParaRPr lang="es-ES" dirty="0">
              <a:latin typeface="Arial" pitchFamily="34" charset="0"/>
              <a:cs typeface="Arial" pitchFamily="34" charset="0"/>
            </a:endParaRPr>
          </a:p>
        </p:txBody>
      </p:sp>
      <p:sp>
        <p:nvSpPr>
          <p:cNvPr id="6" name="5 CuadroTexto"/>
          <p:cNvSpPr txBox="1"/>
          <p:nvPr/>
        </p:nvSpPr>
        <p:spPr>
          <a:xfrm>
            <a:off x="3071802" y="714356"/>
            <a:ext cx="6072198" cy="5632311"/>
          </a:xfrm>
          <a:prstGeom prst="rect">
            <a:avLst/>
          </a:prstGeom>
          <a:noFill/>
        </p:spPr>
        <p:txBody>
          <a:bodyPr wrap="square" rtlCol="0">
            <a:spAutoFit/>
          </a:bodyPr>
          <a:lstStyle/>
          <a:p>
            <a:r>
              <a:rPr lang="es-ES" sz="2400" b="1" dirty="0" smtClean="0">
                <a:solidFill>
                  <a:schemeClr val="bg1"/>
                </a:solidFill>
                <a:latin typeface="Agency FB" pitchFamily="34" charset="0"/>
              </a:rPr>
              <a:t>El archipiélago de Hawái se compone de dieciocho islas y atolones, que se extienden a lo largo de 2400 km. De todas ellas, se considera como "islas principales" a ocho de ellas, situadas en el extremo sudeste del archipiélago. Esta denominación comprende, por orden desde el noroeste al sudeste, a: </a:t>
            </a:r>
            <a:r>
              <a:rPr lang="es-ES" sz="2400" b="1" dirty="0" err="1" smtClean="0">
                <a:solidFill>
                  <a:schemeClr val="bg1"/>
                </a:solidFill>
                <a:latin typeface="Agency FB" pitchFamily="34" charset="0"/>
              </a:rPr>
              <a:t>Niihau</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Niihau</a:t>
            </a:r>
            <a:r>
              <a:rPr lang="es-ES" sz="2400" b="1" dirty="0" smtClean="0">
                <a:solidFill>
                  <a:schemeClr val="bg1"/>
                </a:solidFill>
                <a:latin typeface="Agency FB" pitchFamily="34" charset="0"/>
              </a:rPr>
              <a:t>), Kauai (</a:t>
            </a:r>
            <a:r>
              <a:rPr lang="es-ES" sz="2400" b="1" dirty="0" smtClean="0">
                <a:solidFill>
                  <a:schemeClr val="bg1"/>
                </a:solidFill>
                <a:latin typeface="Agency FB" pitchFamily="34" charset="0"/>
              </a:rPr>
              <a:t>Kauai</a:t>
            </a:r>
            <a:r>
              <a:rPr lang="es-ES" sz="2400" b="1" dirty="0" smtClean="0">
                <a:solidFill>
                  <a:schemeClr val="bg1"/>
                </a:solidFill>
                <a:latin typeface="Agency FB" pitchFamily="34" charset="0"/>
              </a:rPr>
              <a:t>), Oahu (</a:t>
            </a:r>
            <a:r>
              <a:rPr lang="es-ES" sz="2400" b="1" dirty="0" smtClean="0">
                <a:solidFill>
                  <a:schemeClr val="bg1"/>
                </a:solidFill>
                <a:latin typeface="Agency FB" pitchFamily="34" charset="0"/>
              </a:rPr>
              <a:t>Oahu</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Molokai</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Molokai</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Lanai</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Lānai</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Kahoolawe</a:t>
            </a:r>
            <a:r>
              <a:rPr lang="es-ES" sz="2400" b="1" dirty="0" smtClean="0">
                <a:solidFill>
                  <a:schemeClr val="bg1"/>
                </a:solidFill>
                <a:latin typeface="Agency FB" pitchFamily="34" charset="0"/>
              </a:rPr>
              <a:t> (</a:t>
            </a:r>
            <a:r>
              <a:rPr lang="es-ES" sz="2400" b="1" dirty="0" err="1" smtClean="0">
                <a:solidFill>
                  <a:schemeClr val="bg1"/>
                </a:solidFill>
                <a:latin typeface="Agency FB" pitchFamily="34" charset="0"/>
              </a:rPr>
              <a:t>Kahoolawe</a:t>
            </a:r>
            <a:r>
              <a:rPr lang="es-ES" sz="2400" b="1" dirty="0" smtClean="0">
                <a:solidFill>
                  <a:schemeClr val="bg1"/>
                </a:solidFill>
                <a:latin typeface="Agency FB" pitchFamily="34" charset="0"/>
              </a:rPr>
              <a:t>), Maui (Maui), y la Hawái (</a:t>
            </a:r>
            <a:r>
              <a:rPr lang="es-ES" sz="2400" b="1" dirty="0" err="1" smtClean="0">
                <a:solidFill>
                  <a:schemeClr val="bg1"/>
                </a:solidFill>
                <a:latin typeface="Agency FB" pitchFamily="34" charset="0"/>
              </a:rPr>
              <a:t>Hawaii</a:t>
            </a:r>
            <a:r>
              <a:rPr lang="es-ES" sz="2400" b="1" dirty="0" smtClean="0">
                <a:solidFill>
                  <a:schemeClr val="bg1"/>
                </a:solidFill>
                <a:latin typeface="Agency FB" pitchFamily="34" charset="0"/>
              </a:rPr>
              <a:t>). La última es, con diferencia, la de mayor tamaño por lo que se la suele llamar la "Isla Grande". La utilización de este nombre alternativo a menudo responde a la necesidad de evitar la ambigüedad que existe entre "Hawái" refiriéndose al estado entero (el conjunto de las islas), frente a esa isla en concreto.</a:t>
            </a:r>
          </a:p>
          <a:p>
            <a:endParaRPr lang="es-ES" sz="2400" b="1" dirty="0">
              <a:solidFill>
                <a:schemeClr val="bg1"/>
              </a:solidFill>
              <a:latin typeface="Agency FB" pitchFamily="34" charset="0"/>
            </a:endParaRPr>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_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jpg"/>
          <p:cNvPicPr>
            <a:picLocks noGrp="1" noChangeAspect="1"/>
          </p:cNvPicPr>
          <p:nvPr>
            <p:ph idx="1"/>
          </p:nvPr>
        </p:nvPicPr>
        <p:blipFill>
          <a:blip r:embed="rId2"/>
          <a:stretch>
            <a:fillRect/>
          </a:stretch>
        </p:blipFill>
        <p:spPr>
          <a:xfrm>
            <a:off x="-1" y="0"/>
            <a:ext cx="9161859"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jpg"/>
          <p:cNvPicPr>
            <a:picLocks noGrp="1" noChangeAspect="1"/>
          </p:cNvPicPr>
          <p:nvPr>
            <p:ph idx="1"/>
          </p:nvPr>
        </p:nvPicPr>
        <p:blipFill>
          <a:blip r:embed="rId2"/>
          <a:stretch>
            <a:fillRect/>
          </a:stretch>
        </p:blipFill>
        <p:spPr>
          <a:xfrm>
            <a:off x="0" y="13349"/>
            <a:ext cx="9161870" cy="6844651"/>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jpg"/>
          <p:cNvPicPr>
            <a:picLocks noGrp="1" noChangeAspect="1"/>
          </p:cNvPicPr>
          <p:nvPr>
            <p:ph idx="1"/>
          </p:nvPr>
        </p:nvPicPr>
        <p:blipFill>
          <a:blip r:embed="rId2"/>
          <a:stretch>
            <a:fillRect/>
          </a:stretch>
        </p:blipFill>
        <p:spPr>
          <a:xfrm>
            <a:off x="0" y="0"/>
            <a:ext cx="915293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9).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1).jpg"/>
          <p:cNvPicPr>
            <a:picLocks noGrp="1" noChangeAspect="1"/>
          </p:cNvPicPr>
          <p:nvPr>
            <p:ph idx="1"/>
          </p:nvPr>
        </p:nvPicPr>
        <p:blipFill>
          <a:blip r:embed="rId2"/>
          <a:stretch>
            <a:fillRect/>
          </a:stretch>
        </p:blipFill>
        <p:spPr>
          <a:xfrm>
            <a:off x="0" y="0"/>
            <a:ext cx="9188648"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5).jpg"/>
          <p:cNvPicPr>
            <a:picLocks noGrp="1" noChangeAspect="1"/>
          </p:cNvPicPr>
          <p:nvPr>
            <p:ph idx="1"/>
          </p:nvPr>
        </p:nvPicPr>
        <p:blipFill>
          <a:blip r:embed="rId2"/>
          <a:stretch>
            <a:fillRect/>
          </a:stretch>
        </p:blipFill>
        <p:spPr>
          <a:xfrm>
            <a:off x="0" y="19975"/>
            <a:ext cx="9144000" cy="681805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6).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7).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8).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5000"/>
              </a:schemeClr>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lum contrast="10000"/>
          </a:blip>
          <a:srcRect/>
          <a:stretch>
            <a:fillRect/>
          </a:stretch>
        </p:blipFill>
        <p:spPr bwMode="auto">
          <a:xfrm rot="20947056">
            <a:off x="-63816" y="2749060"/>
            <a:ext cx="3794549" cy="4226439"/>
          </a:xfrm>
          <a:prstGeom prst="rect">
            <a:avLst/>
          </a:prstGeom>
          <a:noFill/>
        </p:spPr>
      </p:pic>
      <p:sp>
        <p:nvSpPr>
          <p:cNvPr id="5" name="4 CuadroTexto"/>
          <p:cNvSpPr txBox="1"/>
          <p:nvPr/>
        </p:nvSpPr>
        <p:spPr>
          <a:xfrm>
            <a:off x="571472" y="642918"/>
            <a:ext cx="8001024" cy="2554545"/>
          </a:xfrm>
          <a:prstGeom prst="rect">
            <a:avLst/>
          </a:prstGeom>
          <a:noFill/>
        </p:spPr>
        <p:txBody>
          <a:bodyPr wrap="square" rtlCol="0">
            <a:spAutoFit/>
          </a:bodyPr>
          <a:lstStyle/>
          <a:p>
            <a:r>
              <a:rPr lang="es-ES" sz="2000" b="1" dirty="0" smtClean="0">
                <a:solidFill>
                  <a:schemeClr val="bg1"/>
                </a:solidFill>
                <a:latin typeface="Agency FB" pitchFamily="34" charset="0"/>
                <a:ea typeface="Meiryo UI" pitchFamily="34" charset="-128"/>
                <a:cs typeface="Arial" pitchFamily="34" charset="0"/>
              </a:rPr>
              <a:t>El Honolulu es la ciudad más grande de </a:t>
            </a:r>
            <a:r>
              <a:rPr lang="es-ES" sz="2000" b="1" dirty="0" err="1" smtClean="0">
                <a:solidFill>
                  <a:schemeClr val="bg1"/>
                </a:solidFill>
                <a:latin typeface="Agency FB" pitchFamily="34" charset="0"/>
                <a:ea typeface="Meiryo UI" pitchFamily="34" charset="-128"/>
                <a:cs typeface="Arial" pitchFamily="34" charset="0"/>
              </a:rPr>
              <a:t>Hawai</a:t>
            </a:r>
            <a:r>
              <a:rPr lang="es-ES" sz="2000" b="1" dirty="0" smtClean="0">
                <a:solidFill>
                  <a:schemeClr val="bg1"/>
                </a:solidFill>
                <a:latin typeface="Agency FB" pitchFamily="34" charset="0"/>
                <a:ea typeface="Meiryo UI" pitchFamily="34" charset="-128"/>
                <a:cs typeface="Arial" pitchFamily="34" charset="0"/>
              </a:rPr>
              <a:t>, así como la capital del archipiélago hawaiano. Honolulu está situado en la costa sur de la isla </a:t>
            </a:r>
            <a:r>
              <a:rPr lang="es-ES" sz="2000" b="1" dirty="0" err="1" smtClean="0">
                <a:solidFill>
                  <a:schemeClr val="bg1"/>
                </a:solidFill>
                <a:latin typeface="Agency FB" pitchFamily="34" charset="0"/>
                <a:ea typeface="Meiryo UI" pitchFamily="34" charset="-128"/>
                <a:cs typeface="Arial" pitchFamily="34" charset="0"/>
              </a:rPr>
              <a:t>O'ahu</a:t>
            </a:r>
            <a:r>
              <a:rPr lang="es-ES" sz="2000" b="1" dirty="0" smtClean="0">
                <a:solidFill>
                  <a:schemeClr val="bg1"/>
                </a:solidFill>
                <a:latin typeface="Agency FB" pitchFamily="34" charset="0"/>
                <a:ea typeface="Meiryo UI" pitchFamily="34" charset="-128"/>
                <a:cs typeface="Arial" pitchFamily="34" charset="0"/>
              </a:rPr>
              <a:t>. La población a la que representa alrededor del 73% del total de la población de la isla de </a:t>
            </a:r>
            <a:r>
              <a:rPr lang="es-ES" sz="2000" b="1" dirty="0" err="1" smtClean="0">
                <a:solidFill>
                  <a:schemeClr val="bg1"/>
                </a:solidFill>
                <a:latin typeface="Agency FB" pitchFamily="34" charset="0"/>
                <a:ea typeface="Meiryo UI" pitchFamily="34" charset="-128"/>
                <a:cs typeface="Arial" pitchFamily="34" charset="0"/>
              </a:rPr>
              <a:t>O'ahu</a:t>
            </a:r>
            <a:r>
              <a:rPr lang="es-ES" sz="2000" b="1" dirty="0" smtClean="0">
                <a:solidFill>
                  <a:schemeClr val="bg1"/>
                </a:solidFill>
                <a:latin typeface="Agency FB" pitchFamily="34" charset="0"/>
                <a:ea typeface="Meiryo UI" pitchFamily="34" charset="-128"/>
                <a:cs typeface="Arial" pitchFamily="34" charset="0"/>
              </a:rPr>
              <a:t>. Este capital es muy similar a los EE.UU. de capital. Incluye casi todos los rincones de las calles una BCA así como varias tiendas de renombre mundial. Esta ciudad es el lugar ideal para relajarse con el aire caliente lleno de sol y de compras</a:t>
            </a:r>
            <a:r>
              <a:rPr lang="es-ES" sz="2000" b="1" dirty="0" smtClean="0">
                <a:solidFill>
                  <a:schemeClr val="bg1"/>
                </a:solidFill>
                <a:latin typeface="Arial" pitchFamily="34" charset="0"/>
                <a:ea typeface="Meiryo UI" pitchFamily="34" charset="-128"/>
                <a:cs typeface="Arial" pitchFamily="34" charset="0"/>
              </a:rPr>
              <a:t>. </a:t>
            </a:r>
            <a:r>
              <a:rPr lang="es-ES" sz="2000" b="1" dirty="0" smtClean="0">
                <a:solidFill>
                  <a:schemeClr val="bg1"/>
                </a:solidFill>
                <a:effectLst>
                  <a:outerShdw blurRad="38100" dist="38100" dir="2700000" algn="tl">
                    <a:srgbClr val="000000">
                      <a:alpha val="43137"/>
                    </a:srgbClr>
                  </a:outerShdw>
                </a:effectLst>
                <a:latin typeface="Arial" pitchFamily="34" charset="0"/>
                <a:ea typeface="Meiryo UI" pitchFamily="34" charset="-128"/>
                <a:cs typeface="Arial" pitchFamily="34" charset="0"/>
              </a:rPr>
              <a:t/>
            </a:r>
            <a:br>
              <a:rPr lang="es-ES" sz="2000" b="1" dirty="0" smtClean="0">
                <a:solidFill>
                  <a:schemeClr val="bg1"/>
                </a:solidFill>
                <a:effectLst>
                  <a:outerShdw blurRad="38100" dist="38100" dir="2700000" algn="tl">
                    <a:srgbClr val="000000">
                      <a:alpha val="43137"/>
                    </a:srgbClr>
                  </a:outerShdw>
                </a:effectLst>
                <a:latin typeface="Arial" pitchFamily="34" charset="0"/>
                <a:ea typeface="Meiryo UI" pitchFamily="34" charset="-128"/>
                <a:cs typeface="Arial" pitchFamily="34" charset="0"/>
              </a:rPr>
            </a:br>
            <a:r>
              <a:rPr lang="es-ES" sz="20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
            </a:r>
            <a:br>
              <a:rPr lang="es-ES" sz="20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endParaRPr lang="es-ES" sz="20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p:txBody>
      </p:sp>
      <p:sp>
        <p:nvSpPr>
          <p:cNvPr id="6" name="5 CuadroTexto"/>
          <p:cNvSpPr txBox="1"/>
          <p:nvPr/>
        </p:nvSpPr>
        <p:spPr>
          <a:xfrm>
            <a:off x="3929058" y="2928934"/>
            <a:ext cx="5214942" cy="5139869"/>
          </a:xfrm>
          <a:prstGeom prst="rect">
            <a:avLst/>
          </a:prstGeom>
          <a:noFill/>
        </p:spPr>
        <p:txBody>
          <a:bodyPr wrap="square" rtlCol="0">
            <a:spAutoFit/>
          </a:bodyPr>
          <a:lstStyle/>
          <a:p>
            <a:r>
              <a:rPr lang="es-ES" sz="2000" b="1" dirty="0" smtClean="0">
                <a:solidFill>
                  <a:schemeClr val="bg1"/>
                </a:solidFill>
                <a:latin typeface="Agency FB" pitchFamily="34" charset="0"/>
                <a:ea typeface="Meiryo UI" pitchFamily="34" charset="-128"/>
                <a:cs typeface="Arial" pitchFamily="34" charset="0"/>
              </a:rPr>
              <a:t>Honolulu se encuentra la playa más popular del archipiélago, la playa de </a:t>
            </a:r>
            <a:r>
              <a:rPr lang="es-ES" sz="2000" b="1" dirty="0" err="1" smtClean="0">
                <a:solidFill>
                  <a:schemeClr val="bg1"/>
                </a:solidFill>
                <a:latin typeface="Agency FB" pitchFamily="34" charset="0"/>
                <a:ea typeface="Meiryo UI" pitchFamily="34" charset="-128"/>
                <a:cs typeface="Arial" pitchFamily="34" charset="0"/>
              </a:rPr>
              <a:t>Waikiki</a:t>
            </a:r>
            <a:r>
              <a:rPr lang="es-ES" sz="2000" b="1" dirty="0" smtClean="0">
                <a:solidFill>
                  <a:schemeClr val="bg1"/>
                </a:solidFill>
                <a:latin typeface="Agency FB" pitchFamily="34" charset="0"/>
                <a:ea typeface="Meiryo UI" pitchFamily="34" charset="-128"/>
                <a:cs typeface="Arial" pitchFamily="34" charset="0"/>
              </a:rPr>
              <a:t>. Hay varios surfistas y los surfistas de todo el mundo buscando la ola perfecta. Hay también un sinnúmero de turistas que relajaba en sus hamacas disfrutando de largas horas de sol que viene aquí. Al este de esta playa se puede ver </a:t>
            </a:r>
            <a:r>
              <a:rPr lang="es-ES" sz="2000" b="1" dirty="0" err="1" smtClean="0">
                <a:solidFill>
                  <a:schemeClr val="bg1"/>
                </a:solidFill>
                <a:latin typeface="Agency FB" pitchFamily="34" charset="0"/>
                <a:ea typeface="Meiryo UI" pitchFamily="34" charset="-128"/>
                <a:cs typeface="Arial" pitchFamily="34" charset="0"/>
              </a:rPr>
              <a:t>Diamond</a:t>
            </a:r>
            <a:r>
              <a:rPr lang="es-ES" sz="2000" b="1" dirty="0" smtClean="0">
                <a:solidFill>
                  <a:schemeClr val="bg1"/>
                </a:solidFill>
                <a:latin typeface="Agency FB" pitchFamily="34" charset="0"/>
                <a:ea typeface="Meiryo UI" pitchFamily="34" charset="-128"/>
                <a:cs typeface="Arial" pitchFamily="34" charset="0"/>
              </a:rPr>
              <a:t> Head, que sigue siendo parte del Estado de Honolulu. Este lugar es ideal para los amantes de excursiones para contemplar la puesta del sol.  Honolulu nombre proviene de las palabras "</a:t>
            </a:r>
            <a:r>
              <a:rPr lang="es-ES" sz="2000" b="1" dirty="0" err="1" smtClean="0">
                <a:solidFill>
                  <a:schemeClr val="bg1"/>
                </a:solidFill>
                <a:latin typeface="Agency FB" pitchFamily="34" charset="0"/>
                <a:ea typeface="Meiryo UI" pitchFamily="34" charset="-128"/>
                <a:cs typeface="Arial" pitchFamily="34" charset="0"/>
              </a:rPr>
              <a:t>Hono</a:t>
            </a:r>
            <a:r>
              <a:rPr lang="es-ES" sz="2000" b="1" dirty="0" smtClean="0">
                <a:solidFill>
                  <a:schemeClr val="bg1"/>
                </a:solidFill>
                <a:latin typeface="Agency FB" pitchFamily="34" charset="0"/>
                <a:ea typeface="Meiryo UI" pitchFamily="34" charset="-128"/>
                <a:cs typeface="Arial" pitchFamily="34" charset="0"/>
              </a:rPr>
              <a:t>" significa bahía y "</a:t>
            </a:r>
            <a:r>
              <a:rPr lang="es-ES" sz="2000" b="1" dirty="0" err="1" smtClean="0">
                <a:solidFill>
                  <a:schemeClr val="bg1"/>
                </a:solidFill>
                <a:latin typeface="Agency FB" pitchFamily="34" charset="0"/>
                <a:ea typeface="Meiryo UI" pitchFamily="34" charset="-128"/>
                <a:cs typeface="Arial" pitchFamily="34" charset="0"/>
              </a:rPr>
              <a:t>Lulu</a:t>
            </a:r>
            <a:r>
              <a:rPr lang="es-ES" sz="2000" b="1" dirty="0" smtClean="0">
                <a:solidFill>
                  <a:schemeClr val="bg1"/>
                </a:solidFill>
                <a:latin typeface="Agency FB" pitchFamily="34" charset="0"/>
                <a:ea typeface="Meiryo UI" pitchFamily="34" charset="-128"/>
                <a:cs typeface="Arial" pitchFamily="34" charset="0"/>
              </a:rPr>
              <a:t>", que significa refugio</a:t>
            </a:r>
            <a:endParaRPr lang="es-ES" sz="2000" dirty="0" smtClean="0">
              <a:solidFill>
                <a:schemeClr val="bg1"/>
              </a:solidFill>
              <a:latin typeface="Agency FB" pitchFamily="34" charset="0"/>
              <a:ea typeface="Meiryo UI" pitchFamily="34" charset="-128"/>
              <a:cs typeface="Arial" pitchFamily="34" charset="0"/>
            </a:endParaRPr>
          </a:p>
          <a:p>
            <a:r>
              <a:rPr lang="es-ES" sz="2000" dirty="0" smtClean="0">
                <a:solidFill>
                  <a:schemeClr val="bg1"/>
                </a:solidFill>
                <a:latin typeface="Agency FB" pitchFamily="34" charset="0"/>
              </a:rPr>
              <a:t> </a:t>
            </a:r>
          </a:p>
          <a:p>
            <a:r>
              <a:rPr lang="es-ES" sz="2000" dirty="0" smtClean="0">
                <a:solidFill>
                  <a:schemeClr val="bg1"/>
                </a:solidFill>
                <a:latin typeface="Agency FB" pitchFamily="34" charset="0"/>
              </a:rPr>
              <a:t> </a:t>
            </a:r>
          </a:p>
          <a:p>
            <a:r>
              <a:rPr lang="es-ES" sz="2000" dirty="0" smtClean="0">
                <a:solidFill>
                  <a:schemeClr val="bg1"/>
                </a:solidFill>
                <a:latin typeface="Agency FB" pitchFamily="34" charset="0"/>
              </a:rPr>
              <a:t> </a:t>
            </a:r>
          </a:p>
          <a:p>
            <a:endParaRPr lang="es-ES" sz="2000" dirty="0" smtClean="0">
              <a:solidFill>
                <a:schemeClr val="bg1"/>
              </a:solidFill>
              <a:latin typeface="Agency FB" pitchFamily="34" charset="0"/>
            </a:endParaRPr>
          </a:p>
          <a:p>
            <a:endParaRPr lang="es-ES" sz="2000" dirty="0">
              <a:solidFill>
                <a:schemeClr val="bg1"/>
              </a:solidFill>
              <a:latin typeface="Agency FB" pitchFamily="34" charset="0"/>
            </a:endParaRPr>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2).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ahu10-1.jpg"/>
          <p:cNvPicPr>
            <a:picLocks noChangeAspect="1"/>
          </p:cNvPicPr>
          <p:nvPr/>
        </p:nvPicPr>
        <p:blipFill>
          <a:blip r:embed="rId2"/>
          <a:stretch>
            <a:fillRect/>
          </a:stretch>
        </p:blipFill>
        <p:spPr>
          <a:xfrm>
            <a:off x="0" y="10016"/>
            <a:ext cx="9144000" cy="6837967"/>
          </a:xfrm>
          <a:prstGeom prst="rect">
            <a:avLst/>
          </a:prstGeom>
        </p:spPr>
      </p:pic>
      <p:sp>
        <p:nvSpPr>
          <p:cNvPr id="5" name="4 CuadroTexto"/>
          <p:cNvSpPr txBox="1"/>
          <p:nvPr/>
        </p:nvSpPr>
        <p:spPr>
          <a:xfrm>
            <a:off x="1071538" y="285728"/>
            <a:ext cx="2775119"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Honolulú</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5"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anim calcmode="lin" valueType="num">
                                      <p:cBhvr>
                                        <p:cTn id="14"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la Wai Canal.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bee2f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d8e3d6d.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4).jpg"/>
          <p:cNvPicPr>
            <a:picLocks noGrp="1" noChangeAspect="1"/>
          </p:cNvPicPr>
          <p:nvPr>
            <p:ph idx="1"/>
          </p:nvPr>
        </p:nvPicPr>
        <p:blipFill>
          <a:blip r:embed="rId2"/>
          <a:stretch>
            <a:fillRect/>
          </a:stretch>
        </p:blipFill>
        <p:spPr>
          <a:xfrm>
            <a:off x="0" y="16662"/>
            <a:ext cx="9144000" cy="6824676"/>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9).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0).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1).jpg"/>
          <p:cNvPicPr>
            <a:picLocks noGrp="1" noChangeAspect="1"/>
          </p:cNvPicPr>
          <p:nvPr>
            <p:ph idx="1"/>
          </p:nvPr>
        </p:nvPicPr>
        <p:blipFill>
          <a:blip r:embed="rId2"/>
          <a:stretch>
            <a:fillRect/>
          </a:stretch>
        </p:blipFill>
        <p:spPr>
          <a:xfrm>
            <a:off x="0" y="16662"/>
            <a:ext cx="9144000" cy="6824676"/>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3).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wkleigreeter.jpg"/>
          <p:cNvPicPr>
            <a:picLocks noGrp="1" noChangeAspect="1"/>
          </p:cNvPicPr>
          <p:nvPr>
            <p:ph idx="1"/>
          </p:nvPr>
        </p:nvPicPr>
        <p:blipFill>
          <a:blip r:embed="rId2"/>
          <a:stretch>
            <a:fillRect/>
          </a:stretch>
        </p:blipFill>
        <p:spPr>
          <a:xfrm>
            <a:off x="0" y="0"/>
            <a:ext cx="915592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iDay03.jpg"/>
          <p:cNvPicPr>
            <a:picLocks noGrp="1" noChangeAspect="1"/>
          </p:cNvPicPr>
          <p:nvPr>
            <p:ph idx="1"/>
          </p:nvPr>
        </p:nvPicPr>
        <p:blipFill>
          <a:blip r:embed="rId2"/>
          <a:stretch>
            <a:fillRect/>
          </a:stretch>
        </p:blipFill>
        <p:spPr>
          <a:xfrm>
            <a:off x="1" y="0"/>
            <a:ext cx="9143999" cy="6858000"/>
          </a:xfrm>
        </p:spPr>
      </p:pic>
      <p:sp>
        <p:nvSpPr>
          <p:cNvPr id="5" name="4 CuadroTexto"/>
          <p:cNvSpPr txBox="1"/>
          <p:nvPr/>
        </p:nvSpPr>
        <p:spPr>
          <a:xfrm>
            <a:off x="2143108" y="5286388"/>
            <a:ext cx="5756962" cy="132343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4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Leis</a:t>
            </a:r>
            <a:endPar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a:p>
            <a:pPr algn="ct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(Collares De Flores )</a:t>
            </a:r>
            <a:endParaRPr lang="es-ES" sz="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aaed1db.jpg"/>
          <p:cNvPicPr>
            <a:picLocks noChangeAspect="1"/>
          </p:cNvPicPr>
          <p:nvPr/>
        </p:nvPicPr>
        <p:blipFill>
          <a:blip r:embed="rId2"/>
          <a:stretch>
            <a:fillRect/>
          </a:stretch>
        </p:blipFill>
        <p:spPr>
          <a:xfrm>
            <a:off x="0" y="0"/>
            <a:ext cx="9144000" cy="6858000"/>
          </a:xfrm>
          <a:prstGeom prst="rect">
            <a:avLst/>
          </a:prstGeom>
        </p:spPr>
      </p:pic>
      <p:pic>
        <p:nvPicPr>
          <p:cNvPr id="5" name="4 Imagen" descr="MR_Hawaii Girl.png"/>
          <p:cNvPicPr>
            <a:picLocks noChangeAspect="1"/>
          </p:cNvPicPr>
          <p:nvPr/>
        </p:nvPicPr>
        <p:blipFill>
          <a:blip r:embed="rId3"/>
          <a:stretch>
            <a:fillRect/>
          </a:stretch>
        </p:blipFill>
        <p:spPr>
          <a:xfrm>
            <a:off x="357158" y="428604"/>
            <a:ext cx="3146907" cy="6429396"/>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9" presetClass="entr" presetSubtype="1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fmla="#ppt_w*sin(2.5*pi*$)">
                                          <p:val>
                                            <p:fltVal val="0"/>
                                          </p:val>
                                        </p:tav>
                                        <p:tav tm="100000">
                                          <p:val>
                                            <p:fltVal val="1"/>
                                          </p:val>
                                        </p:tav>
                                      </p:tavLst>
                                    </p:anim>
                                    <p:anim calcmode="lin" valueType="num">
                                      <p:cBhvr>
                                        <p:cTn id="13"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waii-23.jpg"/>
          <p:cNvPicPr>
            <a:picLocks noGrp="1" noChangeAspect="1"/>
          </p:cNvPicPr>
          <p:nvPr>
            <p:ph idx="1"/>
          </p:nvPr>
        </p:nvPicPr>
        <p:blipFill>
          <a:blip r:embed="rId2"/>
          <a:stretch>
            <a:fillRect/>
          </a:stretch>
        </p:blipFill>
        <p:spPr>
          <a:xfrm>
            <a:off x="0" y="0"/>
            <a:ext cx="9143999"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94_ROL612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pear_fisherman_in_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2_1stand_up_paddling_wave__north_shore__maui__h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5702_1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Scenes-Photos-1280x720.jpg"/>
          <p:cNvPicPr>
            <a:picLocks noChangeAspect="1"/>
          </p:cNvPicPr>
          <p:nvPr/>
        </p:nvPicPr>
        <p:blipFill>
          <a:blip r:embed="rId2"/>
          <a:stretch>
            <a:fillRect/>
          </a:stretch>
        </p:blipFill>
        <p:spPr>
          <a:xfrm>
            <a:off x="0" y="0"/>
            <a:ext cx="9226142" cy="6858000"/>
          </a:xfrm>
          <a:prstGeom prst="rect">
            <a:avLst/>
          </a:prstGeom>
        </p:spPr>
      </p:pic>
      <p:pic>
        <p:nvPicPr>
          <p:cNvPr id="5" name="4 Imagen" descr="femme-papillon-hawaii-141008--hawai.png"/>
          <p:cNvPicPr>
            <a:picLocks noChangeAspect="1"/>
          </p:cNvPicPr>
          <p:nvPr/>
        </p:nvPicPr>
        <p:blipFill>
          <a:blip r:embed="rId3">
            <a:lum contrast="10000"/>
          </a:blip>
          <a:stretch>
            <a:fillRect/>
          </a:stretch>
        </p:blipFill>
        <p:spPr>
          <a:xfrm>
            <a:off x="4634473" y="2000240"/>
            <a:ext cx="4509527" cy="5170078"/>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ONOLULU.jpg"/>
          <p:cNvPicPr>
            <a:picLocks noChangeAspect="1"/>
          </p:cNvPicPr>
          <p:nvPr/>
        </p:nvPicPr>
        <p:blipFill>
          <a:blip r:embed="rId2"/>
          <a:stretch>
            <a:fillRect/>
          </a:stretch>
        </p:blipFill>
        <p:spPr>
          <a:xfrm>
            <a:off x="4465" y="0"/>
            <a:ext cx="913507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HD-Wallpaper-1280x720.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Palm-Trees-1280x720.jpg"/>
          <p:cNvPicPr>
            <a:picLocks noChangeAspect="1"/>
          </p:cNvPicPr>
          <p:nvPr/>
        </p:nvPicPr>
        <p:blipFill>
          <a:blip r:embed="rId2"/>
          <a:stretch>
            <a:fillRect/>
          </a:stretch>
        </p:blipFill>
        <p:spPr>
          <a:xfrm>
            <a:off x="0" y="33162"/>
            <a:ext cx="9144000" cy="6791675"/>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Sunny-Beach-1280x800.jpg"/>
          <p:cNvPicPr>
            <a:picLocks noChangeAspect="1"/>
          </p:cNvPicPr>
          <p:nvPr/>
        </p:nvPicPr>
        <p:blipFill>
          <a:blip r:embed="rId2"/>
          <a:stretch>
            <a:fillRect/>
          </a:stretch>
        </p:blipFill>
        <p:spPr>
          <a:xfrm>
            <a:off x="0" y="10016"/>
            <a:ext cx="9144000" cy="6837967"/>
          </a:xfrm>
          <a:prstGeom prst="rect">
            <a:avLst/>
          </a:prstGeom>
        </p:spPr>
      </p:pic>
      <p:pic>
        <p:nvPicPr>
          <p:cNvPr id="5" name="4 Imagen" descr="MR_Hawaii Girl.png"/>
          <p:cNvPicPr>
            <a:picLocks noChangeAspect="1"/>
          </p:cNvPicPr>
          <p:nvPr/>
        </p:nvPicPr>
        <p:blipFill>
          <a:blip r:embed="rId3"/>
          <a:stretch>
            <a:fillRect/>
          </a:stretch>
        </p:blipFill>
        <p:spPr>
          <a:xfrm>
            <a:off x="428596" y="428604"/>
            <a:ext cx="3146907" cy="6429396"/>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9" presetClass="entr" presetSubtype="1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fmla="#ppt_w*sin(2.5*pi*$)">
                                          <p:val>
                                            <p:fltVal val="0"/>
                                          </p:val>
                                        </p:tav>
                                        <p:tav tm="100000">
                                          <p:val>
                                            <p:fltVal val="1"/>
                                          </p:val>
                                        </p:tav>
                                      </p:tavLst>
                                    </p:anim>
                                    <p:anim calcmode="lin" valueType="num">
                                      <p:cBhvr>
                                        <p:cTn id="13"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laya Makua, en Kawa.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57222-11-137658551037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Beach-1280x800.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03b121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ce-hawaii-hula-travel-hd-pictures-1856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surfing.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estival de la reina Queen Paulette Kahalepuna, en Ohau.jpg"/>
          <p:cNvPicPr>
            <a:picLocks noGrp="1" noChangeAspect="1"/>
          </p:cNvPicPr>
          <p:nvPr>
            <p:ph idx="1"/>
          </p:nvPr>
        </p:nvPicPr>
        <p:blipFill>
          <a:blip r:embed="rId2"/>
          <a:stretch>
            <a:fillRect/>
          </a:stretch>
        </p:blipFill>
        <p:spPr>
          <a:xfrm>
            <a:off x="0" y="0"/>
            <a:ext cx="9161860"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024px-Pride_of_hawaii_1.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614095.jpg"/>
          <p:cNvPicPr>
            <a:picLocks noChangeAspect="1"/>
          </p:cNvPicPr>
          <p:nvPr/>
        </p:nvPicPr>
        <p:blipFill>
          <a:blip r:embed="rId2"/>
          <a:stretch>
            <a:fillRect/>
          </a:stretch>
        </p:blipFill>
        <p:spPr>
          <a:xfrm>
            <a:off x="0" y="16662"/>
            <a:ext cx="9144000" cy="6841338"/>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iDayPost5.jpg"/>
          <p:cNvPicPr>
            <a:picLocks noGrp="1" noChangeAspect="1"/>
          </p:cNvPicPr>
          <p:nvPr>
            <p:ph idx="1"/>
          </p:nvPr>
        </p:nvPicPr>
        <p:blipFill>
          <a:blip r:embed="rId2"/>
          <a:stretch>
            <a:fillRect/>
          </a:stretch>
        </p:blipFill>
        <p:spPr>
          <a:xfrm>
            <a:off x="-1" y="0"/>
            <a:ext cx="9215465"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enities-jw-marriott-ihilani-resort-and-spa-at-ko-olina-v362367-1600.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5000"/>
              </a:schemeClr>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0" y="2746817"/>
            <a:ext cx="4000496" cy="4111183"/>
          </a:xfrm>
          <a:prstGeom prst="rect">
            <a:avLst/>
          </a:prstGeom>
          <a:noFill/>
        </p:spPr>
      </p:pic>
      <p:sp>
        <p:nvSpPr>
          <p:cNvPr id="5" name="4 CuadroTexto"/>
          <p:cNvSpPr txBox="1"/>
          <p:nvPr/>
        </p:nvSpPr>
        <p:spPr>
          <a:xfrm>
            <a:off x="3786182" y="1214422"/>
            <a:ext cx="5072066" cy="5016758"/>
          </a:xfrm>
          <a:prstGeom prst="rect">
            <a:avLst/>
          </a:prstGeom>
          <a:noFill/>
        </p:spPr>
        <p:txBody>
          <a:bodyPr wrap="square" rtlCol="0">
            <a:spAutoFit/>
          </a:bodyPr>
          <a:lstStyle/>
          <a:p>
            <a:r>
              <a:rPr lang="es-ES" sz="2000" b="1" dirty="0" err="1" smtClean="0">
                <a:solidFill>
                  <a:schemeClr val="bg1"/>
                </a:solidFill>
                <a:latin typeface="Agency FB" pitchFamily="34" charset="0"/>
              </a:rPr>
              <a:t>Duke</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Paoa</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Kahinu</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Mokoe</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Hulikohola</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Kahanamoku</a:t>
            </a:r>
            <a:r>
              <a:rPr lang="es-ES" sz="2000" b="1" dirty="0" smtClean="0">
                <a:solidFill>
                  <a:schemeClr val="bg1"/>
                </a:solidFill>
                <a:latin typeface="Agency FB" pitchFamily="34" charset="0"/>
              </a:rPr>
              <a:t> (Honolulu, 24 de agosto de 1890 – 22 de enero de 1968), Al "Gran </a:t>
            </a:r>
            <a:r>
              <a:rPr lang="es-ES" sz="2000" b="1" dirty="0" err="1" smtClean="0">
                <a:solidFill>
                  <a:schemeClr val="bg1"/>
                </a:solidFill>
                <a:latin typeface="Agency FB" pitchFamily="34" charset="0"/>
              </a:rPr>
              <a:t>Kahuna</a:t>
            </a:r>
            <a:r>
              <a:rPr lang="es-ES" sz="2000" b="1" dirty="0" smtClean="0">
                <a:solidFill>
                  <a:schemeClr val="bg1"/>
                </a:solidFill>
                <a:latin typeface="Agency FB" pitchFamily="34" charset="0"/>
              </a:rPr>
              <a:t>" o "</a:t>
            </a:r>
            <a:r>
              <a:rPr lang="es-ES" sz="2000" b="1" dirty="0" err="1" smtClean="0">
                <a:solidFill>
                  <a:schemeClr val="bg1"/>
                </a:solidFill>
                <a:latin typeface="Agency FB" pitchFamily="34" charset="0"/>
              </a:rPr>
              <a:t>The</a:t>
            </a:r>
            <a:r>
              <a:rPr lang="es-ES" sz="2000" b="1" dirty="0" smtClean="0">
                <a:solidFill>
                  <a:schemeClr val="bg1"/>
                </a:solidFill>
                <a:latin typeface="Agency FB" pitchFamily="34" charset="0"/>
              </a:rPr>
              <a:t> Big </a:t>
            </a:r>
            <a:r>
              <a:rPr lang="es-ES" sz="2000" b="1" dirty="0" err="1" smtClean="0">
                <a:solidFill>
                  <a:schemeClr val="bg1"/>
                </a:solidFill>
                <a:latin typeface="Agency FB" pitchFamily="34" charset="0"/>
              </a:rPr>
              <a:t>Kahuna</a:t>
            </a:r>
            <a:r>
              <a:rPr lang="es-ES" sz="2000" b="1" dirty="0" smtClean="0">
                <a:solidFill>
                  <a:schemeClr val="bg1"/>
                </a:solidFill>
                <a:latin typeface="Agency FB" pitchFamily="34" charset="0"/>
              </a:rPr>
              <a:t>", se le suele considerar como el inventor del surf moderno. Fue también campeón de natación en las Olimpiadas. En su juventud, </a:t>
            </a:r>
            <a:r>
              <a:rPr lang="es-ES" sz="2000" b="1" dirty="0" err="1" smtClean="0">
                <a:solidFill>
                  <a:schemeClr val="bg1"/>
                </a:solidFill>
                <a:latin typeface="Agency FB" pitchFamily="34" charset="0"/>
              </a:rPr>
              <a:t>Kahanamoku</a:t>
            </a:r>
            <a:r>
              <a:rPr lang="es-ES" sz="2000" b="1" dirty="0" smtClean="0">
                <a:solidFill>
                  <a:schemeClr val="bg1"/>
                </a:solidFill>
                <a:latin typeface="Agency FB" pitchFamily="34" charset="0"/>
              </a:rPr>
              <a:t> prefería la tabla de surf de la vieja escuela (tradicional) que llamaba su "papa </a:t>
            </a:r>
            <a:r>
              <a:rPr lang="es-ES" sz="2000" b="1" dirty="0" err="1" smtClean="0">
                <a:solidFill>
                  <a:schemeClr val="bg1"/>
                </a:solidFill>
                <a:latin typeface="Agency FB" pitchFamily="34" charset="0"/>
              </a:rPr>
              <a:t>nui</a:t>
            </a:r>
            <a:r>
              <a:rPr lang="es-ES" sz="2000" b="1" dirty="0" smtClean="0">
                <a:solidFill>
                  <a:schemeClr val="bg1"/>
                </a:solidFill>
                <a:latin typeface="Agency FB" pitchFamily="34" charset="0"/>
              </a:rPr>
              <a:t>", construida al estilo de las antiguas tablas "</a:t>
            </a:r>
            <a:r>
              <a:rPr lang="es-ES" sz="2000" b="1" dirty="0" err="1" smtClean="0">
                <a:solidFill>
                  <a:schemeClr val="bg1"/>
                </a:solidFill>
                <a:latin typeface="Agency FB" pitchFamily="34" charset="0"/>
              </a:rPr>
              <a:t>olo</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hawaianasLa</a:t>
            </a:r>
            <a:r>
              <a:rPr lang="es-ES" sz="2000" b="1" dirty="0" smtClean="0">
                <a:solidFill>
                  <a:schemeClr val="bg1"/>
                </a:solidFill>
                <a:latin typeface="Agency FB" pitchFamily="34" charset="0"/>
              </a:rPr>
              <a:t> tabla carecía de quilla, que aún no se había inventado. En su carrera posterior, a menudo utilizaría tablas más pequeñas, pero siempre prefería las que estaban hechas de madera. En la playa de </a:t>
            </a:r>
            <a:r>
              <a:rPr lang="es-ES" sz="2000" b="1" dirty="0" err="1" smtClean="0">
                <a:solidFill>
                  <a:schemeClr val="bg1"/>
                </a:solidFill>
                <a:latin typeface="Agency FB" pitchFamily="34" charset="0"/>
              </a:rPr>
              <a:t>Waikiki</a:t>
            </a:r>
            <a:r>
              <a:rPr lang="es-ES" sz="2000" b="1" dirty="0" smtClean="0">
                <a:solidFill>
                  <a:schemeClr val="bg1"/>
                </a:solidFill>
                <a:latin typeface="Agency FB" pitchFamily="34" charset="0"/>
              </a:rPr>
              <a:t> de Honolulú se honra su recuerdo con un monumento, que muestra a </a:t>
            </a:r>
            <a:r>
              <a:rPr lang="es-ES" sz="2000" b="1" dirty="0" err="1" smtClean="0">
                <a:solidFill>
                  <a:schemeClr val="bg1"/>
                </a:solidFill>
                <a:latin typeface="Agency FB" pitchFamily="34" charset="0"/>
              </a:rPr>
              <a:t>Duke</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Kahanamoku</a:t>
            </a:r>
            <a:r>
              <a:rPr lang="es-ES" sz="2000" b="1" dirty="0" smtClean="0">
                <a:solidFill>
                  <a:schemeClr val="bg1"/>
                </a:solidFill>
                <a:latin typeface="Agency FB" pitchFamily="34" charset="0"/>
              </a:rPr>
              <a:t> con su tabla de surf. Muchas personas le rinden tributo colocando </a:t>
            </a:r>
            <a:r>
              <a:rPr lang="es-ES" sz="2000" b="1" dirty="0" err="1" smtClean="0">
                <a:solidFill>
                  <a:schemeClr val="bg1"/>
                </a:solidFill>
                <a:latin typeface="Agency FB" pitchFamily="34" charset="0"/>
              </a:rPr>
              <a:t>lei</a:t>
            </a:r>
            <a:r>
              <a:rPr lang="es-ES" sz="2000" b="1" dirty="0" smtClean="0">
                <a:solidFill>
                  <a:schemeClr val="bg1"/>
                </a:solidFill>
                <a:latin typeface="Agency FB" pitchFamily="34" charset="0"/>
              </a:rPr>
              <a:t> (Collar de flores ) en su estatua.</a:t>
            </a:r>
            <a:endParaRPr lang="es-ES" sz="2000" b="1" dirty="0">
              <a:solidFill>
                <a:schemeClr val="bg1"/>
              </a:solidFill>
              <a:latin typeface="Agency FB" pitchFamily="34" charset="0"/>
            </a:endParaRPr>
          </a:p>
        </p:txBody>
      </p:sp>
      <p:sp>
        <p:nvSpPr>
          <p:cNvPr id="6" name="5 CuadroTexto"/>
          <p:cNvSpPr txBox="1"/>
          <p:nvPr/>
        </p:nvSpPr>
        <p:spPr>
          <a:xfrm>
            <a:off x="2643174" y="571480"/>
            <a:ext cx="4140877"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Estatua  de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Duke</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Kahanamoku</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hopping_large.jpg"/>
          <p:cNvPicPr>
            <a:picLocks noGrp="1" noChangeAspect="1"/>
          </p:cNvPicPr>
          <p:nvPr>
            <p:ph idx="1"/>
          </p:nvPr>
        </p:nvPicPr>
        <p:blipFill>
          <a:blip r:embed="rId2">
            <a:lum bright="-10000"/>
          </a:blip>
          <a:stretch>
            <a:fillRect/>
          </a:stretch>
        </p:blipFill>
        <p:spPr>
          <a:xfrm>
            <a:off x="0" y="0"/>
            <a:ext cx="9144000" cy="6858000"/>
          </a:xfrm>
        </p:spPr>
      </p:pic>
      <p:sp>
        <p:nvSpPr>
          <p:cNvPr id="5" name="4 CuadroTexto"/>
          <p:cNvSpPr txBox="1"/>
          <p:nvPr/>
        </p:nvSpPr>
        <p:spPr>
          <a:xfrm>
            <a:off x="1857356" y="500042"/>
            <a:ext cx="5882380" cy="132343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4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Duke</a:t>
            </a: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a:t>
            </a:r>
            <a:r>
              <a:rPr lang="es-ES" sz="4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Kahanamoku</a:t>
            </a: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a:t>
            </a:r>
          </a:p>
          <a:p>
            <a:endParaRPr lang="es-ES" sz="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tua del famoso surfista Duke Kahanamoku en la playa de Waikiki en Hawa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l1.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i-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ula_Kahiko_Hawaii_Volcanoes_National_Park_02.jpg"/>
          <p:cNvPicPr>
            <a:picLocks noChangeAspect="1"/>
          </p:cNvPicPr>
          <p:nvPr/>
        </p:nvPicPr>
        <p:blipFill>
          <a:blip r:embed="rId2"/>
          <a:stretch>
            <a:fillRect/>
          </a:stretch>
        </p:blipFill>
        <p:spPr>
          <a:xfrm>
            <a:off x="0" y="0"/>
            <a:ext cx="9215438"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nalei-bay-kauai-hawaii-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outing_horn_kauai_hawaii_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kuOHulaAulanisAuana_Z3H5813_darden.jpg"/>
          <p:cNvPicPr>
            <a:picLocks noChangeAspect="1"/>
          </p:cNvPicPr>
          <p:nvPr/>
        </p:nvPicPr>
        <p:blipFill>
          <a:blip r:embed="rId2"/>
          <a:stretch>
            <a:fillRect/>
          </a:stretch>
        </p:blipFill>
        <p:spPr>
          <a:xfrm>
            <a:off x="0" y="0"/>
            <a:ext cx="9215438"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i-One-Day-Adventure-Road-to-Hana-Tour-Wailua-Falls-Hawaii-Vacation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utterstock_34286980_5.jpg"/>
          <p:cNvPicPr>
            <a:picLocks noChangeAspect="1"/>
          </p:cNvPicPr>
          <p:nvPr/>
        </p:nvPicPr>
        <p:blipFill>
          <a:blip r:embed="rId2"/>
          <a:stretch>
            <a:fillRect/>
          </a:stretch>
        </p:blipFill>
        <p:spPr>
          <a:xfrm>
            <a:off x="0" y="26581"/>
            <a:ext cx="9144000" cy="6804837"/>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5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0" y="2746817"/>
            <a:ext cx="4000496" cy="4111183"/>
          </a:xfrm>
          <a:prstGeom prst="rect">
            <a:avLst/>
          </a:prstGeom>
          <a:noFill/>
        </p:spPr>
      </p:pic>
      <p:sp>
        <p:nvSpPr>
          <p:cNvPr id="7" name="6 CuadroTexto"/>
          <p:cNvSpPr txBox="1"/>
          <p:nvPr/>
        </p:nvSpPr>
        <p:spPr>
          <a:xfrm>
            <a:off x="3857620" y="857232"/>
            <a:ext cx="4929222" cy="4801314"/>
          </a:xfrm>
          <a:prstGeom prst="rect">
            <a:avLst/>
          </a:prstGeom>
          <a:noFill/>
        </p:spPr>
        <p:txBody>
          <a:bodyPr wrap="square" rtlCol="0">
            <a:spAutoFit/>
          </a:bodyPr>
          <a:lstStyle/>
          <a:p>
            <a:r>
              <a:rPr lang="es-ES" sz="2400" b="1" dirty="0" smtClean="0">
                <a:solidFill>
                  <a:schemeClr val="bg1"/>
                </a:solidFill>
                <a:latin typeface="Agency FB" pitchFamily="34" charset="0"/>
              </a:rPr>
              <a:t>La realeza de </a:t>
            </a:r>
            <a:r>
              <a:rPr lang="es-ES" sz="2400" b="1" dirty="0" err="1" smtClean="0">
                <a:solidFill>
                  <a:schemeClr val="bg1"/>
                </a:solidFill>
                <a:latin typeface="Agency FB" pitchFamily="34" charset="0"/>
              </a:rPr>
              <a:t>Hawai</a:t>
            </a:r>
            <a:r>
              <a:rPr lang="es-ES" sz="2400" b="1" dirty="0" smtClean="0">
                <a:solidFill>
                  <a:schemeClr val="bg1"/>
                </a:solidFill>
                <a:latin typeface="Agency FB" pitchFamily="34" charset="0"/>
              </a:rPr>
              <a:t> sigue siendo muy importante .El gobernador de </a:t>
            </a:r>
            <a:r>
              <a:rPr lang="es-ES" sz="2400" b="1" dirty="0" err="1" smtClean="0">
                <a:solidFill>
                  <a:schemeClr val="bg1"/>
                </a:solidFill>
                <a:latin typeface="Agency FB" pitchFamily="34" charset="0"/>
              </a:rPr>
              <a:t>Hawaii</a:t>
            </a:r>
            <a:r>
              <a:rPr lang="es-ES" sz="2400" b="1" dirty="0" smtClean="0">
                <a:solidFill>
                  <a:schemeClr val="bg1"/>
                </a:solidFill>
                <a:latin typeface="Agency FB" pitchFamily="34" charset="0"/>
              </a:rPr>
              <a:t> John </a:t>
            </a:r>
            <a:r>
              <a:rPr lang="es-ES" sz="2400" b="1" dirty="0" err="1" smtClean="0">
                <a:solidFill>
                  <a:schemeClr val="bg1"/>
                </a:solidFill>
                <a:latin typeface="Agency FB" pitchFamily="34" charset="0"/>
              </a:rPr>
              <a:t>Kuakini</a:t>
            </a:r>
            <a:r>
              <a:rPr lang="es-ES" sz="2400" b="1" dirty="0" smtClean="0">
                <a:solidFill>
                  <a:schemeClr val="bg1"/>
                </a:solidFill>
                <a:latin typeface="Agency FB" pitchFamily="34" charset="0"/>
              </a:rPr>
              <a:t> construyó este caserón en 1838. Desde 1844 hasta 1914, el palacio lo usaba la familia real de </a:t>
            </a:r>
            <a:r>
              <a:rPr lang="es-ES" sz="2400" b="1" dirty="0" err="1" smtClean="0">
                <a:solidFill>
                  <a:schemeClr val="bg1"/>
                </a:solidFill>
                <a:latin typeface="Agency FB" pitchFamily="34" charset="0"/>
              </a:rPr>
              <a:t>Hawaii</a:t>
            </a:r>
            <a:r>
              <a:rPr lang="es-ES" sz="2400" b="1" dirty="0" smtClean="0">
                <a:solidFill>
                  <a:schemeClr val="bg1"/>
                </a:solidFill>
                <a:latin typeface="Agency FB" pitchFamily="34" charset="0"/>
              </a:rPr>
              <a:t> como una casa de verano. En 1925 se convirtió en museo y hoy casi todo lo que tiene adentro ha sido restaurado de la monarquía original y la casa fue el último hogar del rey  </a:t>
            </a:r>
            <a:r>
              <a:rPr lang="es-ES" sz="2400" b="1" dirty="0" err="1" smtClean="0">
                <a:solidFill>
                  <a:schemeClr val="bg1"/>
                </a:solidFill>
                <a:latin typeface="Agency FB" pitchFamily="34" charset="0"/>
              </a:rPr>
              <a:t>Kamehameha</a:t>
            </a:r>
            <a:r>
              <a:rPr lang="es-ES" sz="2400" b="1" dirty="0" smtClean="0">
                <a:solidFill>
                  <a:schemeClr val="bg1"/>
                </a:solidFill>
                <a:latin typeface="Agency FB" pitchFamily="34" charset="0"/>
              </a:rPr>
              <a:t> I. Las vistas desde el jardín son preciosas y cuando corre la brisa es un lugar ideal para pasar una tarde.</a:t>
            </a:r>
          </a:p>
          <a:p>
            <a:endParaRPr lang="es-ES" b="1" dirty="0">
              <a:solidFill>
                <a:schemeClr val="bg1"/>
              </a:solidFill>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olani Palace honolulu.jpg"/>
          <p:cNvPicPr>
            <a:picLocks noGrp="1" noChangeAspect="1"/>
          </p:cNvPicPr>
          <p:nvPr>
            <p:ph idx="1"/>
          </p:nvPr>
        </p:nvPicPr>
        <p:blipFill>
          <a:blip r:embed="rId2"/>
          <a:stretch>
            <a:fillRect/>
          </a:stretch>
        </p:blipFill>
        <p:spPr>
          <a:xfrm>
            <a:off x="-1" y="0"/>
            <a:ext cx="9286875"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tue de la Reine.jpg"/>
          <p:cNvPicPr>
            <a:picLocks noChangeAspect="1"/>
          </p:cNvPicPr>
          <p:nvPr/>
        </p:nvPicPr>
        <p:blipFill>
          <a:blip r:embed="rId2"/>
          <a:srcRect l="14285"/>
          <a:stretch>
            <a:fillRect/>
          </a:stretch>
        </p:blipFill>
        <p:spPr>
          <a:xfrm>
            <a:off x="4929190" y="0"/>
            <a:ext cx="4214810" cy="6858000"/>
          </a:xfrm>
          <a:prstGeom prst="rect">
            <a:avLst/>
          </a:prstGeom>
        </p:spPr>
      </p:pic>
      <p:pic>
        <p:nvPicPr>
          <p:cNvPr id="5" name="4 Imagen" descr="Statue du roi kamehameha -1758-1819.jpg"/>
          <p:cNvPicPr>
            <a:picLocks noChangeAspect="1"/>
          </p:cNvPicPr>
          <p:nvPr/>
        </p:nvPicPr>
        <p:blipFill>
          <a:blip r:embed="rId3"/>
          <a:srcRect r="6154"/>
          <a:stretch>
            <a:fillRect/>
          </a:stretch>
        </p:blipFill>
        <p:spPr>
          <a:xfrm>
            <a:off x="0" y="0"/>
            <a:ext cx="4572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nny-beach-girl-1280x800.jpg"/>
          <p:cNvPicPr>
            <a:picLocks noChangeAspect="1"/>
          </p:cNvPicPr>
          <p:nvPr/>
        </p:nvPicPr>
        <p:blipFill>
          <a:blip r:embed="rId2"/>
          <a:stretch>
            <a:fillRect/>
          </a:stretch>
        </p:blipFill>
        <p:spPr>
          <a:xfrm>
            <a:off x="-1" y="0"/>
            <a:ext cx="9161859"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ikiki-oaho-hawa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5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renders-graphiques.fr/image/upload/normal/HIBISCUS_FLEUR.png"/>
          <p:cNvPicPr>
            <a:picLocks noChangeAspect="1" noChangeArrowheads="1"/>
          </p:cNvPicPr>
          <p:nvPr/>
        </p:nvPicPr>
        <p:blipFill>
          <a:blip r:embed="rId2"/>
          <a:srcRect/>
          <a:stretch>
            <a:fillRect/>
          </a:stretch>
        </p:blipFill>
        <p:spPr bwMode="auto">
          <a:xfrm>
            <a:off x="-714412" y="2746817"/>
            <a:ext cx="4000496" cy="4111183"/>
          </a:xfrm>
          <a:prstGeom prst="rect">
            <a:avLst/>
          </a:prstGeom>
          <a:noFill/>
        </p:spPr>
      </p:pic>
      <p:sp>
        <p:nvSpPr>
          <p:cNvPr id="5" name="4 CuadroTexto"/>
          <p:cNvSpPr txBox="1"/>
          <p:nvPr/>
        </p:nvSpPr>
        <p:spPr>
          <a:xfrm>
            <a:off x="3071802" y="1428736"/>
            <a:ext cx="5786478" cy="4678204"/>
          </a:xfrm>
          <a:prstGeom prst="rect">
            <a:avLst/>
          </a:prstGeom>
          <a:noFill/>
        </p:spPr>
        <p:txBody>
          <a:bodyPr wrap="square" rtlCol="0">
            <a:spAutoFit/>
          </a:bodyPr>
          <a:lstStyle/>
          <a:p>
            <a:r>
              <a:rPr lang="es-ES" sz="2000" b="1" dirty="0" smtClean="0">
                <a:solidFill>
                  <a:schemeClr val="bg1"/>
                </a:solidFill>
                <a:latin typeface="Agency FB" pitchFamily="34" charset="0"/>
              </a:rPr>
              <a:t>Todas las islas Hawái se formaron por la acción de los volcanes que surgían del fondo del mar, a partir de una fuente de magma que en geología se denomina punto caliente. La teoría del punto caliente de Hawái sostiene que la placa tectónica bajo el océano Pacífico se mueve en dirección noroeste, mientras que el punto caliente se mantiene estacionario, creando poco a poco nuevos volcanes. Por este motivo, únicamente los volcanes en la mitad sur de la isla de Hawái permanecen activos hoy en día.</a:t>
            </a:r>
          </a:p>
          <a:p>
            <a:r>
              <a:rPr lang="es-ES" sz="2000" b="1" dirty="0" smtClean="0">
                <a:solidFill>
                  <a:schemeClr val="bg1"/>
                </a:solidFill>
                <a:latin typeface="Agency FB" pitchFamily="34" charset="0"/>
              </a:rPr>
              <a:t>Las islas más antiguas poseen volcanes inactivos, las más nuevas, volcanes todavía en actividad. La isla de Hawái tiene cinco volcanes, y uno de ellos es de los más activos del mundo, el </a:t>
            </a:r>
            <a:r>
              <a:rPr lang="es-ES" sz="2000" b="1" dirty="0" err="1" smtClean="0">
                <a:solidFill>
                  <a:schemeClr val="bg1"/>
                </a:solidFill>
                <a:latin typeface="Agency FB" pitchFamily="34" charset="0"/>
              </a:rPr>
              <a:t>Kīlauea</a:t>
            </a:r>
            <a:r>
              <a:rPr lang="es-ES" sz="2000" b="1" dirty="0" smtClean="0">
                <a:solidFill>
                  <a:schemeClr val="bg1"/>
                </a:solidFill>
                <a:latin typeface="Agency FB" pitchFamily="34" charset="0"/>
              </a:rPr>
              <a:t>. En la cima de uno de esos volcanes, el </a:t>
            </a:r>
            <a:r>
              <a:rPr lang="es-ES" sz="2000" b="1" dirty="0" err="1" smtClean="0">
                <a:solidFill>
                  <a:schemeClr val="bg1"/>
                </a:solidFill>
                <a:latin typeface="Agency FB" pitchFamily="34" charset="0"/>
              </a:rPr>
              <a:t>Mauna</a:t>
            </a:r>
            <a:r>
              <a:rPr lang="es-ES" sz="2000" b="1" dirty="0" smtClean="0">
                <a:solidFill>
                  <a:schemeClr val="bg1"/>
                </a:solidFill>
                <a:latin typeface="Agency FB" pitchFamily="34" charset="0"/>
              </a:rPr>
              <a:t> Kea, se encuentra una de las mayores concentraciones de telescopios del mundo</a:t>
            </a:r>
            <a:endParaRPr lang="es-ES" sz="2000" b="1" dirty="0" smtClean="0">
              <a:solidFill>
                <a:schemeClr val="bg1"/>
              </a:solidFill>
            </a:endParaRPr>
          </a:p>
          <a:p>
            <a:endParaRPr lang="es-ES" b="1" dirty="0">
              <a:solidFill>
                <a:schemeClr val="bg1"/>
              </a:solidFill>
            </a:endParaRPr>
          </a:p>
        </p:txBody>
      </p:sp>
      <p:sp>
        <p:nvSpPr>
          <p:cNvPr id="6" name="5 CuadroTexto"/>
          <p:cNvSpPr txBox="1"/>
          <p:nvPr/>
        </p:nvSpPr>
        <p:spPr>
          <a:xfrm>
            <a:off x="4500562" y="357166"/>
            <a:ext cx="2625655"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volcanes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ilauea__hawaii_volcanoes_national_park_u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a isla de Hawaii tiene cinco volcanes, y uno de ellos es de los más activos del mundo, el Kīlau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olcán en erupción.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conut-Tree-Sunset-1280x800.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jpg"/>
          <p:cNvPicPr>
            <a:picLocks noGrp="1" noChangeAspect="1"/>
          </p:cNvPicPr>
          <p:nvPr>
            <p:ph idx="1"/>
          </p:nvPr>
        </p:nvPicPr>
        <p:blipFill>
          <a:blip r:embed="rId2"/>
          <a:stretch>
            <a:fillRect/>
          </a:stretch>
        </p:blipFill>
        <p:spPr>
          <a:xfrm>
            <a:off x="-1" y="0"/>
            <a:ext cx="9161859" cy="6858000"/>
          </a:xfrm>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Palm-Trees-Sunset-1280x800.jpg"/>
          <p:cNvPicPr>
            <a:picLocks noChangeAspect="1"/>
          </p:cNvPicPr>
          <p:nvPr/>
        </p:nvPicPr>
        <p:blipFill>
          <a:blip r:embed="rId2"/>
          <a:stretch>
            <a:fillRect/>
          </a:stretch>
        </p:blipFill>
        <p:spPr>
          <a:xfrm>
            <a:off x="0" y="10016"/>
            <a:ext cx="9144000" cy="6837967"/>
          </a:xfrm>
          <a:prstGeom prst="rect">
            <a:avLst/>
          </a:prstGeom>
        </p:spPr>
      </p:pic>
      <p:pic>
        <p:nvPicPr>
          <p:cNvPr id="5" name="4 Imagen" descr="cooltext1187558269.png"/>
          <p:cNvPicPr>
            <a:picLocks noChangeAspect="1"/>
          </p:cNvPicPr>
          <p:nvPr/>
        </p:nvPicPr>
        <p:blipFill>
          <a:blip r:embed="rId3">
            <a:lum bright="20000" contrast="40000"/>
          </a:blip>
          <a:stretch>
            <a:fillRect/>
          </a:stretch>
        </p:blipFill>
        <p:spPr>
          <a:xfrm rot="20689574">
            <a:off x="780683" y="4853309"/>
            <a:ext cx="2395030" cy="1652521"/>
          </a:xfrm>
          <a:prstGeom prst="rect">
            <a:avLst/>
          </a:prstGeom>
        </p:spPr>
      </p:pic>
    </p:spTree>
  </p:cSld>
  <p:clrMapOvr>
    <a:masterClrMapping/>
  </p:clrMapOvr>
  <p:transition spd="slow" advTm="2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35"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anim calcmode="lin" valueType="num">
                                      <p:cBhvr>
                                        <p:cTn id="13" dur="3000" fill="hold"/>
                                        <p:tgtEl>
                                          <p:spTgt spid="5"/>
                                        </p:tgtEl>
                                        <p:attrNameLst>
                                          <p:attrName>style.rotation</p:attrName>
                                        </p:attrNameLst>
                                      </p:cBhvr>
                                      <p:tavLst>
                                        <p:tav tm="0">
                                          <p:val>
                                            <p:fltVal val="720"/>
                                          </p:val>
                                        </p:tav>
                                        <p:tav tm="100000">
                                          <p:val>
                                            <p:fltVal val="0"/>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 calcmode="lin" valueType="num">
                                      <p:cBhvr>
                                        <p:cTn id="15" dur="3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LOHA-HAWAI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ALOHA-HAWAII</Template>
  <TotalTime>0</TotalTime>
  <Words>596</Words>
  <Application>Microsoft Office PowerPoint</Application>
  <PresentationFormat>Presentación en pantalla (4:3)</PresentationFormat>
  <Paragraphs>22</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ALOHA-HAWAII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16</cp:revision>
  <dcterms:created xsi:type="dcterms:W3CDTF">2016-02-14T16:45:28Z</dcterms:created>
  <dcterms:modified xsi:type="dcterms:W3CDTF">2016-02-15T14:42:07Z</dcterms:modified>
</cp:coreProperties>
</file>