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1" r:id="rId3"/>
    <p:sldId id="282" r:id="rId4"/>
    <p:sldId id="257" r:id="rId5"/>
    <p:sldId id="283" r:id="rId6"/>
    <p:sldId id="262" r:id="rId7"/>
    <p:sldId id="258" r:id="rId8"/>
    <p:sldId id="260" r:id="rId9"/>
    <p:sldId id="263" r:id="rId10"/>
    <p:sldId id="264" r:id="rId11"/>
    <p:sldId id="266" r:id="rId12"/>
    <p:sldId id="269" r:id="rId13"/>
    <p:sldId id="268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9" r:id="rId22"/>
    <p:sldId id="280" r:id="rId23"/>
    <p:sldId id="281" r:id="rId2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wcr735FLIznsOphZR9ETQ" hashData="Q3ZTFPNbWbig+PyjOHwPfTqr8Y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753A"/>
    <a:srgbClr val="4E341A"/>
    <a:srgbClr val="003A39"/>
    <a:srgbClr val="007976"/>
    <a:srgbClr val="2B5681"/>
    <a:srgbClr val="336699"/>
    <a:srgbClr val="432003"/>
    <a:srgbClr val="CC6600"/>
    <a:srgbClr val="6B3305"/>
    <a:srgbClr val="0000B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6061" autoAdjust="0"/>
    <p:restoredTop sz="94660"/>
  </p:normalViewPr>
  <p:slideViewPr>
    <p:cSldViewPr>
      <p:cViewPr>
        <p:scale>
          <a:sx n="160" d="100"/>
          <a:sy n="160" d="100"/>
        </p:scale>
        <p:origin x="-258" y="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C270-9C39-42EC-942A-BCB6BF262AE9}" type="datetimeFigureOut">
              <a:rPr lang="es-PE" smtClean="0"/>
              <a:pPr/>
              <a:t>26/10/2016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1DC24-30C6-4E56-9B23-7FDFD12A400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C270-9C39-42EC-942A-BCB6BF262AE9}" type="datetimeFigureOut">
              <a:rPr lang="es-PE" smtClean="0"/>
              <a:pPr/>
              <a:t>26/10/2016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1DC24-30C6-4E56-9B23-7FDFD12A400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C270-9C39-42EC-942A-BCB6BF262AE9}" type="datetimeFigureOut">
              <a:rPr lang="es-PE" smtClean="0"/>
              <a:pPr/>
              <a:t>26/10/2016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1DC24-30C6-4E56-9B23-7FDFD12A400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C270-9C39-42EC-942A-BCB6BF262AE9}" type="datetimeFigureOut">
              <a:rPr lang="es-PE" smtClean="0"/>
              <a:pPr/>
              <a:t>26/10/2016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1DC24-30C6-4E56-9B23-7FDFD12A400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C270-9C39-42EC-942A-BCB6BF262AE9}" type="datetimeFigureOut">
              <a:rPr lang="es-PE" smtClean="0"/>
              <a:pPr/>
              <a:t>26/10/2016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1DC24-30C6-4E56-9B23-7FDFD12A400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C270-9C39-42EC-942A-BCB6BF262AE9}" type="datetimeFigureOut">
              <a:rPr lang="es-PE" smtClean="0"/>
              <a:pPr/>
              <a:t>26/10/2016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1DC24-30C6-4E56-9B23-7FDFD12A400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C270-9C39-42EC-942A-BCB6BF262AE9}" type="datetimeFigureOut">
              <a:rPr lang="es-PE" smtClean="0"/>
              <a:pPr/>
              <a:t>26/10/2016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1DC24-30C6-4E56-9B23-7FDFD12A400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C270-9C39-42EC-942A-BCB6BF262AE9}" type="datetimeFigureOut">
              <a:rPr lang="es-PE" smtClean="0"/>
              <a:pPr/>
              <a:t>26/10/2016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1DC24-30C6-4E56-9B23-7FDFD12A400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C270-9C39-42EC-942A-BCB6BF262AE9}" type="datetimeFigureOut">
              <a:rPr lang="es-PE" smtClean="0"/>
              <a:pPr/>
              <a:t>26/10/2016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1DC24-30C6-4E56-9B23-7FDFD12A400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C270-9C39-42EC-942A-BCB6BF262AE9}" type="datetimeFigureOut">
              <a:rPr lang="es-PE" smtClean="0"/>
              <a:pPr/>
              <a:t>26/10/2016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1DC24-30C6-4E56-9B23-7FDFD12A400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C270-9C39-42EC-942A-BCB6BF262AE9}" type="datetimeFigureOut">
              <a:rPr lang="es-PE" smtClean="0"/>
              <a:pPr/>
              <a:t>26/10/2016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1DC24-30C6-4E56-9B23-7FDFD12A400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2000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6C270-9C39-42EC-942A-BCB6BF262AE9}" type="datetimeFigureOut">
              <a:rPr lang="es-PE" smtClean="0"/>
              <a:pPr/>
              <a:t>26/10/2016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1DC24-30C6-4E56-9B23-7FDFD12A400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>
    <p:zoom dir="in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3.png"/><Relationship Id="rId18" Type="http://schemas.openxmlformats.org/officeDocument/2006/relationships/image" Target="../media/image3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34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2538" name="Picture 10" descr="Rendered Image"/>
          <p:cNvPicPr>
            <a:picLocks noChangeAspect="1" noChangeArrowheads="1"/>
          </p:cNvPicPr>
          <p:nvPr/>
        </p:nvPicPr>
        <p:blipFill>
          <a:blip r:embed="rId4">
            <a:lum bright="-10000" contrast="40000"/>
          </a:blip>
          <a:srcRect/>
          <a:stretch>
            <a:fillRect/>
          </a:stretch>
        </p:blipFill>
        <p:spPr bwMode="auto">
          <a:xfrm>
            <a:off x="4071934" y="571486"/>
            <a:ext cx="3581400" cy="790576"/>
          </a:xfrm>
          <a:prstGeom prst="rect">
            <a:avLst/>
          </a:prstGeom>
          <a:noFill/>
        </p:spPr>
      </p:pic>
      <p:pic>
        <p:nvPicPr>
          <p:cNvPr id="22540" name="Picture 12" descr="Rendered Image"/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/>
          <a:stretch>
            <a:fillRect/>
          </a:stretch>
        </p:blipFill>
        <p:spPr bwMode="auto">
          <a:xfrm>
            <a:off x="4714876" y="1428742"/>
            <a:ext cx="2266950" cy="695325"/>
          </a:xfrm>
          <a:prstGeom prst="rect">
            <a:avLst/>
          </a:prstGeom>
          <a:noFill/>
        </p:spPr>
      </p:pic>
      <p:pic>
        <p:nvPicPr>
          <p:cNvPr id="22542" name="Picture 14" descr="Rendered Image"/>
          <p:cNvPicPr>
            <a:picLocks noChangeAspect="1" noChangeArrowheads="1"/>
          </p:cNvPicPr>
          <p:nvPr/>
        </p:nvPicPr>
        <p:blipFill>
          <a:blip r:embed="rId6">
            <a:lum bright="-10000" contrast="40000"/>
          </a:blip>
          <a:srcRect/>
          <a:stretch>
            <a:fillRect/>
          </a:stretch>
        </p:blipFill>
        <p:spPr bwMode="auto">
          <a:xfrm>
            <a:off x="4214810" y="2143122"/>
            <a:ext cx="3467100" cy="685800"/>
          </a:xfrm>
          <a:prstGeom prst="rect">
            <a:avLst/>
          </a:prstGeom>
          <a:noFill/>
        </p:spPr>
      </p:pic>
      <p:pic>
        <p:nvPicPr>
          <p:cNvPr id="22546" name="Picture 18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4214824"/>
            <a:ext cx="2352675" cy="276225"/>
          </a:xfrm>
          <a:prstGeom prst="rect">
            <a:avLst/>
          </a:prstGeom>
          <a:noFill/>
        </p:spPr>
      </p:pic>
      <p:pic>
        <p:nvPicPr>
          <p:cNvPr id="15" name="14 Imagen" descr="0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20000">
    <p:zoom dir="in"/>
    <p:sndAc>
      <p:stSnd loop="1">
        <p:snd r:embed="rId2" name="CLASICOS_DE_LA_MUSICA_INSTRUMENTAL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20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75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656443086f0a52a66ecf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8"/>
            <a:ext cx="3854942" cy="442913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143240" y="928676"/>
            <a:ext cx="421484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Tallado en la roca, con vistas al mar Adriático, el </a:t>
            </a:r>
            <a:r>
              <a:rPr lang="es-PE" sz="1400" b="1" dirty="0" smtClean="0">
                <a:solidFill>
                  <a:schemeClr val="bg1"/>
                </a:solidFill>
                <a:latin typeface="Agency FB" pitchFamily="34" charset="0"/>
              </a:rPr>
              <a:t>'</a:t>
            </a:r>
            <a:r>
              <a:rPr lang="es-PE" sz="1400" b="1" dirty="0" err="1" smtClean="0">
                <a:solidFill>
                  <a:schemeClr val="bg1"/>
                </a:solidFill>
                <a:latin typeface="Agency FB" pitchFamily="34" charset="0"/>
              </a:rPr>
              <a:t>Ristorante</a:t>
            </a:r>
            <a:r>
              <a:rPr lang="es-PE" sz="1400" b="1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PE" sz="1400" b="1" dirty="0" err="1" smtClean="0">
                <a:solidFill>
                  <a:schemeClr val="bg1"/>
                </a:solidFill>
                <a:latin typeface="Agency FB" pitchFamily="34" charset="0"/>
              </a:rPr>
              <a:t>Grotta</a:t>
            </a:r>
            <a:r>
              <a:rPr lang="es-PE" sz="1400" b="1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PE" sz="1400" b="1" dirty="0" err="1" smtClean="0">
                <a:solidFill>
                  <a:schemeClr val="bg1"/>
                </a:solidFill>
                <a:latin typeface="Agency FB" pitchFamily="34" charset="0"/>
              </a:rPr>
              <a:t>Palazzese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 </a:t>
            </a:r>
            <a:r>
              <a:rPr lang="es-PE" sz="1400" b="1" dirty="0" err="1" smtClean="0">
                <a:solidFill>
                  <a:schemeClr val="bg1"/>
                </a:solidFill>
                <a:latin typeface="Agency FB" pitchFamily="34" charset="0"/>
              </a:rPr>
              <a:t>Polignano</a:t>
            </a:r>
            <a:r>
              <a:rPr lang="es-PE" sz="1400" b="1" dirty="0" smtClean="0">
                <a:solidFill>
                  <a:schemeClr val="bg1"/>
                </a:solidFill>
                <a:latin typeface="Agency FB" pitchFamily="34" charset="0"/>
              </a:rPr>
              <a:t> a Mare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 está situado en un impresionante escenario de rocas y cuevas que han cautivado a los visitantes desde la antigüedad.</a:t>
            </a:r>
          </a:p>
          <a:p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 En la urbe de </a:t>
            </a:r>
            <a:r>
              <a:rPr lang="es-PE" sz="1400" dirty="0" err="1" smtClean="0">
                <a:solidFill>
                  <a:schemeClr val="bg1"/>
                </a:solidFill>
                <a:latin typeface="Agency FB" pitchFamily="34" charset="0"/>
              </a:rPr>
              <a:t>Polignano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 a Mare, en el sur de Italia (provincia de Bari, Apulia), se halla una experiencia gastronómica muy singular. Abierto solo a lo largo de los meses de verano, el 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restaurante 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se halla en una gruta arqueada de piedra caliza, mirando cara el cara el mar. El 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restaurante  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es una parte del hotel </a:t>
            </a:r>
            <a:r>
              <a:rPr lang="es-PE" sz="1400" dirty="0" err="1" smtClean="0">
                <a:solidFill>
                  <a:schemeClr val="bg1"/>
                </a:solidFill>
                <a:latin typeface="Agency FB" pitchFamily="34" charset="0"/>
              </a:rPr>
              <a:t>Grotta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PE" sz="1400" dirty="0" err="1" smtClean="0">
                <a:solidFill>
                  <a:schemeClr val="bg1"/>
                </a:solidFill>
                <a:latin typeface="Agency FB" pitchFamily="34" charset="0"/>
              </a:rPr>
              <a:t>Palazzese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 ubicado encima.</a:t>
            </a:r>
          </a:p>
          <a:p>
            <a:r>
              <a:rPr lang="es-PE" sz="1400" dirty="0" err="1" smtClean="0">
                <a:solidFill>
                  <a:schemeClr val="bg1"/>
                </a:solidFill>
                <a:latin typeface="Agency FB" pitchFamily="34" charset="0"/>
              </a:rPr>
              <a:t>Polignano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 a Mare es una bella urbe medieval compuesta por calles angostas y casas blancas construidas sobre escarpados barrancos con grutas naturales. La gruta de la que toma su nombre el hotel, “Cueva </a:t>
            </a:r>
            <a:r>
              <a:rPr lang="es-PE" sz="1400" dirty="0" err="1" smtClean="0">
                <a:solidFill>
                  <a:schemeClr val="bg1"/>
                </a:solidFill>
                <a:latin typeface="Agency FB" pitchFamily="34" charset="0"/>
              </a:rPr>
              <a:t>Palazzese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”, está en un promontorio ubicado a veinticuatro metros sobre el nivel del mar. </a:t>
            </a:r>
            <a:endParaRPr lang="es-PE" sz="1400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-428646"/>
            <a:ext cx="9715568" cy="578647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4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21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3" grpId="2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75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656443086f0a52a66ecf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8"/>
            <a:ext cx="3854942" cy="442913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14678" y="642924"/>
            <a:ext cx="428628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En este excelente entorno va a poder disfrutar de una exquisita cena mientras  observa de que manera el mar golpea las rocas. Este excepcional restorán ofrece deliciosos platos de enorme calidad acompañados de fantásticos vinos internacionales y locales.</a:t>
            </a:r>
          </a:p>
          <a:p>
            <a:r>
              <a:rPr lang="es-PE" sz="1400" b="1" dirty="0" err="1" smtClean="0">
                <a:solidFill>
                  <a:schemeClr val="bg1"/>
                </a:solidFill>
                <a:latin typeface="Agency FB" pitchFamily="34" charset="0"/>
              </a:rPr>
              <a:t>Polignano</a:t>
            </a:r>
            <a:r>
              <a:rPr lang="es-PE" sz="1400" b="1" dirty="0" smtClean="0">
                <a:solidFill>
                  <a:schemeClr val="bg1"/>
                </a:solidFill>
                <a:latin typeface="Agency FB" pitchFamily="34" charset="0"/>
              </a:rPr>
              <a:t> a Mare 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es un pequeño pueblo italiano con una historia larga y también intensa, más, incluso pese a los vestigios de esa historia que se han preservado durante los siglos, su magia radica más en su orografía y sus piedras naturales que en las talladas y </a:t>
            </a:r>
            <a:r>
              <a:rPr lang="es-PE" sz="1400" dirty="0" err="1" smtClean="0">
                <a:solidFill>
                  <a:schemeClr val="bg1"/>
                </a:solidFill>
                <a:latin typeface="Agency FB" pitchFamily="34" charset="0"/>
              </a:rPr>
              <a:t>construídas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.</a:t>
            </a:r>
          </a:p>
          <a:p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La pequeña localidad se erige en un barranco, sobre una vertiente rocosa que luce y esconde cuevas naturales al lado del mar Adriático; se trata de un pueblo de calles serpenteantes pavimentadas en piedra blanca que a la vuelta de cada esquina miran al mar desde los rincones medievales que preservan. Es un sitio para pasearlo y para cenar en sus </a:t>
            </a:r>
            <a:r>
              <a:rPr lang="es-PE" sz="1400" dirty="0" err="1" smtClean="0">
                <a:solidFill>
                  <a:schemeClr val="bg1"/>
                </a:solidFill>
                <a:latin typeface="Agency FB" pitchFamily="34" charset="0"/>
              </a:rPr>
              <a:t>trattorías</a:t>
            </a:r>
            <a:r>
              <a:rPr lang="es-PE" sz="1400" dirty="0" smtClean="0">
                <a:solidFill>
                  <a:schemeClr val="bg1"/>
                </a:solidFill>
                <a:latin typeface="Agency FB" pitchFamily="34" charset="0"/>
              </a:rPr>
              <a:t> con vistas al mar y sentir bajo tus pies los siglos de historia que allá ocurrieron; es asimismo un sitio para navegarlo descubriendo las grutas y cuevas que lo mantienen. Es el destino ideal para instalarte unos días y descubrir desde allá la costa adriática de Italia.</a:t>
            </a:r>
          </a:p>
          <a:p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5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34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BB69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3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0753A">
              <a:alpha val="8078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33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34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Uo3Iv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33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96_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B69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fc30e7511ec478ca843372de4f609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B330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20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881117975_a3a93d751c_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4881117975_a3a93d751c_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_1_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33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_12_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20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_278_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20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_278_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0753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34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otta-palazzese-1300x8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A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tel-Ristorante-Grotta-Palazzes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Hotel-Ristorante-Grotta-Palazzes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34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tel-Ristorante-Grotta-Palazzese-Italy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_mejores_hoteles_cueva_920344754_1200x8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34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9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682362">
            <a:off x="6499370" y="3520703"/>
            <a:ext cx="1332203" cy="70949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5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GROTTA PALAZZESE UN RESTAURANTE MUY ESPECIAL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-GROTTA PALAZZESE UN RESTAURANTE MUY ESPECIAL-</Template>
  <TotalTime>0</TotalTime>
  <Words>248</Words>
  <Application>Microsoft Office PowerPoint</Application>
  <PresentationFormat>Presentación en pantalla (16:9)</PresentationFormat>
  <Paragraphs>9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-GROTTA PALAZZESE UN RESTAURANTE MUY ESPECIAL-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2016-10-26T15:40:15Z</dcterms:created>
  <dcterms:modified xsi:type="dcterms:W3CDTF">2016-10-26T15:42:54Z</dcterms:modified>
</cp:coreProperties>
</file>