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7"/>
  </p:notesMasterIdLst>
  <p:sldIdLst>
    <p:sldId id="257" r:id="rId3"/>
    <p:sldId id="300" r:id="rId4"/>
    <p:sldId id="329" r:id="rId5"/>
    <p:sldId id="330" r:id="rId6"/>
    <p:sldId id="333" r:id="rId7"/>
    <p:sldId id="289" r:id="rId8"/>
    <p:sldId id="317" r:id="rId9"/>
    <p:sldId id="332" r:id="rId10"/>
    <p:sldId id="316" r:id="rId11"/>
    <p:sldId id="334" r:id="rId12"/>
    <p:sldId id="319" r:id="rId13"/>
    <p:sldId id="318" r:id="rId14"/>
    <p:sldId id="335" r:id="rId15"/>
    <p:sldId id="339" r:id="rId16"/>
    <p:sldId id="338" r:id="rId17"/>
    <p:sldId id="336" r:id="rId18"/>
    <p:sldId id="337" r:id="rId19"/>
    <p:sldId id="340" r:id="rId20"/>
    <p:sldId id="341" r:id="rId21"/>
    <p:sldId id="342" r:id="rId22"/>
    <p:sldId id="343" r:id="rId23"/>
    <p:sldId id="344" r:id="rId24"/>
    <p:sldId id="346" r:id="rId25"/>
    <p:sldId id="369" r:id="rId26"/>
    <p:sldId id="370" r:id="rId27"/>
    <p:sldId id="331" r:id="rId28"/>
    <p:sldId id="280" r:id="rId29"/>
    <p:sldId id="281" r:id="rId30"/>
    <p:sldId id="265" r:id="rId31"/>
    <p:sldId id="278" r:id="rId32"/>
    <p:sldId id="272" r:id="rId33"/>
    <p:sldId id="301" r:id="rId34"/>
    <p:sldId id="282" r:id="rId35"/>
    <p:sldId id="273" r:id="rId36"/>
    <p:sldId id="279" r:id="rId37"/>
    <p:sldId id="285" r:id="rId38"/>
    <p:sldId id="283" r:id="rId39"/>
    <p:sldId id="286" r:id="rId40"/>
    <p:sldId id="287" r:id="rId41"/>
    <p:sldId id="288" r:id="rId42"/>
    <p:sldId id="292" r:id="rId43"/>
    <p:sldId id="367" r:id="rId44"/>
    <p:sldId id="293" r:id="rId45"/>
    <p:sldId id="294" r:id="rId46"/>
    <p:sldId id="274" r:id="rId47"/>
    <p:sldId id="276" r:id="rId48"/>
    <p:sldId id="277" r:id="rId49"/>
    <p:sldId id="284" r:id="rId50"/>
    <p:sldId id="302" r:id="rId51"/>
    <p:sldId id="305" r:id="rId52"/>
    <p:sldId id="306" r:id="rId53"/>
    <p:sldId id="308" r:id="rId54"/>
    <p:sldId id="307" r:id="rId55"/>
    <p:sldId id="309" r:id="rId56"/>
    <p:sldId id="311" r:id="rId57"/>
    <p:sldId id="312" r:id="rId58"/>
    <p:sldId id="313" r:id="rId59"/>
    <p:sldId id="315" r:id="rId60"/>
    <p:sldId id="352" r:id="rId61"/>
    <p:sldId id="349" r:id="rId62"/>
    <p:sldId id="355" r:id="rId63"/>
    <p:sldId id="354" r:id="rId64"/>
    <p:sldId id="351" r:id="rId65"/>
    <p:sldId id="368" r:id="rId66"/>
    <p:sldId id="353" r:id="rId67"/>
    <p:sldId id="356" r:id="rId68"/>
    <p:sldId id="360" r:id="rId69"/>
    <p:sldId id="357" r:id="rId70"/>
    <p:sldId id="358" r:id="rId71"/>
    <p:sldId id="359" r:id="rId72"/>
    <p:sldId id="361" r:id="rId73"/>
    <p:sldId id="362" r:id="rId74"/>
    <p:sldId id="363" r:id="rId75"/>
    <p:sldId id="328" r:id="rId76"/>
    <p:sldId id="323" r:id="rId77"/>
    <p:sldId id="322" r:id="rId78"/>
    <p:sldId id="321" r:id="rId79"/>
    <p:sldId id="320" r:id="rId80"/>
    <p:sldId id="324" r:id="rId81"/>
    <p:sldId id="325" r:id="rId82"/>
    <p:sldId id="327" r:id="rId83"/>
    <p:sldId id="326" r:id="rId84"/>
    <p:sldId id="348" r:id="rId85"/>
    <p:sldId id="347" r:id="rId86"/>
  </p:sldIdLst>
  <p:sldSz cx="10764838"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hn3rmXiYqW+8pSr/OyFXg==" hashData="JYSrZ0JXTDqzgTROinMWgMpmKz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F5FC"/>
    <a:srgbClr val="79DCFF"/>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960" y="-336"/>
      </p:cViewPr>
      <p:guideLst>
        <p:guide orient="horz" pos="2160"/>
        <p:guide pos="3391"/>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viewProps" Target="viewProp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theme" Target="theme/theme1.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notesMaster" Target="notesMasters/notesMaster1.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97BD58-8EB5-4C72-AA00-204DD4896F73}" type="datetimeFigureOut">
              <a:rPr lang="es-ES" smtClean="0"/>
              <a:t>03/07/2020</a:t>
            </a:fld>
            <a:endParaRPr lang="es-ES"/>
          </a:p>
        </p:txBody>
      </p:sp>
      <p:sp>
        <p:nvSpPr>
          <p:cNvPr id="4" name="3 Marcador de imagen de diapositiva"/>
          <p:cNvSpPr>
            <a:spLocks noGrp="1" noRot="1" noChangeAspect="1"/>
          </p:cNvSpPr>
          <p:nvPr>
            <p:ph type="sldImg" idx="2"/>
          </p:nvPr>
        </p:nvSpPr>
        <p:spPr>
          <a:xfrm>
            <a:off x="738188" y="685800"/>
            <a:ext cx="53816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712BD1-7A96-45F1-A5BC-EEF6E29381AC}" type="slidenum">
              <a:rPr lang="es-ES" smtClean="0"/>
              <a:t>‹Nº›</a:t>
            </a:fld>
            <a:endParaRPr lang="es-ES"/>
          </a:p>
        </p:txBody>
      </p:sp>
    </p:spTree>
    <p:extLst>
      <p:ext uri="{BB962C8B-B14F-4D97-AF65-F5344CB8AC3E}">
        <p14:creationId xmlns:p14="http://schemas.microsoft.com/office/powerpoint/2010/main" val="3188037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4712BD1-7A96-45F1-A5BC-EEF6E29381AC}" type="slidenum">
              <a:rPr lang="es-ES" smtClean="0"/>
              <a:t>55</a:t>
            </a:fld>
            <a:endParaRPr lang="es-ES"/>
          </a:p>
        </p:txBody>
      </p:sp>
    </p:spTree>
    <p:extLst>
      <p:ext uri="{BB962C8B-B14F-4D97-AF65-F5344CB8AC3E}">
        <p14:creationId xmlns:p14="http://schemas.microsoft.com/office/powerpoint/2010/main" val="100203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07363" y="2130426"/>
            <a:ext cx="915011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14726" y="3886200"/>
            <a:ext cx="7535387"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7932445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00546871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0348" y="4406901"/>
            <a:ext cx="915011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0348" y="2906713"/>
            <a:ext cx="9150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6298719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8242" y="1600201"/>
            <a:ext cx="475447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72126" y="1600201"/>
            <a:ext cx="475447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15652573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8242" y="1535113"/>
            <a:ext cx="475634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8242" y="2174875"/>
            <a:ext cx="475634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68389" y="1535113"/>
            <a:ext cx="47582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68389" y="2174875"/>
            <a:ext cx="47582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56653198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33240619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92224804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8242" y="273050"/>
            <a:ext cx="3541558"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08753" y="273051"/>
            <a:ext cx="601784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8242" y="1435101"/>
            <a:ext cx="354155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31766888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09983" y="4800600"/>
            <a:ext cx="645890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09983" y="612775"/>
            <a:ext cx="645890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09983" y="5367338"/>
            <a:ext cx="645890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92685617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412761695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04507" y="274639"/>
            <a:ext cx="242208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8242" y="274639"/>
            <a:ext cx="708685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72767531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07363" y="2130428"/>
            <a:ext cx="9150112"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14727" y="3886200"/>
            <a:ext cx="7535387"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82825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95412">
              <a:srgbClr val="E46C0A"/>
            </a:gs>
            <a:gs pos="69000">
              <a:schemeClr val="accent6">
                <a:lumMod val="75000"/>
              </a:schemeClr>
            </a:gs>
            <a:gs pos="33000">
              <a:schemeClr val="accent6">
                <a:lumMod val="60000"/>
                <a:lumOff val="40000"/>
              </a:schemeClr>
            </a:gs>
            <a:gs pos="80000">
              <a:schemeClr val="accent6">
                <a:lumMod val="60000"/>
                <a:lumOff val="4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8242" y="274638"/>
            <a:ext cx="9688354"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8242" y="1600201"/>
            <a:ext cx="9688354"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8242" y="6356351"/>
            <a:ext cx="251179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92B6CF-C560-4F1E-9F31-9426CFD2FD04}" type="datetimeFigureOut">
              <a:rPr lang="es-ES" smtClean="0"/>
              <a:t>03/07/2020</a:t>
            </a:fld>
            <a:endParaRPr lang="es-ES"/>
          </a:p>
        </p:txBody>
      </p:sp>
      <p:sp>
        <p:nvSpPr>
          <p:cNvPr id="5" name="4 Marcador de pie de página"/>
          <p:cNvSpPr>
            <a:spLocks noGrp="1"/>
          </p:cNvSpPr>
          <p:nvPr>
            <p:ph type="ftr" sz="quarter" idx="3"/>
          </p:nvPr>
        </p:nvSpPr>
        <p:spPr>
          <a:xfrm>
            <a:off x="3677987" y="6356351"/>
            <a:ext cx="340886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14800" y="6356351"/>
            <a:ext cx="251179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690DE-7C8A-4E4C-B244-D456858B275E}" type="slidenum">
              <a:rPr lang="es-ES" smtClean="0"/>
              <a:t>‹Nº›</a:t>
            </a:fld>
            <a:endParaRPr lang="es-ES"/>
          </a:p>
        </p:txBody>
      </p:sp>
    </p:spTree>
    <p:extLst>
      <p:ext uri="{BB962C8B-B14F-4D97-AF65-F5344CB8AC3E}">
        <p14:creationId xmlns:p14="http://schemas.microsoft.com/office/powerpoint/2010/main" val="4069988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8242" y="6245225"/>
            <a:ext cx="251179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slideLayout" Target="../slideLayouts/slideLayout7.xml"/><Relationship Id="rId1" Type="http://schemas.openxmlformats.org/officeDocument/2006/relationships/audio" Target="../media/audio4.wav"/><Relationship Id="rId4" Type="http://schemas.openxmlformats.org/officeDocument/2006/relationships/image" Target="../media/image67.jpeg"/></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gif"/><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6.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87.jpeg"/></Relationships>
</file>

<file path=ppt/slides/_rels/slide84.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93.png"/><Relationship Id="rId18" Type="http://schemas.openxmlformats.org/officeDocument/2006/relationships/image" Target="../media/image96.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9.png"/><Relationship Id="rId11" Type="http://schemas.openxmlformats.org/officeDocument/2006/relationships/image" Target="../media/image92.png"/><Relationship Id="rId5" Type="http://schemas.openxmlformats.org/officeDocument/2006/relationships/hyperlink" Target="http://www.mispps.com/" TargetMode="External"/><Relationship Id="rId15" Type="http://schemas.openxmlformats.org/officeDocument/2006/relationships/image" Target="../media/image94.png"/><Relationship Id="rId10" Type="http://schemas.openxmlformats.org/officeDocument/2006/relationships/hyperlink" Target="https://www.facebook.com/mispps" TargetMode="External"/><Relationship Id="rId4" Type="http://schemas.openxmlformats.org/officeDocument/2006/relationships/image" Target="../media/image88.png"/><Relationship Id="rId9" Type="http://schemas.openxmlformats.org/officeDocument/2006/relationships/image" Target="../media/image9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Andando por las ramas !: Ardilla moruna, una invasora e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78333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8029" y="3388032"/>
            <a:ext cx="6858000" cy="8194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294867" y="3388032"/>
            <a:ext cx="6858000" cy="8194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76483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764838" cy="74688"/>
          </a:xfrm>
          <a:prstGeom prst="rect">
            <a:avLst/>
          </a:prstGeom>
          <a:noFill/>
          <a:ln w="9525">
            <a:noFill/>
            <a:miter lim="800000"/>
            <a:headEnd/>
            <a:tailEnd/>
          </a:ln>
        </p:spPr>
      </p:pic>
      <p:sp>
        <p:nvSpPr>
          <p:cNvPr id="155665" name="Rectangle 17"/>
          <p:cNvSpPr>
            <a:spLocks noChangeArrowheads="1"/>
          </p:cNvSpPr>
          <p:nvPr/>
        </p:nvSpPr>
        <p:spPr bwMode="auto">
          <a:xfrm>
            <a:off x="420477" y="5857913"/>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20474" y="5715019"/>
            <a:ext cx="823013" cy="766986"/>
          </a:xfrm>
          <a:prstGeom prst="rect">
            <a:avLst/>
          </a:prstGeom>
          <a:noFill/>
          <a:ln w="38100">
            <a:solidFill>
              <a:srgbClr val="1CDEF8"/>
            </a:solidFill>
            <a:miter lim="800000"/>
            <a:headEnd/>
            <a:tailEnd/>
          </a:ln>
        </p:spPr>
      </p:pic>
      <p:sp>
        <p:nvSpPr>
          <p:cNvPr id="19" name="18 Rectángulo"/>
          <p:cNvSpPr/>
          <p:nvPr/>
        </p:nvSpPr>
        <p:spPr>
          <a:xfrm>
            <a:off x="2331393" y="4572030"/>
            <a:ext cx="31694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13244" y="928670"/>
            <a:ext cx="7745141" cy="4357718"/>
          </a:xfrm>
          <a:prstGeom prst="rect">
            <a:avLst/>
          </a:prstGeom>
        </p:spPr>
        <p:txBody>
          <a:bodyPr wrap="none" lIns="81272" tIns="40636" rIns="81272" bIns="40636" fromWordArt="1">
            <a:prstTxWarp prst="textPlain">
              <a:avLst>
                <a:gd name="adj" fmla="val 50000"/>
              </a:avLst>
            </a:prstTxWarp>
          </a:bodyPr>
          <a:lstStyle/>
          <a:p>
            <a:pPr algn="ctr"/>
            <a:r>
              <a:rPr lang="es-ES" sz="8800" b="1" kern="10" dirty="0" smtClean="0">
                <a:ln w="19050">
                  <a:solidFill>
                    <a:srgbClr val="0000FF"/>
                  </a:solidFill>
                  <a:round/>
                  <a:headEnd/>
                  <a:tailEnd/>
                </a:ln>
                <a:solidFill>
                  <a:srgbClr val="FFFF00"/>
                </a:solidFill>
                <a:effectLst>
                  <a:outerShdw dist="35921" dir="2700000" algn="ctr" rotWithShape="0">
                    <a:srgbClr val="990000"/>
                  </a:outerShdw>
                </a:effectLst>
                <a:latin typeface="Bernard MT Condensed" pitchFamily="18" charset="0"/>
                <a:cs typeface="MV Boli" pitchFamily="2" charset="0"/>
              </a:rPr>
              <a:t>FUERTEVENTURA</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Bernard MT Condensed" pitchFamily="18" charset="0"/>
                <a:cs typeface="MV Boli" pitchFamily="2" charset="0"/>
              </a:rPr>
              <a:t>Y LA ARDILLA MORUNA</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Bernard MT Condensed" pitchFamily="18" charset="0"/>
                <a:cs typeface="MV Boli" pitchFamily="2" charset="0"/>
              </a:rPr>
              <a:t>Una </a:t>
            </a:r>
            <a:r>
              <a:rPr lang="es-ES" sz="3200" b="1" kern="10" dirty="0">
                <a:ln w="19050">
                  <a:solidFill>
                    <a:srgbClr val="0000FF"/>
                  </a:solidFill>
                  <a:round/>
                  <a:headEnd/>
                  <a:tailEnd/>
                </a:ln>
                <a:solidFill>
                  <a:srgbClr val="FFFF00"/>
                </a:solidFill>
                <a:effectLst>
                  <a:outerShdw dist="35921" dir="2700000" algn="ctr" rotWithShape="0">
                    <a:srgbClr val="990000"/>
                  </a:outerShdw>
                </a:effectLst>
                <a:latin typeface="Bernard MT Condensed" pitchFamily="18" charset="0"/>
                <a:cs typeface="MV Boli" pitchFamily="2" charset="0"/>
              </a:rPr>
              <a:t>simpática y peligrosa invasora</a:t>
            </a:r>
            <a:endPar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Bernard MT Condensed" pitchFamily="18" charset="0"/>
              <a:cs typeface="MV Boli" pitchFamily="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prstClr val="black"/>
              <a:schemeClr val="accent2">
                <a:tint val="45000"/>
                <a:satMod val="400000"/>
              </a:schemeClr>
            </a:duotone>
            <a:extLst>
              <a:ext uri="{28A0092B-C50C-407E-A947-70E740481C1C}">
                <a14:useLocalDpi xmlns:a14="http://schemas.microsoft.com/office/drawing/2010/main"/>
              </a:ext>
            </a:extLst>
          </a:blip>
          <a:srcRect/>
          <a:stretch>
            <a:fillRect/>
          </a:stretch>
        </p:blipFill>
        <p:spPr bwMode="auto">
          <a:xfrm>
            <a:off x="1492865" y="5611366"/>
            <a:ext cx="2364915" cy="934064"/>
          </a:xfrm>
          <a:prstGeom prst="rect">
            <a:avLst/>
          </a:prstGeom>
          <a:noFill/>
        </p:spPr>
      </p:pic>
      <p:sp>
        <p:nvSpPr>
          <p:cNvPr id="13" name="12 Rectángulo"/>
          <p:cNvSpPr/>
          <p:nvPr/>
        </p:nvSpPr>
        <p:spPr>
          <a:xfrm>
            <a:off x="-5382418" y="-642966"/>
            <a:ext cx="5382419"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537543930"/>
      </p:ext>
    </p:extLst>
  </p:cSld>
  <p:clrMapOvr>
    <a:masterClrMapping/>
  </p:clrMapOvr>
  <mc:AlternateContent xmlns:mc="http://schemas.openxmlformats.org/markup-compatibility/2006" xmlns:p14="http://schemas.microsoft.com/office/powerpoint/2010/main">
    <mc:Choice Requires="p14">
      <p:transition spd="slow" p14:dur="4000" advTm="12000">
        <p14:vortex dir="r"/>
        <p:sndAc>
          <p:stSnd>
            <p:snd r:embed="rId2" name="Enrique Chia + A Man Without Love.wav"/>
          </p:stSnd>
        </p:sndAc>
      </p:transition>
    </mc:Choice>
    <mc:Fallback xmlns="">
      <p:transition spd="slow" advTm="12000">
        <p:fade/>
        <p:sndAc>
          <p:stSnd>
            <p:snd r:embed="rId7" name="Enrique Chia + A Man Without Lov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1263" y="0"/>
            <a:ext cx="107761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3554" name="Picture 2" descr="ardillas | (Fr[An)otacio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8130" y="0"/>
            <a:ext cx="6408712" cy="6912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472227"/>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Guía de Puerto del Rosar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034"/>
            <a:ext cx="11048566" cy="689103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13867" y="332656"/>
            <a:ext cx="1910523" cy="369332"/>
          </a:xfrm>
          <a:prstGeom prst="rect">
            <a:avLst/>
          </a:prstGeom>
          <a:solidFill>
            <a:srgbClr val="64F5FC"/>
          </a:solidFill>
        </p:spPr>
        <p:txBody>
          <a:bodyPr wrap="none">
            <a:spAutoFit/>
          </a:bodyPr>
          <a:lstStyle/>
          <a:p>
            <a:r>
              <a:rPr lang="es-ES" dirty="0"/>
              <a:t>Puerto del Rosario</a:t>
            </a:r>
          </a:p>
        </p:txBody>
      </p:sp>
    </p:spTree>
    <p:extLst>
      <p:ext uri="{BB962C8B-B14F-4D97-AF65-F5344CB8AC3E}">
        <p14:creationId xmlns:p14="http://schemas.microsoft.com/office/powerpoint/2010/main" val="151319787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omienzan las obras de la Avenida Marítima de Puerto del Rosari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64838" cy="710140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7843" y="260648"/>
            <a:ext cx="1910523" cy="369332"/>
          </a:xfrm>
          <a:prstGeom prst="rect">
            <a:avLst/>
          </a:prstGeom>
          <a:solidFill>
            <a:srgbClr val="64F5FC"/>
          </a:solidFill>
        </p:spPr>
        <p:txBody>
          <a:bodyPr wrap="none">
            <a:spAutoFit/>
          </a:bodyPr>
          <a:lstStyle/>
          <a:p>
            <a:r>
              <a:rPr lang="es-ES" dirty="0"/>
              <a:t>Puerto del Rosario</a:t>
            </a:r>
          </a:p>
        </p:txBody>
      </p:sp>
    </p:spTree>
    <p:extLst>
      <p:ext uri="{BB962C8B-B14F-4D97-AF65-F5344CB8AC3E}">
        <p14:creationId xmlns:p14="http://schemas.microsoft.com/office/powerpoint/2010/main" val="24212985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La huelga de la estiba paraliza el muelle - Noticias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183"/>
            <a:ext cx="10985475" cy="688318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7843" y="260648"/>
            <a:ext cx="1910523" cy="369332"/>
          </a:xfrm>
          <a:prstGeom prst="rect">
            <a:avLst/>
          </a:prstGeom>
          <a:solidFill>
            <a:srgbClr val="64F5FC"/>
          </a:solidFill>
        </p:spPr>
        <p:txBody>
          <a:bodyPr wrap="none">
            <a:spAutoFit/>
          </a:bodyPr>
          <a:lstStyle/>
          <a:p>
            <a:r>
              <a:rPr lang="es-ES" dirty="0"/>
              <a:t>Puerto del Rosario</a:t>
            </a:r>
          </a:p>
        </p:txBody>
      </p:sp>
    </p:spTree>
    <p:extLst>
      <p:ext uri="{BB962C8B-B14F-4D97-AF65-F5344CB8AC3E}">
        <p14:creationId xmlns:p14="http://schemas.microsoft.com/office/powerpoint/2010/main" val="72988037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Fuerteventura en 4 días - Opinión, consejos, guía de viaje y 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76109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9851" y="476672"/>
            <a:ext cx="1040734" cy="369332"/>
          </a:xfrm>
          <a:prstGeom prst="rect">
            <a:avLst/>
          </a:prstGeom>
          <a:solidFill>
            <a:srgbClr val="64F5FC"/>
          </a:solidFill>
        </p:spPr>
        <p:txBody>
          <a:bodyPr wrap="none">
            <a:spAutoFit/>
          </a:bodyPr>
          <a:lstStyle/>
          <a:p>
            <a:r>
              <a:rPr lang="es-ES" dirty="0"/>
              <a:t>Corralejo</a:t>
            </a:r>
          </a:p>
        </p:txBody>
      </p:sp>
    </p:spTree>
    <p:extLst>
      <p:ext uri="{BB962C8B-B14F-4D97-AF65-F5344CB8AC3E}">
        <p14:creationId xmlns:p14="http://schemas.microsoft.com/office/powerpoint/2010/main" val="146431714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tusguiasdeviaje.com/wp-content/uploads/2017/12/Que-ver-en-Fuerteventura-Guia-de-viaje-Fuerteventu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98" y="0"/>
            <a:ext cx="1083252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68761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uerteventura abre sus playas para todos el lunes 25 - Notici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190" y="0"/>
            <a:ext cx="10855027" cy="7229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152939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Qué ver en Fuerteventura? Todo lo qué hacer en tu viaje a Canar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0" y="-28275"/>
            <a:ext cx="10777007" cy="698566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57883" y="332656"/>
            <a:ext cx="1040734" cy="369332"/>
          </a:xfrm>
          <a:prstGeom prst="rect">
            <a:avLst/>
          </a:prstGeom>
          <a:solidFill>
            <a:srgbClr val="64F5FC"/>
          </a:solidFill>
        </p:spPr>
        <p:txBody>
          <a:bodyPr wrap="none">
            <a:spAutoFit/>
          </a:bodyPr>
          <a:lstStyle/>
          <a:p>
            <a:r>
              <a:rPr lang="es-ES" dirty="0"/>
              <a:t>Corralejo</a:t>
            </a:r>
          </a:p>
        </p:txBody>
      </p:sp>
    </p:spTree>
    <p:extLst>
      <p:ext uri="{BB962C8B-B14F-4D97-AF65-F5344CB8AC3E}">
        <p14:creationId xmlns:p14="http://schemas.microsoft.com/office/powerpoint/2010/main" val="16462649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randes Playas de Corralejo – Fuerteventura – Playas popula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24"/>
            <a:ext cx="11285500" cy="7322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89457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s://tusguiasdeviaje.com/wp-content/uploads/2017/12/Playa-de-Corralejo-Fuerteventu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66" y="-26996"/>
            <a:ext cx="10872434" cy="68804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7843" y="404664"/>
            <a:ext cx="5381625" cy="1200329"/>
          </a:xfrm>
          <a:prstGeom prst="rect">
            <a:avLst/>
          </a:prstGeom>
          <a:solidFill>
            <a:srgbClr val="64F5FC"/>
          </a:solidFill>
        </p:spPr>
        <p:txBody>
          <a:bodyPr>
            <a:spAutoFit/>
          </a:bodyPr>
          <a:lstStyle/>
          <a:p>
            <a:pPr algn="ctr"/>
            <a:r>
              <a:rPr lang="es-ES" dirty="0"/>
              <a:t> B</a:t>
            </a:r>
            <a:r>
              <a:rPr lang="es-ES" dirty="0" smtClean="0"/>
              <a:t>onito </a:t>
            </a:r>
            <a:r>
              <a:rPr lang="es-ES" dirty="0"/>
              <a:t>pueblo de Corralejo </a:t>
            </a:r>
            <a:r>
              <a:rPr lang="es-ES" dirty="0" smtClean="0"/>
              <a:t> Su </a:t>
            </a:r>
            <a:r>
              <a:rPr lang="es-ES" dirty="0"/>
              <a:t>paseo marítimo y su parte central es precioso, muchísimo ambiente y lugares para </a:t>
            </a:r>
            <a:r>
              <a:rPr lang="es-ES" dirty="0" smtClean="0"/>
              <a:t> comer o cenar </a:t>
            </a:r>
            <a:r>
              <a:rPr lang="es-ES" dirty="0"/>
              <a:t>con mucho encanto. Paseadlo de arriba abajo </a:t>
            </a:r>
            <a:r>
              <a:rPr lang="es-ES" dirty="0" smtClean="0"/>
              <a:t>no </a:t>
            </a:r>
            <a:r>
              <a:rPr lang="es-ES" dirty="0"/>
              <a:t>os defraudará.</a:t>
            </a:r>
          </a:p>
        </p:txBody>
      </p:sp>
    </p:spTree>
    <p:extLst>
      <p:ext uri="{BB962C8B-B14F-4D97-AF65-F5344CB8AC3E}">
        <p14:creationId xmlns:p14="http://schemas.microsoft.com/office/powerpoint/2010/main" val="1375248104"/>
      </p:ext>
    </p:extLst>
  </p:cSld>
  <p:clrMapOvr>
    <a:masterClrMapping/>
  </p:clrMapOvr>
  <mc:AlternateContent xmlns:mc="http://schemas.openxmlformats.org/markup-compatibility/2006">
    <mc:Choice xmlns:p14="http://schemas.microsoft.com/office/powerpoint/2010/main" Requires="p14">
      <p:transition spd="slow" p14:dur="4000" advTm="18000">
        <p14:vortex dir="r"/>
      </p:transition>
    </mc:Choice>
    <mc:Fallback>
      <p:transition spd="slow" advTm="1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Playas de Morro Jable - Que hacer en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8" y="0"/>
            <a:ext cx="1096054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680456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artel de bienvenida a la localidad de Pájara en la isla canaria ..."/>
          <p:cNvPicPr>
            <a:picLocks noChangeAspect="1" noChangeArrowheads="1"/>
          </p:cNvPicPr>
          <p:nvPr/>
        </p:nvPicPr>
        <p:blipFill rotWithShape="1">
          <a:blip r:embed="rId2">
            <a:extLst>
              <a:ext uri="{28A0092B-C50C-407E-A947-70E740481C1C}">
                <a14:useLocalDpi xmlns:a14="http://schemas.microsoft.com/office/drawing/2010/main" val="0"/>
              </a:ext>
            </a:extLst>
          </a:blip>
          <a:srcRect b="11377"/>
          <a:stretch/>
        </p:blipFill>
        <p:spPr bwMode="auto">
          <a:xfrm>
            <a:off x="0" y="0"/>
            <a:ext cx="10764838" cy="701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93613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Qué ver en Pája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64838" cy="703274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7843" y="188640"/>
            <a:ext cx="882806" cy="369332"/>
          </a:xfrm>
          <a:prstGeom prst="rect">
            <a:avLst/>
          </a:prstGeom>
          <a:solidFill>
            <a:srgbClr val="64F5FC"/>
          </a:solidFill>
        </p:spPr>
        <p:txBody>
          <a:bodyPr wrap="none">
            <a:spAutoFit/>
          </a:bodyPr>
          <a:lstStyle/>
          <a:p>
            <a:r>
              <a:rPr lang="es-ES" dirty="0"/>
              <a:t>PAJARA</a:t>
            </a:r>
          </a:p>
        </p:txBody>
      </p:sp>
    </p:spTree>
    <p:extLst>
      <p:ext uri="{BB962C8B-B14F-4D97-AF65-F5344CB8AC3E}">
        <p14:creationId xmlns:p14="http://schemas.microsoft.com/office/powerpoint/2010/main" val="284416967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ebrero 2018 – Página 5 – Ayuntamiento de Pája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64839"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9851" y="332656"/>
            <a:ext cx="882806" cy="369332"/>
          </a:xfrm>
          <a:prstGeom prst="rect">
            <a:avLst/>
          </a:prstGeom>
          <a:solidFill>
            <a:srgbClr val="64F5FC"/>
          </a:solidFill>
        </p:spPr>
        <p:txBody>
          <a:bodyPr wrap="none">
            <a:spAutoFit/>
          </a:bodyPr>
          <a:lstStyle/>
          <a:p>
            <a:r>
              <a:rPr lang="es-ES" dirty="0"/>
              <a:t>PAJARA</a:t>
            </a:r>
          </a:p>
        </p:txBody>
      </p:sp>
    </p:spTree>
    <p:extLst>
      <p:ext uri="{BB962C8B-B14F-4D97-AF65-F5344CB8AC3E}">
        <p14:creationId xmlns:p14="http://schemas.microsoft.com/office/powerpoint/2010/main" val="395070725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ÁJARA » Un pueblo rodeado de espectaculares monumentos natur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94"/>
            <a:ext cx="11009908" cy="7110002"/>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629891" y="620688"/>
            <a:ext cx="882806" cy="369332"/>
          </a:xfrm>
          <a:prstGeom prst="rect">
            <a:avLst/>
          </a:prstGeom>
          <a:solidFill>
            <a:srgbClr val="64F5FC"/>
          </a:solidFill>
        </p:spPr>
        <p:txBody>
          <a:bodyPr wrap="none" rtlCol="0">
            <a:spAutoFit/>
          </a:bodyPr>
          <a:lstStyle/>
          <a:p>
            <a:r>
              <a:rPr lang="es-ES" dirty="0" smtClean="0"/>
              <a:t>PAJARA</a:t>
            </a:r>
            <a:endParaRPr lang="es-ES" dirty="0"/>
          </a:p>
        </p:txBody>
      </p:sp>
    </p:spTree>
    <p:extLst>
      <p:ext uri="{BB962C8B-B14F-4D97-AF65-F5344CB8AC3E}">
        <p14:creationId xmlns:p14="http://schemas.microsoft.com/office/powerpoint/2010/main" val="406643981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ÁJARA » Un pueblo rodeado de espectaculares monumentos natur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8" y="-1"/>
            <a:ext cx="10773325" cy="718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47433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a Oliva busca mantener al Cotillo como pueblo pesquero - Notici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2" y="-171400"/>
            <a:ext cx="10780969" cy="731520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485875" y="332656"/>
            <a:ext cx="1029834" cy="369332"/>
          </a:xfrm>
          <a:prstGeom prst="rect">
            <a:avLst/>
          </a:prstGeom>
          <a:solidFill>
            <a:srgbClr val="64F5FC"/>
          </a:solidFill>
        </p:spPr>
        <p:txBody>
          <a:bodyPr wrap="none" rtlCol="0">
            <a:spAutoFit/>
          </a:bodyPr>
          <a:lstStyle/>
          <a:p>
            <a:r>
              <a:rPr lang="es-ES" dirty="0" smtClean="0"/>
              <a:t>LA OLIVA</a:t>
            </a:r>
            <a:endParaRPr lang="es-ES" dirty="0"/>
          </a:p>
        </p:txBody>
      </p:sp>
    </p:spTree>
    <p:extLst>
      <p:ext uri="{BB962C8B-B14F-4D97-AF65-F5344CB8AC3E}">
        <p14:creationId xmlns:p14="http://schemas.microsoft.com/office/powerpoint/2010/main" val="172487129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glesia de Nuestra Señora de la Candel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02" y="-1"/>
            <a:ext cx="11771587"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629891" y="332656"/>
            <a:ext cx="1029834" cy="369332"/>
          </a:xfrm>
          <a:prstGeom prst="rect">
            <a:avLst/>
          </a:prstGeom>
          <a:solidFill>
            <a:srgbClr val="64F5FC"/>
          </a:solidFill>
        </p:spPr>
        <p:txBody>
          <a:bodyPr wrap="none" rtlCol="0">
            <a:spAutoFit/>
          </a:bodyPr>
          <a:lstStyle/>
          <a:p>
            <a:r>
              <a:rPr lang="es-ES" dirty="0" smtClean="0"/>
              <a:t>LA OLIVA</a:t>
            </a:r>
            <a:endParaRPr lang="es-ES" dirty="0"/>
          </a:p>
        </p:txBody>
      </p:sp>
    </p:spTree>
    <p:extLst>
      <p:ext uri="{BB962C8B-B14F-4D97-AF65-F5344CB8AC3E}">
        <p14:creationId xmlns:p14="http://schemas.microsoft.com/office/powerpoint/2010/main" val="7319199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a Oliva - Corralejo.info - Empresas y servicios de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2" y="0"/>
            <a:ext cx="10771659" cy="717427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84465" y="589330"/>
            <a:ext cx="1029834" cy="369332"/>
          </a:xfrm>
          <a:prstGeom prst="rect">
            <a:avLst/>
          </a:prstGeom>
          <a:solidFill>
            <a:srgbClr val="64F5FC"/>
          </a:solidFill>
        </p:spPr>
        <p:txBody>
          <a:bodyPr wrap="none">
            <a:spAutoFit/>
          </a:bodyPr>
          <a:lstStyle/>
          <a:p>
            <a:r>
              <a:rPr lang="es-ES" dirty="0"/>
              <a:t>LA OLIVA</a:t>
            </a:r>
          </a:p>
        </p:txBody>
      </p:sp>
    </p:spTree>
    <p:extLst>
      <p:ext uri="{BB962C8B-B14F-4D97-AF65-F5344CB8AC3E}">
        <p14:creationId xmlns:p14="http://schemas.microsoft.com/office/powerpoint/2010/main" val="120530885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osta Calma (Fuerteventura) 2020 • Todo lo que necesitas sab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64839" cy="69573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1859" y="332656"/>
            <a:ext cx="1527149" cy="369332"/>
          </a:xfrm>
          <a:prstGeom prst="rect">
            <a:avLst/>
          </a:prstGeom>
          <a:solidFill>
            <a:srgbClr val="64F5FC"/>
          </a:solidFill>
        </p:spPr>
        <p:txBody>
          <a:bodyPr wrap="none">
            <a:spAutoFit/>
          </a:bodyPr>
          <a:lstStyle/>
          <a:p>
            <a:r>
              <a:rPr lang="es-ES" dirty="0"/>
              <a:t>COSTA CALMA</a:t>
            </a:r>
          </a:p>
        </p:txBody>
      </p:sp>
    </p:spTree>
    <p:extLst>
      <p:ext uri="{BB962C8B-B14F-4D97-AF65-F5344CB8AC3E}">
        <p14:creationId xmlns:p14="http://schemas.microsoft.com/office/powerpoint/2010/main" val="321750531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Resort SBH Costa Calma Beach, Costa Calma - trivago.com.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2" y="-27013"/>
            <a:ext cx="10759505" cy="6941537"/>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254870" y="322144"/>
            <a:ext cx="1527149" cy="369332"/>
          </a:xfrm>
          <a:prstGeom prst="rect">
            <a:avLst/>
          </a:prstGeom>
          <a:solidFill>
            <a:srgbClr val="64F5FC"/>
          </a:solidFill>
        </p:spPr>
        <p:txBody>
          <a:bodyPr wrap="none" rtlCol="0">
            <a:spAutoFit/>
          </a:bodyPr>
          <a:lstStyle/>
          <a:p>
            <a:r>
              <a:rPr lang="es-ES" dirty="0" smtClean="0"/>
              <a:t>COSTA CALMA</a:t>
            </a:r>
            <a:endParaRPr lang="es-ES" dirty="0"/>
          </a:p>
        </p:txBody>
      </p:sp>
    </p:spTree>
    <p:extLst>
      <p:ext uri="{BB962C8B-B14F-4D97-AF65-F5344CB8AC3E}">
        <p14:creationId xmlns:p14="http://schemas.microsoft.com/office/powerpoint/2010/main" val="41313281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partamentos Bungalows Club Green Oasis - Costa Calma -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27035" cy="7284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83678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uineje se queda sin bandera azul en Tarajalejo - Notici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8" y="-42525"/>
            <a:ext cx="10762349" cy="69185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57883" y="404664"/>
            <a:ext cx="1315232" cy="369332"/>
          </a:xfrm>
          <a:prstGeom prst="rect">
            <a:avLst/>
          </a:prstGeom>
          <a:solidFill>
            <a:srgbClr val="64F5FC"/>
          </a:solidFill>
        </p:spPr>
        <p:txBody>
          <a:bodyPr wrap="none">
            <a:spAutoFit/>
          </a:bodyPr>
          <a:lstStyle/>
          <a:p>
            <a:r>
              <a:rPr lang="es-ES" dirty="0" smtClean="0"/>
              <a:t>TARATALEJO</a:t>
            </a:r>
            <a:endParaRPr lang="es-ES" dirty="0"/>
          </a:p>
        </p:txBody>
      </p:sp>
    </p:spTree>
    <p:extLst>
      <p:ext uri="{BB962C8B-B14F-4D97-AF65-F5344CB8AC3E}">
        <p14:creationId xmlns:p14="http://schemas.microsoft.com/office/powerpoint/2010/main" val="184833550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ivienda Vacacional Tarajalejo - Appartamenti Vacanza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82" y="0"/>
            <a:ext cx="10782520" cy="69707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9851" y="404664"/>
            <a:ext cx="1315232" cy="369332"/>
          </a:xfrm>
          <a:prstGeom prst="rect">
            <a:avLst/>
          </a:prstGeom>
          <a:solidFill>
            <a:srgbClr val="64F5FC"/>
          </a:solidFill>
        </p:spPr>
        <p:txBody>
          <a:bodyPr wrap="none">
            <a:spAutoFit/>
          </a:bodyPr>
          <a:lstStyle/>
          <a:p>
            <a:r>
              <a:rPr lang="es-ES" dirty="0"/>
              <a:t>TARATALEJO</a:t>
            </a:r>
          </a:p>
        </p:txBody>
      </p:sp>
    </p:spTree>
    <p:extLst>
      <p:ext uri="{BB962C8B-B14F-4D97-AF65-F5344CB8AC3E}">
        <p14:creationId xmlns:p14="http://schemas.microsoft.com/office/powerpoint/2010/main" val="23490804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013925" y="2492896"/>
            <a:ext cx="8568952"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6600" b="1" i="1" dirty="0" smtClean="0">
                <a:solidFill>
                  <a:srgbClr val="FF0000"/>
                </a:solidFill>
                <a:latin typeface="Berlin Sans FB" pitchFamily="34" charset="0"/>
              </a:rPr>
              <a:t>Las ardillas morunas en Fuerteventura</a:t>
            </a:r>
            <a:endParaRPr lang="es-ES" altLang="es-ES" sz="6600" b="1" i="1" dirty="0">
              <a:solidFill>
                <a:srgbClr val="FF0000"/>
              </a:solidFill>
              <a:latin typeface="Berlin Sans FB" pitchFamily="34" charset="0"/>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5868" y="5306266"/>
            <a:ext cx="1696115" cy="1366752"/>
          </a:xfrm>
          <a:prstGeom prst="rect">
            <a:avLst/>
          </a:prstGeom>
          <a:noFill/>
        </p:spPr>
      </p:pic>
      <p:pic>
        <p:nvPicPr>
          <p:cNvPr id="6"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83" y="0"/>
            <a:ext cx="10887241" cy="7569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880882"/>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1" presetClass="exit" presetSubtype="1" fill="hold" nodeType="withEffect">
                                  <p:stCondLst>
                                    <p:cond delay="2750"/>
                                  </p:stCondLst>
                                  <p:childTnLst>
                                    <p:animEffect transition="out" filter="wheel(1)">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 ardilla moruna en Fuerteventura"/>
          <p:cNvPicPr>
            <a:picLocks noChangeAspect="1" noChangeArrowheads="1"/>
          </p:cNvPicPr>
          <p:nvPr/>
        </p:nvPicPr>
        <p:blipFill rotWithShape="1">
          <a:blip r:embed="rId2">
            <a:extLst>
              <a:ext uri="{28A0092B-C50C-407E-A947-70E740481C1C}">
                <a14:useLocalDpi xmlns:a14="http://schemas.microsoft.com/office/drawing/2010/main" val="0"/>
              </a:ext>
            </a:extLst>
          </a:blip>
          <a:srcRect b="7681"/>
          <a:stretch/>
        </p:blipFill>
        <p:spPr bwMode="auto">
          <a:xfrm>
            <a:off x="-19847" y="0"/>
            <a:ext cx="1096054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8856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nvasión de ardillas morunas en Fuerteventura - YouTub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invasión de ardillas morunas en Fuerteventura - YouTub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4102" name="Picture 6" descr="Ciencia Canaria - Una simpática y peligrosa invaso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0" y="-7285"/>
            <a:ext cx="10754178" cy="7136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27401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294187" y="1268760"/>
            <a:ext cx="6630556"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FF0000"/>
                </a:solidFill>
                <a:latin typeface="+mj-lt"/>
              </a:rPr>
              <a:t>Por muy simpática que nos parezca, la ardilla moruna es una extraña en las Islas Canarias. Y como tal, hay que extremar las precauciones para evitar que este animal cause estragos en la biodiversidad de las </a:t>
            </a:r>
            <a:r>
              <a:rPr lang="es-ES" altLang="es-ES" sz="2000" b="1" i="1" dirty="0" smtClean="0">
                <a:solidFill>
                  <a:srgbClr val="FF0000"/>
                </a:solidFill>
                <a:latin typeface="+mj-lt"/>
              </a:rPr>
              <a:t>Islas. Entre </a:t>
            </a:r>
            <a:r>
              <a:rPr lang="es-ES" altLang="es-ES" sz="2000" b="1" i="1" dirty="0">
                <a:solidFill>
                  <a:srgbClr val="FF0000"/>
                </a:solidFill>
                <a:latin typeface="+mj-lt"/>
              </a:rPr>
              <a:t>la rica y extensa biodiversidad de las Islas Canarias, la ardilla moruna (Atlantoxerus getulus) no tiene sitio. A pesar de su porte juguetón, su vistosidad y su temeridad para con los seres humanos, esta especie está de más. Lo que no evita que ya haya marcado su territorio, probablemente para siempre, en Fuerteventura. Pero, ¿por qué este simpático animal es en realidad un peligro?  Y, si lo es, ¿de dónde ha venido y por qué? Ante todo, hay que estar alerta y avisar en caso de avistarlo para que las autoridades puedan encargarse. </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8" y="5306266"/>
            <a:ext cx="1696115" cy="1366752"/>
          </a:xfrm>
          <a:prstGeom prst="rect">
            <a:avLst/>
          </a:prstGeom>
          <a:noFill/>
        </p:spPr>
      </p:pic>
    </p:spTree>
    <p:extLst>
      <p:ext uri="{BB962C8B-B14F-4D97-AF65-F5344CB8AC3E}">
        <p14:creationId xmlns:p14="http://schemas.microsoft.com/office/powerpoint/2010/main" val="1204728720"/>
      </p:ext>
    </p:extLst>
  </p:cSld>
  <p:clrMapOvr>
    <a:masterClrMapping/>
  </p:clrMapOvr>
  <mc:AlternateContent xmlns:mc="http://schemas.openxmlformats.org/markup-compatibility/2006">
    <mc:Choice xmlns:p14="http://schemas.microsoft.com/office/powerpoint/2010/main" Requires="p14">
      <p:transition spd="slow" p14:dur="4000" advTm="54000">
        <p14:vortex dir="r"/>
        <p:sndAc>
          <p:stSnd>
            <p:snd r:embed="rId2" name="Te he visto pasar.wav"/>
          </p:stSnd>
        </p:sndAc>
      </p:transition>
    </mc:Choice>
    <mc:Fallback>
      <p:transition spd="slow" advTm="54000">
        <p:fade/>
        <p:sndAc>
          <p:stSnd>
            <p:snd r:embed="rId2" name="Te he visto pasar.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Qué ver en Fuerteventura: ardil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213" y="0"/>
            <a:ext cx="1139476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917874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rdilla Moruna - Fuerteventura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993058" cy="7317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21952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rdilla moruna | La ardilla moruna ( Atlantoxerus getulus) d… | Flic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382"/>
            <a:ext cx="10983394" cy="7138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42908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ienciacanaria.es/images/TeInteresa/Detalle_del_lomo_de_la_Ardilla__Fuente_S__Rae_Flick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75456"/>
            <a:ext cx="10764838" cy="7848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463252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lebras y ardillas, la irreversible expansión de fauna invasor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3" y="8176"/>
            <a:ext cx="10809146" cy="6849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35558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 isla de las ardil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183"/>
            <a:ext cx="10764839" cy="706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099443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ndando por las ramas !: Ardilla moruna, una invasora 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8333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7081621"/>
      </p:ext>
    </p:extLst>
  </p:cSld>
  <p:clrMapOvr>
    <a:masterClrMapping/>
  </p:clrMapOvr>
  <mc:AlternateContent xmlns:mc="http://schemas.openxmlformats.org/markup-compatibility/2006" xmlns:p14="http://schemas.microsoft.com/office/powerpoint/2010/main">
    <mc:Choice Requires="p14">
      <p:transition p14:dur="0" advTm="6000"/>
    </mc:Choice>
    <mc:Fallback xmlns="">
      <p:transition advTm="6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18123" y="1268760"/>
            <a:ext cx="720662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FF0000"/>
                </a:solidFill>
                <a:latin typeface="+mj-lt"/>
              </a:rPr>
              <a:t>La ardilla moruna, es un roedor procedente del norte de </a:t>
            </a:r>
            <a:r>
              <a:rPr lang="es-ES" altLang="es-ES" sz="2000" b="1" i="1" dirty="0" err="1">
                <a:solidFill>
                  <a:srgbClr val="FF0000"/>
                </a:solidFill>
                <a:latin typeface="+mj-lt"/>
              </a:rPr>
              <a:t>Africa</a:t>
            </a:r>
            <a:r>
              <a:rPr lang="es-ES" altLang="es-ES" sz="2000" b="1" i="1" dirty="0">
                <a:solidFill>
                  <a:srgbClr val="FF0000"/>
                </a:solidFill>
                <a:latin typeface="+mj-lt"/>
              </a:rPr>
              <a:t>, muy similar a otras ardillas de suelo. Esta ardilla terrestre tiene el cuerpo cubierto de pelo corto y una poblada cola, que están recorridos longitudinalmente por cuatro bandas de color pardo-oscuro y dos blancas. La cabeza es de color pardo-rojiza con el hocico oscuro y las orejas </a:t>
            </a:r>
            <a:r>
              <a:rPr lang="es-ES" altLang="es-ES" sz="2000" b="1" i="1" dirty="0" smtClean="0">
                <a:solidFill>
                  <a:srgbClr val="FF0000"/>
                </a:solidFill>
                <a:latin typeface="+mj-lt"/>
              </a:rPr>
              <a:t>pequeñas. Los </a:t>
            </a:r>
            <a:r>
              <a:rPr lang="es-ES" altLang="es-ES" sz="2000" b="1" i="1" dirty="0">
                <a:solidFill>
                  <a:srgbClr val="FF0000"/>
                </a:solidFill>
                <a:latin typeface="+mj-lt"/>
              </a:rPr>
              <a:t>machos son algo mayores que las hembras. Las hembras presentan cuatro pares de mamas que se reparten desde la zona genital hasta cubrir las tres cuartas partes de la distancia entre las </a:t>
            </a:r>
            <a:r>
              <a:rPr lang="es-ES" altLang="es-ES" sz="2000" b="1" i="1" dirty="0" smtClean="0">
                <a:solidFill>
                  <a:srgbClr val="FF0000"/>
                </a:solidFill>
                <a:latin typeface="+mj-lt"/>
              </a:rPr>
              <a:t>extremidades. Las </a:t>
            </a:r>
            <a:r>
              <a:rPr lang="es-ES" altLang="es-ES" sz="2000" b="1" i="1" dirty="0">
                <a:solidFill>
                  <a:srgbClr val="FF0000"/>
                </a:solidFill>
                <a:latin typeface="+mj-lt"/>
              </a:rPr>
              <a:t>ardillas morunas son animales gregarios que viven en colonias, donde aparentemente, existe una estructura social definida. Se estima una población aproximada de 1.0000.000 de individuos en Canarias, donde más del 99 % de la población está en Fuerteventura.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5868" y="5306266"/>
            <a:ext cx="1696115" cy="1366752"/>
          </a:xfrm>
          <a:prstGeom prst="rect">
            <a:avLst/>
          </a:prstGeom>
          <a:noFill/>
        </p:spPr>
      </p:pic>
    </p:spTree>
    <p:extLst>
      <p:ext uri="{BB962C8B-B14F-4D97-AF65-F5344CB8AC3E}">
        <p14:creationId xmlns:p14="http://schemas.microsoft.com/office/powerpoint/2010/main" val="1306747853"/>
      </p:ext>
    </p:extLst>
  </p:cSld>
  <p:clrMapOvr>
    <a:masterClrMapping/>
  </p:clrMapOvr>
  <mc:AlternateContent xmlns:mc="http://schemas.openxmlformats.org/markup-compatibility/2006">
    <mc:Choice xmlns:p14="http://schemas.microsoft.com/office/powerpoint/2010/main" Requires="p14">
      <p:transition spd="slow" p14:dur="4000" advTm="39000">
        <p14:vortex dir="r"/>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vistadas ardillas morunas en la Is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4" y="-44386"/>
            <a:ext cx="10771481" cy="7091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74539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rees que las ardillas son lindas o plagas? - Quora"/>
          <p:cNvPicPr>
            <a:picLocks noChangeAspect="1" noChangeArrowheads="1"/>
          </p:cNvPicPr>
          <p:nvPr/>
        </p:nvPicPr>
        <p:blipFill rotWithShape="1">
          <a:blip r:embed="rId2">
            <a:extLst>
              <a:ext uri="{28A0092B-C50C-407E-A947-70E740481C1C}">
                <a14:useLocalDpi xmlns:a14="http://schemas.microsoft.com/office/drawing/2010/main" val="0"/>
              </a:ext>
            </a:extLst>
          </a:blip>
          <a:srcRect l="16494" t="12320" r="12766" b="11999"/>
          <a:stretch/>
        </p:blipFill>
        <p:spPr bwMode="auto">
          <a:xfrm>
            <a:off x="0" y="0"/>
            <a:ext cx="1083131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181560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rdillas De Fuerteventura En Las Islas Canarias De España Fot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91680"/>
            <a:ext cx="12382500" cy="1065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76454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rdillas morunas, las correcaminos majoreras - Canary Island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 y="0"/>
            <a:ext cx="10764763" cy="7890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540924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2" name="WordArt 8"/>
          <p:cNvSpPr>
            <a:spLocks noChangeArrowheads="1" noChangeShapeType="1" noTextEdit="1"/>
          </p:cNvSpPr>
          <p:nvPr/>
        </p:nvSpPr>
        <p:spPr bwMode="auto">
          <a:xfrm>
            <a:off x="538242" y="381000"/>
            <a:ext cx="2063261" cy="609600"/>
          </a:xfrm>
          <a:prstGeom prst="rect">
            <a:avLst/>
          </a:prstGeom>
        </p:spPr>
        <p:txBody>
          <a:bodyPr wrap="none" fromWordArt="1">
            <a:prstTxWarp prst="textPlain">
              <a:avLst>
                <a:gd name="adj" fmla="val 50000"/>
              </a:avLst>
            </a:prstTxWarp>
          </a:bodyPr>
          <a:lstStyle/>
          <a:p>
            <a:pPr algn="ctr"/>
            <a:r>
              <a:rPr lang="es-ES" sz="4800" b="1" i="1" kern="10" spc="960">
                <a:ln w="9525">
                  <a:noFill/>
                  <a:round/>
                  <a:headEnd/>
                  <a:tailEnd/>
                </a:ln>
                <a:gradFill rotWithShape="0">
                  <a:gsLst>
                    <a:gs pos="0">
                      <a:schemeClr val="bg2"/>
                    </a:gs>
                    <a:gs pos="100000">
                      <a:srgbClr val="B2B2B2"/>
                    </a:gs>
                  </a:gsLst>
                  <a:path path="rect">
                    <a:fillToRect l="50000" t="50000" r="50000" b="50000"/>
                  </a:path>
                </a:gradFill>
                <a:effectLst>
                  <a:outerShdw dist="45791" dir="3378596" algn="ctr" rotWithShape="0">
                    <a:srgbClr val="4D4D4D"/>
                  </a:outerShdw>
                </a:effectLst>
                <a:latin typeface="Comic Sans MS"/>
              </a:rPr>
              <a:t>Mon  </a:t>
            </a:r>
          </a:p>
        </p:txBody>
      </p:sp>
      <p:sp>
        <p:nvSpPr>
          <p:cNvPr id="36873" name="WordArt 9"/>
          <p:cNvSpPr>
            <a:spLocks noChangeArrowheads="1" noChangeShapeType="1" noTextEdit="1"/>
          </p:cNvSpPr>
          <p:nvPr/>
        </p:nvSpPr>
        <p:spPr bwMode="auto">
          <a:xfrm>
            <a:off x="717656" y="1143000"/>
            <a:ext cx="3319158" cy="914400"/>
          </a:xfrm>
          <a:prstGeom prst="rect">
            <a:avLst/>
          </a:prstGeom>
        </p:spPr>
        <p:txBody>
          <a:bodyPr wrap="none" fromWordArt="1">
            <a:prstTxWarp prst="textPlain">
              <a:avLst>
                <a:gd name="adj" fmla="val 50000"/>
              </a:avLst>
            </a:prstTxWarp>
          </a:bodyPr>
          <a:lstStyle/>
          <a:p>
            <a:pPr algn="ctr"/>
            <a:r>
              <a:rPr lang="es-ES" sz="4800" b="1" i="1" kern="10" spc="960">
                <a:ln w="9525">
                  <a:noFill/>
                  <a:round/>
                  <a:headEnd/>
                  <a:tailEnd/>
                </a:ln>
                <a:gradFill rotWithShape="0">
                  <a:gsLst>
                    <a:gs pos="0">
                      <a:srgbClr val="FFFFFF"/>
                    </a:gs>
                    <a:gs pos="100000">
                      <a:srgbClr val="5F5F5F"/>
                    </a:gs>
                  </a:gsLst>
                  <a:path path="rect">
                    <a:fillToRect l="50000" t="50000" r="50000" b="50000"/>
                  </a:path>
                </a:gradFill>
                <a:effectLst>
                  <a:outerShdw dist="45791" dir="3378596" algn="ctr" rotWithShape="0">
                    <a:srgbClr val="4D4D4D"/>
                  </a:outerShdw>
                </a:effectLst>
                <a:latin typeface="Comic Sans MS"/>
              </a:rPr>
              <a:t>monde  </a:t>
            </a:r>
          </a:p>
        </p:txBody>
      </p:sp>
      <p:sp>
        <p:nvSpPr>
          <p:cNvPr id="36874" name="Text Box 10"/>
          <p:cNvSpPr txBox="1">
            <a:spLocks noChangeArrowheads="1"/>
          </p:cNvSpPr>
          <p:nvPr/>
        </p:nvSpPr>
        <p:spPr bwMode="auto">
          <a:xfrm>
            <a:off x="6548610" y="304800"/>
            <a:ext cx="3767693" cy="457200"/>
          </a:xfrm>
          <a:prstGeom prst="rect">
            <a:avLst/>
          </a:prstGeom>
          <a:noFill/>
          <a:ln w="9525">
            <a:noFill/>
            <a:miter lim="800000"/>
            <a:headEnd/>
            <a:tailEnd/>
          </a:ln>
          <a:effectLst/>
        </p:spPr>
        <p:txBody>
          <a:bodyPr>
            <a:spAutoFit/>
          </a:bodyPr>
          <a:lstStyle/>
          <a:p>
            <a:pPr>
              <a:spcBef>
                <a:spcPct val="50000"/>
              </a:spcBef>
            </a:pPr>
            <a:r>
              <a:rPr lang="fr-FR" sz="2400">
                <a:solidFill>
                  <a:schemeClr val="bg1"/>
                </a:solidFill>
                <a:latin typeface="Times New Roman"/>
              </a:rPr>
              <a:t>Attention belle musique.</a:t>
            </a:r>
            <a:endParaRPr lang="fr-FR" sz="2400">
              <a:latin typeface="Times New Roman"/>
            </a:endParaRPr>
          </a:p>
        </p:txBody>
      </p:sp>
      <p:pic>
        <p:nvPicPr>
          <p:cNvPr id="5" name="Picture 2" descr="Volcán Calderón Hondo, ruta a pie recomendada en Fuerteventu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5416"/>
            <a:ext cx="10764838" cy="7324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373302"/>
      </p:ext>
    </p:extLst>
  </p:cSld>
  <p:clrMapOvr>
    <a:masterClrMapping/>
  </p:clrMapOvr>
  <p:transition advTm="6000">
    <p:sndAc>
      <p:stSnd loop="1">
        <p:snd r:embed="rId2" name="En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1000"/>
                                  </p:stCondLst>
                                  <p:childTnLst>
                                    <p:set>
                                      <p:cBhvr>
                                        <p:cTn id="6" dur="1" fill="hold">
                                          <p:stCondLst>
                                            <p:cond delay="0"/>
                                          </p:stCondLst>
                                        </p:cTn>
                                        <p:tgtEl>
                                          <p:spTgt spid="36874"/>
                                        </p:tgtEl>
                                        <p:attrNameLst>
                                          <p:attrName>style.visibility</p:attrName>
                                        </p:attrNameLst>
                                      </p:cBhvr>
                                      <p:to>
                                        <p:strVal val="visible"/>
                                      </p:to>
                                    </p:set>
                                    <p:anim calcmode="lin" valueType="num">
                                      <p:cBhvr additive="base">
                                        <p:cTn id="7" dur="5000" fill="hold"/>
                                        <p:tgtEl>
                                          <p:spTgt spid="36874"/>
                                        </p:tgtEl>
                                        <p:attrNameLst>
                                          <p:attrName>ppt_x</p:attrName>
                                        </p:attrNameLst>
                                      </p:cBhvr>
                                      <p:tavLst>
                                        <p:tav tm="0">
                                          <p:val>
                                            <p:strVal val="#ppt_x"/>
                                          </p:val>
                                        </p:tav>
                                        <p:tav tm="100000">
                                          <p:val>
                                            <p:strVal val="#ppt_x"/>
                                          </p:val>
                                        </p:tav>
                                      </p:tavLst>
                                    </p:anim>
                                    <p:anim calcmode="lin" valueType="num">
                                      <p:cBhvr additive="base">
                                        <p:cTn id="8" dur="5000" fill="hold"/>
                                        <p:tgtEl>
                                          <p:spTgt spid="3687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4"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Volcán Calderón Hondo, ruta a pie recomendada en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75456"/>
            <a:ext cx="10792150" cy="7920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83402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Miradas Cantábricas: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64839" cy="7277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020295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rdillas terrestres se alimentan de fuerteventura - Foto de ..."/>
          <p:cNvPicPr>
            <a:picLocks noChangeAspect="1" noChangeArrowheads="1"/>
          </p:cNvPicPr>
          <p:nvPr/>
        </p:nvPicPr>
        <p:blipFill rotWithShape="1">
          <a:blip r:embed="rId2">
            <a:extLst>
              <a:ext uri="{28A0092B-C50C-407E-A947-70E740481C1C}">
                <a14:useLocalDpi xmlns:a14="http://schemas.microsoft.com/office/drawing/2010/main" val="0"/>
              </a:ext>
            </a:extLst>
          </a:blip>
          <a:srcRect r="1676" b="5767"/>
          <a:stretch/>
        </p:blipFill>
        <p:spPr bwMode="auto">
          <a:xfrm>
            <a:off x="-1" y="17868"/>
            <a:ext cx="10764839" cy="6840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210380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rdhörnchen auf Fuerteventura | diese netten Gesellen auf de… | Flic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131"/>
            <a:ext cx="11704638" cy="7807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31963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ando de comer a las ardillas - Picture of H10 Tindaya, Cost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648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76847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dando por las ramas !: Ardilla moruna, una invasora 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83330"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726235" y="3865324"/>
            <a:ext cx="4513772"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i="1" dirty="0">
                <a:solidFill>
                  <a:srgbClr val="FF0000"/>
                </a:solidFill>
                <a:latin typeface="+mj-lt"/>
              </a:rPr>
              <a:t>La actividad reproductora se inicia en febrero con los primeros juegos sexuales, que tras una gestación de 15-20 días nacen  entre cuatro y nueve crías. A las cinco o seis semanas comienzan a salir del nido y a las siete dejan de ser amamantadas, aunque siguen utilizando la madriguera. Entre marzo y abril se observan los primeros jóvenes. Entre mayo y junio, del 15 al 30% de las hembras que ya han parido tienen una segunda camada. Generalmente, los últimos juveniles se observan en julio y agosto</a:t>
            </a:r>
            <a:r>
              <a:rPr lang="es-ES" altLang="es-ES" sz="1600" b="1" i="1" dirty="0" smtClean="0">
                <a:solidFill>
                  <a:srgbClr val="FF0000"/>
                </a:solidFill>
                <a:latin typeface="+mj-lt"/>
              </a:rPr>
              <a:t>. </a:t>
            </a:r>
            <a:endParaRPr lang="es-ES" altLang="es-ES" sz="16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8" y="5306266"/>
            <a:ext cx="1696115" cy="1366752"/>
          </a:xfrm>
          <a:prstGeom prst="rect">
            <a:avLst/>
          </a:prstGeom>
          <a:noFill/>
        </p:spPr>
      </p:pic>
    </p:spTree>
    <p:extLst>
      <p:ext uri="{BB962C8B-B14F-4D97-AF65-F5344CB8AC3E}">
        <p14:creationId xmlns:p14="http://schemas.microsoft.com/office/powerpoint/2010/main" val="1253048108"/>
      </p:ext>
    </p:extLst>
  </p:cSld>
  <p:clrMapOvr>
    <a:masterClrMapping/>
  </p:clrMapOvr>
  <mc:AlternateContent xmlns:mc="http://schemas.openxmlformats.org/markup-compatibility/2006">
    <mc:Choice xmlns:p14="http://schemas.microsoft.com/office/powerpoint/2010/main" Requires="p14">
      <p:transition spd="slow" p14:dur="40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Fuerteventura, un tour dell'isola - Corralejo.info - Empresas 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53"/>
            <a:ext cx="11571492" cy="7183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765299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Las especies invasoras amenazan los ecosistemas naturales 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477" y="-7105"/>
            <a:ext cx="10984504" cy="7323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05920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Ardillas morunas, las correcaminos majoreras - Canary Island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792"/>
            <a:ext cx="10797943" cy="697796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61566" y="42765"/>
            <a:ext cx="5544616"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i="1" dirty="0">
                <a:solidFill>
                  <a:srgbClr val="FF0000"/>
                </a:solidFill>
                <a:latin typeface="+mj-lt"/>
              </a:rPr>
              <a:t>Sea como sea, las ardillas morunas, independientemente de su condición de animales invasores y de su peligrosidad para la salud humana, hace tiempo que forman parte del medio natural de Fuerteventura. Es fácil quedarse prendado de sus movimientos, de la osadía con la que se acercan a lo que les interesa. Las ardillas morunas son, sin lugar a dudas, las correcaminos majoreras. </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8" y="5306266"/>
            <a:ext cx="1696115" cy="1366752"/>
          </a:xfrm>
          <a:prstGeom prst="rect">
            <a:avLst/>
          </a:prstGeom>
          <a:noFill/>
        </p:spPr>
      </p:pic>
    </p:spTree>
    <p:extLst>
      <p:ext uri="{BB962C8B-B14F-4D97-AF65-F5344CB8AC3E}">
        <p14:creationId xmlns:p14="http://schemas.microsoft.com/office/powerpoint/2010/main" val="152414388"/>
      </p:ext>
    </p:extLst>
  </p:cSld>
  <p:clrMapOvr>
    <a:masterClrMapping/>
  </p:clrMapOvr>
  <mc:AlternateContent xmlns:mc="http://schemas.openxmlformats.org/markup-compatibility/2006" xmlns:p14="http://schemas.microsoft.com/office/powerpoint/2010/main">
    <mc:Choice Requires="p14">
      <p:transition spd="slow" p14:dur="4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rdilla moruna de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64838"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400201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a dissabte – Página 2 – Política, lletres, vida… fotograf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068"/>
            <a:ext cx="10999044" cy="6877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787904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Ardilla I | Fuerteventura | Ardil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8283" y="19833"/>
            <a:ext cx="7620000" cy="6838167"/>
          </a:xfrm>
          <a:prstGeom prst="rect">
            <a:avLst/>
          </a:prstGeom>
          <a:noFill/>
          <a:extLst>
            <a:ext uri="{909E8E84-426E-40DD-AFC4-6F175D3DCCD1}">
              <a14:hiddenFill xmlns:a14="http://schemas.microsoft.com/office/drawing/2010/main">
                <a:solidFill>
                  <a:srgbClr val="FFFFFF"/>
                </a:solidFill>
              </a14:hiddenFill>
            </a:ext>
          </a:extLst>
        </p:spPr>
      </p:pic>
      <p:pic>
        <p:nvPicPr>
          <p:cNvPr id="30722" name="Picture 2" descr="Fotos gratis : animal, fauna silvestre, mamífero, roedor, bigote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513688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660462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Fuerteventura Fotos e Imágenes de stock - Alamy"/>
          <p:cNvPicPr>
            <a:picLocks noChangeAspect="1" noChangeArrowheads="1"/>
          </p:cNvPicPr>
          <p:nvPr/>
        </p:nvPicPr>
        <p:blipFill rotWithShape="1">
          <a:blip r:embed="rId3">
            <a:extLst>
              <a:ext uri="{28A0092B-C50C-407E-A947-70E740481C1C}">
                <a14:useLocalDpi xmlns:a14="http://schemas.microsoft.com/office/drawing/2010/main" val="0"/>
              </a:ext>
            </a:extLst>
          </a:blip>
          <a:srcRect t="17054" b="13628"/>
          <a:stretch/>
        </p:blipFill>
        <p:spPr bwMode="auto">
          <a:xfrm>
            <a:off x="0" y="-449944"/>
            <a:ext cx="12382500" cy="7307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484754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2" name="Picture 6" descr="Cómo Ahuyentar Ardillas - Blog - Control de Fauna - BirdGard Ibe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0090" y="901079"/>
            <a:ext cx="6534748" cy="4901061"/>
          </a:xfrm>
          <a:prstGeom prst="rect">
            <a:avLst/>
          </a:prstGeom>
          <a:noFill/>
          <a:extLst>
            <a:ext uri="{909E8E84-426E-40DD-AFC4-6F175D3DCCD1}">
              <a14:hiddenFill xmlns:a14="http://schemas.microsoft.com/office/drawing/2010/main">
                <a:solidFill>
                  <a:srgbClr val="FFFFFF"/>
                </a:solidFill>
              </a14:hiddenFill>
            </a:ext>
          </a:extLst>
        </p:spPr>
      </p:pic>
      <p:pic>
        <p:nvPicPr>
          <p:cNvPr id="34818" name="Picture 2" descr="Ardilla De Berbería En Fuerteventura. Islas Canarias, España Foto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44463"/>
            <a:ext cx="4680975" cy="7021463"/>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Fauna Majore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Tree>
    <p:extLst>
      <p:ext uri="{BB962C8B-B14F-4D97-AF65-F5344CB8AC3E}">
        <p14:creationId xmlns:p14="http://schemas.microsoft.com/office/powerpoint/2010/main" val="23016283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onsejos sobre las ardillas como mascotas - Canal Mascot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43060" cy="73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29923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ómo cuidar una ardilla? Descubre los mejores trucos y consejos aqu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64839" cy="6961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474784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421979" y="2564904"/>
            <a:ext cx="8387102"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6600" b="1" i="1" dirty="0" smtClean="0">
                <a:solidFill>
                  <a:srgbClr val="FF0000"/>
                </a:solidFill>
                <a:latin typeface="Berlin Sans FB" pitchFamily="34" charset="0"/>
              </a:rPr>
              <a:t>FUERTEVENTURA Y SUS BELLAS PLAYAS </a:t>
            </a:r>
            <a:endParaRPr lang="es-ES" altLang="es-ES" sz="6600" b="1" i="1" dirty="0">
              <a:solidFill>
                <a:srgbClr val="FF0000"/>
              </a:solidFill>
              <a:latin typeface="Berlin Sans FB" pitchFamily="34" charset="0"/>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5868" y="5306266"/>
            <a:ext cx="1696115" cy="1366752"/>
          </a:xfrm>
          <a:prstGeom prst="rect">
            <a:avLst/>
          </a:prstGeom>
          <a:noFill/>
        </p:spPr>
      </p:pic>
      <p:pic>
        <p:nvPicPr>
          <p:cNvPr id="6"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423" y="-157888"/>
            <a:ext cx="10764838" cy="7569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265625"/>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1" presetClass="exit" presetSubtype="1" fill="hold" nodeType="withEffect">
                                  <p:stCondLst>
                                    <p:cond delay="2750"/>
                                  </p:stCondLst>
                                  <p:childTnLst>
                                    <p:animEffect transition="out" filter="wheel(1)">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 Playa de Jandía 【 Playas en Fuerteventura 2020 】 | Play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 y="0"/>
            <a:ext cx="11430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58083" y="404664"/>
            <a:ext cx="1661289" cy="369332"/>
          </a:xfrm>
          <a:prstGeom prst="rect">
            <a:avLst/>
          </a:prstGeom>
          <a:solidFill>
            <a:srgbClr val="64F5FC"/>
          </a:solidFill>
        </p:spPr>
        <p:txBody>
          <a:bodyPr wrap="none">
            <a:spAutoFit/>
          </a:bodyPr>
          <a:lstStyle/>
          <a:p>
            <a:r>
              <a:rPr lang="es-ES" dirty="0"/>
              <a:t> Playa de Jandía</a:t>
            </a:r>
          </a:p>
        </p:txBody>
      </p:sp>
    </p:spTree>
    <p:extLst>
      <p:ext uri="{BB962C8B-B14F-4D97-AF65-F5344CB8AC3E}">
        <p14:creationId xmlns:p14="http://schemas.microsoft.com/office/powerpoint/2010/main" val="54288056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layas de Charcos, El Cotillo, Fuerteventura | Las mejores playas de Canar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927035" cy="777686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1859" y="260648"/>
            <a:ext cx="2127249" cy="369332"/>
          </a:xfrm>
          <a:prstGeom prst="rect">
            <a:avLst/>
          </a:prstGeom>
          <a:solidFill>
            <a:srgbClr val="64F5FC"/>
          </a:solidFill>
        </p:spPr>
        <p:txBody>
          <a:bodyPr wrap="none">
            <a:spAutoFit/>
          </a:bodyPr>
          <a:lstStyle/>
          <a:p>
            <a:r>
              <a:rPr lang="es-ES" dirty="0"/>
              <a:t> Playa de los Charcos</a:t>
            </a:r>
          </a:p>
        </p:txBody>
      </p:sp>
    </p:spTree>
    <p:extLst>
      <p:ext uri="{BB962C8B-B14F-4D97-AF65-F5344CB8AC3E}">
        <p14:creationId xmlns:p14="http://schemas.microsoft.com/office/powerpoint/2010/main" val="243123817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laya de Tarajalejo,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32"/>
            <a:ext cx="10958400" cy="73056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1859" y="620688"/>
            <a:ext cx="1917448" cy="369332"/>
          </a:xfrm>
          <a:prstGeom prst="rect">
            <a:avLst/>
          </a:prstGeom>
          <a:solidFill>
            <a:srgbClr val="64F5FC"/>
          </a:solidFill>
        </p:spPr>
        <p:txBody>
          <a:bodyPr wrap="none">
            <a:spAutoFit/>
          </a:bodyPr>
          <a:lstStyle/>
          <a:p>
            <a:r>
              <a:rPr lang="es-ES" dirty="0"/>
              <a:t>Playa de Tarajalejo</a:t>
            </a:r>
          </a:p>
        </p:txBody>
      </p:sp>
    </p:spTree>
    <p:extLst>
      <p:ext uri="{BB962C8B-B14F-4D97-AF65-F5344CB8AC3E}">
        <p14:creationId xmlns:p14="http://schemas.microsoft.com/office/powerpoint/2010/main" val="278301420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i0.wp.com/www.vivisolecanarie.com/wp-content/uploads/2018/01/Sotavento.jpg?resize=746%2C498&amp;ssl=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206" y="-10295"/>
            <a:ext cx="10999043" cy="706624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9741" y="404664"/>
            <a:ext cx="1979837" cy="369332"/>
          </a:xfrm>
          <a:prstGeom prst="rect">
            <a:avLst/>
          </a:prstGeom>
          <a:solidFill>
            <a:srgbClr val="64F5FC"/>
          </a:solidFill>
        </p:spPr>
        <p:txBody>
          <a:bodyPr wrap="none">
            <a:spAutoFit/>
          </a:bodyPr>
          <a:lstStyle/>
          <a:p>
            <a:r>
              <a:rPr lang="es-ES" dirty="0"/>
              <a:t>Playa De Sotavento</a:t>
            </a:r>
          </a:p>
        </p:txBody>
      </p:sp>
    </p:spTree>
    <p:extLst>
      <p:ext uri="{BB962C8B-B14F-4D97-AF65-F5344CB8AC3E}">
        <p14:creationId xmlns:p14="http://schemas.microsoft.com/office/powerpoint/2010/main" val="308539365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allade.wav">
            <a:hlinkClick r:id="" action="ppaction://media"/>
          </p:cNvPr>
          <p:cNvPicPr>
            <a:picLocks noRot="1" noChangeAspect="1"/>
          </p:cNvPicPr>
          <p:nvPr>
            <a:wavAudioFile r:embed="rId1" name="Ballade.wav"/>
          </p:nvPr>
        </p:nvPicPr>
        <p:blipFill>
          <a:blip r:embed="rId3"/>
          <a:srcRect/>
          <a:stretch>
            <a:fillRect/>
          </a:stretch>
        </p:blipFill>
        <p:spPr bwMode="auto">
          <a:xfrm>
            <a:off x="2670653" y="1628776"/>
            <a:ext cx="287810" cy="244475"/>
          </a:xfrm>
          <a:prstGeom prst="rect">
            <a:avLst/>
          </a:prstGeom>
          <a:noFill/>
          <a:ln w="9525">
            <a:noFill/>
            <a:miter lim="800000"/>
            <a:headEnd/>
            <a:tailEnd/>
          </a:ln>
        </p:spPr>
      </p:pic>
      <p:pic>
        <p:nvPicPr>
          <p:cNvPr id="4" name="Picture 2" descr="Playa del Matorral (Fuerteventura) • 2020 Qué saber antes de ir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92703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1859" y="260648"/>
            <a:ext cx="1891030" cy="369332"/>
          </a:xfrm>
          <a:prstGeom prst="rect">
            <a:avLst/>
          </a:prstGeom>
          <a:solidFill>
            <a:srgbClr val="64F5FC"/>
          </a:solidFill>
        </p:spPr>
        <p:txBody>
          <a:bodyPr wrap="none">
            <a:spAutoFit/>
          </a:bodyPr>
          <a:lstStyle/>
          <a:p>
            <a:r>
              <a:rPr lang="es-ES" dirty="0"/>
              <a:t>Playa del Matorral</a:t>
            </a:r>
          </a:p>
        </p:txBody>
      </p:sp>
    </p:spTree>
    <p:extLst>
      <p:ext uri="{BB962C8B-B14F-4D97-AF65-F5344CB8AC3E}">
        <p14:creationId xmlns:p14="http://schemas.microsoft.com/office/powerpoint/2010/main" val="2231936261"/>
      </p:ext>
    </p:extLst>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Prev" delay="0">
                      <p:tgtEl>
                        <p:sldTgt/>
                      </p:tgtEl>
                    </p:cond>
                    <p:cond evt="onStopAudio" delay="0">
                      <p:tgtEl>
                        <p:sldTgt/>
                      </p:tgtEl>
                    </p:cond>
                  </p:endCondLst>
                </p:cTn>
                <p:tgtEl>
                  <p:spTgt spid="8"/>
                </p:tgtEl>
              </p:cMediaNode>
            </p:audio>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laya del Águila, El Cotillo, Fuerteventura | Las mejores playas de Canar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62" y="-171400"/>
            <a:ext cx="10801200" cy="72008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1859" y="332656"/>
            <a:ext cx="2082493" cy="369332"/>
          </a:xfrm>
          <a:prstGeom prst="rect">
            <a:avLst/>
          </a:prstGeom>
          <a:solidFill>
            <a:srgbClr val="64F5FC"/>
          </a:solidFill>
        </p:spPr>
        <p:txBody>
          <a:bodyPr wrap="none">
            <a:spAutoFit/>
          </a:bodyPr>
          <a:lstStyle/>
          <a:p>
            <a:r>
              <a:rPr lang="es-ES" dirty="0"/>
              <a:t>Playa de Pozo Negro</a:t>
            </a:r>
          </a:p>
        </p:txBody>
      </p:sp>
    </p:spTree>
    <p:extLst>
      <p:ext uri="{BB962C8B-B14F-4D97-AF65-F5344CB8AC3E}">
        <p14:creationId xmlns:p14="http://schemas.microsoft.com/office/powerpoint/2010/main" val="310944520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laya de la Concha, El Cotillo,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197" y="-9872"/>
            <a:ext cx="10927035" cy="754332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7843" y="446842"/>
            <a:ext cx="1930593" cy="369332"/>
          </a:xfrm>
          <a:prstGeom prst="rect">
            <a:avLst/>
          </a:prstGeom>
          <a:solidFill>
            <a:srgbClr val="64F5FC"/>
          </a:solidFill>
        </p:spPr>
        <p:txBody>
          <a:bodyPr wrap="none">
            <a:spAutoFit/>
          </a:bodyPr>
          <a:lstStyle/>
          <a:p>
            <a:r>
              <a:rPr lang="es-ES" dirty="0"/>
              <a:t>Playa de la Concha</a:t>
            </a:r>
          </a:p>
        </p:txBody>
      </p:sp>
    </p:spTree>
    <p:extLst>
      <p:ext uri="{BB962C8B-B14F-4D97-AF65-F5344CB8AC3E}">
        <p14:creationId xmlns:p14="http://schemas.microsoft.com/office/powerpoint/2010/main" val="344078461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Playa de Ojos,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5" y="-171400"/>
            <a:ext cx="11430000" cy="813690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9851" y="0"/>
            <a:ext cx="1435265" cy="369332"/>
          </a:xfrm>
          <a:prstGeom prst="rect">
            <a:avLst/>
          </a:prstGeom>
          <a:solidFill>
            <a:srgbClr val="64F5FC"/>
          </a:solidFill>
        </p:spPr>
        <p:txBody>
          <a:bodyPr wrap="none">
            <a:spAutoFit/>
          </a:bodyPr>
          <a:lstStyle/>
          <a:p>
            <a:r>
              <a:rPr lang="es-ES" dirty="0"/>
              <a:t>Playa de Ojos</a:t>
            </a:r>
          </a:p>
        </p:txBody>
      </p:sp>
    </p:spTree>
    <p:extLst>
      <p:ext uri="{BB962C8B-B14F-4D97-AF65-F5344CB8AC3E}">
        <p14:creationId xmlns:p14="http://schemas.microsoft.com/office/powerpoint/2010/main" val="92933812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Piedra Playa, El Cotillo,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280"/>
            <a:ext cx="11430000" cy="7620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5875" y="476672"/>
            <a:ext cx="2581476" cy="369332"/>
          </a:xfrm>
          <a:prstGeom prst="rect">
            <a:avLst/>
          </a:prstGeom>
          <a:solidFill>
            <a:srgbClr val="64F5FC"/>
          </a:solidFill>
        </p:spPr>
        <p:txBody>
          <a:bodyPr wrap="none">
            <a:spAutoFit/>
          </a:bodyPr>
          <a:lstStyle/>
          <a:p>
            <a:r>
              <a:rPr lang="es-ES" dirty="0"/>
              <a:t>Playa Grande de El Cotillo</a:t>
            </a:r>
          </a:p>
        </p:txBody>
      </p:sp>
    </p:spTree>
    <p:extLst>
      <p:ext uri="{BB962C8B-B14F-4D97-AF65-F5344CB8AC3E}">
        <p14:creationId xmlns:p14="http://schemas.microsoft.com/office/powerpoint/2010/main" val="95100202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Playa Alzada, Parque Natural de Dunas de Corralejo,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166"/>
            <a:ext cx="11430000" cy="762563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13867" y="483196"/>
            <a:ext cx="1343253" cy="369332"/>
          </a:xfrm>
          <a:prstGeom prst="rect">
            <a:avLst/>
          </a:prstGeom>
          <a:solidFill>
            <a:srgbClr val="64F5FC"/>
          </a:solidFill>
        </p:spPr>
        <p:txBody>
          <a:bodyPr wrap="none">
            <a:spAutoFit/>
          </a:bodyPr>
          <a:lstStyle/>
          <a:p>
            <a:r>
              <a:rPr lang="es-ES" dirty="0"/>
              <a:t>Playa Alzada</a:t>
            </a:r>
          </a:p>
        </p:txBody>
      </p:sp>
    </p:spTree>
    <p:extLst>
      <p:ext uri="{BB962C8B-B14F-4D97-AF65-F5344CB8AC3E}">
        <p14:creationId xmlns:p14="http://schemas.microsoft.com/office/powerpoint/2010/main" val="164117052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Playas de Las Dunas de Corralejo, Fuerteventura | Las playas imprescindibles de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5" y="0"/>
            <a:ext cx="10768583" cy="918964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1859" y="260648"/>
            <a:ext cx="3198633" cy="369332"/>
          </a:xfrm>
          <a:prstGeom prst="rect">
            <a:avLst/>
          </a:prstGeom>
          <a:solidFill>
            <a:srgbClr val="64F5FC"/>
          </a:solidFill>
        </p:spPr>
        <p:txBody>
          <a:bodyPr wrap="none">
            <a:spAutoFit/>
          </a:bodyPr>
          <a:lstStyle/>
          <a:p>
            <a:r>
              <a:rPr lang="es-ES" dirty="0"/>
              <a:t>Playas de las Dunas de Corralejo</a:t>
            </a:r>
          </a:p>
        </p:txBody>
      </p:sp>
    </p:spTree>
    <p:extLst>
      <p:ext uri="{BB962C8B-B14F-4D97-AF65-F5344CB8AC3E}">
        <p14:creationId xmlns:p14="http://schemas.microsoft.com/office/powerpoint/2010/main" val="37849553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laya de Cofete,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205" y="-22076"/>
            <a:ext cx="11430000" cy="827561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153" y="332656"/>
            <a:ext cx="1630959" cy="369332"/>
          </a:xfrm>
          <a:prstGeom prst="rect">
            <a:avLst/>
          </a:prstGeom>
          <a:solidFill>
            <a:srgbClr val="64F5FC"/>
          </a:solidFill>
        </p:spPr>
        <p:txBody>
          <a:bodyPr wrap="none">
            <a:spAutoFit/>
          </a:bodyPr>
          <a:lstStyle/>
          <a:p>
            <a:r>
              <a:rPr lang="es-ES" dirty="0"/>
              <a:t>Playa de Cofete</a:t>
            </a:r>
          </a:p>
        </p:txBody>
      </p:sp>
    </p:spTree>
    <p:extLst>
      <p:ext uri="{BB962C8B-B14F-4D97-AF65-F5344CB8AC3E}">
        <p14:creationId xmlns:p14="http://schemas.microsoft.com/office/powerpoint/2010/main" val="171031211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laya Mal Nombre, Playas de Jandía,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1430000" cy="802605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94187" y="332656"/>
            <a:ext cx="2252989" cy="369332"/>
          </a:xfrm>
          <a:prstGeom prst="rect">
            <a:avLst/>
          </a:prstGeom>
          <a:solidFill>
            <a:srgbClr val="64F5FC"/>
          </a:solidFill>
        </p:spPr>
        <p:txBody>
          <a:bodyPr wrap="none">
            <a:spAutoFit/>
          </a:bodyPr>
          <a:lstStyle/>
          <a:p>
            <a:r>
              <a:rPr lang="es-ES" dirty="0"/>
              <a:t>Playa del Mal Nombre</a:t>
            </a:r>
          </a:p>
        </p:txBody>
      </p:sp>
    </p:spTree>
    <p:extLst>
      <p:ext uri="{BB962C8B-B14F-4D97-AF65-F5344CB8AC3E}">
        <p14:creationId xmlns:p14="http://schemas.microsoft.com/office/powerpoint/2010/main" val="267515931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Vista de Playa Sotavento, Playas de Jandía, Fuerteven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3" y="-20166"/>
            <a:ext cx="11430000" cy="805767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9851" y="476672"/>
            <a:ext cx="2173884" cy="646331"/>
          </a:xfrm>
          <a:prstGeom prst="rect">
            <a:avLst/>
          </a:prstGeom>
          <a:solidFill>
            <a:srgbClr val="64F5FC"/>
          </a:solidFill>
        </p:spPr>
        <p:txBody>
          <a:bodyPr wrap="square">
            <a:spAutoFit/>
          </a:bodyPr>
          <a:lstStyle/>
          <a:p>
            <a:r>
              <a:rPr lang="es-ES" dirty="0"/>
              <a:t>Playa de </a:t>
            </a:r>
            <a:r>
              <a:rPr lang="es-ES" dirty="0" smtClean="0"/>
              <a:t>Sotavento.  </a:t>
            </a:r>
          </a:p>
          <a:p>
            <a:r>
              <a:rPr lang="es-ES" dirty="0" smtClean="0"/>
              <a:t>O Playa </a:t>
            </a:r>
            <a:r>
              <a:rPr lang="es-ES" dirty="0"/>
              <a:t>de la Barca</a:t>
            </a:r>
          </a:p>
        </p:txBody>
      </p:sp>
    </p:spTree>
    <p:extLst>
      <p:ext uri="{BB962C8B-B14F-4D97-AF65-F5344CB8AC3E}">
        <p14:creationId xmlns:p14="http://schemas.microsoft.com/office/powerpoint/2010/main" val="335182419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77963" y="2420888"/>
            <a:ext cx="8568952"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8800" b="1" i="1" dirty="0" smtClean="0">
                <a:solidFill>
                  <a:srgbClr val="FF0000"/>
                </a:solidFill>
                <a:latin typeface="Berlin Sans FB" pitchFamily="34" charset="0"/>
              </a:rPr>
              <a:t>GASTRONOMIA</a:t>
            </a:r>
            <a:endParaRPr lang="es-ES" altLang="es-ES" sz="8800" b="1" i="1" dirty="0">
              <a:solidFill>
                <a:srgbClr val="FF0000"/>
              </a:solidFill>
              <a:latin typeface="Berlin Sans FB" pitchFamily="34" charset="0"/>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5868" y="5306266"/>
            <a:ext cx="1696115" cy="1366752"/>
          </a:xfrm>
          <a:prstGeom prst="rect">
            <a:avLst/>
          </a:prstGeom>
          <a:noFill/>
        </p:spPr>
      </p:pic>
      <p:pic>
        <p:nvPicPr>
          <p:cNvPr id="6"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459431"/>
            <a:ext cx="10764838" cy="7569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935141"/>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1" presetClass="exit" presetSubtype="1" fill="hold" nodeType="withEffect">
                                  <p:stCondLst>
                                    <p:cond delay="2750"/>
                                  </p:stCondLst>
                                  <p:childTnLst>
                                    <p:animEffect transition="out" filter="wheel(1)">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Gastronomía de Fuerteventura | FuerteCharter Excursio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8886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5875" y="5373216"/>
            <a:ext cx="2880320" cy="646331"/>
          </a:xfrm>
          <a:prstGeom prst="rect">
            <a:avLst/>
          </a:prstGeom>
          <a:solidFill>
            <a:srgbClr val="64F5FC"/>
          </a:solidFill>
        </p:spPr>
        <p:txBody>
          <a:bodyPr wrap="square">
            <a:spAutoFit/>
          </a:bodyPr>
          <a:lstStyle/>
          <a:p>
            <a:pPr algn="ctr"/>
            <a:r>
              <a:rPr lang="es-ES" dirty="0"/>
              <a:t>Papas arrugadas o «arrugás» con mojo </a:t>
            </a:r>
            <a:r>
              <a:rPr lang="es-ES" dirty="0" smtClean="0"/>
              <a:t>picón casero</a:t>
            </a:r>
            <a:endParaRPr lang="es-ES" dirty="0"/>
          </a:p>
        </p:txBody>
      </p:sp>
    </p:spTree>
    <p:extLst>
      <p:ext uri="{BB962C8B-B14F-4D97-AF65-F5344CB8AC3E}">
        <p14:creationId xmlns:p14="http://schemas.microsoft.com/office/powerpoint/2010/main" val="352904408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Fuerteventura: un oasis de calidez, armonía y buenos aliment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37"/>
            <a:ext cx="10764838" cy="7165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702107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Qué comer en Fuerteventura - Platos típicos - Conmimochilacuest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41" y="0"/>
            <a:ext cx="10983202" cy="7128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48154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s://tusguiasdeviaje.com/wp-content/uploads/2017/12/Mejores-restaurantes-de-Corralejo-Fuerteventu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3252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199043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Absolut Lanzarote Los menús de las islas, traducidos a ocho idiom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709"/>
            <a:ext cx="11215067" cy="7335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416184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FLAN DE NUTELLA CON CARAMELO DE CHOCOLATE - Saboreando Canar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648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962450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Adiós al maestro pastelero de La Fe | El Comerc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2" y="5616"/>
            <a:ext cx="10762206" cy="7157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52858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GIF DE PANTONES"/>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48149" y="0"/>
            <a:ext cx="11012987" cy="7110732"/>
          </a:xfrm>
          <a:prstGeom prst="rect">
            <a:avLst/>
          </a:prstGeom>
          <a:noFill/>
          <a:extLst>
            <a:ext uri="{909E8E84-426E-40DD-AFC4-6F175D3DCCD1}">
              <a14:hiddenFill xmlns:a14="http://schemas.microsoft.com/office/drawing/2010/main">
                <a:solidFill>
                  <a:srgbClr val="FFFFFF"/>
                </a:solidFill>
              </a14:hiddenFill>
            </a:ext>
          </a:extLst>
        </p:spPr>
      </p:pic>
      <p:pic>
        <p:nvPicPr>
          <p:cNvPr id="49154" name="Picture 2" descr="Morand Services – Relax, we 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9971" y="0"/>
            <a:ext cx="7390362" cy="7390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51251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3"/>
                                        </p:tgtEl>
                                        <p:attrNameLst>
                                          <p:attrName>ppt_w</p:attrName>
                                        </p:attrNameLst>
                                      </p:cBhvr>
                                      <p:tavLst>
                                        <p:tav tm="0">
                                          <p:val>
                                            <p:strVal val="ppt_w"/>
                                          </p:val>
                                        </p:tav>
                                        <p:tav tm="100000">
                                          <p:val>
                                            <p:fltVal val="0"/>
                                          </p:val>
                                        </p:tav>
                                      </p:tavLst>
                                    </p:anim>
                                    <p:anim calcmode="lin" valueType="num">
                                      <p:cBhvr>
                                        <p:cTn id="7" dur="1000"/>
                                        <p:tgtEl>
                                          <p:spTgt spid="3"/>
                                        </p:tgtEl>
                                        <p:attrNameLst>
                                          <p:attrName>ppt_h</p:attrName>
                                        </p:attrNameLst>
                                      </p:cBhvr>
                                      <p:tavLst>
                                        <p:tav tm="0">
                                          <p:val>
                                            <p:strVal val="ppt_h"/>
                                          </p:val>
                                        </p:tav>
                                        <p:tav tm="100000">
                                          <p:val>
                                            <p:fltVal val="0"/>
                                          </p:val>
                                        </p:tav>
                                      </p:tavLst>
                                    </p:anim>
                                    <p:animEffect transition="out" filter="fade">
                                      <p:cBhvr>
                                        <p:cTn id="8" dur="1000"/>
                                        <p:tgtEl>
                                          <p:spTgt spid="3"/>
                                        </p:tgtEl>
                                      </p:cBhvr>
                                    </p:animEffect>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3402556" y="-1755576"/>
            <a:ext cx="17601256" cy="11449272"/>
          </a:xfrm>
          <a:prstGeom prst="rect">
            <a:avLst/>
          </a:prstGeom>
          <a:noFill/>
        </p:spPr>
      </p:pic>
      <p:sp>
        <p:nvSpPr>
          <p:cNvPr id="6" name="5 Rectángulo"/>
          <p:cNvSpPr/>
          <p:nvPr/>
        </p:nvSpPr>
        <p:spPr>
          <a:xfrm>
            <a:off x="-841047" y="357166"/>
            <a:ext cx="5382419"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10764838"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10764838"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87884" y="3387885"/>
            <a:ext cx="6858000" cy="82231"/>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7294722" y="3387885"/>
            <a:ext cx="6858000" cy="82231"/>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485875" y="5403075"/>
            <a:ext cx="864096" cy="1052512"/>
          </a:xfrm>
          <a:prstGeom prst="rect">
            <a:avLst/>
          </a:prstGeom>
          <a:noFill/>
          <a:ln w="38100">
            <a:solidFill>
              <a:srgbClr val="1CDEF8"/>
            </a:solidFill>
            <a:miter lim="800000"/>
            <a:headEnd/>
            <a:tailEnd/>
          </a:ln>
        </p:spPr>
      </p:pic>
      <p:pic>
        <p:nvPicPr>
          <p:cNvPr id="11" name="Picture 6" descr="http://www.nombres-animados.net/Letra-J/Jose-Luis/Nombre-animado-Jose-Luis-04.gif"/>
          <p:cNvPicPr>
            <a:picLocks noChangeAspect="1" noChangeArrowheads="1" noCrop="1"/>
          </p:cNvPicPr>
          <p:nvPr/>
        </p:nvPicPr>
        <p:blipFill>
          <a:blip r:embed="rId5" cstate="email">
            <a:duotone>
              <a:prstClr val="black"/>
              <a:schemeClr val="accent2">
                <a:tint val="45000"/>
                <a:satMod val="400000"/>
              </a:schemeClr>
            </a:duotone>
            <a:extLst>
              <a:ext uri="{28A0092B-C50C-407E-A947-70E740481C1C}">
                <a14:useLocalDpi xmlns:a14="http://schemas.microsoft.com/office/drawing/2010/main"/>
              </a:ext>
            </a:extLst>
          </a:blip>
          <a:srcRect/>
          <a:stretch>
            <a:fillRect/>
          </a:stretch>
        </p:blipFill>
        <p:spPr bwMode="auto">
          <a:xfrm>
            <a:off x="1492865" y="5611366"/>
            <a:ext cx="2364915" cy="934064"/>
          </a:xfrm>
          <a:prstGeom prst="rect">
            <a:avLst/>
          </a:prstGeom>
          <a:noFill/>
        </p:spPr>
      </p:pic>
    </p:spTree>
    <p:extLst>
      <p:ext uri="{BB962C8B-B14F-4D97-AF65-F5344CB8AC3E}">
        <p14:creationId xmlns:p14="http://schemas.microsoft.com/office/powerpoint/2010/main" val="145311970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203005" y="3276600"/>
            <a:ext cx="358828"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76483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76483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32383" y="0"/>
            <a:ext cx="574124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76483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45605" y="4724402"/>
            <a:ext cx="313974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38317" y="4191000"/>
            <a:ext cx="2780916"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54470" y="4876800"/>
            <a:ext cx="1435312"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627949"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627949"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627949"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627949"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764838"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844177" y="838200"/>
            <a:ext cx="5681442"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FUERTEVENTU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FUERTEVENTURA</Template>
  <TotalTime>44</TotalTime>
  <Words>663</Words>
  <Application>Microsoft Office PowerPoint</Application>
  <PresentationFormat>Personalizado</PresentationFormat>
  <Paragraphs>52</Paragraphs>
  <Slides>84</Slides>
  <Notes>1</Notes>
  <HiddenSlides>0</HiddenSlides>
  <MMClips>2</MMClips>
  <ScaleCrop>false</ScaleCrop>
  <HeadingPairs>
    <vt:vector size="4" baseType="variant">
      <vt:variant>
        <vt:lpstr>Tema</vt:lpstr>
      </vt:variant>
      <vt:variant>
        <vt:i4>2</vt:i4>
      </vt:variant>
      <vt:variant>
        <vt:lpstr>Títulos de diapositiva</vt:lpstr>
      </vt:variant>
      <vt:variant>
        <vt:i4>84</vt:i4>
      </vt:variant>
    </vt:vector>
  </HeadingPairs>
  <TitlesOfParts>
    <vt:vector size="86" baseType="lpstr">
      <vt:lpstr>FUERTEVENTURA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15</cp:revision>
  <dcterms:created xsi:type="dcterms:W3CDTF">2020-07-03T07:16:22Z</dcterms:created>
  <dcterms:modified xsi:type="dcterms:W3CDTF">2020-07-03T08:01:23Z</dcterms:modified>
</cp:coreProperties>
</file>