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activeX"/>
  <Override PartName="/ppt/activeX/activeX5.xml" ContentType="application/vnd.ms-office.activeX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activeX/activeX3.xml" ContentType="application/vnd.ms-office.activeX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activeX/activeX4.xml" ContentType="application/vnd.ms-office.activeX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353" r:id="rId4"/>
    <p:sldId id="278" r:id="rId5"/>
    <p:sldId id="319" r:id="rId6"/>
    <p:sldId id="351" r:id="rId7"/>
    <p:sldId id="300" r:id="rId8"/>
    <p:sldId id="325" r:id="rId9"/>
    <p:sldId id="284" r:id="rId10"/>
    <p:sldId id="355" r:id="rId11"/>
    <p:sldId id="344" r:id="rId12"/>
    <p:sldId id="312" r:id="rId13"/>
    <p:sldId id="356" r:id="rId14"/>
    <p:sldId id="314" r:id="rId15"/>
    <p:sldId id="302" r:id="rId16"/>
    <p:sldId id="320" r:id="rId17"/>
    <p:sldId id="283" r:id="rId18"/>
    <p:sldId id="357" r:id="rId19"/>
    <p:sldId id="281" r:id="rId20"/>
    <p:sldId id="279" r:id="rId21"/>
    <p:sldId id="306" r:id="rId22"/>
    <p:sldId id="358" r:id="rId23"/>
    <p:sldId id="276" r:id="rId24"/>
    <p:sldId id="268" r:id="rId25"/>
    <p:sldId id="262" r:id="rId26"/>
    <p:sldId id="350" r:id="rId27"/>
    <p:sldId id="261" r:id="rId28"/>
    <p:sldId id="275" r:id="rId29"/>
    <p:sldId id="316" r:id="rId30"/>
    <p:sldId id="317" r:id="rId31"/>
    <p:sldId id="274" r:id="rId32"/>
    <p:sldId id="287" r:id="rId33"/>
    <p:sldId id="318" r:id="rId34"/>
    <p:sldId id="289" r:id="rId35"/>
    <p:sldId id="315" r:id="rId36"/>
    <p:sldId id="323" r:id="rId37"/>
    <p:sldId id="297" r:id="rId38"/>
    <p:sldId id="304" r:id="rId39"/>
    <p:sldId id="342" r:id="rId40"/>
    <p:sldId id="333" r:id="rId41"/>
    <p:sldId id="295" r:id="rId42"/>
    <p:sldId id="303" r:id="rId43"/>
    <p:sldId id="327" r:id="rId44"/>
    <p:sldId id="352" r:id="rId45"/>
    <p:sldId id="270" r:id="rId46"/>
    <p:sldId id="267" r:id="rId47"/>
    <p:sldId id="288" r:id="rId48"/>
    <p:sldId id="266" r:id="rId49"/>
    <p:sldId id="265" r:id="rId50"/>
    <p:sldId id="264" r:id="rId51"/>
    <p:sldId id="263" r:id="rId52"/>
    <p:sldId id="294" r:id="rId53"/>
    <p:sldId id="292" r:id="rId54"/>
    <p:sldId id="290" r:id="rId55"/>
    <p:sldId id="291" r:id="rId56"/>
    <p:sldId id="286" r:id="rId57"/>
    <p:sldId id="285" r:id="rId58"/>
    <p:sldId id="321" r:id="rId59"/>
    <p:sldId id="313" r:id="rId60"/>
    <p:sldId id="311" r:id="rId61"/>
    <p:sldId id="301" r:id="rId62"/>
    <p:sldId id="341" r:id="rId63"/>
    <p:sldId id="298" r:id="rId64"/>
    <p:sldId id="296" r:id="rId65"/>
    <p:sldId id="340" r:id="rId66"/>
    <p:sldId id="339" r:id="rId67"/>
    <p:sldId id="338" r:id="rId68"/>
    <p:sldId id="337" r:id="rId69"/>
    <p:sldId id="336" r:id="rId70"/>
    <p:sldId id="335" r:id="rId71"/>
    <p:sldId id="334" r:id="rId72"/>
    <p:sldId id="332" r:id="rId73"/>
    <p:sldId id="331" r:id="rId74"/>
    <p:sldId id="330" r:id="rId75"/>
    <p:sldId id="329" r:id="rId76"/>
    <p:sldId id="328" r:id="rId77"/>
    <p:sldId id="326" r:id="rId78"/>
    <p:sldId id="259" r:id="rId79"/>
    <p:sldId id="343" r:id="rId80"/>
    <p:sldId id="354" r:id="rId81"/>
    <p:sldId id="345" r:id="rId82"/>
    <p:sldId id="346" r:id="rId83"/>
    <p:sldId id="347" r:id="rId84"/>
    <p:sldId id="348" r:id="rId85"/>
    <p:sldId id="349" r:id="rId86"/>
    <p:sldId id="271" r:id="rId87"/>
    <p:sldId id="359" r:id="rId8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40U4iD+vQNkjFrgIpCFZw" hashData="q1a+t+uetsOyxBU2S4fk13ld0p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31" autoAdjust="0"/>
    <p:restoredTop sz="94660"/>
  </p:normalViewPr>
  <p:slideViewPr>
    <p:cSldViewPr>
      <p:cViewPr>
        <p:scale>
          <a:sx n="40" d="100"/>
          <a:sy n="40" d="100"/>
        </p:scale>
        <p:origin x="-1326" y="-5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2833A-9665-4EEE-B55E-0C1541815CE3}" type="datetimeFigureOut">
              <a:rPr lang="es-ES" smtClean="0"/>
              <a:pPr/>
              <a:t>17/10/2014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19240-54D3-4538-95D2-1C0370AF2C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2833A-9665-4EEE-B55E-0C1541815CE3}" type="datetimeFigureOut">
              <a:rPr lang="es-ES" smtClean="0"/>
              <a:pPr/>
              <a:t>17/10/2014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19240-54D3-4538-95D2-1C0370AF2C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2833A-9665-4EEE-B55E-0C1541815CE3}" type="datetimeFigureOut">
              <a:rPr lang="es-ES" smtClean="0"/>
              <a:pPr/>
              <a:t>17/10/2014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19240-54D3-4538-95D2-1C0370AF2C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2833A-9665-4EEE-B55E-0C1541815CE3}" type="datetimeFigureOut">
              <a:rPr lang="es-ES" smtClean="0"/>
              <a:pPr/>
              <a:t>17/10/2014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19240-54D3-4538-95D2-1C0370AF2C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2833A-9665-4EEE-B55E-0C1541815CE3}" type="datetimeFigureOut">
              <a:rPr lang="es-ES" smtClean="0"/>
              <a:pPr/>
              <a:t>17/10/2014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19240-54D3-4538-95D2-1C0370AF2C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2833A-9665-4EEE-B55E-0C1541815CE3}" type="datetimeFigureOut">
              <a:rPr lang="es-ES" smtClean="0"/>
              <a:pPr/>
              <a:t>17/10/2014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19240-54D3-4538-95D2-1C0370AF2C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2833A-9665-4EEE-B55E-0C1541815CE3}" type="datetimeFigureOut">
              <a:rPr lang="es-ES" smtClean="0"/>
              <a:pPr/>
              <a:t>17/10/2014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19240-54D3-4538-95D2-1C0370AF2C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2833A-9665-4EEE-B55E-0C1541815CE3}" type="datetimeFigureOut">
              <a:rPr lang="es-ES" smtClean="0"/>
              <a:pPr/>
              <a:t>17/10/2014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19240-54D3-4538-95D2-1C0370AF2C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2833A-9665-4EEE-B55E-0C1541815CE3}" type="datetimeFigureOut">
              <a:rPr lang="es-ES" smtClean="0"/>
              <a:pPr/>
              <a:t>17/10/2014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19240-54D3-4538-95D2-1C0370AF2C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2833A-9665-4EEE-B55E-0C1541815CE3}" type="datetimeFigureOut">
              <a:rPr lang="es-ES" smtClean="0"/>
              <a:pPr/>
              <a:t>17/10/2014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19240-54D3-4538-95D2-1C0370AF2C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2833A-9665-4EEE-B55E-0C1541815CE3}" type="datetimeFigureOut">
              <a:rPr lang="es-ES" smtClean="0"/>
              <a:pPr/>
              <a:t>17/10/2014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19240-54D3-4538-95D2-1C0370AF2C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BF868-1A83-4A3E-AD0D-743F3DA2682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42833A-9665-4EEE-B55E-0C1541815CE3}" type="datetimeFigureOut">
              <a:rPr lang="es-ES" smtClean="0"/>
              <a:pPr/>
              <a:t>17/10/2014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19240-54D3-4538-95D2-1C0370AF2C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98F3653-9AD6-4C62-9E22-6E64B6337D1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7.gif"/><Relationship Id="rId4" Type="http://schemas.openxmlformats.org/officeDocument/2006/relationships/image" Target="../media/image76.gif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7.gif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77.gif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7.gif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77.gif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3.png"/><Relationship Id="rId7" Type="http://schemas.openxmlformats.org/officeDocument/2006/relationships/image" Target="../media/image8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FLORENCIA DESDE ARRIB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8" name="7 Imagen" descr="FLORENCIA LOGO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2857488" y="0"/>
            <a:ext cx="5143536" cy="240474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5072074"/>
            <a:ext cx="16321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 :</a:t>
            </a:r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Firenze</a:t>
            </a:r>
            <a:endParaRPr lang="es-ES_tradnl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:Claudio Villa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85720" y="5929330"/>
            <a:ext cx="29626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dirty="0" smtClean="0">
                <a:ln w="3175"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Esta es una creación de Raquel</a:t>
            </a:r>
            <a:endParaRPr lang="es-ES" sz="2000" dirty="0">
              <a:ln w="3175">
                <a:solidFill>
                  <a:sysClr val="windowText" lastClr="000000"/>
                </a:solidFill>
              </a:ln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33000">
    <p:zoom/>
    <p:sndAc>
      <p:stSnd loop="1">
        <p:snd r:embed="rId2" name="My Choice - Claudio Villa- Firenze Sog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3" presetClass="entr" presetSubtype="52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00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064"/>
            </a:avLst>
          </a:prstGeo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00034" y="571480"/>
            <a:ext cx="8143932" cy="585791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571604" y="785794"/>
            <a:ext cx="607922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ln>
                  <a:solidFill>
                    <a:schemeClr val="bg1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Florencia (</a:t>
            </a:r>
            <a:r>
              <a:rPr lang="es-ES" sz="4000" b="1" dirty="0" err="1" smtClean="0">
                <a:ln>
                  <a:solidFill>
                    <a:schemeClr val="bg1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Firenze</a:t>
            </a:r>
            <a:r>
              <a:rPr lang="es-ES" sz="4000" b="1" dirty="0" smtClean="0">
                <a:ln>
                  <a:solidFill>
                    <a:schemeClr val="bg1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 en italiano)</a:t>
            </a:r>
          </a:p>
          <a:p>
            <a:endParaRPr lang="es-ES" sz="4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642910" y="1643050"/>
            <a:ext cx="778674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Florencia o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Firenze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es una ciudad situada al norte de la región central de Italia, capital y ciudad más poblada de la provincia homónima y de la región de Toscana, de la que es su centro histórico, artístico, económico y administrativo. Posee 378.236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habitantes,y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es el centro de un área metropolitana de aproximadamente millón y medio de habitantes. Capital de Italia entre 1865 y 1871 durante la Unificación italiana, en la edad media fue un importante centro cultural, económico y financiero. Conoció su época de mayor esplendor tras la instauración del Gran Ducado de Toscana bajo el dominio de la dinastía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Médici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 Florencia es el núcleo urbano en el que se originó en la segunda mitad del siglo XIV el movimiento artístico denominado Renacimiento, y se la considera una de las cunas mundiales del arte y de la arquitectura. Su centro histórico fue declarado Patrimonio de la Humanidad en 1982, y en él destacan obras medievales y renacentistas como la cúpula de Santa María del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Fiore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el Ponte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Vecchio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la Basílica de Santa Cruz, el Palazzo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Vecchio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y museos como los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Uffizi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el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Bargello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o la Galería de la Academia, que acoge al David de Miguel Ángel.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70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-8572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7" name="6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428596" y="428604"/>
            <a:ext cx="4844596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La Catedral de Santa María del </a:t>
            </a:r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Fiore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edral santa m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tedral santa m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064"/>
            </a:avLst>
          </a:prstGeo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00034" y="500042"/>
            <a:ext cx="8143932" cy="585791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714348" y="642918"/>
            <a:ext cx="771530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 Florencia, la capital de la Toscana, se originó esta definición alusiva al efecto que puede causar la belleza. Aquí, una visita a los grandes tesoros del arte que conmovieron al gran escritor francés, entre el Dante y Miguel Ángel. Dicen que el novelista francés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Stendhal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visitó Florencia (norte de Italia) en 1817, tratando de no perderse ni un detalle para su diario. Pasó todo un día admirando iglesias, museos y galerías de arte y se conmovió a cada paso con el derroche magnífico de cúpulas, frescos, estatuas y fachadas.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Dicen que el novelista francés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Stendhal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visitó Florencia (norte de Italia) en 1817, tratando de no perderse ni un detalle para su diario. Pasó todo un día admirando iglesias, museos y galerías de arte y se conmovió a cada paso con el derroche magnífico de cúpulas, frescos, estatuas y fachadas.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Pero de pronto, al entrar en la majestuosa iglesia de Santa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Croce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se sintió aturdido, con palpitaciones, vértigo, angustia y una sensación de ahogo que lo obligó a salir para tomar aire. El médico que lo revisó le diagnosticó “sobredosis de belleza” y desde entonces ese síntoma se conoce como “Síndrome de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Stendhal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”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escritor había descubierto un mal que desvela a millones de viajeros de todo el mundo y de todos los tiempos cada vez que pisan Florencia: es tan bella que aturde los sentidos</a:t>
            </a:r>
          </a:p>
          <a:p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70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glesia santa cru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1" y="0"/>
            <a:ext cx="9138039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iglesia santa cru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1" y="0"/>
            <a:ext cx="9138039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ta Maria del Fio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  <p:pic>
        <p:nvPicPr>
          <p:cNvPr id="6" name="5 Imagen" descr="santa Maria del Fio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064"/>
            </a:avLst>
          </a:prstGeo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00034" y="500042"/>
            <a:ext cx="8143932" cy="585791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714348" y="714356"/>
            <a:ext cx="757242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Hay muchas alternativas para recorrer la capital de la Toscana. Se puede hacer un recorrido artístico —con Dante Alighieri,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Botticceli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Miguel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Angel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y Leonardo como grandes hitos—, uno político —representado por Maquiavelo y Lorenzo de Medici, entre otros—, uno religioso —a través de múltiples iglesias— o uno histórico, con las innumerables señales que la coronan como la cuna del Renacimiento .El viajero que llega a la ciudad se siente inmediatamente atraído como un imán hacia la Piazza del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Duomo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quizá siguiendo la corriente del tráfico o por la visión de la cúpula diseñada por Filipo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Brunelleschi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que domina el paisaje.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Desde allí, la maravillosa Florencia se puede recorrer a pie, porque todo se encuentra en un área muy reducida, a escala perfecta para el visitante.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Duomo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o Catedral de Santa María del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Fiore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la iglesia más inmensa de la ciudad, se alza en medio de callecitas estrechas y apretadas.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Se comenzó a construir en 1294 pero se inauguró en 1436, cuando quedó terminada la gran cúpula, levantada sin armazón fijo.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Campanile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diseñado por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Giotto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es de cuento, con sus más de 400 peldaños que suben a la cima, desde la que se observa una panorámica de Florencia, con los blancos mármoles de las iglesias contrastando con el terracota de los tejados</a:t>
            </a:r>
          </a:p>
        </p:txBody>
      </p:sp>
    </p:spTree>
  </p:cSld>
  <p:clrMapOvr>
    <a:masterClrMapping/>
  </p:clrMapOvr>
  <p:transition spd="slow" advTm="70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trada duom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143372" y="7215214"/>
            <a:ext cx="18473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3200" b="1" dirty="0" smtClean="0"/>
          </a:p>
          <a:p>
            <a:endParaRPr lang="es-ES" sz="3200" b="1" dirty="0"/>
          </a:p>
        </p:txBody>
      </p:sp>
      <p:pic>
        <p:nvPicPr>
          <p:cNvPr id="6" name="5 Imagen" descr="entrada duom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1357290" y="6072206"/>
            <a:ext cx="2765501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Entrada Al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Duomo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064"/>
            </a:avLst>
          </a:prstGeo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00034" y="500042"/>
            <a:ext cx="8143932" cy="585791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785786" y="642918"/>
            <a:ext cx="764386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Al bajar, se puede visitar el interior de estilo gótico y, sobre todo, las célebres puertas y el techo del Baptisterio, cubierto de coloridos mosaicos del siglo XIII que representan el Juicio Final.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unos metros, sobre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Via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delle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Studio y como para equilibrar el espíritu, la vidriera de la tienda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Pegna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invita a entrar y quedarse, con su tentación de quesos, vinos y aceites.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Luego, caminando unas pocas cuadras, se llega a la Casa de Dante, museo dedicado a la vida y obra del artista, y al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Bargello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la antigua prisión, donde hoy se exponen esculturas de Miguel «ángel y Donatello, entre otros.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Para comprobar el “Síndrome de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Stendhal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” hay que entrar en la Santa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Croce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magnífica iglesia franciscana que alberga sobrecogedoramente la vida y la muerte, las tumbas de florentinos célebres (Miguel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Angel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y Galileo, entre otros) y la genial luminosidad y pureza de los colores de los frescos de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Giotto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y sus discípulos.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Afuera, el sol crea figuras sobre el mármol de la fachada y el presente vuelve a la manera florentina, con los jóvenes estudiantes de Bellas Artes que despliegan sus obras sobre el suelo.</a:t>
            </a:r>
          </a:p>
          <a:p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55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tails of the Duomo 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6438923" y="7358090"/>
            <a:ext cx="27050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2400" b="1" dirty="0">
              <a:solidFill>
                <a:srgbClr val="FFFF00"/>
              </a:solidFill>
            </a:endParaRPr>
          </a:p>
        </p:txBody>
      </p:sp>
      <p:pic>
        <p:nvPicPr>
          <p:cNvPr id="7" name="6 Imagen" descr="Details of the Duomo 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5072074"/>
            <a:ext cx="2124299" cy="138499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Detalles  En La </a:t>
            </a:r>
          </a:p>
          <a:p>
            <a:pPr algn="ctr"/>
            <a:r>
              <a:rPr lang="es-ES_tradnl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Fachada </a:t>
            </a:r>
          </a:p>
          <a:p>
            <a:pPr algn="ctr"/>
            <a:r>
              <a:rPr lang="es-ES_tradnl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Del </a:t>
            </a:r>
            <a:r>
              <a:rPr lang="es-ES_tradnl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Duomo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sco de la Cúpula cated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6141" cy="6858000"/>
          </a:xfrm>
          <a:prstGeom prst="rect">
            <a:avLst/>
          </a:prstGeom>
        </p:spPr>
      </p:pic>
      <p:pic>
        <p:nvPicPr>
          <p:cNvPr id="6" name="5 Imagen" descr="Fresco de la Cúpula cated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6141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5750004"/>
            <a:ext cx="170751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gency FB" pitchFamily="34" charset="0"/>
              </a:rPr>
              <a:t>Fresco de la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gency FB" pitchFamily="34" charset="0"/>
              </a:rPr>
              <a:t>Cúpula catedral</a:t>
            </a:r>
          </a:p>
          <a:p>
            <a:pPr algn="ctr"/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ED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CATED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chitecture of the Duomo in Florence - 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71472" y="-78584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>
              <a:solidFill>
                <a:srgbClr val="FFFF00"/>
              </a:solidFill>
            </a:endParaRPr>
          </a:p>
        </p:txBody>
      </p:sp>
      <p:pic>
        <p:nvPicPr>
          <p:cNvPr id="6" name="5 Imagen" descr="Architecture of the Duomo in Florence - 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5500702"/>
            <a:ext cx="3332964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Decoración  Interior  </a:t>
            </a:r>
          </a:p>
          <a:p>
            <a:pPr algn="ctr"/>
            <a:r>
              <a:rPr lang="es-ES_tradnl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Del </a:t>
            </a:r>
            <a:r>
              <a:rPr lang="es-ES_tradnl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Duomo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064"/>
            </a:avLst>
          </a:prstGeo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00034" y="500042"/>
            <a:ext cx="8143932" cy="585791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642910" y="642918"/>
            <a:ext cx="78581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Comer en Florencia también puede ser una obra de arte. Los restaurantes son de excepción y la cocina toscana, de gran refinamiento bajo una aparente sencillez, supera cualquier exigencia.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Cerca de Santa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Croce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por ejemplo,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Alle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mossace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es una minúscula y excepcional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trattoria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: los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spaghetti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alle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vongole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y la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lasagna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al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forno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no tienen comparación.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Otra opción es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Cibrèo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un paraíso para los amantes de la cocina italiana, al que no conviene aventurarse sin reservaciones (y menos aún con fondos escasos).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cafecito —o mejor un «4capuccio, especialidad de la zona— conviene tomarlo en el Café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Uffizi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desde el que se tiene una magnífica vista de la Piazza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della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Signoria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una verdadera galería de arte al aire libre: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si uno se sienta sobre la escalinata, no ve nada alrededor que no sea una obra exquisitamente tallada en mármol, bronce o piedra.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Presidiendo la plaza, el Palazzo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Vecchio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magnífica construcción del 1300 que alberga el Ayuntamiento de Florencia. Cerca, otro palacio, el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Uffizi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expone los tesoros artísticos de la familia Medici.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Con apenas unos minutos de caminata se llega a la antiquísima iglesia de San Lorenzo, fundada en el siglo IV, y al Palazzo Medici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Riccardi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que fue casa familiar de los Medici y sede de su imperio bancario</a:t>
            </a:r>
          </a:p>
        </p:txBody>
      </p:sp>
    </p:spTree>
  </p:cSld>
  <p:clrMapOvr>
    <a:masterClrMapping/>
  </p:clrMapOvr>
  <p:transition spd="slow" advTm="60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ptiste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6" name="5 Imagen" descr="baptiste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715140" y="785794"/>
            <a:ext cx="1805302" cy="86177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Baptisterio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14282" y="4786322"/>
            <a:ext cx="331853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 </a:t>
            </a:r>
          </a:p>
          <a:p>
            <a:pPr algn="ctr"/>
            <a:r>
              <a:rPr lang="es-ES_tradnl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Ponte </a:t>
            </a:r>
            <a:r>
              <a:rPr lang="es-ES_tradnl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Vecchio</a:t>
            </a:r>
            <a:r>
              <a:rPr lang="es-ES_tradnl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(Puente Viejo)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FLORE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064"/>
            </a:avLst>
          </a:prstGeo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00034" y="500042"/>
            <a:ext cx="8143932" cy="585791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714348" y="642918"/>
            <a:ext cx="764386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Durante casi todo el día, las calles que los rodean se pueblan del mercado callejero más animado de Florencia, donde se venden artículos de cuero y ropa de seda a buen precio (hay que regatear, claro, como corresponde).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Hacia el oeste, la iglesia gótica de Santa María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Novella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considerada, junto con la Santa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Croce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y el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Duomo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uno de los símbolos más sagrados del orgullo florentino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Y, hacia el norte, el convento de San Marco (del siglo XIII) y la Piazza di San Marco, llena de jóvenes estudiantes de la Academia de Bellas Artes y de turistas esperando para entrar a la célebre galería, donde está expuesto el David, de Miguel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Angel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atardecer es el mejor momento del día para llegarse hasta el más antiguo y popular de los puentes de la ciudad: el Ponte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Vecchio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una construcción medieval poblada de orfebres que tienen allí sus talleres y venden joyas de diseño, desde piezas modernas hasta fabulosas pulseras antiguas.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mitad del puente se tiene una de las vistas más hermosas. Últimamente ha nacido una moda en el Ponte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Vecchio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: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caída del sol, los enamorados se juran amor eterno atando un candadito con sus nombres al puente.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escena que, a la manera de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Stendhal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puede quitarte el aire a pura belleza.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</a:p>
          <a:p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60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6" name="5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064"/>
            </a:avLst>
          </a:prstGeo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00034" y="500042"/>
            <a:ext cx="8143932" cy="585791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En Florencia</a:t>
            </a:r>
          </a:p>
          <a:p>
            <a:pPr algn="ctr"/>
            <a:r>
              <a:rPr lang="es-ES_tradnl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Se  Respira  Arte   </a:t>
            </a:r>
            <a:endParaRPr lang="es-E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nard MT Condensed" pitchFamily="18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 </a:t>
            </a:r>
          </a:p>
        </p:txBody>
      </p:sp>
      <p:pic>
        <p:nvPicPr>
          <p:cNvPr id="5" name="4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7" name="6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500042"/>
            <a:ext cx="2157963" cy="166199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León Del 1600, 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Logia </a:t>
            </a:r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Signoria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 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Plaza </a:t>
            </a:r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Signoria</a:t>
            </a:r>
            <a:endParaRPr lang="es-ES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0654" y="0"/>
            <a:ext cx="45426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6786578" y="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21442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28599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42900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450057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557214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786578" y="121442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235743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6786578" y="3500438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786578" y="4643446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6786578" y="585789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vid de miguel ang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-48"/>
            <a:ext cx="4572032" cy="685804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00034" y="585789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2357422" y="5429264"/>
            <a:ext cx="1763624" cy="95410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David de</a:t>
            </a:r>
          </a:p>
          <a:p>
            <a:pPr algn="ctr"/>
            <a:r>
              <a:rPr lang="es-ES_tradnl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Miguel </a:t>
            </a:r>
            <a:r>
              <a:rPr lang="es-ES_tradnl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angel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26" name="25 Triángulo rectángulo"/>
          <p:cNvSpPr/>
          <p:nvPr/>
        </p:nvSpPr>
        <p:spPr>
          <a:xfrm>
            <a:off x="0" y="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0" y="121442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0" y="228599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0" y="342900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0" y="450057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0" y="557214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6786578" y="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6786578" y="121442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6786578" y="235743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6786578" y="3500438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6786578" y="4643446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>
            <a:off x="6786578" y="585789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uadroTexto"/>
          <p:cNvSpPr txBox="1"/>
          <p:nvPr/>
        </p:nvSpPr>
        <p:spPr>
          <a:xfrm>
            <a:off x="3071802" y="85010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v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7" name="6 Imagen" descr="Dav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643702" y="785794"/>
            <a:ext cx="1901611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David de</a:t>
            </a:r>
          </a:p>
          <a:p>
            <a:pPr algn="ctr"/>
            <a:r>
              <a:rPr lang="es-ES_tradnl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Miguel </a:t>
            </a:r>
            <a:r>
              <a:rPr lang="es-ES_tradnl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Angel</a:t>
            </a:r>
            <a:endParaRPr lang="es-ES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  <a:p>
            <a:endParaRPr lang="es-ES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6434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21442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228599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42900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450057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557214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6786578" y="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6786578" y="121442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6786578" y="235743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6786578" y="3500438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6786578" y="4643446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6786578" y="585789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643470" cy="68580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2500298" y="5929330"/>
            <a:ext cx="1016625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Dante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21442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28599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42900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450057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557214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786578" y="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121442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6786578" y="235743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786578" y="3500438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6786578" y="4643446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6786578" y="585789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0249" cy="6858000"/>
          </a:xfrm>
          <a:prstGeom prst="rect">
            <a:avLst/>
          </a:prstGeom>
        </p:spPr>
      </p:pic>
      <p:pic>
        <p:nvPicPr>
          <p:cNvPr id="5" name="4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vid, Hércules y Ca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322" y="0"/>
            <a:ext cx="485556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H="1">
            <a:off x="6786578" y="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6786578" y="121442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6786578" y="235743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6786578" y="3500438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6786578" y="4643446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786578" y="585789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121442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228599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342900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450057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0" y="557214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4286248" y="0"/>
            <a:ext cx="2544287" cy="135421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David, Hércules </a:t>
            </a:r>
          </a:p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y Caco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atue of Lion in Piazza della Signoria, Florence, 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  <p:pic>
        <p:nvPicPr>
          <p:cNvPr id="6" name="5 Imagen" descr="Statue of Lion in Piazza della Signoria, Florence, 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922" y="0"/>
            <a:ext cx="9155922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428604"/>
            <a:ext cx="3632726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Estatua De León En </a:t>
            </a:r>
          </a:p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La Piazza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Della</a:t>
            </a:r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Signoria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 estatua de Neptuno, mira hacia la Plaza della Signoria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572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21442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28599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342900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450057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557214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0"/>
            <a:ext cx="2357422" cy="857232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786578" y="1142984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235743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6786578" y="3500438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786578" y="4643446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6786578" y="585789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4071934" y="285728"/>
            <a:ext cx="2886207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Neptuno, Mira Hacia </a:t>
            </a:r>
          </a:p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Plaza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Della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Signoria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untain in Boboli Garden, Florence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143636" y="78581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Fountain in Boboli Garden, Florence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5903893"/>
            <a:ext cx="2901756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Fuente</a:t>
            </a:r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  </a:t>
            </a:r>
            <a:r>
              <a:rPr lang="en-U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Jardín</a:t>
            </a:r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n-U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Bobolí</a:t>
            </a:r>
            <a:endParaRPr lang="es-ES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ggia dei Lanzi, Piazza della Signo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9951" y="0"/>
            <a:ext cx="46840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rectángulo"/>
          <p:cNvSpPr/>
          <p:nvPr/>
        </p:nvSpPr>
        <p:spPr>
          <a:xfrm flipH="1">
            <a:off x="6786578" y="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6786578" y="121442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6786578" y="235743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6786578" y="3500438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6786578" y="4643446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786578" y="585789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121442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228599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342900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450057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0" y="557214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2928926" y="0"/>
            <a:ext cx="3797450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Loggia</a:t>
            </a:r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Dei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Lanzi</a:t>
            </a:r>
            <a:endParaRPr lang="es-ES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Piazza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Della</a:t>
            </a:r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Signoria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seo and Medusa, a statue in the Loggia dei Lanzi in Flore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Perseo and Medusa, a statue in the Loggia dei Lanzi in Flore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500042"/>
            <a:ext cx="3865161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Perseo Y Medusa, Una Estatua</a:t>
            </a:r>
          </a:p>
          <a:p>
            <a:pPr algn="ctr"/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En La </a:t>
            </a:r>
            <a:r>
              <a:rPr lang="es-ES" sz="28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Loggia</a:t>
            </a:r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Dei </a:t>
            </a:r>
            <a:r>
              <a:rPr lang="es-ES" sz="28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Lanzi</a:t>
            </a:r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ggia dei lanzi.jpg"/>
          <p:cNvPicPr>
            <a:picLocks noChangeAspect="1"/>
          </p:cNvPicPr>
          <p:nvPr/>
        </p:nvPicPr>
        <p:blipFill>
          <a:blip r:embed="rId2"/>
          <a:srcRect l="5970" r="4482"/>
          <a:stretch>
            <a:fillRect/>
          </a:stretch>
        </p:blipFill>
        <p:spPr>
          <a:xfrm>
            <a:off x="2214546" y="0"/>
            <a:ext cx="464347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21442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28599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342900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450057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557214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786578" y="121442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235743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6786578" y="3500438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786578" y="4643446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6786578" y="585789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untain of neptu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ountain of neptu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786314" y="785794"/>
            <a:ext cx="3191899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Fuente de Neptuno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seid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6434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4714876" y="428604"/>
            <a:ext cx="1492716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Poseidon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21442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28599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342900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450057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557214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786578" y="121442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235743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6786578" y="3500438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786578" y="4643446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6786578" y="585789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064"/>
            </a:avLst>
          </a:prstGeo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00034" y="500042"/>
            <a:ext cx="8143932" cy="585791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Conociendo Las </a:t>
            </a:r>
          </a:p>
          <a:p>
            <a:pPr algn="ctr"/>
            <a:r>
              <a:rPr lang="es-ES_tradnl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Calles de Florencia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nard MT Condensed" pitchFamily="18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90" cy="6858000"/>
          </a:xfrm>
          <a:prstGeom prst="rect">
            <a:avLst/>
          </a:prstGeom>
        </p:spPr>
      </p:pic>
      <p:pic>
        <p:nvPicPr>
          <p:cNvPr id="5" name="4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90" y="0"/>
            <a:ext cx="917079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5" name="4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9179721" cy="6858001"/>
          </a:xfrm>
          <a:prstGeom prst="rect">
            <a:avLst/>
          </a:prstGeom>
        </p:spPr>
      </p:pic>
      <p:pic>
        <p:nvPicPr>
          <p:cNvPr id="5" name="4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21" y="0"/>
            <a:ext cx="9179721" cy="6858001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rcRect r="13559"/>
          <a:stretch>
            <a:fillRect/>
          </a:stretch>
        </p:blipFill>
        <p:spPr>
          <a:xfrm>
            <a:off x="2285985" y="0"/>
            <a:ext cx="4500593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21442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228599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42900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450057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557214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786578" y="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121442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786578" y="235743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3500438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6786578" y="4643446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786578" y="585789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429156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21442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2285992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42900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450057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5572140"/>
            <a:ext cx="2285984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786578" y="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121442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786578" y="2357430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3500438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6786578" y="4643446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786578" y="5857892"/>
            <a:ext cx="2357422" cy="100010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5" name="4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88647" cy="6858000"/>
          </a:xfrm>
          <a:prstGeom prst="rect">
            <a:avLst/>
          </a:prstGeom>
        </p:spPr>
      </p:pic>
      <p:pic>
        <p:nvPicPr>
          <p:cNvPr id="5" name="4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7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LE DE FLORE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7782" cy="6858000"/>
          </a:xfrm>
          <a:prstGeom prst="rect">
            <a:avLst/>
          </a:prstGeom>
        </p:spPr>
      </p:pic>
      <p:pic>
        <p:nvPicPr>
          <p:cNvPr id="6" name="5 Imagen" descr="CALLE DE FLORE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782" y="0"/>
            <a:ext cx="9167782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trada al Palazzo Vecchio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6" name="5 Imagen" descr="entrada al Palazzo Vecchio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214290"/>
            <a:ext cx="4095993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Entrada Al Palazzo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Vecchio</a:t>
            </a:r>
            <a:endParaRPr lang="es-ES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renze - Piazza Ognissant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865244" y="7572404"/>
            <a:ext cx="22787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2000" dirty="0" smtClean="0"/>
          </a:p>
          <a:p>
            <a:endParaRPr lang="es-ES" sz="2000" dirty="0"/>
          </a:p>
        </p:txBody>
      </p:sp>
      <p:pic>
        <p:nvPicPr>
          <p:cNvPr id="6" name="5 Imagen" descr="Firenze - Piazza Ognissant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214546" y="285728"/>
            <a:ext cx="3070071" cy="86177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Condensed" pitchFamily="18" charset="0"/>
              </a:rPr>
              <a:t>Plaza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Condensed" pitchFamily="18" charset="0"/>
              </a:rPr>
              <a:t>Ognissanti</a:t>
            </a:r>
            <a:endParaRPr lang="es-ES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Condensed" pitchFamily="18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ería de los Uffiz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500562" y="735809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Galería de los Uffiz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85786" y="500042"/>
            <a:ext cx="2682145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Galería de los </a:t>
            </a:r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Uffizi</a:t>
            </a:r>
            <a:endParaRPr lang="es-ES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SEO BARGUEL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USEO BARGUEL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14348" y="2071678"/>
            <a:ext cx="2585964" cy="86177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Museo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Barguello</a:t>
            </a:r>
            <a:endParaRPr lang="es-ES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TERIOR PACIO VECC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214942" y="792959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 smtClean="0"/>
          </a:p>
          <a:p>
            <a:endParaRPr lang="es-ES" dirty="0"/>
          </a:p>
        </p:txBody>
      </p:sp>
      <p:pic>
        <p:nvPicPr>
          <p:cNvPr id="6" name="5 Imagen" descr="INTERIOR PACIO VECC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929190" y="5786454"/>
            <a:ext cx="3509294" cy="8925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Interior Palacio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Veccio</a:t>
            </a:r>
            <a:endParaRPr lang="es-ES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 iglesia gótica de Santa María Novella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39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1142976" y="-71440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la iglesia gótica de Santa María Novella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642910" y="714356"/>
            <a:ext cx="3071675" cy="107721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Iglesia Gótica De </a:t>
            </a:r>
          </a:p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Santa María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Novella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SEO GUCC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6" name="5 Imagen" descr="MUSEO GUCC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428992" y="214290"/>
            <a:ext cx="2084225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Museo  Gucci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SEO MUSEO STIBBE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572000" y="-10001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MUSEO MUSEO STIBBE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643438" y="571480"/>
            <a:ext cx="2573140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Museo  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Stibbert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ptuno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neptuno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214414" y="2214554"/>
            <a:ext cx="171451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Neptuno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893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893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cio Strozz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" name="5 Imagen" descr="Palacio Strozz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0034" y="500042"/>
            <a:ext cx="2444900" cy="86177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Palacio 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Strozzi</a:t>
            </a:r>
            <a:endParaRPr lang="es-ES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zzo Medic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alazzo Medic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286512" y="642918"/>
            <a:ext cx="2244525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Palacio Medici</a:t>
            </a:r>
          </a:p>
          <a:p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zzo Pitt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Palazzo Pitt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357554" y="357166"/>
            <a:ext cx="2015295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Palacio 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Pitti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zzo Vecchio To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6" name="5 Imagen" descr="Palazzo Vecchio To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5868744" y="428604"/>
            <a:ext cx="3275256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Palacio Torre </a:t>
            </a:r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Vieja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azza della Santissima Annunziata. Flore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6" name="5 Imagen" descr="Piazza della Santissima Annunziata. Flore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643174" y="428604"/>
            <a:ext cx="5190845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it-IT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Plaza De La Santissima Annunziata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ountain-of-neptune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  <p:pic>
        <p:nvPicPr>
          <p:cNvPr id="5" name="4 Imagen" descr="fountain-of-neptune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357422" y="428604"/>
            <a:ext cx="223170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Plaza Neptuno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nte Vecchio, una construcción medieval poblada de orfebres que tienen allí sus talleres y venden joyas de diseño, desde piezas modernas hasta fabulosas pulseras antiguas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2571736" y="714377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pic>
        <p:nvPicPr>
          <p:cNvPr id="6" name="5 Imagen" descr="Ponte Vecchio, una construcción medieval poblada de orfebres que tienen allí sus talleres y venden joyas de diseño, desde piezas modernas hasta fabulosas pulseras antiguas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8" name="7 CuadroTexto"/>
          <p:cNvSpPr txBox="1"/>
          <p:nvPr/>
        </p:nvSpPr>
        <p:spPr>
          <a:xfrm>
            <a:off x="285720" y="2857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4714876" y="214290"/>
            <a:ext cx="42148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Ponte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Vecchio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una construcción medieval poblada de orfebres que tienen allí sus talleres y venden joyas de diseño, desde piezas modernas hasta fabulosas pulseras antiguas.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rta Romana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714676" y="135729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Porta Romana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143240" y="785794"/>
            <a:ext cx="240642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Puerta Romana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órtico de los Priores o de La Seño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6" name="5 Imagen" descr="Pórtico de los Priores o de La Seño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285984" y="500042"/>
            <a:ext cx="3900427" cy="120032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Pórtico De Los Priores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 o De La Señoría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 Lorenzo Market, Florence 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pic>
        <p:nvPicPr>
          <p:cNvPr id="6" name="5 Imagen" descr="San Lorenzo Market, Florence 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1857356" y="5429264"/>
            <a:ext cx="2287806" cy="120032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Mercado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 San Lorenzo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 ANTIQUE CAROUSEL OF THE PICCI FAMILY FLORENCE, 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7579" cy="6858000"/>
          </a:xfrm>
          <a:prstGeom prst="rect">
            <a:avLst/>
          </a:prstGeom>
        </p:spPr>
      </p:pic>
      <p:pic>
        <p:nvPicPr>
          <p:cNvPr id="6" name="5 Imagen" descr="THE ANTIQUE CAROUSEL OF THE PICCI FAMILY FLORENCE, 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757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285984" y="285728"/>
            <a:ext cx="534954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Antiguo Carrusel de la Familia </a:t>
            </a:r>
            <a:r>
              <a:rPr lang="es-ES_tradnl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gency FB" pitchFamily="34" charset="0"/>
              </a:rPr>
              <a:t>Picci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669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3346"/>
            <a:ext cx="9144000" cy="6851309"/>
          </a:xfrm>
        </p:spPr>
      </p:pic>
      <p:pic>
        <p:nvPicPr>
          <p:cNvPr id="5" name="3 Marcador de contenido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064"/>
            </a:avLst>
          </a:prstGeo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00034" y="500042"/>
            <a:ext cx="8143932" cy="5857916"/>
          </a:xfrm>
          <a:prstGeom prst="rect">
            <a:avLst/>
          </a:prstGeom>
          <a:blipFill dpi="0" rotWithShape="1">
            <a:blip r:embed="rId3">
              <a:lum brigh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itchFamily="18" charset="0"/>
              </a:rPr>
              <a:t>En Las Siguientes  “5 “ Diapositivas  Tendrán La Sensación De Estar Caminando Por Las Calles De Florencia  Pues  experimentaran  Viajes </a:t>
            </a:r>
          </a:p>
          <a:p>
            <a:pPr algn="ctr"/>
            <a:r>
              <a:rPr lang="es-ES_tradnl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itchFamily="18" charset="0"/>
              </a:rPr>
              <a:t>Virtuales  Por Esta Hermosa Ciudad .</a:t>
            </a:r>
          </a:p>
          <a:p>
            <a:pPr algn="ctr"/>
            <a:endParaRPr lang="es-ES_tradnl" sz="3600" b="1" u="sng" dirty="0" smtClean="0">
              <a:ln w="5080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algn="ctr"/>
            <a:r>
              <a:rPr lang="es-ES_tradnl" sz="3600" b="1" u="sng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Primeramente debes dar clic en reconocer </a:t>
            </a:r>
          </a:p>
          <a:p>
            <a:pPr algn="ctr"/>
            <a:r>
              <a:rPr lang="es-ES_tradnl" sz="3600" b="1" u="sng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contenido y se te abrirá el viaje virtual</a:t>
            </a:r>
          </a:p>
          <a:p>
            <a:pPr algn="ctr"/>
            <a:endParaRPr lang="es-ES_tradnl" sz="3600" b="1" u="sng" dirty="0" smtClean="0">
              <a:ln w="3175"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algn="ctr"/>
            <a:r>
              <a:rPr lang="es-ES_tradnl" sz="3600" b="1" u="sng" dirty="0" smtClean="0">
                <a:ln w="3175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</a:t>
            </a:r>
            <a:r>
              <a:rPr lang="es-ES_tradnl" sz="3200" b="1" u="sng" dirty="0" smtClean="0">
                <a:ln w="3175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itchFamily="18" charset="0"/>
              </a:rPr>
              <a:t>Pase De estas 5 Diapositivas Es Manual  </a:t>
            </a:r>
          </a:p>
          <a:p>
            <a:pPr algn="ctr"/>
            <a:r>
              <a:rPr lang="es-ES_tradnl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itchFamily="18" charset="0"/>
              </a:rPr>
              <a:t>Para Que </a:t>
            </a:r>
            <a:r>
              <a:rPr lang="es-ES_tradnl" sz="2800" b="1" dirty="0" err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itchFamily="18" charset="0"/>
              </a:rPr>
              <a:t>Estes</a:t>
            </a:r>
            <a:r>
              <a:rPr lang="es-ES_tradnl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itchFamily="18" charset="0"/>
              </a:rPr>
              <a:t>  El Tiempo Que Desees</a:t>
            </a:r>
          </a:p>
          <a:p>
            <a:pPr algn="ctr"/>
            <a:r>
              <a:rPr lang="es-ES_tradnl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itchFamily="18" charset="0"/>
              </a:rPr>
              <a:t> En Cada  Lugar   </a:t>
            </a:r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Condensed" pitchFamily="18" charset="0"/>
            </a:endParaRPr>
          </a:p>
        </p:txBody>
      </p:sp>
      <p:sp>
        <p:nvSpPr>
          <p:cNvPr id="6" name="5 Estrella de 5 puntas"/>
          <p:cNvSpPr/>
          <p:nvPr/>
        </p:nvSpPr>
        <p:spPr>
          <a:xfrm>
            <a:off x="571472" y="3214686"/>
            <a:ext cx="571504" cy="571504"/>
          </a:xfrm>
          <a:prstGeom prst="star5">
            <a:avLst>
              <a:gd name="adj" fmla="val 19097"/>
              <a:gd name="hf" fmla="val 105146"/>
              <a:gd name="vf" fmla="val 110557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5 puntas"/>
          <p:cNvSpPr/>
          <p:nvPr/>
        </p:nvSpPr>
        <p:spPr>
          <a:xfrm>
            <a:off x="500034" y="4714884"/>
            <a:ext cx="642942" cy="571504"/>
          </a:xfrm>
          <a:prstGeom prst="star5">
            <a:avLst>
              <a:gd name="adj" fmla="val 19097"/>
              <a:gd name="hf" fmla="val 105146"/>
              <a:gd name="vf" fmla="val 110557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4000">
    <p:zo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buNone/>
            </a:pP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PONTE VECCHIO ♦ VIAJE VIRTUAL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818" y="6286520"/>
            <a:ext cx="4429156" cy="40011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Mueve  La  Imagen  Con  Tu Mouse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33" name="Picture 9" descr="d:\Mis documentos\imagenes pps\2517884e6664md3h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643106" y="4786322"/>
            <a:ext cx="428625" cy="390525"/>
          </a:xfrm>
          <a:prstGeom prst="rect">
            <a:avLst/>
          </a:prstGeom>
          <a:noFill/>
        </p:spPr>
      </p:pic>
      <p:pic>
        <p:nvPicPr>
          <p:cNvPr id="1034" name="Picture 10" descr="d:\Mis documentos\Descargas\descarga\gifs chistes\th_flechatransp (1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59529" y="6155529"/>
            <a:ext cx="762000" cy="64294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000760" y="6286520"/>
            <a:ext cx="1711302" cy="369332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Avance  Manual</a:t>
            </a:r>
            <a:endParaRPr lang="es-ES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Flecha a la derecha con bandas">
            <a:hlinkClick r:id="" action="ppaction://hlinkshowjump?jump=nextslide"/>
          </p:cNvPr>
          <p:cNvSpPr/>
          <p:nvPr/>
        </p:nvSpPr>
        <p:spPr>
          <a:xfrm>
            <a:off x="7786710" y="6215082"/>
            <a:ext cx="500066" cy="428628"/>
          </a:xfrm>
          <a:prstGeom prst="stripedRightArrow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ontrols>
      <p:control spid="1032" name="ShockwaveFlash1" r:id="rId2" imgW="9144000" imgH="5616720"/>
    </p:controls>
  </p:cSld>
  <p:clrMapOvr>
    <a:masterClrMapping/>
  </p:clrMapOvr>
  <p:transition spd="slow" advClick="0">
    <p:zo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None/>
            </a:pPr>
            <a:r>
              <a:rPr lang="es-ES_tradnl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DAVID DE MIGUEL ANGEL ♦ 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VIAJE VIRTUAL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85818" y="6286520"/>
            <a:ext cx="4429156" cy="40011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Mueve  La  Imagen  Con  Tu Mouse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Picture 10" descr="d:\Mis documentos\Descargas\descarga\gifs chistes\th_flechatransp (1)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59529" y="6155529"/>
            <a:ext cx="762000" cy="64294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000760" y="6286520"/>
            <a:ext cx="1711302" cy="369332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Avance  Manual</a:t>
            </a:r>
            <a:endParaRPr lang="es-ES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Flecha a la derecha con bandas">
            <a:hlinkClick r:id="" action="ppaction://hlinkshowjump?jump=nextslide"/>
          </p:cNvPr>
          <p:cNvSpPr/>
          <p:nvPr/>
        </p:nvSpPr>
        <p:spPr>
          <a:xfrm>
            <a:off x="7786710" y="6215082"/>
            <a:ext cx="500066" cy="428628"/>
          </a:xfrm>
          <a:prstGeom prst="stripedRightArrow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ontrols>
      <p:control spid="2050" name="ShockwaveFlash1" r:id="rId2" imgW="9142560" imgH="5546880"/>
    </p:controls>
  </p:cSld>
  <p:clrMapOvr>
    <a:masterClrMapping/>
  </p:clrMapOvr>
  <p:transition spd="slow" advClick="0">
    <p:zo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1472" y="-285776"/>
            <a:ext cx="8229600" cy="114300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CUPULA DOUMO ♦ VIAJE VIRTUAL 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785818" y="6286520"/>
            <a:ext cx="4429156" cy="40011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Mueve  La  Imagen  Con  Tu Mouse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Picture 10" descr="d:\Mis documentos\Descargas\descarga\gifs chistes\th_flechatransp (1)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59529" y="6155529"/>
            <a:ext cx="762000" cy="64294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000760" y="6286520"/>
            <a:ext cx="1711302" cy="369332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Avance  Manual</a:t>
            </a:r>
            <a:endParaRPr lang="es-ES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Flecha a la derecha con bandas">
            <a:hlinkClick r:id="" action="ppaction://hlinkshowjump?jump=nextslide"/>
          </p:cNvPr>
          <p:cNvSpPr/>
          <p:nvPr/>
        </p:nvSpPr>
        <p:spPr>
          <a:xfrm>
            <a:off x="7786710" y="6215082"/>
            <a:ext cx="500066" cy="428628"/>
          </a:xfrm>
          <a:prstGeom prst="stripedRightArrow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ontrols>
      <p:control spid="3075" name="ShockwaveFlash1" r:id="rId2" imgW="9144000" imgH="5688000"/>
    </p:controls>
  </p:cSld>
  <p:clrMapOvr>
    <a:masterClrMapping/>
  </p:clrMapOvr>
  <p:transition spd="slow" advClick="0">
    <p:zo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/>
          <a:lstStyle/>
          <a:p>
            <a:r>
              <a:rPr lang="es-ES_tradnl" dirty="0" smtClean="0"/>
              <a:t> 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785786" y="0"/>
            <a:ext cx="7752250" cy="107721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SANTA MARIA DEL FIORE ♦ VIAJE VIRTUAL 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00100" y="6286520"/>
            <a:ext cx="4429156" cy="40011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Mueve  La  Imagen  Con  Tu Mouse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Picture 10" descr="d:\Mis documentos\Descargas\descarga\gifs chistes\th_flechatransp (1)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154753" y="6155529"/>
            <a:ext cx="762000" cy="64294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000760" y="6286520"/>
            <a:ext cx="1711302" cy="369332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Avance  Manual</a:t>
            </a:r>
            <a:endParaRPr lang="es-ES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Flecha a la derecha con bandas">
            <a:hlinkClick r:id="" action="ppaction://hlinkshowjump?jump=nextslide"/>
          </p:cNvPr>
          <p:cNvSpPr/>
          <p:nvPr/>
        </p:nvSpPr>
        <p:spPr>
          <a:xfrm>
            <a:off x="7786710" y="6215082"/>
            <a:ext cx="500066" cy="428628"/>
          </a:xfrm>
          <a:prstGeom prst="stripedRightArrow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ontrols>
      <p:control spid="4098" name="ShockwaveFlash1" r:id="rId2" imgW="9144000" imgH="5472000"/>
    </p:controls>
  </p:cSld>
  <p:clrMapOvr>
    <a:masterClrMapping/>
  </p:clrMapOvr>
  <p:transition spd="slow" advClick="0">
    <p:zo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928662" y="0"/>
            <a:ext cx="7464479" cy="86177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PIAZZA DELLA SIGNORIA ♦ VIAJE VIRTUAL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85818" y="6286520"/>
            <a:ext cx="4429156" cy="40011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Mueve  La  Imagen  Con  Tu Mouse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Picture 10" descr="d:\Mis documentos\Descargas\descarga\gifs chistes\th_flechatransp (1)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59529" y="6155529"/>
            <a:ext cx="762000" cy="64294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000760" y="6286520"/>
            <a:ext cx="1711302" cy="369332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Avance  Manual</a:t>
            </a:r>
            <a:endParaRPr lang="es-ES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Flecha a la derecha con bandas">
            <a:hlinkClick r:id="" action="ppaction://hlinkshowjump?jump=nextslide"/>
          </p:cNvPr>
          <p:cNvSpPr/>
          <p:nvPr/>
        </p:nvSpPr>
        <p:spPr>
          <a:xfrm>
            <a:off x="7786710" y="6215082"/>
            <a:ext cx="500066" cy="428628"/>
          </a:xfrm>
          <a:prstGeom prst="stripedRightArrow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ontrols>
      <p:control spid="5122" name="ShockwaveFlash1" r:id="rId2" imgW="9144000" imgH="5616720"/>
    </p:controls>
  </p:cSld>
  <p:clrMapOvr>
    <a:masterClrMapping/>
  </p:clrMapOvr>
  <p:transition spd="slow" advClick="0">
    <p:zo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714612" y="642918"/>
            <a:ext cx="4642618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La Noche  En Florencia</a:t>
            </a:r>
            <a:endParaRPr lang="es-ES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97282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40000"/>
          </a:blip>
          <a:srcRect/>
          <a:stretch>
            <a:fillRect/>
          </a:stretch>
        </p:blipFill>
        <p:spPr bwMode="auto">
          <a:xfrm rot="20473577">
            <a:off x="604343" y="4763842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7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FLORENCIA ITALIA 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--FLORENCIA ITALIA --</Template>
  <TotalTime>0</TotalTime>
  <Words>1812</Words>
  <Application>Microsoft Office PowerPoint</Application>
  <PresentationFormat>Presentación en pantalla (4:3)</PresentationFormat>
  <Paragraphs>137</Paragraphs>
  <Slides>86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86</vt:i4>
      </vt:variant>
    </vt:vector>
  </HeadingPairs>
  <TitlesOfParts>
    <vt:vector size="88" baseType="lpstr">
      <vt:lpstr>--FLORENCIA ITALIA 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CUPULA DOUMO ♦ VIAJE VIRTUAL </vt:lpstr>
      <vt:lpstr> </vt:lpstr>
      <vt:lpstr>Diapositiva 84</vt:lpstr>
      <vt:lpstr>Diapositiva 85</vt:lpstr>
      <vt:lpstr>Diapositiva 86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2014-10-17T17:31:52Z</dcterms:created>
  <dcterms:modified xsi:type="dcterms:W3CDTF">2014-10-17T17:34:00Z</dcterms:modified>
</cp:coreProperties>
</file>