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316" r:id="rId3"/>
    <p:sldId id="456" r:id="rId4"/>
    <p:sldId id="430" r:id="rId5"/>
    <p:sldId id="467" r:id="rId6"/>
    <p:sldId id="457" r:id="rId7"/>
    <p:sldId id="460" r:id="rId8"/>
    <p:sldId id="474" r:id="rId9"/>
    <p:sldId id="466" r:id="rId10"/>
    <p:sldId id="459" r:id="rId11"/>
    <p:sldId id="519" r:id="rId12"/>
    <p:sldId id="520" r:id="rId13"/>
    <p:sldId id="481" r:id="rId14"/>
    <p:sldId id="468" r:id="rId15"/>
    <p:sldId id="470" r:id="rId16"/>
    <p:sldId id="499" r:id="rId17"/>
    <p:sldId id="475" r:id="rId18"/>
    <p:sldId id="471" r:id="rId19"/>
    <p:sldId id="472" r:id="rId20"/>
    <p:sldId id="486" r:id="rId21"/>
    <p:sldId id="480" r:id="rId22"/>
    <p:sldId id="490" r:id="rId23"/>
    <p:sldId id="476" r:id="rId24"/>
    <p:sldId id="461" r:id="rId25"/>
    <p:sldId id="500" r:id="rId26"/>
    <p:sldId id="502" r:id="rId27"/>
    <p:sldId id="488" r:id="rId28"/>
    <p:sldId id="485" r:id="rId29"/>
    <p:sldId id="483" r:id="rId30"/>
    <p:sldId id="462" r:id="rId31"/>
    <p:sldId id="479" r:id="rId32"/>
    <p:sldId id="469" r:id="rId33"/>
    <p:sldId id="484" r:id="rId34"/>
    <p:sldId id="473" r:id="rId35"/>
    <p:sldId id="493" r:id="rId36"/>
    <p:sldId id="463" r:id="rId37"/>
    <p:sldId id="492" r:id="rId38"/>
    <p:sldId id="478" r:id="rId39"/>
    <p:sldId id="496" r:id="rId40"/>
    <p:sldId id="491" r:id="rId41"/>
    <p:sldId id="495" r:id="rId42"/>
    <p:sldId id="464" r:id="rId43"/>
    <p:sldId id="482" r:id="rId44"/>
    <p:sldId id="487" r:id="rId45"/>
    <p:sldId id="511" r:id="rId46"/>
    <p:sldId id="453" r:id="rId47"/>
    <p:sldId id="477" r:id="rId48"/>
    <p:sldId id="465" r:id="rId49"/>
    <p:sldId id="504" r:id="rId50"/>
    <p:sldId id="510" r:id="rId51"/>
    <p:sldId id="494" r:id="rId52"/>
    <p:sldId id="507" r:id="rId53"/>
    <p:sldId id="509" r:id="rId54"/>
    <p:sldId id="506" r:id="rId55"/>
    <p:sldId id="497" r:id="rId56"/>
    <p:sldId id="498" r:id="rId57"/>
    <p:sldId id="505" r:id="rId58"/>
    <p:sldId id="517" r:id="rId59"/>
    <p:sldId id="508" r:id="rId60"/>
    <p:sldId id="317" r:id="rId61"/>
    <p:sldId id="521" r:id="rId62"/>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rZDIXxKRxNxc2fBIngAvA==" hashData="jyPAWYlj8h+TAfZokz5ItBwY72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CCFF66"/>
    <a:srgbClr val="9933FF"/>
    <a:srgbClr val="6600FF"/>
    <a:srgbClr val="3B32EE"/>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606"/>
      </p:cViewPr>
      <p:guideLst>
        <p:guide orient="horz" pos="2160"/>
        <p:guide pos="3176"/>
      </p:guideLst>
    </p:cSldViewPr>
  </p:slid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09/10/2020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4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2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71"/>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5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7" y="27465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09/10/2020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516802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0" r="-10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7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09/10/2020</a:t>
            </a:fld>
            <a:endParaRPr lang="es-ES"/>
          </a:p>
        </p:txBody>
      </p:sp>
      <p:sp>
        <p:nvSpPr>
          <p:cNvPr id="5" name="4 Marcador de pie de página"/>
          <p:cNvSpPr>
            <a:spLocks noGrp="1"/>
          </p:cNvSpPr>
          <p:nvPr>
            <p:ph type="ftr" sz="quarter" idx="3"/>
          </p:nvPr>
        </p:nvSpPr>
        <p:spPr>
          <a:xfrm>
            <a:off x="3444215" y="635637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7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10" Type="http://schemas.openxmlformats.org/officeDocument/2006/relationships/audio" Target="../media/audio1.wav"/><Relationship Id="rId4" Type="http://schemas.openxmlformats.org/officeDocument/2006/relationships/image" Target="../media/image3.gif"/><Relationship Id="rId9" Type="http://schemas.openxmlformats.org/officeDocument/2006/relationships/image" Target="../media/image8.gif"/></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audio" Target="../media/audio2.wav"/></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3.wav"/><Relationship Id="rId1" Type="http://schemas.openxmlformats.org/officeDocument/2006/relationships/slideLayout" Target="../slideLayouts/slideLayout2.xml"/><Relationship Id="rId4" Type="http://schemas.openxmlformats.org/officeDocument/2006/relationships/audio" Target="../media/audio3.wav"/></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audio" Target="../media/audio4.wav"/><Relationship Id="rId1" Type="http://schemas.openxmlformats.org/officeDocument/2006/relationships/slideLayout" Target="../slideLayouts/slideLayout2.xml"/><Relationship Id="rId4" Type="http://schemas.openxmlformats.org/officeDocument/2006/relationships/audio" Target="../media/audio4.wav"/></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9.gif"/><Relationship Id="rId7" Type="http://schemas.openxmlformats.org/officeDocument/2006/relationships/image" Target="../media/image6.gif"/><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4.gif"/><Relationship Id="rId4" Type="http://schemas.openxmlformats.org/officeDocument/2006/relationships/image" Target="../media/image70.gif"/></Relationships>
</file>

<file path=ppt/slides/_rels/slide6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Tijdelijke aanduiding voor inhoud 3" descr="atardecer-en-tunez-1-871ceefa-9027-4d91-a775-550684a8c647.jpg"/>
          <p:cNvPicPr>
            <a:picLocks noChangeAspect="1"/>
          </p:cNvPicPr>
          <p:nvPr/>
        </p:nvPicPr>
        <p:blipFill>
          <a:blip r:embed="rId3" cstate="print"/>
          <a:stretch>
            <a:fillRect/>
          </a:stretch>
        </p:blipFill>
        <p:spPr>
          <a:xfrm>
            <a:off x="0" y="1"/>
            <a:ext cx="10080625" cy="6858000"/>
          </a:xfrm>
          <a:prstGeom prst="rect">
            <a:avLst/>
          </a:prstGeom>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 y="-22448"/>
            <a:ext cx="10080619"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11"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7" y="585792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13" y="4572037"/>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932543" y="1285955"/>
            <a:ext cx="6215538" cy="344156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En el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Desierto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Sahara</a:t>
            </a: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82" y="5611366"/>
            <a:ext cx="2214601" cy="934064"/>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15438" y="764704"/>
            <a:ext cx="1130569" cy="723900"/>
          </a:xfrm>
          <a:prstGeom prst="rect">
            <a:avLst/>
          </a:prstGeom>
          <a:noFill/>
          <a:ln w="9525">
            <a:noFill/>
            <a:round/>
            <a:headEnd/>
            <a:tailEnd/>
          </a:ln>
        </p:spPr>
      </p:pic>
      <p:pic>
        <p:nvPicPr>
          <p:cNvPr id="17" name="Picture 12" descr="Image1"/>
          <p:cNvPicPr>
            <a:picLocks noChangeAspect="1" noChangeArrowheads="1" noCrop="1"/>
          </p:cNvPicPr>
          <p:nvPr/>
        </p:nvPicPr>
        <p:blipFill>
          <a:blip r:embed="rId9" cstate="print"/>
          <a:srcRect/>
          <a:stretch>
            <a:fillRect/>
          </a:stretch>
        </p:blipFill>
        <p:spPr bwMode="auto">
          <a:xfrm>
            <a:off x="197903" y="188646"/>
            <a:ext cx="861053" cy="1066799"/>
          </a:xfrm>
          <a:prstGeom prst="rect">
            <a:avLst/>
          </a:prstGeom>
          <a:noFill/>
          <a:ln w="9525">
            <a:noFill/>
            <a:miter lim="800000"/>
            <a:headEnd/>
            <a:tailEnd/>
          </a:ln>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1000">
        <p14:shred/>
        <p:sndAc>
          <p:stSnd loop="1">
            <p:snd r:embed="rId2" name="suenos en un bosque magico .wav"/>
          </p:stSnd>
        </p:sndAc>
      </p:transition>
    </mc:Choice>
    <mc:Fallback xmlns="">
      <p:transition spd="slow" advTm="11000">
        <p:fade/>
        <p:sndAc>
          <p:stSnd loop="1">
            <p:snd r:embed="rId10" name="suenos en un bosque magico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esierto del Sáha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49" y="-25102"/>
            <a:ext cx="10159197" cy="6883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62779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ijdelijke aanduiding voor inhoud 3" descr="sahara-98608cff-3c87-4baf-825c-f0db286089b9.jpg"/>
          <p:cNvPicPr>
            <a:picLocks noChangeAspect="1"/>
          </p:cNvPicPr>
          <p:nvPr/>
        </p:nvPicPr>
        <p:blipFill>
          <a:blip r:embed="rId3" cstate="print"/>
          <a:stretch>
            <a:fillRect/>
          </a:stretch>
        </p:blipFill>
        <p:spPr>
          <a:xfrm>
            <a:off x="7242" y="0"/>
            <a:ext cx="10080626" cy="6858000"/>
          </a:xfrm>
          <a:prstGeom prst="rect">
            <a:avLst/>
          </a:prstGeom>
        </p:spPr>
      </p:pic>
      <p:sp>
        <p:nvSpPr>
          <p:cNvPr id="2055" name="Text Box 7"/>
          <p:cNvSpPr txBox="1">
            <a:spLocks noChangeArrowheads="1"/>
          </p:cNvSpPr>
          <p:nvPr/>
        </p:nvSpPr>
        <p:spPr bwMode="auto">
          <a:xfrm>
            <a:off x="1763879" y="1157556"/>
            <a:ext cx="6993285" cy="4401205"/>
          </a:xfrm>
          <a:prstGeom prst="rect">
            <a:avLst/>
          </a:prstGeom>
          <a:solidFill>
            <a:schemeClr val="accent6">
              <a:lumMod val="50000"/>
            </a:schemeClr>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smtClean="0">
                <a:solidFill>
                  <a:srgbClr val="00B0F0"/>
                </a:solidFill>
                <a:latin typeface="Microsoft Sans Serif" pitchFamily="34" charset="0"/>
                <a:cs typeface="Microsoft Sans Serif" pitchFamily="34" charset="0"/>
              </a:rPr>
              <a:t>Una </a:t>
            </a:r>
            <a:r>
              <a:rPr lang="es-ES" altLang="es-ES" sz="2800" b="1" i="1" dirty="0">
                <a:solidFill>
                  <a:srgbClr val="00B0F0"/>
                </a:solidFill>
                <a:latin typeface="Microsoft Sans Serif" pitchFamily="34" charset="0"/>
                <a:cs typeface="Microsoft Sans Serif" pitchFamily="34" charset="0"/>
              </a:rPr>
              <a:t>pequeña parte del desierto del Sáhara, en la esquina noroccidental, ocupa una considerable parte de la superficie de Marruecos. No en vano, el Sáhara es el desierto cálido más extenso del mundo, con más de nueve mil kilómetros cuadrados de extensión. Aunque el tamaño del Sáhara es variable pues, a intervalos que muestran cierta regularidad, se expande y se contrae.</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3000" advTm="15000">
        <p14:shre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l Sáhara es un 10% más grande desde 1920 debido al cambio climático | iAg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14954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549613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www.ecoticias.com/userfiles/2018/Apr_04/228__37_origin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01" y="-298539"/>
            <a:ext cx="10091627" cy="717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11247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s pastores podrían haber participado activamente | RTVE.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830"/>
            <a:ext cx="10385639" cy="684817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15776" y="1268771"/>
            <a:ext cx="3476930" cy="5447645"/>
          </a:xfrm>
          <a:prstGeom prst="rect">
            <a:avLst/>
          </a:prstGeom>
        </p:spPr>
        <p:txBody>
          <a:bodyPr wrap="square">
            <a:spAutoFit/>
          </a:bodyPr>
          <a:lstStyle/>
          <a:p>
            <a:r>
              <a:rPr lang="es-ES" sz="2000" b="1" dirty="0">
                <a:latin typeface="Arial" pitchFamily="34" charset="0"/>
                <a:cs typeface="Arial" pitchFamily="34" charset="0"/>
              </a:rPr>
              <a:t> La región del Sahara abarca 11 países: Argelia, Marruecos, Sahara Occidental, Mauritania, Níger, Malí, Sudán, Túnez, Libia, Egipto y Chad. Mide aproximadamente 9.4 millones de kilómetros cuadrados, casi el equivalente al territorio de China o Estados Unidos.</a:t>
            </a:r>
          </a:p>
          <a:p>
            <a:endParaRPr lang="es-ES" sz="2000" b="1" dirty="0">
              <a:latin typeface="Arial" pitchFamily="34" charset="0"/>
              <a:cs typeface="Arial" pitchFamily="34" charset="0"/>
            </a:endParaRPr>
          </a:p>
          <a:p>
            <a:r>
              <a:rPr lang="es-ES" sz="2800" b="1" dirty="0" smtClean="0">
                <a:latin typeface="Arial" pitchFamily="34" charset="0"/>
                <a:cs typeface="Arial" pitchFamily="34" charset="0"/>
              </a:rPr>
              <a:t>El </a:t>
            </a:r>
            <a:r>
              <a:rPr lang="es-ES" sz="2800" b="1" dirty="0">
                <a:latin typeface="Arial" pitchFamily="34" charset="0"/>
                <a:cs typeface="Arial" pitchFamily="34" charset="0"/>
              </a:rPr>
              <a:t>nombre</a:t>
            </a:r>
          </a:p>
          <a:p>
            <a:r>
              <a:rPr lang="es-ES" sz="2000" b="1" dirty="0">
                <a:latin typeface="Arial" pitchFamily="34" charset="0"/>
                <a:cs typeface="Arial" pitchFamily="34" charset="0"/>
              </a:rPr>
              <a:t>Si lo llamas desierto del Sahara, estás en un error, pues Sahara, en árabe, significa “desierto”.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3312121" y="5733256"/>
            <a:ext cx="1588311" cy="1366752"/>
          </a:xfrm>
          <a:prstGeom prst="rect">
            <a:avLst/>
          </a:prstGeom>
          <a:noFill/>
        </p:spPr>
      </p:pic>
    </p:spTree>
    <p:extLst>
      <p:ext uri="{BB962C8B-B14F-4D97-AF65-F5344CB8AC3E}">
        <p14:creationId xmlns:p14="http://schemas.microsoft.com/office/powerpoint/2010/main" val="1550155718"/>
      </p:ext>
    </p:extLst>
  </p:cSld>
  <p:clrMapOvr>
    <a:masterClrMapping/>
  </p:clrMapOvr>
  <mc:AlternateContent xmlns:mc="http://schemas.openxmlformats.org/markup-compatibility/2006" xmlns:p14="http://schemas.microsoft.com/office/powerpoint/2010/main">
    <mc:Choice Requires="p14">
      <p:transition spd="slow" p14:dur="3000" advTm="18000">
        <p14:shred/>
      </p:transition>
    </mc:Choice>
    <mc:Fallback xmlns="">
      <p:transition spd="slow" advTm="1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fruit-du-sahara-c3df1d70-a562-4510-8e8a-751cc53d4c13.jpg"/>
          <p:cNvPicPr>
            <a:picLocks noGrp="1" noChangeAspect="1"/>
          </p:cNvPicPr>
          <p:nvPr>
            <p:ph idx="1"/>
          </p:nvPr>
        </p:nvPicPr>
        <p:blipFill>
          <a:blip r:embed="rId2" cstate="print"/>
          <a:stretch>
            <a:fillRect/>
          </a:stretch>
        </p:blipFill>
        <p:spPr>
          <a:xfrm>
            <a:off x="2" y="-51105"/>
            <a:ext cx="11419503" cy="6909105"/>
          </a:xfrm>
        </p:spPr>
      </p:pic>
    </p:spTree>
    <p:extLst>
      <p:ext uri="{BB962C8B-B14F-4D97-AF65-F5344CB8AC3E}">
        <p14:creationId xmlns:p14="http://schemas.microsoft.com/office/powerpoint/2010/main" val="319638326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oscher-oder-fettblattbaum-5efb99c7-3a4d-409b-9975-f13acec73fd3.jpg"/>
          <p:cNvPicPr>
            <a:picLocks noGrp="1" noChangeAspect="1"/>
          </p:cNvPicPr>
          <p:nvPr>
            <p:ph idx="1"/>
          </p:nvPr>
        </p:nvPicPr>
        <p:blipFill>
          <a:blip r:embed="rId2" cstate="print"/>
          <a:stretch>
            <a:fillRect/>
          </a:stretch>
        </p:blipFill>
        <p:spPr>
          <a:xfrm>
            <a:off x="0" y="-119614"/>
            <a:ext cx="11498258" cy="6977614"/>
          </a:xfrm>
        </p:spPr>
      </p:pic>
    </p:spTree>
    <p:extLst>
      <p:ext uri="{BB962C8B-B14F-4D97-AF65-F5344CB8AC3E}">
        <p14:creationId xmlns:p14="http://schemas.microsoft.com/office/powerpoint/2010/main" val="211284423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dune-090c7e6e-c55e-461e-92db-c9e55863b9de.jpg"/>
          <p:cNvPicPr>
            <a:picLocks noGrp="1" noChangeAspect="1"/>
          </p:cNvPicPr>
          <p:nvPr>
            <p:ph idx="1"/>
          </p:nvPr>
        </p:nvPicPr>
        <p:blipFill>
          <a:blip r:embed="rId2" cstate="print"/>
          <a:stretch>
            <a:fillRect/>
          </a:stretch>
        </p:blipFill>
        <p:spPr>
          <a:xfrm>
            <a:off x="23130" y="-38100"/>
            <a:ext cx="10553193" cy="7067500"/>
          </a:xfrm>
        </p:spPr>
      </p:pic>
      <p:sp>
        <p:nvSpPr>
          <p:cNvPr id="3" name="2 Rectángulo"/>
          <p:cNvSpPr/>
          <p:nvPr/>
        </p:nvSpPr>
        <p:spPr>
          <a:xfrm>
            <a:off x="647824" y="188640"/>
            <a:ext cx="9298760" cy="1754326"/>
          </a:xfrm>
          <a:prstGeom prst="rect">
            <a:avLst/>
          </a:prstGeom>
        </p:spPr>
        <p:txBody>
          <a:bodyPr wrap="square">
            <a:spAutoFit/>
          </a:bodyPr>
          <a:lstStyle/>
          <a:p>
            <a:r>
              <a:rPr lang="es-ES" b="1" i="1" dirty="0"/>
              <a:t>La vegetación en el Sáhara es escasísima. Está concentrada en zonas muy delimitadas como las orillas de los ríos, los oasis y los pozos. También en las áreas costeras del Mediterráneo y del Atlántico, así como en laderas de sistemas montañosos. Pero la superficie total de vegetación no llega ni al 8% de la superficie total. El Sáhara está dominado por la arena, muchas veces en forma de dunas como las de </a:t>
            </a:r>
            <a:r>
              <a:rPr lang="es-ES" b="1" i="1" dirty="0" err="1"/>
              <a:t>Chegaga</a:t>
            </a:r>
            <a:r>
              <a:rPr lang="es-ES" b="1" i="1" dirty="0"/>
              <a:t>, situadas al sur de Marruecos, o por grava, rocas y pequeñas mesetas áridas.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1827712956"/>
      </p:ext>
    </p:extLst>
  </p:cSld>
  <p:clrMapOvr>
    <a:masterClrMapping/>
  </p:clrMapOvr>
  <mc:AlternateContent xmlns:mc="http://schemas.openxmlformats.org/markup-compatibility/2006" xmlns:p14="http://schemas.microsoft.com/office/powerpoint/2010/main">
    <mc:Choice Requires="p14">
      <p:transition spd="slow" p14:dur="3000" advTm="21000">
        <p14:shred/>
      </p:transition>
    </mc:Choice>
    <mc:Fallback xmlns="">
      <p:transition spd="slow" advTm="21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ombre serio de Oriente Medio — Foto d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127" y="-243408"/>
            <a:ext cx="10385752"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87297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ombre de Oriente Medio caminando en el desierto — Foto d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312" y="-171400"/>
            <a:ext cx="11704638" cy="7272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4067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750"/>
                                  </p:stCondLst>
                                  <p:childTnLst>
                                    <p:set>
                                      <p:cBhvr>
                                        <p:cTn id="6" dur="1" fill="hold">
                                          <p:stCondLst>
                                            <p:cond delay="0"/>
                                          </p:stCondLst>
                                        </p:cTn>
                                        <p:tgtEl>
                                          <p:spTgt spid="5122"/>
                                        </p:tgtEl>
                                        <p:attrNameLst>
                                          <p:attrName>style.visibility</p:attrName>
                                        </p:attrNameLst>
                                      </p:cBhvr>
                                      <p:to>
                                        <p:strVal val="visible"/>
                                      </p:to>
                                    </p:set>
                                    <p:animEffect transition="in" filter="wedge">
                                      <p:cBhvr>
                                        <p:cTn id="7"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wuesste-2e4020c3-1ff6-4830-a8ee-7a58bab353dd.jpg"/>
          <p:cNvPicPr>
            <a:picLocks noGrp="1" noChangeAspect="1"/>
          </p:cNvPicPr>
          <p:nvPr>
            <p:ph idx="1"/>
          </p:nvPr>
        </p:nvPicPr>
        <p:blipFill>
          <a:blip r:embed="rId3" cstate="print"/>
          <a:stretch>
            <a:fillRect/>
          </a:stretch>
        </p:blipFill>
        <p:spPr>
          <a:xfrm>
            <a:off x="0" y="1"/>
            <a:ext cx="10080625" cy="6858000"/>
          </a:xfrm>
        </p:spPr>
      </p:pic>
    </p:spTree>
    <p:extLst>
      <p:ext uri="{BB962C8B-B14F-4D97-AF65-F5344CB8AC3E}">
        <p14:creationId xmlns:p14="http://schemas.microsoft.com/office/powerpoint/2010/main" val="2766276703"/>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CARROZAS DE FUEGO.wav"/>
          </p:stSnd>
        </p:sndAc>
      </p:transition>
    </mc:Choice>
    <mc:Fallback xmlns="">
      <p:transition spd="slow" advTm="8000">
        <p:fade/>
        <p:sndAc>
          <p:stSnd>
            <p:snd r:embed="rId4" name="CARROZAS DE FUEGO.wav"/>
          </p:stSnd>
        </p:sndAc>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rotleuchtende-pflanzen-68177f2e-8586-4413-b87c-448e3786042d.jpg"/>
          <p:cNvPicPr>
            <a:picLocks noGrp="1" noChangeAspect="1"/>
          </p:cNvPicPr>
          <p:nvPr>
            <p:ph idx="1"/>
          </p:nvPr>
        </p:nvPicPr>
        <p:blipFill>
          <a:blip r:embed="rId2" cstate="print"/>
          <a:stretch>
            <a:fillRect/>
          </a:stretch>
        </p:blipFill>
        <p:spPr>
          <a:xfrm>
            <a:off x="0" y="-119614"/>
            <a:ext cx="11498258" cy="6977614"/>
          </a:xfrm>
        </p:spPr>
      </p:pic>
    </p:spTree>
    <p:extLst>
      <p:ext uri="{BB962C8B-B14F-4D97-AF65-F5344CB8AC3E}">
        <p14:creationId xmlns:p14="http://schemas.microsoft.com/office/powerpoint/2010/main" val="63888022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Oasis-Dakhla-Sahara-Desert-Nature-Egypt.jpg"/>
          <p:cNvPicPr>
            <a:picLocks noGrp="1" noChangeAspect="1"/>
          </p:cNvPicPr>
          <p:nvPr>
            <p:ph idx="1"/>
          </p:nvPr>
        </p:nvPicPr>
        <p:blipFill>
          <a:blip r:embed="rId2" cstate="print"/>
          <a:stretch>
            <a:fillRect/>
          </a:stretch>
        </p:blipFill>
        <p:spPr>
          <a:xfrm>
            <a:off x="-3465272" y="-53609"/>
            <a:ext cx="13545899" cy="6911609"/>
          </a:xfrm>
        </p:spPr>
      </p:pic>
    </p:spTree>
    <p:extLst>
      <p:ext uri="{BB962C8B-B14F-4D97-AF65-F5344CB8AC3E}">
        <p14:creationId xmlns:p14="http://schemas.microsoft.com/office/powerpoint/2010/main" val="218700306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l final del Sahara Verde provocó un milenio de sequía en Asia - EL ÁGORA  DIA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471" y="-603448"/>
            <a:ext cx="12040421" cy="8424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88988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esert-15.jpg"/>
          <p:cNvPicPr>
            <a:picLocks noGrp="1" noChangeAspect="1"/>
          </p:cNvPicPr>
          <p:nvPr>
            <p:ph idx="1"/>
          </p:nvPr>
        </p:nvPicPr>
        <p:blipFill>
          <a:blip r:embed="rId2" cstate="print"/>
          <a:stretch>
            <a:fillRect/>
          </a:stretch>
        </p:blipFill>
        <p:spPr>
          <a:xfrm>
            <a:off x="0" y="1"/>
            <a:ext cx="10080625" cy="6858000"/>
          </a:xfrm>
        </p:spPr>
      </p:pic>
    </p:spTree>
    <p:extLst>
      <p:ext uri="{BB962C8B-B14F-4D97-AF65-F5344CB8AC3E}">
        <p14:creationId xmlns:p14="http://schemas.microsoft.com/office/powerpoint/2010/main" val="178051094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oase-in-der-sahara-4b8bdf7c-f884-4d2a-9b4c-6e6682313263.jpg"/>
          <p:cNvPicPr>
            <a:picLocks noGrp="1" noChangeAspect="1"/>
          </p:cNvPicPr>
          <p:nvPr>
            <p:ph idx="1"/>
          </p:nvPr>
        </p:nvPicPr>
        <p:blipFill>
          <a:blip r:embed="rId2" cstate="print"/>
          <a:stretch>
            <a:fillRect/>
          </a:stretch>
        </p:blipFill>
        <p:spPr>
          <a:xfrm>
            <a:off x="0" y="-135901"/>
            <a:ext cx="11577014" cy="6993902"/>
          </a:xfrm>
        </p:spPr>
      </p:pic>
    </p:spTree>
    <p:extLst>
      <p:ext uri="{BB962C8B-B14F-4D97-AF65-F5344CB8AC3E}">
        <p14:creationId xmlns:p14="http://schemas.microsoft.com/office/powerpoint/2010/main" val="203540966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les-palmiers-f78a9c5f-1adb-43c3-9e8f-f60fa0295ccb.jpg"/>
          <p:cNvPicPr>
            <a:picLocks noGrp="1" noChangeAspect="1"/>
          </p:cNvPicPr>
          <p:nvPr>
            <p:ph idx="1"/>
          </p:nvPr>
        </p:nvPicPr>
        <p:blipFill>
          <a:blip r:embed="rId2" cstate="print"/>
          <a:stretch>
            <a:fillRect/>
          </a:stretch>
        </p:blipFill>
        <p:spPr>
          <a:xfrm>
            <a:off x="2" y="-160759"/>
            <a:ext cx="10316927" cy="7018760"/>
          </a:xfrm>
        </p:spPr>
      </p:pic>
    </p:spTree>
    <p:extLst>
      <p:ext uri="{BB962C8B-B14F-4D97-AF65-F5344CB8AC3E}">
        <p14:creationId xmlns:p14="http://schemas.microsoft.com/office/powerpoint/2010/main" val="73578538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tireste-puit-deau-4d9ab02c-21ee-4503-8c70-c9e31651f5c2.jpg"/>
          <p:cNvPicPr>
            <a:picLocks noGrp="1" noChangeAspect="1"/>
          </p:cNvPicPr>
          <p:nvPr>
            <p:ph idx="1"/>
          </p:nvPr>
        </p:nvPicPr>
        <p:blipFill>
          <a:blip r:embed="rId2" cstate="print"/>
          <a:stretch>
            <a:fillRect/>
          </a:stretch>
        </p:blipFill>
        <p:spPr>
          <a:xfrm>
            <a:off x="6" y="-267917"/>
            <a:ext cx="10474439" cy="7125917"/>
          </a:xfrm>
        </p:spPr>
      </p:pic>
    </p:spTree>
    <p:extLst>
      <p:ext uri="{BB962C8B-B14F-4D97-AF65-F5344CB8AC3E}">
        <p14:creationId xmlns:p14="http://schemas.microsoft.com/office/powerpoint/2010/main" val="99465081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esert-14.jpg"/>
          <p:cNvPicPr>
            <a:picLocks noGrp="1" noChangeAspect="1"/>
          </p:cNvPicPr>
          <p:nvPr>
            <p:ph idx="1"/>
          </p:nvPr>
        </p:nvPicPr>
        <p:blipFill>
          <a:blip r:embed="rId2" cstate="print"/>
          <a:stretch>
            <a:fillRect/>
          </a:stretch>
        </p:blipFill>
        <p:spPr>
          <a:xfrm>
            <a:off x="-1338877" y="0"/>
            <a:ext cx="13440832" cy="6858000"/>
          </a:xfrm>
        </p:spPr>
      </p:pic>
    </p:spTree>
    <p:extLst>
      <p:ext uri="{BB962C8B-B14F-4D97-AF65-F5344CB8AC3E}">
        <p14:creationId xmlns:p14="http://schemas.microsoft.com/office/powerpoint/2010/main" val="191380472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8540e832-ac76-4ee3-8c97-23bd840b1780.jpg"/>
          <p:cNvPicPr>
            <a:picLocks noGrp="1" noChangeAspect="1"/>
          </p:cNvPicPr>
          <p:nvPr>
            <p:ph idx="1"/>
          </p:nvPr>
        </p:nvPicPr>
        <p:blipFill>
          <a:blip r:embed="rId2" cstate="print"/>
          <a:stretch>
            <a:fillRect/>
          </a:stretch>
        </p:blipFill>
        <p:spPr>
          <a:xfrm>
            <a:off x="0" y="-162333"/>
            <a:ext cx="11655769" cy="7020334"/>
          </a:xfrm>
        </p:spPr>
      </p:pic>
    </p:spTree>
    <p:extLst>
      <p:ext uri="{BB962C8B-B14F-4D97-AF65-F5344CB8AC3E}">
        <p14:creationId xmlns:p14="http://schemas.microsoft.com/office/powerpoint/2010/main" val="290172833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familie-unterwegs-1a5c4c45-8559-4705-9e47-07bb59f567b8.jpg"/>
          <p:cNvPicPr>
            <a:picLocks noGrp="1" noChangeAspect="1"/>
          </p:cNvPicPr>
          <p:nvPr>
            <p:ph idx="1"/>
          </p:nvPr>
        </p:nvPicPr>
        <p:blipFill>
          <a:blip r:embed="rId2" cstate="print"/>
          <a:stretch>
            <a:fillRect/>
          </a:stretch>
        </p:blipFill>
        <p:spPr>
          <a:xfrm>
            <a:off x="1" y="-70464"/>
            <a:ext cx="11183236" cy="6928464"/>
          </a:xfrm>
        </p:spPr>
      </p:pic>
    </p:spTree>
    <p:extLst>
      <p:ext uri="{BB962C8B-B14F-4D97-AF65-F5344CB8AC3E}">
        <p14:creationId xmlns:p14="http://schemas.microsoft.com/office/powerpoint/2010/main" val="327425276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314171" y="4437124"/>
            <a:ext cx="7452283" cy="1846659"/>
          </a:xfrm>
          <a:prstGeom prst="rect">
            <a:avLst/>
          </a:prstGeom>
        </p:spPr>
        <p:txBody>
          <a:bodyPr wrap="square">
            <a:spAutoFit/>
          </a:bodyPr>
          <a:lstStyle/>
          <a:p>
            <a:pPr algn="ctr"/>
            <a:r>
              <a:rPr lang="es-ES" sz="2400" b="1" dirty="0" smtClean="0">
                <a:latin typeface="Arial" pitchFamily="34" charset="0"/>
                <a:cs typeface="Arial" pitchFamily="34" charset="0"/>
              </a:rPr>
              <a:t>Los Camellos</a:t>
            </a:r>
            <a:endParaRPr lang="es-ES" sz="2400" b="1" dirty="0">
              <a:latin typeface="Arial" pitchFamily="34" charset="0"/>
              <a:cs typeface="Arial" pitchFamily="34" charset="0"/>
            </a:endParaRPr>
          </a:p>
          <a:p>
            <a:pPr algn="ctr"/>
            <a:r>
              <a:rPr lang="es-ES" b="1" dirty="0">
                <a:latin typeface="Arial" pitchFamily="34" charset="0"/>
                <a:cs typeface="Arial" pitchFamily="34" charset="0"/>
              </a:rPr>
              <a:t>Se introdujeron en el desierto para reemplazar los caballos, alrededor del año 200 d.C. Su principal ventaja sobre los equinos, es que sus patas les permite moverse de manera rápida y fácil sobre la arena. Además, pueden llegar a sobrevivir hasta 17 días sin agua ni comida</a:t>
            </a:r>
            <a:r>
              <a:rPr lang="es-ES" dirty="0">
                <a:latin typeface="Aharoni" pitchFamily="2" charset="-79"/>
                <a:cs typeface="Aharoni" pitchFamily="2" charset="-79"/>
              </a:rPr>
              <a:t>.</a:t>
            </a:r>
          </a:p>
        </p:txBody>
      </p:sp>
      <p:pic>
        <p:nvPicPr>
          <p:cNvPr id="6" name="Picture 2" descr="Consejos para tu Viaje al Sáhara sea Perfecto | Horizonte Paral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9771" y="476672"/>
            <a:ext cx="6281083" cy="374441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9157" y="5600405"/>
            <a:ext cx="1588311" cy="1366752"/>
          </a:xfrm>
          <a:prstGeom prst="rect">
            <a:avLst/>
          </a:prstGeom>
          <a:noFill/>
        </p:spPr>
      </p:pic>
    </p:spTree>
    <p:extLst>
      <p:ext uri="{BB962C8B-B14F-4D97-AF65-F5344CB8AC3E}">
        <p14:creationId xmlns:p14="http://schemas.microsoft.com/office/powerpoint/2010/main" val="3075489075"/>
      </p:ext>
    </p:extLst>
  </p:cSld>
  <p:clrMapOvr>
    <a:masterClrMapping/>
  </p:clrMapOvr>
  <mc:AlternateContent xmlns:mc="http://schemas.openxmlformats.org/markup-compatibility/2006" xmlns:p14="http://schemas.microsoft.com/office/powerpoint/2010/main">
    <mc:Choice Requires="p14">
      <p:transition spd="slow" p14:dur="3000" advTm="17000">
        <p14:shred/>
      </p:transition>
    </mc:Choice>
    <mc:Fallback xmlns="">
      <p:transition spd="slow" advTm="1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l desierto del Sáhara se ha expandido un 10% en un siglo por el cambio  climático | Ciencia y tecnología | Cadena 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 y="-33114"/>
            <a:ext cx="10343385" cy="6891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22609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inhoud 3" descr="sahara-3b45155f-ebfd-47be-a7da-80e9689a9077.jpg"/>
          <p:cNvPicPr>
            <a:picLocks noChangeAspect="1"/>
          </p:cNvPicPr>
          <p:nvPr/>
        </p:nvPicPr>
        <p:blipFill>
          <a:blip r:embed="rId2" cstate="print"/>
          <a:stretch>
            <a:fillRect/>
          </a:stretch>
        </p:blipFill>
        <p:spPr>
          <a:xfrm>
            <a:off x="0" y="1"/>
            <a:ext cx="10080625" cy="6858000"/>
          </a:xfrm>
          <a:prstGeom prst="rect">
            <a:avLst/>
          </a:prstGeom>
        </p:spPr>
      </p:pic>
    </p:spTree>
    <p:extLst>
      <p:ext uri="{BB962C8B-B14F-4D97-AF65-F5344CB8AC3E}">
        <p14:creationId xmlns:p14="http://schemas.microsoft.com/office/powerpoint/2010/main" val="254535133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bd9ee9f8-cca9-4f7a-98d1-6a8176509ceb.jpg"/>
          <p:cNvPicPr>
            <a:picLocks noGrp="1" noChangeAspect="1"/>
          </p:cNvPicPr>
          <p:nvPr>
            <p:ph idx="1"/>
          </p:nvPr>
        </p:nvPicPr>
        <p:blipFill>
          <a:blip r:embed="rId2" cstate="print"/>
          <a:stretch>
            <a:fillRect/>
          </a:stretch>
        </p:blipFill>
        <p:spPr>
          <a:xfrm>
            <a:off x="-2205187" y="-107185"/>
            <a:ext cx="12285812" cy="6965185"/>
          </a:xfrm>
        </p:spPr>
      </p:pic>
    </p:spTree>
    <p:extLst>
      <p:ext uri="{BB962C8B-B14F-4D97-AF65-F5344CB8AC3E}">
        <p14:creationId xmlns:p14="http://schemas.microsoft.com/office/powerpoint/2010/main" val="8797728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witziges-o-57eb640b-2676-4324-96de-4823df7bd76d.jpg"/>
          <p:cNvPicPr>
            <a:picLocks noGrp="1" noChangeAspect="1"/>
          </p:cNvPicPr>
          <p:nvPr>
            <p:ph idx="1"/>
          </p:nvPr>
        </p:nvPicPr>
        <p:blipFill>
          <a:blip r:embed="rId2" cstate="print"/>
          <a:stretch>
            <a:fillRect/>
          </a:stretch>
        </p:blipFill>
        <p:spPr>
          <a:xfrm>
            <a:off x="0" y="1"/>
            <a:ext cx="10080625" cy="6858000"/>
          </a:xfrm>
        </p:spPr>
      </p:pic>
    </p:spTree>
    <p:extLst>
      <p:ext uri="{BB962C8B-B14F-4D97-AF65-F5344CB8AC3E}">
        <p14:creationId xmlns:p14="http://schemas.microsoft.com/office/powerpoint/2010/main" val="3548666084"/>
      </p:ext>
    </p:extLst>
  </p:cSld>
  <p:clrMapOvr>
    <a:masterClrMapping/>
  </p:clrMapOvr>
  <mc:AlternateContent xmlns:mc="http://schemas.openxmlformats.org/markup-compatibility/2006" xmlns:p14="http://schemas.microsoft.com/office/powerpoint/2010/main">
    <mc:Choice Requires="p14">
      <p:transition spd="slow" p14:dur="3000" advTm="6000">
        <p14:shred/>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0525e85-a36c-4fa6-bfb2-02747b3172df.jpg"/>
          <p:cNvPicPr>
            <a:picLocks noGrp="1" noChangeAspect="1"/>
          </p:cNvPicPr>
          <p:nvPr>
            <p:ph idx="1"/>
          </p:nvPr>
        </p:nvPicPr>
        <p:blipFill>
          <a:blip r:embed="rId2" cstate="print"/>
          <a:stretch>
            <a:fillRect/>
          </a:stretch>
        </p:blipFill>
        <p:spPr>
          <a:xfrm>
            <a:off x="0" y="-30887"/>
            <a:ext cx="11577014" cy="6888888"/>
          </a:xfrm>
        </p:spPr>
      </p:pic>
    </p:spTree>
    <p:extLst>
      <p:ext uri="{BB962C8B-B14F-4D97-AF65-F5344CB8AC3E}">
        <p14:creationId xmlns:p14="http://schemas.microsoft.com/office/powerpoint/2010/main" val="3293388027"/>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l Sáhara se agranda por el cambio climát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27" y="-18256"/>
            <a:ext cx="10291919" cy="68762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23888" y="4793522"/>
            <a:ext cx="7177162" cy="1754326"/>
          </a:xfrm>
          <a:prstGeom prst="rect">
            <a:avLst/>
          </a:prstGeom>
          <a:solidFill>
            <a:schemeClr val="accent6">
              <a:lumMod val="60000"/>
              <a:lumOff val="40000"/>
            </a:schemeClr>
          </a:solidFill>
        </p:spPr>
        <p:txBody>
          <a:bodyPr wrap="square">
            <a:spAutoFit/>
          </a:bodyPr>
          <a:lstStyle/>
          <a:p>
            <a:pPr algn="ctr"/>
            <a:r>
              <a:rPr lang="es-ES" dirty="0"/>
              <a:t>El desierto del Sáhara se ha expandido en un 10 por ciento desde 1920, según un nuevo estudio realizado por científicos de la Universidad de Maryland, en Estados Unidos. La investigación, publicada en la edición digital de este jueves de '</a:t>
            </a:r>
            <a:r>
              <a:rPr lang="es-ES" dirty="0" err="1"/>
              <a:t>Journal</a:t>
            </a:r>
            <a:r>
              <a:rPr lang="es-ES" dirty="0"/>
              <a:t> of </a:t>
            </a:r>
            <a:r>
              <a:rPr lang="es-ES" dirty="0" err="1"/>
              <a:t>Climate</a:t>
            </a:r>
            <a:r>
              <a:rPr lang="es-ES" dirty="0"/>
              <a:t>', es la primera en evaluar los cambios a escala del siglo en los límites del desierto más grande del mundo y sugiere que otros desiertos podrían estar expandiéndose también.</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9491" y="5670684"/>
            <a:ext cx="1588311" cy="1366752"/>
          </a:xfrm>
          <a:prstGeom prst="rect">
            <a:avLst/>
          </a:prstGeom>
          <a:noFill/>
        </p:spPr>
      </p:pic>
    </p:spTree>
    <p:extLst>
      <p:ext uri="{BB962C8B-B14F-4D97-AF65-F5344CB8AC3E}">
        <p14:creationId xmlns:p14="http://schemas.microsoft.com/office/powerpoint/2010/main" val="2104397383"/>
      </p:ext>
    </p:extLst>
  </p:cSld>
  <p:clrMapOvr>
    <a:masterClrMapping/>
  </p:clrMapOvr>
  <mc:AlternateContent xmlns:mc="http://schemas.openxmlformats.org/markup-compatibility/2006" xmlns:p14="http://schemas.microsoft.com/office/powerpoint/2010/main">
    <mc:Choice Requires="p14">
      <p:transition spd="slow" p14:dur="3000" advTm="25000">
        <p14:shred/>
      </p:transition>
    </mc:Choice>
    <mc:Fallback xmlns="">
      <p:transition spd="slow" advTm="2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wuestenhotel-9906b7ec-38a3-4307-9041-1210a756b5dc.jpg"/>
          <p:cNvPicPr>
            <a:picLocks noGrp="1" noChangeAspect="1"/>
          </p:cNvPicPr>
          <p:nvPr>
            <p:ph idx="1"/>
          </p:nvPr>
        </p:nvPicPr>
        <p:blipFill>
          <a:blip r:embed="rId2" cstate="print"/>
          <a:stretch>
            <a:fillRect/>
          </a:stretch>
        </p:blipFill>
        <p:spPr>
          <a:xfrm>
            <a:off x="-236300" y="-48053"/>
            <a:ext cx="11970826" cy="6906054"/>
          </a:xfrm>
        </p:spPr>
      </p:pic>
    </p:spTree>
    <p:extLst>
      <p:ext uri="{BB962C8B-B14F-4D97-AF65-F5344CB8AC3E}">
        <p14:creationId xmlns:p14="http://schemas.microsoft.com/office/powerpoint/2010/main" val="1805798374"/>
      </p:ext>
    </p:extLst>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offener-planet-sebka-der-westsahara-5a4cc7dd-f67e-406b-be4c-d4f76579ee51.jpg"/>
          <p:cNvPicPr>
            <a:picLocks noGrp="1" noChangeAspect="1"/>
          </p:cNvPicPr>
          <p:nvPr>
            <p:ph idx="1"/>
          </p:nvPr>
        </p:nvPicPr>
        <p:blipFill>
          <a:blip r:embed="rId3" cstate="print"/>
          <a:stretch>
            <a:fillRect/>
          </a:stretch>
        </p:blipFill>
        <p:spPr>
          <a:xfrm>
            <a:off x="0" y="-59752"/>
            <a:ext cx="13545899" cy="6917752"/>
          </a:xfrm>
        </p:spPr>
      </p:pic>
    </p:spTree>
    <p:extLst>
      <p:ext uri="{BB962C8B-B14F-4D97-AF65-F5344CB8AC3E}">
        <p14:creationId xmlns:p14="http://schemas.microsoft.com/office/powerpoint/2010/main" val="3766305626"/>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02 - Bajo el Sol (Under the Sun)[cruise32].wav"/>
          </p:stSnd>
        </p:sndAc>
      </p:transition>
    </mc:Choice>
    <mc:Fallback xmlns="">
      <p:transition spd="slow" advTm="8000">
        <p:fade/>
        <p:sndAc>
          <p:stSnd>
            <p:snd r:embed="rId4" name="02 - Bajo el Sol (Under the Sun)[cruise32].wav"/>
          </p:stSnd>
        </p:sndAc>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266d080-c7e0-4c29-9932-fcaefd44269b.jpg"/>
          <p:cNvPicPr>
            <a:picLocks noGrp="1" noChangeAspect="1"/>
          </p:cNvPicPr>
          <p:nvPr>
            <p:ph idx="1"/>
          </p:nvPr>
        </p:nvPicPr>
        <p:blipFill>
          <a:blip r:embed="rId2" cstate="print"/>
          <a:stretch>
            <a:fillRect/>
          </a:stretch>
        </p:blipFill>
        <p:spPr>
          <a:xfrm>
            <a:off x="0" y="1"/>
            <a:ext cx="10080625" cy="6858000"/>
          </a:xfrm>
        </p:spPr>
      </p:pic>
    </p:spTree>
    <p:extLst>
      <p:ext uri="{BB962C8B-B14F-4D97-AF65-F5344CB8AC3E}">
        <p14:creationId xmlns:p14="http://schemas.microsoft.com/office/powerpoint/2010/main" val="183157446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im-abendlicht-450331eb-834f-4cc6-9462-de578bcc54cc.jpg"/>
          <p:cNvPicPr>
            <a:picLocks noGrp="1" noChangeAspect="1"/>
          </p:cNvPicPr>
          <p:nvPr>
            <p:ph idx="1"/>
          </p:nvPr>
        </p:nvPicPr>
        <p:blipFill>
          <a:blip r:embed="rId2" cstate="print"/>
          <a:stretch>
            <a:fillRect/>
          </a:stretch>
        </p:blipFill>
        <p:spPr>
          <a:xfrm>
            <a:off x="0" y="-146403"/>
            <a:ext cx="11577014" cy="7004403"/>
          </a:xfrm>
        </p:spPr>
      </p:pic>
    </p:spTree>
    <p:extLst>
      <p:ext uri="{BB962C8B-B14F-4D97-AF65-F5344CB8AC3E}">
        <p14:creationId xmlns:p14="http://schemas.microsoft.com/office/powerpoint/2010/main" val="115361577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duenenlandschaft-655261d4-5457-448e-bf31-96a8d8051557.jpg"/>
          <p:cNvPicPr>
            <a:picLocks noGrp="1" noChangeAspect="1"/>
          </p:cNvPicPr>
          <p:nvPr>
            <p:ph idx="1"/>
          </p:nvPr>
        </p:nvPicPr>
        <p:blipFill>
          <a:blip r:embed="rId2" cstate="print"/>
          <a:stretch>
            <a:fillRect/>
          </a:stretch>
        </p:blipFill>
        <p:spPr>
          <a:xfrm>
            <a:off x="0" y="9145"/>
            <a:ext cx="10080625" cy="6848856"/>
          </a:xfrm>
        </p:spPr>
      </p:pic>
    </p:spTree>
    <p:extLst>
      <p:ext uri="{BB962C8B-B14F-4D97-AF65-F5344CB8AC3E}">
        <p14:creationId xmlns:p14="http://schemas.microsoft.com/office/powerpoint/2010/main" val="423848530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estinos_desierto_sahara_monte_emi_kouss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8997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49179" y="311758"/>
            <a:ext cx="6054980" cy="1846659"/>
          </a:xfrm>
          <a:prstGeom prst="rect">
            <a:avLst/>
          </a:prstGeom>
        </p:spPr>
        <p:txBody>
          <a:bodyPr wrap="square">
            <a:spAutoFit/>
          </a:bodyPr>
          <a:lstStyle/>
          <a:p>
            <a:r>
              <a:rPr lang="es-ES" sz="2400" b="1" dirty="0">
                <a:latin typeface="Arial" pitchFamily="34" charset="0"/>
                <a:cs typeface="Arial" pitchFamily="34" charset="0"/>
              </a:rPr>
              <a:t>Su punto más alto</a:t>
            </a:r>
          </a:p>
          <a:p>
            <a:r>
              <a:rPr lang="es-ES" b="1" dirty="0">
                <a:latin typeface="Arial" pitchFamily="34" charset="0"/>
                <a:cs typeface="Arial" pitchFamily="34" charset="0"/>
              </a:rPr>
              <a:t>Es el monte Emi </a:t>
            </a:r>
            <a:r>
              <a:rPr lang="es-ES" b="1" dirty="0" err="1">
                <a:latin typeface="Arial" pitchFamily="34" charset="0"/>
                <a:cs typeface="Arial" pitchFamily="34" charset="0"/>
              </a:rPr>
              <a:t>Koussi</a:t>
            </a:r>
            <a:r>
              <a:rPr lang="es-ES" b="1" dirty="0">
                <a:latin typeface="Arial" pitchFamily="34" charset="0"/>
                <a:cs typeface="Arial" pitchFamily="34" charset="0"/>
              </a:rPr>
              <a:t>, un volcán extinto a tres mil 415 metros sobre el nivel del mar, al norte de Chad. Por otro lado, el punto más bajo está en la depresión de </a:t>
            </a:r>
            <a:r>
              <a:rPr lang="es-ES" b="1" dirty="0" err="1">
                <a:latin typeface="Arial" pitchFamily="34" charset="0"/>
                <a:cs typeface="Arial" pitchFamily="34" charset="0"/>
              </a:rPr>
              <a:t>Qattara</a:t>
            </a:r>
            <a:r>
              <a:rPr lang="es-ES" b="1" dirty="0">
                <a:latin typeface="Arial" pitchFamily="34" charset="0"/>
                <a:cs typeface="Arial" pitchFamily="34" charset="0"/>
              </a:rPr>
              <a:t>, al noroeste de Egipto, a 133 metros bajo el nivel del mar.</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068" y="5733256"/>
            <a:ext cx="1588311" cy="1366752"/>
          </a:xfrm>
          <a:prstGeom prst="rect">
            <a:avLst/>
          </a:prstGeom>
          <a:noFill/>
        </p:spPr>
      </p:pic>
    </p:spTree>
    <p:extLst>
      <p:ext uri="{BB962C8B-B14F-4D97-AF65-F5344CB8AC3E}">
        <p14:creationId xmlns:p14="http://schemas.microsoft.com/office/powerpoint/2010/main" val="2151140984"/>
      </p:ext>
    </p:extLst>
  </p:cSld>
  <p:clrMapOvr>
    <a:masterClrMapping/>
  </p:clrMapOvr>
  <mc:AlternateContent xmlns:mc="http://schemas.openxmlformats.org/markup-compatibility/2006" xmlns:p14="http://schemas.microsoft.com/office/powerpoint/2010/main">
    <mc:Choice Requires="p14">
      <p:transition spd="slow" p14:dur="3000" advTm="20000">
        <p14:shred/>
      </p:transition>
    </mc:Choice>
    <mc:Fallback xmlns="">
      <p:transition spd="slow" advTm="20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5c813a21-5a08-4a25-9bc0-5675d6b597dc.jpg"/>
          <p:cNvPicPr>
            <a:picLocks noGrp="1" noChangeAspect="1"/>
          </p:cNvPicPr>
          <p:nvPr>
            <p:ph idx="1"/>
          </p:nvPr>
        </p:nvPicPr>
        <p:blipFill>
          <a:blip r:embed="rId2" cstate="print"/>
          <a:stretch>
            <a:fillRect/>
          </a:stretch>
        </p:blipFill>
        <p:spPr>
          <a:xfrm>
            <a:off x="-1102604" y="0"/>
            <a:ext cx="13428897" cy="6858000"/>
          </a:xfrm>
        </p:spPr>
      </p:pic>
    </p:spTree>
    <p:extLst>
      <p:ext uri="{BB962C8B-B14F-4D97-AF65-F5344CB8AC3E}">
        <p14:creationId xmlns:p14="http://schemas.microsoft.com/office/powerpoint/2010/main" val="194157081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kragentrappe-5a8b9812-5fb0-4f03-a2d5-2a84a756784b.jpg"/>
          <p:cNvPicPr>
            <a:picLocks noGrp="1" noChangeAspect="1"/>
          </p:cNvPicPr>
          <p:nvPr>
            <p:ph idx="1"/>
          </p:nvPr>
        </p:nvPicPr>
        <p:blipFill>
          <a:blip r:embed="rId2" cstate="print"/>
          <a:stretch>
            <a:fillRect/>
          </a:stretch>
        </p:blipFill>
        <p:spPr>
          <a:xfrm>
            <a:off x="2" y="-160760"/>
            <a:ext cx="10316927" cy="7018760"/>
          </a:xfrm>
        </p:spPr>
      </p:pic>
    </p:spTree>
    <p:extLst>
      <p:ext uri="{BB962C8B-B14F-4D97-AF65-F5344CB8AC3E}">
        <p14:creationId xmlns:p14="http://schemas.microsoft.com/office/powerpoint/2010/main" val="9129313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akazie-5673805e-00f7-4981-a6da-ac8510c4758f.jpg"/>
          <p:cNvPicPr>
            <a:picLocks noGrp="1" noChangeAspect="1"/>
          </p:cNvPicPr>
          <p:nvPr>
            <p:ph idx="1"/>
          </p:nvPr>
        </p:nvPicPr>
        <p:blipFill>
          <a:blip r:embed="rId2" cstate="print"/>
          <a:stretch>
            <a:fillRect/>
          </a:stretch>
        </p:blipFill>
        <p:spPr>
          <a:xfrm>
            <a:off x="2" y="-675456"/>
            <a:ext cx="11419503" cy="8510309"/>
          </a:xfrm>
        </p:spPr>
      </p:pic>
    </p:spTree>
    <p:extLst>
      <p:ext uri="{BB962C8B-B14F-4D97-AF65-F5344CB8AC3E}">
        <p14:creationId xmlns:p14="http://schemas.microsoft.com/office/powerpoint/2010/main" val="67764202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40d571bf-57ed-4cbf-b64b-f69e666401e2.jpg"/>
          <p:cNvPicPr>
            <a:picLocks noGrp="1" noChangeAspect="1"/>
          </p:cNvPicPr>
          <p:nvPr>
            <p:ph idx="1"/>
          </p:nvPr>
        </p:nvPicPr>
        <p:blipFill>
          <a:blip r:embed="rId2" cstate="print"/>
          <a:stretch>
            <a:fillRect/>
          </a:stretch>
        </p:blipFill>
        <p:spPr>
          <a:xfrm>
            <a:off x="0" y="-135901"/>
            <a:ext cx="11577014" cy="6993902"/>
          </a:xfrm>
        </p:spPr>
      </p:pic>
    </p:spTree>
    <p:extLst>
      <p:ext uri="{BB962C8B-B14F-4D97-AF65-F5344CB8AC3E}">
        <p14:creationId xmlns:p14="http://schemas.microsoft.com/office/powerpoint/2010/main" val="376939445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der-fachmann-in-allen-lebensfragen-antwortet-auf-ihre-fragen-da591aaa-2699-4fe2-afdf-a7b5ae4b2b98.jpg"/>
          <p:cNvPicPr>
            <a:picLocks noGrp="1" noChangeAspect="1"/>
          </p:cNvPicPr>
          <p:nvPr>
            <p:ph idx="1"/>
          </p:nvPr>
        </p:nvPicPr>
        <p:blipFill>
          <a:blip r:embed="rId2" cstate="print"/>
          <a:stretch>
            <a:fillRect/>
          </a:stretch>
        </p:blipFill>
        <p:spPr>
          <a:xfrm>
            <a:off x="0" y="-1035496"/>
            <a:ext cx="11340747" cy="7893496"/>
          </a:xfrm>
        </p:spPr>
      </p:pic>
    </p:spTree>
    <p:extLst>
      <p:ext uri="{BB962C8B-B14F-4D97-AF65-F5344CB8AC3E}">
        <p14:creationId xmlns:p14="http://schemas.microsoft.com/office/powerpoint/2010/main" val="23918692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estinos_desierto_sahara_neva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0" y="0"/>
            <a:ext cx="101899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20155" y="181968"/>
            <a:ext cx="7416701" cy="1815882"/>
          </a:xfrm>
          <a:prstGeom prst="rect">
            <a:avLst/>
          </a:prstGeom>
          <a:solidFill>
            <a:schemeClr val="accent1">
              <a:lumMod val="20000"/>
              <a:lumOff val="80000"/>
            </a:schemeClr>
          </a:solidFill>
        </p:spPr>
        <p:txBody>
          <a:bodyPr wrap="square">
            <a:spAutoFit/>
          </a:bodyPr>
          <a:lstStyle/>
          <a:p>
            <a:pPr algn="ctr"/>
            <a:r>
              <a:rPr lang="es-ES" sz="1600" b="1" dirty="0">
                <a:latin typeface="Arial" pitchFamily="34" charset="0"/>
                <a:cs typeface="Arial" pitchFamily="34" charset="0"/>
              </a:rPr>
              <a:t>Nevadas históricas</a:t>
            </a:r>
          </a:p>
          <a:p>
            <a:pPr algn="ctr"/>
            <a:r>
              <a:rPr lang="es-ES" sz="1600" b="1" dirty="0">
                <a:latin typeface="Arial" pitchFamily="34" charset="0"/>
                <a:cs typeface="Arial" pitchFamily="34" charset="0"/>
              </a:rPr>
              <a:t>Solo dos veces el Sahara se ha cubierto de nieve: la primera vez ocurrió el 18 de febrero de 1979, en la frontera de Libia con Argelia y Túnez. La segunda, fue este mismo año, el 8 de enero: 40 centímetros de nieve cubrieron las dunas de Ain </a:t>
            </a:r>
            <a:r>
              <a:rPr lang="es-ES" sz="1600" b="1" dirty="0" err="1">
                <a:latin typeface="Arial" pitchFamily="34" charset="0"/>
                <a:cs typeface="Arial" pitchFamily="34" charset="0"/>
              </a:rPr>
              <a:t>Séfra</a:t>
            </a:r>
            <a:r>
              <a:rPr lang="es-ES" sz="1600" b="1" dirty="0">
                <a:latin typeface="Arial" pitchFamily="34" charset="0"/>
                <a:cs typeface="Arial" pitchFamily="34" charset="0"/>
              </a:rPr>
              <a:t>, en la provincia de </a:t>
            </a:r>
            <a:r>
              <a:rPr lang="es-ES" sz="1600" b="1" dirty="0" err="1">
                <a:latin typeface="Arial" pitchFamily="34" charset="0"/>
                <a:cs typeface="Arial" pitchFamily="34" charset="0"/>
              </a:rPr>
              <a:t>Naama</a:t>
            </a:r>
            <a:r>
              <a:rPr lang="es-ES" sz="1600" b="1" dirty="0">
                <a:latin typeface="Arial" pitchFamily="34" charset="0"/>
                <a:cs typeface="Arial" pitchFamily="34" charset="0"/>
              </a:rPr>
              <a:t>, Argelia. Este espectáculo se da por la llegada excesiva de aire frío y humedad, dando lugar a precipitaciones que, de forma atípica, pueden ser de nieve.</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6" y="5306266"/>
            <a:ext cx="1588311" cy="1366752"/>
          </a:xfrm>
          <a:prstGeom prst="rect">
            <a:avLst/>
          </a:prstGeom>
          <a:noFill/>
        </p:spPr>
      </p:pic>
    </p:spTree>
    <p:extLst>
      <p:ext uri="{BB962C8B-B14F-4D97-AF65-F5344CB8AC3E}">
        <p14:creationId xmlns:p14="http://schemas.microsoft.com/office/powerpoint/2010/main" val="2725387069"/>
      </p:ext>
    </p:extLst>
  </p:cSld>
  <p:clrMapOvr>
    <a:masterClrMapping/>
  </p:clrMapOvr>
  <mc:AlternateContent xmlns:mc="http://schemas.openxmlformats.org/markup-compatibility/2006" xmlns:p14="http://schemas.microsoft.com/office/powerpoint/2010/main">
    <mc:Choice Requires="p14">
      <p:transition spd="slow" p14:dur="3000" advTm="21000">
        <p14:shred/>
      </p:transition>
    </mc:Choice>
    <mc:Fallback xmlns="">
      <p:transition spd="slow" advTm="21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esert.jpg"/>
          <p:cNvPicPr>
            <a:picLocks noGrp="1" noChangeAspect="1"/>
          </p:cNvPicPr>
          <p:nvPr>
            <p:ph idx="1"/>
          </p:nvPr>
        </p:nvPicPr>
        <p:blipFill>
          <a:blip r:embed="rId2" cstate="print"/>
          <a:stretch>
            <a:fillRect/>
          </a:stretch>
        </p:blipFill>
        <p:spPr>
          <a:xfrm>
            <a:off x="0" y="0"/>
            <a:ext cx="10080625" cy="9144000"/>
          </a:xfrm>
        </p:spPr>
      </p:pic>
    </p:spTree>
    <p:extLst>
      <p:ext uri="{BB962C8B-B14F-4D97-AF65-F5344CB8AC3E}">
        <p14:creationId xmlns:p14="http://schemas.microsoft.com/office/powerpoint/2010/main" val="64997287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esert-f311ab8f-1ffe-4380-ba96-c7ced58160ad.jpg"/>
          <p:cNvPicPr>
            <a:picLocks noGrp="1" noChangeAspect="1"/>
          </p:cNvPicPr>
          <p:nvPr>
            <p:ph idx="1"/>
          </p:nvPr>
        </p:nvPicPr>
        <p:blipFill>
          <a:blip r:embed="rId2" cstate="print"/>
          <a:stretch>
            <a:fillRect/>
          </a:stretch>
        </p:blipFill>
        <p:spPr>
          <a:xfrm>
            <a:off x="-1496388" y="-146403"/>
            <a:ext cx="11577014" cy="7004403"/>
          </a:xfrm>
        </p:spPr>
      </p:pic>
    </p:spTree>
    <p:extLst>
      <p:ext uri="{BB962C8B-B14F-4D97-AF65-F5344CB8AC3E}">
        <p14:creationId xmlns:p14="http://schemas.microsoft.com/office/powerpoint/2010/main" val="11196428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migos Dromedários do Deserto do Sahara: fotografía de Trilho Salama Day  Tours, Marrakech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490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31945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1750"/>
                                  </p:stCondLst>
                                  <p:childTnLst>
                                    <p:set>
                                      <p:cBhvr>
                                        <p:cTn id="6" dur="1" fill="hold">
                                          <p:stCondLst>
                                            <p:cond delay="0"/>
                                          </p:stCondLst>
                                        </p:cTn>
                                        <p:tgtEl>
                                          <p:spTgt spid="14338"/>
                                        </p:tgtEl>
                                        <p:attrNameLst>
                                          <p:attrName>style.visibility</p:attrName>
                                        </p:attrNameLst>
                                      </p:cBhvr>
                                      <p:to>
                                        <p:strVal val="visible"/>
                                      </p:to>
                                    </p:set>
                                    <p:animEffect transition="in" filter="plus(in)">
                                      <p:cBhvr>
                                        <p:cTn id="7" dur="225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BEDUINOS: LA CULTURA DE LOS MORADORES DEL DESIER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BEDUINOS: LA CULTURA DE LOS MORADORES DEL DESIERTO"/>
          <p:cNvSpPr>
            <a:spLocks noChangeAspect="1" noChangeArrowheads="1"/>
          </p:cNvSpPr>
          <p:nvPr/>
        </p:nvSpPr>
        <p:spPr bwMode="auto">
          <a:xfrm>
            <a:off x="307975" y="794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BEDUINOS: LA CULTURA DE LOS MORADORES DEL DESIERTO"/>
          <p:cNvSpPr>
            <a:spLocks noChangeAspect="1" noChangeArrowheads="1"/>
          </p:cNvSpPr>
          <p:nvPr/>
        </p:nvSpPr>
        <p:spPr bwMode="auto">
          <a:xfrm>
            <a:off x="460375" y="16034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80" name="Picture 8" descr="El pequeño pueblo en el desierto del sahara, argelia | Foto Premi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538"/>
            <a:ext cx="10326055" cy="6878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transport-e35e205f-5e8d-474b-8319-7013d2d1cbdd.jpg"/>
          <p:cNvPicPr>
            <a:picLocks noGrp="1" noChangeAspect="1"/>
          </p:cNvPicPr>
          <p:nvPr>
            <p:ph idx="1"/>
          </p:nvPr>
        </p:nvPicPr>
        <p:blipFill>
          <a:blip r:embed="rId2" cstate="print"/>
          <a:stretch>
            <a:fillRect/>
          </a:stretch>
        </p:blipFill>
        <p:spPr>
          <a:xfrm>
            <a:off x="0" y="0"/>
            <a:ext cx="10080625" cy="6858000"/>
          </a:xfrm>
        </p:spPr>
      </p:pic>
    </p:spTree>
    <p:extLst>
      <p:ext uri="{BB962C8B-B14F-4D97-AF65-F5344CB8AC3E}">
        <p14:creationId xmlns:p14="http://schemas.microsoft.com/office/powerpoint/2010/main" val="312587558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tempesta-di-sabbia-046ffc79-7131-40d1-827c-ba402c0b65f2.jpg"/>
          <p:cNvPicPr>
            <a:picLocks noGrp="1" noChangeAspect="1"/>
          </p:cNvPicPr>
          <p:nvPr>
            <p:ph idx="1"/>
          </p:nvPr>
        </p:nvPicPr>
        <p:blipFill>
          <a:blip r:embed="rId2" cstate="print"/>
          <a:stretch>
            <a:fillRect/>
          </a:stretch>
        </p:blipFill>
        <p:spPr>
          <a:xfrm>
            <a:off x="4" y="-67464"/>
            <a:ext cx="10728943" cy="6925464"/>
          </a:xfrm>
        </p:spPr>
      </p:pic>
      <p:sp>
        <p:nvSpPr>
          <p:cNvPr id="3" name="2 Rectángulo"/>
          <p:cNvSpPr/>
          <p:nvPr/>
        </p:nvSpPr>
        <p:spPr>
          <a:xfrm>
            <a:off x="1295896" y="4211879"/>
            <a:ext cx="8433761" cy="2431435"/>
          </a:xfrm>
          <a:prstGeom prst="rect">
            <a:avLst/>
          </a:prstGeom>
        </p:spPr>
        <p:txBody>
          <a:bodyPr wrap="square">
            <a:spAutoFit/>
          </a:bodyPr>
          <a:lstStyle/>
          <a:p>
            <a:pPr algn="ctr"/>
            <a:r>
              <a:rPr lang="es-ES" sz="4000" b="1" dirty="0" smtClean="0"/>
              <a:t>EL SIROCO</a:t>
            </a:r>
          </a:p>
          <a:p>
            <a:pPr algn="ctr"/>
            <a:r>
              <a:rPr lang="es-ES" sz="2800" b="1" dirty="0" smtClean="0"/>
              <a:t>Es </a:t>
            </a:r>
            <a:r>
              <a:rPr lang="es-ES" sz="2800" b="1" dirty="0"/>
              <a:t>el viento fuerte y cálido que se origina en el Sahara, durante el cambio de verano a otoño. Puede alcanzar velocidades de hasta 100 km/h, creando tormentas de arena visibles desde el espacio.</a:t>
            </a:r>
          </a:p>
        </p:txBody>
      </p:sp>
      <p:pic>
        <p:nvPicPr>
          <p:cNvPr id="5"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 y="-214687"/>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238284" y="5661248"/>
            <a:ext cx="1588311" cy="1366752"/>
          </a:xfrm>
          <a:prstGeom prst="rect">
            <a:avLst/>
          </a:prstGeom>
          <a:noFill/>
        </p:spPr>
      </p:pic>
    </p:spTree>
    <p:extLst>
      <p:ext uri="{BB962C8B-B14F-4D97-AF65-F5344CB8AC3E}">
        <p14:creationId xmlns:p14="http://schemas.microsoft.com/office/powerpoint/2010/main" val="3627052111"/>
      </p:ext>
    </p:extLst>
  </p:cSld>
  <p:clrMapOvr>
    <a:masterClrMapping/>
  </p:clrMapOvr>
  <mc:AlternateContent xmlns:mc="http://schemas.openxmlformats.org/markup-compatibility/2006" xmlns:p14="http://schemas.microsoft.com/office/powerpoint/2010/main">
    <mc:Choice Requires="p14">
      <p:transition spd="slow" p14:dur="3000" advTm="21000">
        <p14:shre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ocas lluvias sobre RD por causa de Polvo de Sahara - noticias telemic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295" y="-296863"/>
            <a:ext cx="10630793" cy="7154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447393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legaría mañana a México nube de polvo del Desie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602"/>
            <a:ext cx="10080625" cy="7045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49431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dromedare-im-erg-chebbi-96000f7b-4348-41ca-8fe8-cee24cbba3e8.jpg"/>
          <p:cNvPicPr>
            <a:picLocks noGrp="1" noChangeAspect="1"/>
          </p:cNvPicPr>
          <p:nvPr>
            <p:ph idx="1"/>
          </p:nvPr>
        </p:nvPicPr>
        <p:blipFill>
          <a:blip r:embed="rId3" cstate="print"/>
          <a:stretch>
            <a:fillRect/>
          </a:stretch>
        </p:blipFill>
        <p:spPr>
          <a:xfrm>
            <a:off x="-708834" y="-278635"/>
            <a:ext cx="11813280" cy="7136635"/>
          </a:xfrm>
        </p:spPr>
      </p:pic>
    </p:spTree>
    <p:extLst>
      <p:ext uri="{BB962C8B-B14F-4D97-AF65-F5344CB8AC3E}">
        <p14:creationId xmlns:p14="http://schemas.microsoft.com/office/powerpoint/2010/main" val="2229433007"/>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Astonishing+Beauty_001.wav"/>
          </p:stSnd>
        </p:sndAc>
      </p:transition>
    </mc:Choice>
    <mc:Fallback xmlns="">
      <p:transition spd="slow" advTm="8000">
        <p:fade/>
        <p:sndAc>
          <p:stSnd>
            <p:snd r:embed="rId4" name="Astonishing+Beauty_001.wav"/>
          </p:stSnd>
        </p:sndAc>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RAS LAS HUELLAS DE HERÓDOTO. . . : BEDUIN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 y="32420"/>
            <a:ext cx="10235566" cy="6825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83457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BEDUINOS: LA CULTURA DE LOS MORADORES DEL DESIERTO"/>
          <p:cNvSpPr>
            <a:spLocks noChangeAspect="1" noChangeArrowheads="1"/>
          </p:cNvSpPr>
          <p:nvPr/>
        </p:nvSpPr>
        <p:spPr bwMode="auto">
          <a:xfrm>
            <a:off x="155577" y="-13652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2292" name="Picture 4" descr="Tareas de pastoreo en el desierto entre la ciudad cisjordana de Belén y el  Mar Muerto - Internacional - sevilla.ab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 y="-7590"/>
            <a:ext cx="10298385" cy="68655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71400"/>
            <a:ext cx="10080625"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150879"/>
      </p:ext>
    </p:extLst>
  </p:cSld>
  <p:clrMapOvr>
    <a:masterClrMapping/>
  </p:clrMapOvr>
  <mc:AlternateContent xmlns:mc="http://schemas.openxmlformats.org/markup-compatibility/2006" xmlns:p14="http://schemas.microsoft.com/office/powerpoint/2010/main">
    <mc:Choice Requires="p14">
      <p:transition spd="slow" p14:dur="3000" advTm="9000">
        <p14:shred/>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Ante la falta de soluciones, la Asociación de San Jorge se plantea  establecer un campamento estable en la plaza de Al-Azraq para dar cobijo a  las filaes cuyas sedes quedaron temporalmente inhabilita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98" y="-171400"/>
            <a:ext cx="10155473"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3817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al-shekbah-c05c65e4-1a01-4850-a34a-af14bc811378.jpg"/>
          <p:cNvPicPr>
            <a:picLocks noGrp="1" noChangeAspect="1"/>
          </p:cNvPicPr>
          <p:nvPr>
            <p:ph idx="1"/>
          </p:nvPr>
        </p:nvPicPr>
        <p:blipFill>
          <a:blip r:embed="rId2" cstate="print"/>
          <a:stretch>
            <a:fillRect/>
          </a:stretch>
        </p:blipFill>
        <p:spPr>
          <a:xfrm>
            <a:off x="-1575144" y="-1467544"/>
            <a:ext cx="11655769" cy="9289031"/>
          </a:xfrm>
        </p:spPr>
      </p:pic>
    </p:spTree>
    <p:extLst>
      <p:ext uri="{BB962C8B-B14F-4D97-AF65-F5344CB8AC3E}">
        <p14:creationId xmlns:p14="http://schemas.microsoft.com/office/powerpoint/2010/main" val="299044884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teeritual-1755bccd-175a-4adc-93f7-71f8e94760ef.jpg"/>
          <p:cNvPicPr>
            <a:picLocks noGrp="1" noChangeAspect="1"/>
          </p:cNvPicPr>
          <p:nvPr>
            <p:ph idx="1"/>
          </p:nvPr>
        </p:nvPicPr>
        <p:blipFill>
          <a:blip r:embed="rId2" cstate="print"/>
          <a:stretch>
            <a:fillRect/>
          </a:stretch>
        </p:blipFill>
        <p:spPr>
          <a:xfrm>
            <a:off x="2" y="-160759"/>
            <a:ext cx="10316927" cy="7018760"/>
          </a:xfrm>
        </p:spPr>
      </p:pic>
    </p:spTree>
    <p:extLst>
      <p:ext uri="{BB962C8B-B14F-4D97-AF65-F5344CB8AC3E}">
        <p14:creationId xmlns:p14="http://schemas.microsoft.com/office/powerpoint/2010/main" val="118420939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desierto archivos - El viaje de los elefan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0" y="-1"/>
            <a:ext cx="10077525" cy="6910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8323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Mecnun | icimizdenbi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94182"/>
            <a:ext cx="10080625" cy="7564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929721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250"/>
                                  </p:stCondLst>
                                  <p:childTnLst>
                                    <p:set>
                                      <p:cBhvr>
                                        <p:cTn id="6" dur="1" fill="hold">
                                          <p:stCondLst>
                                            <p:cond delay="0"/>
                                          </p:stCondLst>
                                        </p:cTn>
                                        <p:tgtEl>
                                          <p:spTgt spid="1028"/>
                                        </p:tgtEl>
                                        <p:attrNameLst>
                                          <p:attrName>style.visibility</p:attrName>
                                        </p:attrNameLst>
                                      </p:cBhvr>
                                      <p:to>
                                        <p:strVal val="visible"/>
                                      </p:to>
                                    </p:set>
                                    <p:animEffect transition="in" filter="blinds(horizontal)">
                                      <p:cBhvr>
                                        <p:cTn id="7"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Así toman café los beduinos en el desierto del Sáhara | Una Pausa Agrad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 y="0"/>
            <a:ext cx="101012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62107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Tijdelijke aanduiding voor inhoud 3" descr="atardecer-en-tunez-1-871ceefa-9027-4d91-a775-550684a8c647.jpg"/>
          <p:cNvPicPr>
            <a:picLocks noChangeAspect="1"/>
          </p:cNvPicPr>
          <p:nvPr/>
        </p:nvPicPr>
        <p:blipFill>
          <a:blip r:embed="rId2" cstate="print"/>
          <a:stretch>
            <a:fillRect/>
          </a:stretch>
        </p:blipFill>
        <p:spPr>
          <a:xfrm>
            <a:off x="0" y="1"/>
            <a:ext cx="10080625" cy="6858000"/>
          </a:xfrm>
          <a:prstGeom prst="rect">
            <a:avLst/>
          </a:prstGeom>
        </p:spPr>
      </p:pic>
      <p:pic>
        <p:nvPicPr>
          <p:cNvPr id="11"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6"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8" y="49543"/>
            <a:ext cx="10080626" cy="6858000"/>
          </a:xfrm>
          <a:prstGeom prst="rect">
            <a:avLst/>
          </a:prstGeom>
          <a:noFill/>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11"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26707" y="5464921"/>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51" y="1067212"/>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09 de octubre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11:02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82" y="5210969"/>
            <a:ext cx="2214601" cy="934064"/>
          </a:xfrm>
          <a:prstGeom prst="rect">
            <a:avLst/>
          </a:prstGeom>
          <a:noFill/>
        </p:spPr>
      </p:pic>
      <p:pic>
        <p:nvPicPr>
          <p:cNvPr id="15" name="Tijdelijke aanduiding voor inhoud 3" descr="atardecer-en-tunez-1-871ceefa-9027-4d91-a775-550684a8c647.jpg"/>
          <p:cNvPicPr>
            <a:picLocks noChangeAspect="1"/>
          </p:cNvPicPr>
          <p:nvPr/>
        </p:nvPicPr>
        <p:blipFill>
          <a:blip r:embed="rId2" cstate="print"/>
          <a:stretch>
            <a:fillRect/>
          </a:stretch>
        </p:blipFill>
        <p:spPr>
          <a:xfrm>
            <a:off x="-76731" y="-1"/>
            <a:ext cx="10196386" cy="6878960"/>
          </a:xfrm>
          <a:prstGeom prst="rect">
            <a:avLst/>
          </a:prstGeom>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par>
                                <p:cTn id="11" presetID="5" presetClass="exit" presetSubtype="10" fill="hold" nodeType="withEffect">
                                  <p:stCondLst>
                                    <p:cond delay="1500"/>
                                  </p:stCondLst>
                                  <p:childTnLst>
                                    <p:animEffect transition="out" filter="checkerboard(across)">
                                      <p:cBhvr>
                                        <p:cTn id="12" dur="1250"/>
                                        <p:tgtEl>
                                          <p:spTgt spid="15"/>
                                        </p:tgtEl>
                                      </p:cBhvr>
                                    </p:animEffect>
                                    <p:set>
                                      <p:cBhvr>
                                        <p:cTn id="13" dur="1" fill="hold">
                                          <p:stCondLst>
                                            <p:cond delay="124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872302" y="3276600"/>
            <a:ext cx="336021"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080625"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536281" y="838200"/>
            <a:ext cx="532033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N EL DESIERTO SAHA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 EL DESIERTO SAHARA</Template>
  <TotalTime>1</TotalTime>
  <Words>624</Words>
  <Application>Microsoft Office PowerPoint</Application>
  <PresentationFormat>Personalizado</PresentationFormat>
  <Paragraphs>30</Paragraphs>
  <Slides>60</Slides>
  <Notes>1</Notes>
  <HiddenSlides>0</HiddenSlides>
  <MMClips>1</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EN EL DESIERTO SAHARA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2020-10-09T09:02:42Z</dcterms:created>
  <dcterms:modified xsi:type="dcterms:W3CDTF">2020-10-09T09:04:10Z</dcterms:modified>
</cp:coreProperties>
</file>