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2sZmdoIyxlLY/3WEvnlAg" hashData="Wo0cFN4SKqil7AK33UE4QJG6Y2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80" d="100"/>
          <a:sy n="80" d="100"/>
        </p:scale>
        <p:origin x="-216" y="1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0582A14-AE9D-498D-941E-037F09D794CB}"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8963C5-51C0-4FB5-ACCF-09FB2C31B5DA}" type="datetimeFigureOut">
              <a:rPr lang="es-ES" smtClean="0"/>
              <a:pPr/>
              <a:t>17/02/2016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582A14-AE9D-498D-941E-037F09D794C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59.png"/><Relationship Id="rId18" Type="http://schemas.openxmlformats.org/officeDocument/2006/relationships/image" Target="../media/image6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5.png"/><Relationship Id="rId11" Type="http://schemas.openxmlformats.org/officeDocument/2006/relationships/image" Target="../media/image58.png"/><Relationship Id="rId5" Type="http://schemas.openxmlformats.org/officeDocument/2006/relationships/hyperlink" Target="http://www.mispps.com/" TargetMode="External"/><Relationship Id="rId15" Type="http://schemas.openxmlformats.org/officeDocument/2006/relationships/image" Target="../media/image60.png"/><Relationship Id="rId10" Type="http://schemas.openxmlformats.org/officeDocument/2006/relationships/hyperlink" Target="https://www.facebook.com/mispps" TargetMode="External"/><Relationship Id="rId4" Type="http://schemas.openxmlformats.org/officeDocument/2006/relationships/image" Target="../media/image54.png"/><Relationship Id="rId9" Type="http://schemas.openxmlformats.org/officeDocument/2006/relationships/image" Target="../media/image5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EL PALACIO DE NOCHE.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5" name="4 Imagen" descr="EL PALACIO DE NOCHE.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56326" name="Picture 6" descr="Rendered Image"/>
          <p:cNvPicPr>
            <a:picLocks noChangeAspect="1" noChangeArrowheads="1"/>
          </p:cNvPicPr>
          <p:nvPr/>
        </p:nvPicPr>
        <p:blipFill>
          <a:blip r:embed="rId4">
            <a:lum contrast="40000"/>
          </a:blip>
          <a:srcRect/>
          <a:stretch>
            <a:fillRect/>
          </a:stretch>
        </p:blipFill>
        <p:spPr bwMode="auto">
          <a:xfrm>
            <a:off x="1214414" y="357166"/>
            <a:ext cx="1733550" cy="1133476"/>
          </a:xfrm>
          <a:prstGeom prst="rect">
            <a:avLst/>
          </a:prstGeom>
          <a:noFill/>
        </p:spPr>
      </p:pic>
      <p:pic>
        <p:nvPicPr>
          <p:cNvPr id="56328" name="Picture 8" descr="Rendered Image"/>
          <p:cNvPicPr>
            <a:picLocks noChangeAspect="1" noChangeArrowheads="1"/>
          </p:cNvPicPr>
          <p:nvPr/>
        </p:nvPicPr>
        <p:blipFill>
          <a:blip r:embed="rId5">
            <a:lum contrast="40000"/>
          </a:blip>
          <a:srcRect/>
          <a:stretch>
            <a:fillRect/>
          </a:stretch>
        </p:blipFill>
        <p:spPr bwMode="auto">
          <a:xfrm>
            <a:off x="214282" y="1428736"/>
            <a:ext cx="3705225" cy="1133476"/>
          </a:xfrm>
          <a:prstGeom prst="rect">
            <a:avLst/>
          </a:prstGeom>
          <a:noFill/>
        </p:spPr>
      </p:pic>
      <p:pic>
        <p:nvPicPr>
          <p:cNvPr id="56330" name="Picture 10" descr="Rendered Image"/>
          <p:cNvPicPr>
            <a:picLocks noChangeAspect="1" noChangeArrowheads="1"/>
          </p:cNvPicPr>
          <p:nvPr/>
        </p:nvPicPr>
        <p:blipFill>
          <a:blip r:embed="rId6">
            <a:lum contrast="40000"/>
          </a:blip>
          <a:srcRect/>
          <a:stretch>
            <a:fillRect/>
          </a:stretch>
        </p:blipFill>
        <p:spPr bwMode="auto">
          <a:xfrm>
            <a:off x="1142976" y="2714620"/>
            <a:ext cx="1724025" cy="1133476"/>
          </a:xfrm>
          <a:prstGeom prst="rect">
            <a:avLst/>
          </a:prstGeom>
          <a:noFill/>
        </p:spPr>
      </p:pic>
      <p:pic>
        <p:nvPicPr>
          <p:cNvPr id="56332" name="Picture 12" descr="Rendered Image"/>
          <p:cNvPicPr>
            <a:picLocks noChangeAspect="1" noChangeArrowheads="1"/>
          </p:cNvPicPr>
          <p:nvPr/>
        </p:nvPicPr>
        <p:blipFill>
          <a:blip r:embed="rId7">
            <a:lum contrast="40000"/>
          </a:blip>
          <a:srcRect/>
          <a:stretch>
            <a:fillRect/>
          </a:stretch>
        </p:blipFill>
        <p:spPr bwMode="auto">
          <a:xfrm>
            <a:off x="428596" y="3857628"/>
            <a:ext cx="3057525" cy="1352550"/>
          </a:xfrm>
          <a:prstGeom prst="rect">
            <a:avLst/>
          </a:prstGeom>
          <a:noFill/>
        </p:spPr>
      </p:pic>
      <p:pic>
        <p:nvPicPr>
          <p:cNvPr id="56334" name="Picture 14" descr="Rendered Image"/>
          <p:cNvPicPr>
            <a:picLocks noChangeAspect="1" noChangeArrowheads="1"/>
          </p:cNvPicPr>
          <p:nvPr/>
        </p:nvPicPr>
        <p:blipFill>
          <a:blip r:embed="rId8">
            <a:lum contrast="40000"/>
          </a:blip>
          <a:srcRect/>
          <a:stretch>
            <a:fillRect/>
          </a:stretch>
        </p:blipFill>
        <p:spPr bwMode="auto">
          <a:xfrm>
            <a:off x="0" y="5715016"/>
            <a:ext cx="3419475" cy="552451"/>
          </a:xfrm>
          <a:prstGeom prst="rect">
            <a:avLst/>
          </a:prstGeom>
          <a:noFill/>
        </p:spPr>
      </p:pic>
    </p:spTree>
  </p:cSld>
  <p:clrMapOvr>
    <a:masterClrMapping/>
  </p:clrMapOvr>
  <p:transition spd="slow" advTm="30000">
    <p:zoom/>
    <p:sndAc>
      <p:stSnd loop="1">
        <p:snd r:embed="rId2" name="Celine Dion - Je lui dirai  ( Lyrics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downLef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upRight)">
                                      <p:cBhvr>
                                        <p:cTn id="18" dur="5000"/>
                                        <p:tgtEl>
                                          <p:spTgt spid="4"/>
                                        </p:tgtEl>
                                      </p:cBhvr>
                                    </p:animEffect>
                                  </p:childTnLst>
                                </p:cTn>
                              </p:par>
                            </p:childTnLst>
                          </p:cTn>
                        </p:par>
                        <p:par>
                          <p:cTn id="19" fill="hold">
                            <p:stCondLst>
                              <p:cond delay="5000"/>
                            </p:stCondLst>
                            <p:childTnLst>
                              <p:par>
                                <p:cTn id="20" presetID="31" presetClass="entr" presetSubtype="0" fill="hold" nodeType="afterEffect">
                                  <p:stCondLst>
                                    <p:cond delay="1500"/>
                                  </p:stCondLst>
                                  <p:iterate type="lt">
                                    <p:tmPct val="5000"/>
                                  </p:iterate>
                                  <p:childTnLst>
                                    <p:set>
                                      <p:cBhvr>
                                        <p:cTn id="21" dur="1" fill="hold">
                                          <p:stCondLst>
                                            <p:cond delay="0"/>
                                          </p:stCondLst>
                                        </p:cTn>
                                        <p:tgtEl>
                                          <p:spTgt spid="56326"/>
                                        </p:tgtEl>
                                        <p:attrNameLst>
                                          <p:attrName>style.visibility</p:attrName>
                                        </p:attrNameLst>
                                      </p:cBhvr>
                                      <p:to>
                                        <p:strVal val="visible"/>
                                      </p:to>
                                    </p:set>
                                    <p:anim calcmode="lin" valueType="num">
                                      <p:cBhvr>
                                        <p:cTn id="22" dur="3000" fill="hold"/>
                                        <p:tgtEl>
                                          <p:spTgt spid="56326"/>
                                        </p:tgtEl>
                                        <p:attrNameLst>
                                          <p:attrName>ppt_w</p:attrName>
                                        </p:attrNameLst>
                                      </p:cBhvr>
                                      <p:tavLst>
                                        <p:tav tm="0">
                                          <p:val>
                                            <p:fltVal val="0"/>
                                          </p:val>
                                        </p:tav>
                                        <p:tav tm="100000">
                                          <p:val>
                                            <p:strVal val="#ppt_w"/>
                                          </p:val>
                                        </p:tav>
                                      </p:tavLst>
                                    </p:anim>
                                    <p:anim calcmode="lin" valueType="num">
                                      <p:cBhvr>
                                        <p:cTn id="23" dur="3000" fill="hold"/>
                                        <p:tgtEl>
                                          <p:spTgt spid="56326"/>
                                        </p:tgtEl>
                                        <p:attrNameLst>
                                          <p:attrName>ppt_h</p:attrName>
                                        </p:attrNameLst>
                                      </p:cBhvr>
                                      <p:tavLst>
                                        <p:tav tm="0">
                                          <p:val>
                                            <p:fltVal val="0"/>
                                          </p:val>
                                        </p:tav>
                                        <p:tav tm="100000">
                                          <p:val>
                                            <p:strVal val="#ppt_h"/>
                                          </p:val>
                                        </p:tav>
                                      </p:tavLst>
                                    </p:anim>
                                    <p:anim calcmode="lin" valueType="num">
                                      <p:cBhvr>
                                        <p:cTn id="24" dur="3000" fill="hold"/>
                                        <p:tgtEl>
                                          <p:spTgt spid="56326"/>
                                        </p:tgtEl>
                                        <p:attrNameLst>
                                          <p:attrName>style.rotation</p:attrName>
                                        </p:attrNameLst>
                                      </p:cBhvr>
                                      <p:tavLst>
                                        <p:tav tm="0">
                                          <p:val>
                                            <p:fltVal val="90"/>
                                          </p:val>
                                        </p:tav>
                                        <p:tav tm="100000">
                                          <p:val>
                                            <p:fltVal val="0"/>
                                          </p:val>
                                        </p:tav>
                                      </p:tavLst>
                                    </p:anim>
                                    <p:animEffect transition="in" filter="fade">
                                      <p:cBhvr>
                                        <p:cTn id="25" dur="3000"/>
                                        <p:tgtEl>
                                          <p:spTgt spid="56326"/>
                                        </p:tgtEl>
                                      </p:cBhvr>
                                    </p:animEffect>
                                  </p:childTnLst>
                                </p:cTn>
                              </p:par>
                            </p:childTnLst>
                          </p:cTn>
                        </p:par>
                        <p:par>
                          <p:cTn id="26" fill="hold">
                            <p:stCondLst>
                              <p:cond delay="9500"/>
                            </p:stCondLst>
                            <p:childTnLst>
                              <p:par>
                                <p:cTn id="27" presetID="31" presetClass="entr" presetSubtype="0" fill="hold" nodeType="afterEffect">
                                  <p:stCondLst>
                                    <p:cond delay="1500"/>
                                  </p:stCondLst>
                                  <p:iterate type="lt">
                                    <p:tmPct val="5000"/>
                                  </p:iterate>
                                  <p:childTnLst>
                                    <p:set>
                                      <p:cBhvr>
                                        <p:cTn id="28" dur="1" fill="hold">
                                          <p:stCondLst>
                                            <p:cond delay="0"/>
                                          </p:stCondLst>
                                        </p:cTn>
                                        <p:tgtEl>
                                          <p:spTgt spid="56328"/>
                                        </p:tgtEl>
                                        <p:attrNameLst>
                                          <p:attrName>style.visibility</p:attrName>
                                        </p:attrNameLst>
                                      </p:cBhvr>
                                      <p:to>
                                        <p:strVal val="visible"/>
                                      </p:to>
                                    </p:set>
                                    <p:anim calcmode="lin" valueType="num">
                                      <p:cBhvr>
                                        <p:cTn id="29" dur="3000" fill="hold"/>
                                        <p:tgtEl>
                                          <p:spTgt spid="56328"/>
                                        </p:tgtEl>
                                        <p:attrNameLst>
                                          <p:attrName>ppt_w</p:attrName>
                                        </p:attrNameLst>
                                      </p:cBhvr>
                                      <p:tavLst>
                                        <p:tav tm="0">
                                          <p:val>
                                            <p:fltVal val="0"/>
                                          </p:val>
                                        </p:tav>
                                        <p:tav tm="100000">
                                          <p:val>
                                            <p:strVal val="#ppt_w"/>
                                          </p:val>
                                        </p:tav>
                                      </p:tavLst>
                                    </p:anim>
                                    <p:anim calcmode="lin" valueType="num">
                                      <p:cBhvr>
                                        <p:cTn id="30" dur="3000" fill="hold"/>
                                        <p:tgtEl>
                                          <p:spTgt spid="56328"/>
                                        </p:tgtEl>
                                        <p:attrNameLst>
                                          <p:attrName>ppt_h</p:attrName>
                                        </p:attrNameLst>
                                      </p:cBhvr>
                                      <p:tavLst>
                                        <p:tav tm="0">
                                          <p:val>
                                            <p:fltVal val="0"/>
                                          </p:val>
                                        </p:tav>
                                        <p:tav tm="100000">
                                          <p:val>
                                            <p:strVal val="#ppt_h"/>
                                          </p:val>
                                        </p:tav>
                                      </p:tavLst>
                                    </p:anim>
                                    <p:anim calcmode="lin" valueType="num">
                                      <p:cBhvr>
                                        <p:cTn id="31" dur="3000" fill="hold"/>
                                        <p:tgtEl>
                                          <p:spTgt spid="56328"/>
                                        </p:tgtEl>
                                        <p:attrNameLst>
                                          <p:attrName>style.rotation</p:attrName>
                                        </p:attrNameLst>
                                      </p:cBhvr>
                                      <p:tavLst>
                                        <p:tav tm="0">
                                          <p:val>
                                            <p:fltVal val="90"/>
                                          </p:val>
                                        </p:tav>
                                        <p:tav tm="100000">
                                          <p:val>
                                            <p:fltVal val="0"/>
                                          </p:val>
                                        </p:tav>
                                      </p:tavLst>
                                    </p:anim>
                                    <p:animEffect transition="in" filter="fade">
                                      <p:cBhvr>
                                        <p:cTn id="32" dur="3000"/>
                                        <p:tgtEl>
                                          <p:spTgt spid="56328"/>
                                        </p:tgtEl>
                                      </p:cBhvr>
                                    </p:animEffect>
                                  </p:childTnLst>
                                </p:cTn>
                              </p:par>
                            </p:childTnLst>
                          </p:cTn>
                        </p:par>
                        <p:par>
                          <p:cTn id="33" fill="hold">
                            <p:stCondLst>
                              <p:cond delay="14000"/>
                            </p:stCondLst>
                            <p:childTnLst>
                              <p:par>
                                <p:cTn id="34" presetID="31" presetClass="entr" presetSubtype="0" fill="hold" nodeType="afterEffect">
                                  <p:stCondLst>
                                    <p:cond delay="1500"/>
                                  </p:stCondLst>
                                  <p:iterate type="lt">
                                    <p:tmPct val="5000"/>
                                  </p:iterate>
                                  <p:childTnLst>
                                    <p:set>
                                      <p:cBhvr>
                                        <p:cTn id="35" dur="1" fill="hold">
                                          <p:stCondLst>
                                            <p:cond delay="0"/>
                                          </p:stCondLst>
                                        </p:cTn>
                                        <p:tgtEl>
                                          <p:spTgt spid="56330"/>
                                        </p:tgtEl>
                                        <p:attrNameLst>
                                          <p:attrName>style.visibility</p:attrName>
                                        </p:attrNameLst>
                                      </p:cBhvr>
                                      <p:to>
                                        <p:strVal val="visible"/>
                                      </p:to>
                                    </p:set>
                                    <p:anim calcmode="lin" valueType="num">
                                      <p:cBhvr>
                                        <p:cTn id="36" dur="3000" fill="hold"/>
                                        <p:tgtEl>
                                          <p:spTgt spid="56330"/>
                                        </p:tgtEl>
                                        <p:attrNameLst>
                                          <p:attrName>ppt_w</p:attrName>
                                        </p:attrNameLst>
                                      </p:cBhvr>
                                      <p:tavLst>
                                        <p:tav tm="0">
                                          <p:val>
                                            <p:fltVal val="0"/>
                                          </p:val>
                                        </p:tav>
                                        <p:tav tm="100000">
                                          <p:val>
                                            <p:strVal val="#ppt_w"/>
                                          </p:val>
                                        </p:tav>
                                      </p:tavLst>
                                    </p:anim>
                                    <p:anim calcmode="lin" valueType="num">
                                      <p:cBhvr>
                                        <p:cTn id="37" dur="3000" fill="hold"/>
                                        <p:tgtEl>
                                          <p:spTgt spid="56330"/>
                                        </p:tgtEl>
                                        <p:attrNameLst>
                                          <p:attrName>ppt_h</p:attrName>
                                        </p:attrNameLst>
                                      </p:cBhvr>
                                      <p:tavLst>
                                        <p:tav tm="0">
                                          <p:val>
                                            <p:fltVal val="0"/>
                                          </p:val>
                                        </p:tav>
                                        <p:tav tm="100000">
                                          <p:val>
                                            <p:strVal val="#ppt_h"/>
                                          </p:val>
                                        </p:tav>
                                      </p:tavLst>
                                    </p:anim>
                                    <p:anim calcmode="lin" valueType="num">
                                      <p:cBhvr>
                                        <p:cTn id="38" dur="3000" fill="hold"/>
                                        <p:tgtEl>
                                          <p:spTgt spid="56330"/>
                                        </p:tgtEl>
                                        <p:attrNameLst>
                                          <p:attrName>style.rotation</p:attrName>
                                        </p:attrNameLst>
                                      </p:cBhvr>
                                      <p:tavLst>
                                        <p:tav tm="0">
                                          <p:val>
                                            <p:fltVal val="90"/>
                                          </p:val>
                                        </p:tav>
                                        <p:tav tm="100000">
                                          <p:val>
                                            <p:fltVal val="0"/>
                                          </p:val>
                                        </p:tav>
                                      </p:tavLst>
                                    </p:anim>
                                    <p:animEffect transition="in" filter="fade">
                                      <p:cBhvr>
                                        <p:cTn id="39" dur="3000"/>
                                        <p:tgtEl>
                                          <p:spTgt spid="56330"/>
                                        </p:tgtEl>
                                      </p:cBhvr>
                                    </p:animEffect>
                                  </p:childTnLst>
                                </p:cTn>
                              </p:par>
                            </p:childTnLst>
                          </p:cTn>
                        </p:par>
                        <p:par>
                          <p:cTn id="40" fill="hold">
                            <p:stCondLst>
                              <p:cond delay="18500"/>
                            </p:stCondLst>
                            <p:childTnLst>
                              <p:par>
                                <p:cTn id="41" presetID="31" presetClass="entr" presetSubtype="0" fill="hold" nodeType="afterEffect">
                                  <p:stCondLst>
                                    <p:cond delay="1500"/>
                                  </p:stCondLst>
                                  <p:iterate type="lt">
                                    <p:tmPct val="5000"/>
                                  </p:iterate>
                                  <p:childTnLst>
                                    <p:set>
                                      <p:cBhvr>
                                        <p:cTn id="42" dur="1" fill="hold">
                                          <p:stCondLst>
                                            <p:cond delay="0"/>
                                          </p:stCondLst>
                                        </p:cTn>
                                        <p:tgtEl>
                                          <p:spTgt spid="56332"/>
                                        </p:tgtEl>
                                        <p:attrNameLst>
                                          <p:attrName>style.visibility</p:attrName>
                                        </p:attrNameLst>
                                      </p:cBhvr>
                                      <p:to>
                                        <p:strVal val="visible"/>
                                      </p:to>
                                    </p:set>
                                    <p:anim calcmode="lin" valueType="num">
                                      <p:cBhvr>
                                        <p:cTn id="43" dur="3000" fill="hold"/>
                                        <p:tgtEl>
                                          <p:spTgt spid="56332"/>
                                        </p:tgtEl>
                                        <p:attrNameLst>
                                          <p:attrName>ppt_w</p:attrName>
                                        </p:attrNameLst>
                                      </p:cBhvr>
                                      <p:tavLst>
                                        <p:tav tm="0">
                                          <p:val>
                                            <p:fltVal val="0"/>
                                          </p:val>
                                        </p:tav>
                                        <p:tav tm="100000">
                                          <p:val>
                                            <p:strVal val="#ppt_w"/>
                                          </p:val>
                                        </p:tav>
                                      </p:tavLst>
                                    </p:anim>
                                    <p:anim calcmode="lin" valueType="num">
                                      <p:cBhvr>
                                        <p:cTn id="44" dur="3000" fill="hold"/>
                                        <p:tgtEl>
                                          <p:spTgt spid="56332"/>
                                        </p:tgtEl>
                                        <p:attrNameLst>
                                          <p:attrName>ppt_h</p:attrName>
                                        </p:attrNameLst>
                                      </p:cBhvr>
                                      <p:tavLst>
                                        <p:tav tm="0">
                                          <p:val>
                                            <p:fltVal val="0"/>
                                          </p:val>
                                        </p:tav>
                                        <p:tav tm="100000">
                                          <p:val>
                                            <p:strVal val="#ppt_h"/>
                                          </p:val>
                                        </p:tav>
                                      </p:tavLst>
                                    </p:anim>
                                    <p:anim calcmode="lin" valueType="num">
                                      <p:cBhvr>
                                        <p:cTn id="45" dur="3000" fill="hold"/>
                                        <p:tgtEl>
                                          <p:spTgt spid="56332"/>
                                        </p:tgtEl>
                                        <p:attrNameLst>
                                          <p:attrName>style.rotation</p:attrName>
                                        </p:attrNameLst>
                                      </p:cBhvr>
                                      <p:tavLst>
                                        <p:tav tm="0">
                                          <p:val>
                                            <p:fltVal val="90"/>
                                          </p:val>
                                        </p:tav>
                                        <p:tav tm="100000">
                                          <p:val>
                                            <p:fltVal val="0"/>
                                          </p:val>
                                        </p:tav>
                                      </p:tavLst>
                                    </p:anim>
                                    <p:animEffect transition="in" filter="fade">
                                      <p:cBhvr>
                                        <p:cTn id="46" dur="3000"/>
                                        <p:tgtEl>
                                          <p:spTgt spid="56332"/>
                                        </p:tgtEl>
                                      </p:cBhvr>
                                    </p:animEffect>
                                  </p:childTnLst>
                                </p:cTn>
                              </p:par>
                            </p:childTnLst>
                          </p:cTn>
                        </p:par>
                        <p:par>
                          <p:cTn id="47" fill="hold">
                            <p:stCondLst>
                              <p:cond delay="23000"/>
                            </p:stCondLst>
                            <p:childTnLst>
                              <p:par>
                                <p:cTn id="48" presetID="29" presetClass="entr" presetSubtype="0" fill="hold" nodeType="afterEffect">
                                  <p:stCondLst>
                                    <p:cond delay="0"/>
                                  </p:stCondLst>
                                  <p:childTnLst>
                                    <p:set>
                                      <p:cBhvr>
                                        <p:cTn id="49" dur="1" fill="hold">
                                          <p:stCondLst>
                                            <p:cond delay="0"/>
                                          </p:stCondLst>
                                        </p:cTn>
                                        <p:tgtEl>
                                          <p:spTgt spid="56334"/>
                                        </p:tgtEl>
                                        <p:attrNameLst>
                                          <p:attrName>style.visibility</p:attrName>
                                        </p:attrNameLst>
                                      </p:cBhvr>
                                      <p:to>
                                        <p:strVal val="visible"/>
                                      </p:to>
                                    </p:set>
                                    <p:anim calcmode="lin" valueType="num">
                                      <p:cBhvr>
                                        <p:cTn id="50" dur="2000" fill="hold"/>
                                        <p:tgtEl>
                                          <p:spTgt spid="56334"/>
                                        </p:tgtEl>
                                        <p:attrNameLst>
                                          <p:attrName>ppt_x</p:attrName>
                                        </p:attrNameLst>
                                      </p:cBhvr>
                                      <p:tavLst>
                                        <p:tav tm="0">
                                          <p:val>
                                            <p:strVal val="#ppt_x-.2"/>
                                          </p:val>
                                        </p:tav>
                                        <p:tav tm="100000">
                                          <p:val>
                                            <p:strVal val="#ppt_x"/>
                                          </p:val>
                                        </p:tav>
                                      </p:tavLst>
                                    </p:anim>
                                    <p:anim calcmode="lin" valueType="num">
                                      <p:cBhvr>
                                        <p:cTn id="51" dur="2000" fill="hold"/>
                                        <p:tgtEl>
                                          <p:spTgt spid="56334"/>
                                        </p:tgtEl>
                                        <p:attrNameLst>
                                          <p:attrName>ppt_y</p:attrName>
                                        </p:attrNameLst>
                                      </p:cBhvr>
                                      <p:tavLst>
                                        <p:tav tm="0">
                                          <p:val>
                                            <p:strVal val="#ppt_y"/>
                                          </p:val>
                                        </p:tav>
                                        <p:tav tm="100000">
                                          <p:val>
                                            <p:strVal val="#ppt_y"/>
                                          </p:val>
                                        </p:tav>
                                      </p:tavLst>
                                    </p:anim>
                                    <p:animEffect transition="in" filter="wipe(right)" prLst="gradientSize: 0.1">
                                      <p:cBhvr>
                                        <p:cTn id="52" dur="2000"/>
                                        <p:tgtEl>
                                          <p:spTgt spid="563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CITY QU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ITY QU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a:xfrm>
            <a:off x="0" y="0"/>
            <a:ext cx="9144000" cy="6858000"/>
          </a:xfrm>
        </p:spPr>
        <p:txBody>
          <a:bodyPr/>
          <a:lstStyle/>
          <a:p>
            <a:endParaRPr lang="es-ES" smtClean="0"/>
          </a:p>
        </p:txBody>
      </p:sp>
      <p:sp>
        <p:nvSpPr>
          <p:cNvPr id="4099"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714348" y="714356"/>
            <a:ext cx="7715304" cy="5429288"/>
          </a:xfrm>
          <a:prstGeom prst="rect">
            <a:avLst/>
          </a:prstGeom>
          <a:solidFill>
            <a:schemeClr val="tx1"/>
          </a:solidFill>
          <a:ln>
            <a:solidFill>
              <a:schemeClr val="tx1"/>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1357313" y="1071563"/>
            <a:ext cx="6500812" cy="4678362"/>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fontAlgn="auto">
              <a:spcBef>
                <a:spcPts val="0"/>
              </a:spcBef>
              <a:spcAft>
                <a:spcPts val="0"/>
              </a:spcAft>
              <a:defRPr/>
            </a:pPr>
            <a:r>
              <a:rPr lang="es-ES" sz="2000" b="1" dirty="0" err="1" smtClean="0">
                <a:ln w="50800"/>
                <a:solidFill>
                  <a:sysClr val="windowText" lastClr="000000"/>
                </a:solidFill>
                <a:latin typeface="Arial Narrow" pitchFamily="34" charset="0"/>
              </a:rPr>
              <a:t>Québec</a:t>
            </a:r>
            <a:r>
              <a:rPr lang="es-ES" sz="2000" b="1" dirty="0" smtClean="0">
                <a:ln w="50800"/>
                <a:solidFill>
                  <a:sysClr val="windowText" lastClr="000000"/>
                </a:solidFill>
                <a:latin typeface="Arial Narrow" pitchFamily="34" charset="0"/>
              </a:rPr>
              <a:t> </a:t>
            </a:r>
            <a:r>
              <a:rPr lang="es-ES" sz="2000" b="1" dirty="0">
                <a:ln w="50800"/>
                <a:solidFill>
                  <a:sysClr val="windowText" lastClr="000000"/>
                </a:solidFill>
                <a:latin typeface="Arial Narrow" pitchFamily="34" charset="0"/>
              </a:rPr>
              <a:t>(en francés: </a:t>
            </a:r>
            <a:r>
              <a:rPr lang="es-ES" sz="2000" b="1" dirty="0" err="1">
                <a:ln w="50800"/>
                <a:solidFill>
                  <a:sysClr val="windowText" lastClr="000000"/>
                </a:solidFill>
                <a:latin typeface="Arial Narrow" pitchFamily="34" charset="0"/>
              </a:rPr>
              <a:t>Ville</a:t>
            </a:r>
            <a:r>
              <a:rPr lang="es-ES" sz="2000" b="1" dirty="0">
                <a:ln w="50800"/>
                <a:solidFill>
                  <a:sysClr val="windowText" lastClr="000000"/>
                </a:solidFill>
                <a:latin typeface="Arial Narrow" pitchFamily="34" charset="0"/>
              </a:rPr>
              <a:t> de </a:t>
            </a:r>
            <a:r>
              <a:rPr lang="es-ES" sz="2000" b="1" dirty="0" err="1">
                <a:ln w="50800"/>
                <a:solidFill>
                  <a:sysClr val="windowText" lastClr="000000"/>
                </a:solidFill>
                <a:latin typeface="Arial Narrow" pitchFamily="34" charset="0"/>
              </a:rPr>
              <a:t>Québec</a:t>
            </a:r>
            <a:r>
              <a:rPr lang="es-ES" sz="2000" b="1" dirty="0">
                <a:ln w="50800"/>
                <a:solidFill>
                  <a:sysClr val="windowText" lastClr="000000"/>
                </a:solidFill>
                <a:latin typeface="Arial Narrow" pitchFamily="34" charset="0"/>
              </a:rPr>
              <a:t>) es la capital de la provincia de Quebec, la cual se ubica al este de Canadá. Fundada por Samuel de </a:t>
            </a:r>
            <a:r>
              <a:rPr lang="es-ES" sz="2000" b="1" dirty="0" err="1">
                <a:ln w="50800"/>
                <a:solidFill>
                  <a:sysClr val="windowText" lastClr="000000"/>
                </a:solidFill>
                <a:latin typeface="Arial Narrow" pitchFamily="34" charset="0"/>
              </a:rPr>
              <a:t>Champlain</a:t>
            </a:r>
            <a:r>
              <a:rPr lang="es-ES" sz="2000" b="1" dirty="0">
                <a:ln w="50800"/>
                <a:solidFill>
                  <a:sysClr val="windowText" lastClr="000000"/>
                </a:solidFill>
                <a:latin typeface="Arial Narrow" pitchFamily="34" charset="0"/>
              </a:rPr>
              <a:t> en 1608. Su centro histórico, un recinto amurallado de estilo francés del siglo XVIII (que recibe el nombre de </a:t>
            </a:r>
            <a:r>
              <a:rPr lang="es-ES" sz="2000" b="1" dirty="0" err="1">
                <a:ln w="50800"/>
                <a:solidFill>
                  <a:sysClr val="windowText" lastClr="000000"/>
                </a:solidFill>
                <a:latin typeface="Arial Narrow" pitchFamily="34" charset="0"/>
              </a:rPr>
              <a:t>Vieux-Québec</a:t>
            </a:r>
            <a:r>
              <a:rPr lang="es-ES" sz="2000" b="1" dirty="0">
                <a:ln w="50800"/>
                <a:solidFill>
                  <a:sysClr val="windowText" lastClr="000000"/>
                </a:solidFill>
                <a:latin typeface="Arial Narrow" pitchFamily="34" charset="0"/>
              </a:rPr>
              <a:t>), fue declarado Patrimonio de la Humanidad por la Unesco en 1985. </a:t>
            </a:r>
          </a:p>
          <a:p>
            <a:pPr fontAlgn="auto">
              <a:spcBef>
                <a:spcPts val="0"/>
              </a:spcBef>
              <a:spcAft>
                <a:spcPts val="0"/>
              </a:spcAft>
              <a:defRPr/>
            </a:pPr>
            <a:r>
              <a:rPr lang="es-ES" sz="2000" b="1" dirty="0">
                <a:ln w="50800"/>
                <a:solidFill>
                  <a:sysClr val="windowText" lastClr="000000"/>
                </a:solidFill>
                <a:latin typeface="Arial Narrow" pitchFamily="34" charset="0"/>
              </a:rPr>
              <a:t>Con una población de 516 622 habitantes según estimaciones de </a:t>
            </a:r>
            <a:r>
              <a:rPr lang="es-ES" sz="2000" b="1" dirty="0" err="1">
                <a:ln w="50800"/>
                <a:solidFill>
                  <a:sysClr val="windowText" lastClr="000000"/>
                </a:solidFill>
                <a:latin typeface="Arial Narrow" pitchFamily="34" charset="0"/>
              </a:rPr>
              <a:t>Statistics</a:t>
            </a:r>
            <a:r>
              <a:rPr lang="es-ES" sz="2000" b="1" dirty="0">
                <a:ln w="50800"/>
                <a:solidFill>
                  <a:sysClr val="windowText" lastClr="000000"/>
                </a:solidFill>
                <a:latin typeface="Arial Narrow" pitchFamily="34" charset="0"/>
              </a:rPr>
              <a:t> Canadá correspondientes al año 2011, es la novena mayor ciudad del país, la segunda de la provincia homónima por población y el 50. municipio canadiense por área. Además, su área metropolitana —la Comunidad Metropolitana de Quebec— engloba 27 municipios que alcanzan los 752 000 repartidos en una superficie de 3347,12 km². La ciudad celebró su 400 aniversario en el año 2008.</a:t>
            </a:r>
          </a:p>
          <a:p>
            <a:pPr fontAlgn="auto">
              <a:spcBef>
                <a:spcPts val="0"/>
              </a:spcBef>
              <a:spcAft>
                <a:spcPts val="0"/>
              </a:spcAft>
              <a:defRPr/>
            </a:pPr>
            <a:endParaRPr lang="es-ES" b="1" dirty="0">
              <a:ln w="50800"/>
              <a:solidFill>
                <a:srgbClr val="FF0000"/>
              </a:solidFill>
              <a:latin typeface="+mn-lt"/>
            </a:endParaRPr>
          </a:p>
        </p:txBody>
      </p:sp>
    </p:spTree>
  </p:cSld>
  <p:clrMapOvr>
    <a:masterClrMapping/>
  </p:clrMapOvr>
  <p:transition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 vue de la terrasse Dufferin.jpg"/>
          <p:cNvPicPr>
            <a:picLocks noChangeAspect="1"/>
          </p:cNvPicPr>
          <p:nvPr/>
        </p:nvPicPr>
        <p:blipFill>
          <a:blip r:embed="rId2"/>
          <a:srcRect/>
          <a:stretch>
            <a:fillRect/>
          </a:stretch>
        </p:blipFill>
        <p:spPr bwMode="auto">
          <a:xfrm>
            <a:off x="0" y="6350"/>
            <a:ext cx="9144000" cy="6845300"/>
          </a:xfrm>
          <a:prstGeom prst="rect">
            <a:avLst/>
          </a:prstGeom>
          <a:noFill/>
          <a:ln w="9525">
            <a:noFill/>
            <a:miter lim="800000"/>
            <a:headEnd/>
            <a:tailEnd/>
          </a:ln>
        </p:spPr>
      </p:pic>
      <p:pic>
        <p:nvPicPr>
          <p:cNvPr id="5" name="4 Imagen" descr="- vue de la terrasse Dufferin.jpg"/>
          <p:cNvPicPr>
            <a:picLocks noChangeAspect="1"/>
          </p:cNvPicPr>
          <p:nvPr/>
        </p:nvPicPr>
        <p:blipFill>
          <a:blip r:embed="rId2"/>
          <a:srcRect/>
          <a:stretch>
            <a:fillRect/>
          </a:stretch>
        </p:blipFill>
        <p:spPr bwMode="auto">
          <a:xfrm>
            <a:off x="0" y="0"/>
            <a:ext cx="9144000" cy="68453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CI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27" name="26 Imagen" descr="CITY.jpg"/>
          <p:cNvPicPr>
            <a:picLocks noChangeAspect="1"/>
          </p:cNvPicPr>
          <p:nvPr/>
        </p:nvPicPr>
        <p:blipFill>
          <a:blip r:embed="rId2"/>
          <a:srcRect r="50000"/>
          <a:stretch>
            <a:fillRect/>
          </a:stretch>
        </p:blipFill>
        <p:spPr bwMode="auto">
          <a:xfrm>
            <a:off x="0" y="0"/>
            <a:ext cx="4572000" cy="6858000"/>
          </a:xfrm>
          <a:prstGeom prst="rect">
            <a:avLst/>
          </a:prstGeom>
          <a:noFill/>
          <a:ln w="9525">
            <a:noFill/>
            <a:miter lim="800000"/>
            <a:headEnd/>
            <a:tailEnd/>
          </a:ln>
        </p:spPr>
      </p:pic>
      <p:pic>
        <p:nvPicPr>
          <p:cNvPr id="28" name="27 Imagen" descr="CITY.jpg"/>
          <p:cNvPicPr>
            <a:picLocks noChangeAspect="1"/>
          </p:cNvPicPr>
          <p:nvPr/>
        </p:nvPicPr>
        <p:blipFill>
          <a:blip r:embed="rId2"/>
          <a:srcRect l="50000"/>
          <a:stretch>
            <a:fillRect/>
          </a:stretch>
        </p:blipFill>
        <p:spPr bwMode="auto">
          <a:xfrm>
            <a:off x="4572000" y="0"/>
            <a:ext cx="4572000" cy="6858000"/>
          </a:xfrm>
          <a:prstGeom prst="rect">
            <a:avLst/>
          </a:prstGeom>
          <a:noFill/>
          <a:ln w="9525">
            <a:noFill/>
            <a:miter lim="800000"/>
            <a:headEnd/>
            <a:tailEnd/>
          </a:ln>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27"/>
                                        </p:tgtEl>
                                        <p:attrNameLst>
                                          <p:attrName>ppt_x</p:attrName>
                                        </p:attrNameLst>
                                      </p:cBhvr>
                                      <p:tavLst>
                                        <p:tav tm="0">
                                          <p:val>
                                            <p:strVal val="ppt_x"/>
                                          </p:val>
                                        </p:tav>
                                        <p:tav tm="100000">
                                          <p:val>
                                            <p:strVal val="ppt_x-ppt_w/2"/>
                                          </p:val>
                                        </p:tav>
                                      </p:tavLst>
                                    </p:anim>
                                    <p:anim calcmode="lin" valueType="num">
                                      <p:cBhvr>
                                        <p:cTn id="7" dur="3000"/>
                                        <p:tgtEl>
                                          <p:spTgt spid="27"/>
                                        </p:tgtEl>
                                        <p:attrNameLst>
                                          <p:attrName>ppt_y</p:attrName>
                                        </p:attrNameLst>
                                      </p:cBhvr>
                                      <p:tavLst>
                                        <p:tav tm="0">
                                          <p:val>
                                            <p:strVal val="ppt_y"/>
                                          </p:val>
                                        </p:tav>
                                        <p:tav tm="100000">
                                          <p:val>
                                            <p:strVal val="ppt_y"/>
                                          </p:val>
                                        </p:tav>
                                      </p:tavLst>
                                    </p:anim>
                                    <p:anim calcmode="lin" valueType="num">
                                      <p:cBhvr>
                                        <p:cTn id="8" dur="3000"/>
                                        <p:tgtEl>
                                          <p:spTgt spid="27"/>
                                        </p:tgtEl>
                                        <p:attrNameLst>
                                          <p:attrName>ppt_w</p:attrName>
                                        </p:attrNameLst>
                                      </p:cBhvr>
                                      <p:tavLst>
                                        <p:tav tm="0">
                                          <p:val>
                                            <p:strVal val="ppt_w"/>
                                          </p:val>
                                        </p:tav>
                                        <p:tav tm="100000">
                                          <p:val>
                                            <p:fltVal val="0"/>
                                          </p:val>
                                        </p:tav>
                                      </p:tavLst>
                                    </p:anim>
                                    <p:anim calcmode="lin" valueType="num">
                                      <p:cBhvr>
                                        <p:cTn id="9" dur="3000"/>
                                        <p:tgtEl>
                                          <p:spTgt spid="27"/>
                                        </p:tgtEl>
                                        <p:attrNameLst>
                                          <p:attrName>ppt_h</p:attrName>
                                        </p:attrNameLst>
                                      </p:cBhvr>
                                      <p:tavLst>
                                        <p:tav tm="0">
                                          <p:val>
                                            <p:strVal val="ppt_h"/>
                                          </p:val>
                                        </p:tav>
                                        <p:tav tm="100000">
                                          <p:val>
                                            <p:strVal val="ppt_h"/>
                                          </p:val>
                                        </p:tav>
                                      </p:tavLst>
                                    </p:anim>
                                    <p:set>
                                      <p:cBhvr>
                                        <p:cTn id="10" dur="1" fill="hold">
                                          <p:stCondLst>
                                            <p:cond delay="2999"/>
                                          </p:stCondLst>
                                        </p:cTn>
                                        <p:tgtEl>
                                          <p:spTgt spid="2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28"/>
                                        </p:tgtEl>
                                        <p:attrNameLst>
                                          <p:attrName>ppt_x</p:attrName>
                                        </p:attrNameLst>
                                      </p:cBhvr>
                                      <p:tavLst>
                                        <p:tav tm="0">
                                          <p:val>
                                            <p:strVal val="ppt_x"/>
                                          </p:val>
                                        </p:tav>
                                        <p:tav tm="100000">
                                          <p:val>
                                            <p:strVal val="ppt_x+ppt_w/2"/>
                                          </p:val>
                                        </p:tav>
                                      </p:tavLst>
                                    </p:anim>
                                    <p:anim calcmode="lin" valueType="num">
                                      <p:cBhvr>
                                        <p:cTn id="13" dur="3000"/>
                                        <p:tgtEl>
                                          <p:spTgt spid="28"/>
                                        </p:tgtEl>
                                        <p:attrNameLst>
                                          <p:attrName>ppt_y</p:attrName>
                                        </p:attrNameLst>
                                      </p:cBhvr>
                                      <p:tavLst>
                                        <p:tav tm="0">
                                          <p:val>
                                            <p:strVal val="ppt_y"/>
                                          </p:val>
                                        </p:tav>
                                        <p:tav tm="100000">
                                          <p:val>
                                            <p:strVal val="ppt_y"/>
                                          </p:val>
                                        </p:tav>
                                      </p:tavLst>
                                    </p:anim>
                                    <p:anim calcmode="lin" valueType="num">
                                      <p:cBhvr>
                                        <p:cTn id="14" dur="3000"/>
                                        <p:tgtEl>
                                          <p:spTgt spid="28"/>
                                        </p:tgtEl>
                                        <p:attrNameLst>
                                          <p:attrName>ppt_w</p:attrName>
                                        </p:attrNameLst>
                                      </p:cBhvr>
                                      <p:tavLst>
                                        <p:tav tm="0">
                                          <p:val>
                                            <p:strVal val="ppt_w"/>
                                          </p:val>
                                        </p:tav>
                                        <p:tav tm="100000">
                                          <p:val>
                                            <p:fltVal val="0"/>
                                          </p:val>
                                        </p:tav>
                                      </p:tavLst>
                                    </p:anim>
                                    <p:anim calcmode="lin" valueType="num">
                                      <p:cBhvr>
                                        <p:cTn id="15" dur="3000"/>
                                        <p:tgtEl>
                                          <p:spTgt spid="28"/>
                                        </p:tgtEl>
                                        <p:attrNameLst>
                                          <p:attrName>ppt_h</p:attrName>
                                        </p:attrNameLst>
                                      </p:cBhvr>
                                      <p:tavLst>
                                        <p:tav tm="0">
                                          <p:val>
                                            <p:strVal val="ppt_h"/>
                                          </p:val>
                                        </p:tav>
                                        <p:tav tm="100000">
                                          <p:val>
                                            <p:strVal val="ppt_h"/>
                                          </p:val>
                                        </p:tav>
                                      </p:tavLst>
                                    </p:anim>
                                    <p:set>
                                      <p:cBhvr>
                                        <p:cTn id="16" dur="1" fill="hold">
                                          <p:stCondLst>
                                            <p:cond delay="2999"/>
                                          </p:stCondLst>
                                        </p:cTn>
                                        <p:tgtEl>
                                          <p:spTgt spid="28"/>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62402210.jpg"/>
          <p:cNvPicPr>
            <a:picLocks noChangeAspect="1"/>
          </p:cNvPicPr>
          <p:nvPr/>
        </p:nvPicPr>
        <p:blipFill>
          <a:blip r:embed="rId2"/>
          <a:srcRect/>
          <a:stretch>
            <a:fillRect/>
          </a:stretch>
        </p:blipFill>
        <p:spPr bwMode="auto">
          <a:xfrm>
            <a:off x="0" y="20638"/>
            <a:ext cx="9144000" cy="6816725"/>
          </a:xfrm>
          <a:prstGeom prst="rect">
            <a:avLst/>
          </a:prstGeom>
          <a:noFill/>
          <a:ln w="9525">
            <a:noFill/>
            <a:miter lim="800000"/>
            <a:headEnd/>
            <a:tailEnd/>
          </a:ln>
        </p:spPr>
      </p:pic>
      <p:pic>
        <p:nvPicPr>
          <p:cNvPr id="5" name="4 Imagen" descr="62402210.jpg"/>
          <p:cNvPicPr>
            <a:picLocks noChangeAspect="1"/>
          </p:cNvPicPr>
          <p:nvPr/>
        </p:nvPicPr>
        <p:blipFill>
          <a:blip r:embed="rId2"/>
          <a:srcRect/>
          <a:stretch>
            <a:fillRect/>
          </a:stretch>
        </p:blipFill>
        <p:spPr bwMode="auto">
          <a:xfrm>
            <a:off x="0" y="39688"/>
            <a:ext cx="9144000" cy="6818312"/>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3000"/>
                                        <p:tgtEl>
                                          <p:spTgt spid="4"/>
                                        </p:tgtEl>
                                      </p:cBhvr>
                                    </p:animEffect>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_City_Building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_City_Building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6a00d83545496553ef010535dc5185970b.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6a00d83545496553ef010535dc5185970b.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6572264" y="6215082"/>
            <a:ext cx="1460593" cy="36933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s-ES_tradnl"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Viejo </a:t>
            </a:r>
            <a:r>
              <a:rPr lang="es-ES_tradnl"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Québec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3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3000"/>
                                        <p:tgtEl>
                                          <p:spTgt spid="5"/>
                                        </p:tgtEl>
                                      </p:cBhvr>
                                    </p:animEffect>
                                  </p:childTnLst>
                                </p:cTn>
                              </p:par>
                              <p:par>
                                <p:cTn id="19" presetID="18" presetClass="entr" presetSubtype="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strips(downRight)">
                                      <p:cBhvr>
                                        <p:cTn id="21" dur="3000"/>
                                        <p:tgtEl>
                                          <p:spTgt spid="4"/>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2000" fill="hold"/>
                                        <p:tgtEl>
                                          <p:spTgt spid="6"/>
                                        </p:tgtEl>
                                        <p:attrNameLst>
                                          <p:attrName>ppt_x</p:attrName>
                                        </p:attrNameLst>
                                      </p:cBhvr>
                                      <p:tavLst>
                                        <p:tav tm="0">
                                          <p:val>
                                            <p:strVal val="#ppt_x-.2"/>
                                          </p:val>
                                        </p:tav>
                                        <p:tav tm="100000">
                                          <p:val>
                                            <p:strVal val="#ppt_x"/>
                                          </p:val>
                                        </p:tav>
                                      </p:tavLst>
                                    </p:anim>
                                    <p:anim calcmode="lin" valueType="num">
                                      <p:cBhvr>
                                        <p:cTn id="26"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a:xfrm>
            <a:off x="0" y="0"/>
            <a:ext cx="9144000" cy="6858000"/>
          </a:xfrm>
        </p:spPr>
        <p:txBody>
          <a:bodyPr/>
          <a:lstStyle/>
          <a:p>
            <a:endParaRPr lang="es-ES" smtClean="0"/>
          </a:p>
        </p:txBody>
      </p:sp>
      <p:sp>
        <p:nvSpPr>
          <p:cNvPr id="9219"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785786" y="714356"/>
            <a:ext cx="7572428" cy="5429288"/>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1214438" y="1285875"/>
            <a:ext cx="6786562" cy="4401205"/>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fontAlgn="auto">
              <a:spcBef>
                <a:spcPts val="0"/>
              </a:spcBef>
              <a:spcAft>
                <a:spcPts val="0"/>
              </a:spcAft>
              <a:defRPr/>
            </a:pPr>
            <a:r>
              <a:rPr lang="es-ES" sz="2000" b="1" dirty="0">
                <a:ln w="50800"/>
                <a:solidFill>
                  <a:schemeClr val="bg1">
                    <a:shade val="50000"/>
                  </a:schemeClr>
                </a:solidFill>
                <a:latin typeface="Arial Narrow" pitchFamily="34" charset="0"/>
              </a:rPr>
              <a:t>El turismo en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representa el quinto producto de exportación en importancia de esta provincia. En total, 29 000 empresas están relacionadas con este sector. Estas empresas generan 130 000 empleos directos y 48 000 empleos indirectos. En 2006, Quebec recibió a 28 551 000 turistas, la mayoría provenientes de Estados Unidos, Francia, el Reino Unido, Alemania, México y Japón.</a:t>
            </a:r>
          </a:p>
          <a:p>
            <a:pPr fontAlgn="auto">
              <a:spcBef>
                <a:spcPts val="0"/>
              </a:spcBef>
              <a:spcAft>
                <a:spcPts val="0"/>
              </a:spcAft>
              <a:defRPr/>
            </a:pPr>
            <a:r>
              <a:rPr lang="es-ES" sz="2000" b="1" dirty="0">
                <a:ln w="50800"/>
                <a:solidFill>
                  <a:schemeClr val="bg1">
                    <a:shade val="50000"/>
                  </a:schemeClr>
                </a:solidFill>
                <a:latin typeface="Arial Narrow" pitchFamily="34" charset="0"/>
              </a:rPr>
              <a:t>Quebec se distingue de los otros destinos turísticos por su unicidad. Único debido a su herencia francesa,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es una de las pocas tierras en América del Norte que ha preservado su cultura francófona. Por su lado europeo, su historia, su cultura y la calidez de sus habitantes,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es un destino turístico de primera tanto a nivel nacional como a nivel internacional.</a:t>
            </a:r>
          </a:p>
          <a:p>
            <a:pPr fontAlgn="auto">
              <a:spcBef>
                <a:spcPts val="0"/>
              </a:spcBef>
              <a:spcAft>
                <a:spcPts val="0"/>
              </a:spcAft>
              <a:defRPr/>
            </a:pPr>
            <a:endParaRPr lang="es-ES" sz="2000" b="1" dirty="0">
              <a:ln w="50800"/>
              <a:solidFill>
                <a:schemeClr val="bg1">
                  <a:shade val="50000"/>
                </a:schemeClr>
              </a:solidFill>
              <a:latin typeface="Arial Narrow" pitchFamily="34" charset="0"/>
            </a:endParaRPr>
          </a:p>
        </p:txBody>
      </p:sp>
    </p:spTree>
  </p:cSld>
  <p:clrMapOvr>
    <a:masterClrMapping/>
  </p:clrMapOvr>
  <p:transition advTm="4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1024px-Aquarium_du_Quebec_-_2006-06_-_grand_ocean.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1024px-Aquarium_du_Quebec_-_2006-06_-_grand_ocean.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5715008" y="6215082"/>
            <a:ext cx="889987" cy="369332"/>
          </a:xfrm>
          <a:prstGeom prst="rect">
            <a:avLst/>
          </a:prstGeom>
          <a:noFill/>
        </p:spPr>
        <p:txBody>
          <a:bodyPr wrap="none">
            <a:spAutoFit/>
            <a:scene3d>
              <a:camera prst="orthographicFront"/>
              <a:lightRig rig="balanced" dir="t">
                <a:rot lat="0" lon="0" rev="2100000"/>
              </a:lightRig>
            </a:scene3d>
            <a:sp3d extrusionH="57150" prstMaterial="metal">
              <a:bevelT w="38100" h="25400"/>
              <a:contourClr>
                <a:schemeClr val="bg2"/>
              </a:contourClr>
            </a:sp3d>
          </a:bodyPr>
          <a:lstStyle/>
          <a:p>
            <a:pPr>
              <a:defRPr/>
            </a:pPr>
            <a:r>
              <a:rPr lang="es-ES_tradnl" b="1" dirty="0">
                <a:ln w="50800"/>
                <a:solidFill>
                  <a:schemeClr val="bg1">
                    <a:shade val="50000"/>
                  </a:schemeClr>
                </a:solidFill>
                <a:latin typeface="Arial Narrow" pitchFamily="34" charset="0"/>
              </a:rPr>
              <a:t>Acuario</a:t>
            </a:r>
            <a:endParaRPr lang="es-ES" b="1" dirty="0">
              <a:ln w="50800"/>
              <a:solidFill>
                <a:schemeClr val="bg1">
                  <a:shade val="50000"/>
                </a:schemeClr>
              </a:solidFill>
              <a:latin typeface="Arial Narrow" pitchFamily="34" charset="0"/>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29" presetClass="entr" presetSubtype="0"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3"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1280px-Terrasse_Dufferin_et_Château_Frontenac_à_Qué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1280px-Terrasse_Dufferin_et_Château_Frontenac_à_Qué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5 Imagen" descr="1280px-Terrasse_Dufferin_et_Château_Frontenac_à_Qué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 name="6 CuadroTexto"/>
          <p:cNvSpPr txBox="1"/>
          <p:nvPr/>
        </p:nvSpPr>
        <p:spPr>
          <a:xfrm>
            <a:off x="6760014" y="5929330"/>
            <a:ext cx="2383986" cy="64633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defRPr/>
            </a:pPr>
            <a:r>
              <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Castillo  </a:t>
            </a:r>
            <a:r>
              <a:rPr lang="es-ES"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Frontenac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7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2/3*#ppt_w"/>
                                          </p:val>
                                        </p:tav>
                                        <p:tav tm="100000">
                                          <p:val>
                                            <p:strVal val="#ppt_w"/>
                                          </p:val>
                                        </p:tav>
                                      </p:tavLst>
                                    </p:anim>
                                    <p:anim calcmode="lin" valueType="num">
                                      <p:cBhvr>
                                        <p:cTn id="16" dur="3000" fill="hold"/>
                                        <p:tgtEl>
                                          <p:spTgt spid="6"/>
                                        </p:tgtEl>
                                        <p:attrNameLst>
                                          <p:attrName>ppt_h</p:attrName>
                                        </p:attrNameLst>
                                      </p:cBhvr>
                                      <p:tavLst>
                                        <p:tav tm="0">
                                          <p:val>
                                            <p:strVal val="2/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Vertical)">
                                      <p:cBhvr>
                                        <p:cTn id="19" dur="5000"/>
                                        <p:tgtEl>
                                          <p:spTgt spid="6"/>
                                        </p:tgtEl>
                                      </p:cBhvr>
                                    </p:animEffect>
                                  </p:childTnLst>
                                </p:cTn>
                              </p:par>
                              <p:par>
                                <p:cTn id="20" presetID="4"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ox(out)">
                                      <p:cBhvr>
                                        <p:cTn id="22" dur="5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5000"/>
                            </p:stCondLst>
                            <p:childTnLst>
                              <p:par>
                                <p:cTn id="27" presetID="29" presetClass="entr" presetSubtype="0"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ppt_x</p:attrName>
                                        </p:attrNameLst>
                                      </p:cBhvr>
                                      <p:tavLst>
                                        <p:tav tm="0">
                                          <p:val>
                                            <p:strVal val="#ppt_x-.2"/>
                                          </p:val>
                                        </p:tav>
                                        <p:tav tm="100000">
                                          <p:val>
                                            <p:strVal val="#ppt_x"/>
                                          </p:val>
                                        </p:tav>
                                      </p:tavLst>
                                    </p:anim>
                                    <p:anim calcmode="lin" valueType="num">
                                      <p:cBhvr>
                                        <p:cTn id="30"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12-09-15 00.47.0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012-09-15 00.47.0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3000"/>
                                        <p:tgtEl>
                                          <p:spTgt spid="5"/>
                                        </p:tgtEl>
                                      </p:cBhvr>
                                    </p:animEffect>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0110409-quebec-city-restaurant-aux-anciens-canadiens-rue-saint-louis-2-web.jpg"/>
          <p:cNvPicPr>
            <a:picLocks noChangeAspect="1"/>
          </p:cNvPicPr>
          <p:nvPr/>
        </p:nvPicPr>
        <p:blipFill>
          <a:blip r:embed="rId2"/>
          <a:srcRect/>
          <a:stretch>
            <a:fillRect/>
          </a:stretch>
        </p:blipFill>
        <p:spPr bwMode="auto">
          <a:xfrm>
            <a:off x="0" y="0"/>
            <a:ext cx="9161463" cy="6858000"/>
          </a:xfrm>
          <a:prstGeom prst="rect">
            <a:avLst/>
          </a:prstGeom>
          <a:noFill/>
          <a:ln w="9525">
            <a:noFill/>
            <a:miter lim="800000"/>
            <a:headEnd/>
            <a:tailEnd/>
          </a:ln>
        </p:spPr>
      </p:pic>
      <p:pic>
        <p:nvPicPr>
          <p:cNvPr id="5" name="4 Imagen" descr="20110409-quebec-city-restaurant-aux-anciens-canadiens-rue-saint-louis-2-web.jpg"/>
          <p:cNvPicPr>
            <a:picLocks noChangeAspect="1"/>
          </p:cNvPicPr>
          <p:nvPr/>
        </p:nvPicPr>
        <p:blipFill>
          <a:blip r:embed="rId2"/>
          <a:srcRect/>
          <a:stretch>
            <a:fillRect/>
          </a:stretch>
        </p:blipFill>
        <p:spPr bwMode="auto">
          <a:xfrm>
            <a:off x="-17463" y="0"/>
            <a:ext cx="9161463"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a:xfrm>
            <a:off x="0" y="0"/>
            <a:ext cx="9144000" cy="6858000"/>
          </a:xfrm>
        </p:spPr>
        <p:txBody>
          <a:bodyPr/>
          <a:lstStyle/>
          <a:p>
            <a:endParaRPr lang="es-ES" smtClean="0"/>
          </a:p>
        </p:txBody>
      </p:sp>
      <p:sp>
        <p:nvSpPr>
          <p:cNvPr id="18435"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642910" y="714356"/>
            <a:ext cx="7715304" cy="5429288"/>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857224" y="571480"/>
            <a:ext cx="7072362" cy="5262979"/>
          </a:xfrm>
          <a:prstGeom prst="rect">
            <a:avLst/>
          </a:prstGeom>
          <a:noFill/>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fontAlgn="auto">
              <a:spcBef>
                <a:spcPts val="0"/>
              </a:spcBef>
              <a:spcAft>
                <a:spcPts val="0"/>
              </a:spcAft>
              <a:defRPr/>
            </a:pPr>
            <a:endParaRPr lang="es-ES" sz="2000" b="1" dirty="0">
              <a:ln w="50800"/>
              <a:solidFill>
                <a:schemeClr val="bg1">
                  <a:shade val="50000"/>
                </a:schemeClr>
              </a:solidFill>
              <a:latin typeface="Arial Narrow" pitchFamily="34" charset="0"/>
            </a:endParaRPr>
          </a:p>
          <a:p>
            <a:pPr fontAlgn="auto">
              <a:spcBef>
                <a:spcPts val="0"/>
              </a:spcBef>
              <a:spcAft>
                <a:spcPts val="0"/>
              </a:spcAft>
              <a:defRPr/>
            </a:pPr>
            <a:endParaRPr lang="es-ES" sz="3200" b="1" dirty="0">
              <a:ln w="50800"/>
              <a:solidFill>
                <a:schemeClr val="bg1">
                  <a:shade val="50000"/>
                </a:schemeClr>
              </a:solidFill>
              <a:latin typeface="Arial Narrow" pitchFamily="34" charset="0"/>
            </a:endParaRPr>
          </a:p>
          <a:p>
            <a:pPr algn="ctr" fontAlgn="auto">
              <a:spcBef>
                <a:spcPts val="0"/>
              </a:spcBef>
              <a:spcAft>
                <a:spcPts val="0"/>
              </a:spcAft>
              <a:defRPr/>
            </a:pPr>
            <a:r>
              <a:rPr lang="es-ES" sz="32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rPr>
              <a:t>Situación  Geográfica  </a:t>
            </a:r>
            <a:r>
              <a:rPr lang="es-ES"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rPr>
              <a:t>De </a:t>
            </a:r>
            <a:r>
              <a:rPr lang="es-ES" sz="3200" b="1" dirty="0" err="1"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rPr>
              <a:t>Québec</a:t>
            </a:r>
            <a:endParaRPr lang="es-ES" sz="32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endParaRPr>
          </a:p>
          <a:p>
            <a:pPr fontAlgn="auto">
              <a:spcBef>
                <a:spcPts val="0"/>
              </a:spcBef>
              <a:spcAft>
                <a:spcPts val="0"/>
              </a:spcAft>
              <a:defRPr/>
            </a:pPr>
            <a:endParaRPr lang="es-ES" sz="2000" b="1" dirty="0">
              <a:ln w="50800"/>
              <a:solidFill>
                <a:schemeClr val="bg1">
                  <a:shade val="50000"/>
                </a:schemeClr>
              </a:solidFill>
              <a:latin typeface="Arial Narrow" pitchFamily="34" charset="0"/>
            </a:endParaRPr>
          </a:p>
          <a:p>
            <a:pPr fontAlgn="auto">
              <a:spcBef>
                <a:spcPts val="0"/>
              </a:spcBef>
              <a:spcAft>
                <a:spcPts val="0"/>
              </a:spcAft>
              <a:defRPr/>
            </a:pP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está situado al noreste del continente americano y ocupa una superficie de 1 667 926 km². Por ello,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posee el título de la provincia de Canadá más grande, y su superficie es tres veces la de Francia. Quebec es vecino de Estados Unidos al sur y de Ontario al oeste. Una porción de más del 90 % de su territorio está formada por el Escudo Canadiense. Es por ello que la gran mayoría de la población se encuentra en las cercanías del río San Lorenzo en lo que se llama comúnmente las tierras bajas del San Lorenzo. Es bueno indicar que el relieve montañoso de los Apalaches ocupa la parte sur de </a:t>
            </a:r>
            <a:r>
              <a:rPr lang="es-ES" sz="2000" b="1" dirty="0" err="1" smtClean="0">
                <a:ln w="50800"/>
                <a:solidFill>
                  <a:schemeClr val="bg1">
                    <a:shade val="50000"/>
                  </a:schemeClr>
                </a:solidFill>
                <a:latin typeface="Arial Narrow" pitchFamily="34" charset="0"/>
              </a:rPr>
              <a:t>Québec</a:t>
            </a:r>
            <a:r>
              <a:rPr lang="es-ES" sz="2000" b="1" dirty="0">
                <a:ln w="50800"/>
                <a:solidFill>
                  <a:schemeClr val="bg1">
                    <a:shade val="50000"/>
                  </a:schemeClr>
                </a:solidFill>
                <a:latin typeface="Arial Narrow" pitchFamily="34" charset="0"/>
              </a:rPr>
              <a:t>.</a:t>
            </a:r>
          </a:p>
        </p:txBody>
      </p:sp>
    </p:spTree>
  </p:cSld>
  <p:clrMapOvr>
    <a:masterClrMapping/>
  </p:clrMapOvr>
  <p:transition advTm="3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5813982336_d2ccb0df0a_b.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5813982336_d2ccb0df0a_b.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27219357600de9be38b1mh.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27219357600de9be38b1mh.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abraham-battlefield-garden-que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abraham-battlefield-garden-que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428596" y="6000768"/>
            <a:ext cx="3714776" cy="369332"/>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Parque Abraham </a:t>
            </a:r>
            <a:r>
              <a:rPr lang="es-ES"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Battlefield</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5000"/>
                            </p:stCondLst>
                            <p:childTnLst>
                              <p:par>
                                <p:cTn id="20" presetID="29"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a:xfrm>
            <a:off x="0" y="0"/>
            <a:ext cx="9144000" cy="6858000"/>
          </a:xfrm>
        </p:spPr>
        <p:txBody>
          <a:bodyPr/>
          <a:lstStyle/>
          <a:p>
            <a:endParaRPr lang="es-ES" smtClean="0"/>
          </a:p>
        </p:txBody>
      </p:sp>
      <p:sp>
        <p:nvSpPr>
          <p:cNvPr id="22531"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714348" y="714356"/>
            <a:ext cx="7715304" cy="5429288"/>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1142976" y="1142984"/>
            <a:ext cx="6858048" cy="4955203"/>
          </a:xfrm>
          <a:prstGeom prst="rect">
            <a:avLst/>
          </a:prstGeom>
          <a:noFill/>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es-ES"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rPr>
              <a:t>Idioma</a:t>
            </a:r>
          </a:p>
          <a:p>
            <a:pPr fontAlgn="auto">
              <a:spcBef>
                <a:spcPts val="0"/>
              </a:spcBef>
              <a:spcAft>
                <a:spcPts val="0"/>
              </a:spcAft>
              <a:defRPr/>
            </a:pPr>
            <a:endParaRPr lang="es-ES" sz="2000" b="1" dirty="0" smtClean="0">
              <a:ln w="50800"/>
              <a:solidFill>
                <a:schemeClr val="bg1">
                  <a:shade val="50000"/>
                </a:schemeClr>
              </a:solidFill>
              <a:latin typeface="Arial Narrow" pitchFamily="34" charset="0"/>
            </a:endParaRPr>
          </a:p>
          <a:p>
            <a:pPr fontAlgn="auto">
              <a:spcBef>
                <a:spcPts val="0"/>
              </a:spcBef>
              <a:spcAft>
                <a:spcPts val="0"/>
              </a:spcAft>
              <a:defRPr/>
            </a:pP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ofrece una cultura única y distinta en América del Norte. En efecto, mayoritariamente francés por su idioma y su cultura,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ha sabido preservar su herencia francófona en un territorio esencialmente anglófono. Así, 82% de los quebequenses tienen el francés como idioma materno, y 10 % el inglés. El 8 % restante es heterogéneo y tiene más de treinta idiomas como lengua materna, tal y como (en orden de importancia) italiano, español, árabe, chino y </a:t>
            </a:r>
            <a:r>
              <a:rPr lang="es-ES" sz="2000" b="1" dirty="0" smtClean="0">
                <a:ln w="50800"/>
                <a:solidFill>
                  <a:schemeClr val="bg1">
                    <a:shade val="50000"/>
                  </a:schemeClr>
                </a:solidFill>
                <a:latin typeface="Arial Narrow" pitchFamily="34" charset="0"/>
              </a:rPr>
              <a:t>griego . Sin </a:t>
            </a:r>
            <a:r>
              <a:rPr lang="es-ES" sz="2000" b="1" dirty="0">
                <a:ln w="50800"/>
                <a:solidFill>
                  <a:schemeClr val="bg1">
                    <a:shade val="50000"/>
                  </a:schemeClr>
                </a:solidFill>
                <a:latin typeface="Arial Narrow" pitchFamily="34" charset="0"/>
              </a:rPr>
              <a:t>embargo, es muy fácil viajar en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hablando únicamente inglés. De hecho, más del 40 % de la población es bilingüe. En las grandes ciudades como Montreal, este porcentaje se eleva a 64 %, y 16 % de esta misma población habla un tercer idioma.</a:t>
            </a:r>
          </a:p>
          <a:p>
            <a:pPr fontAlgn="auto">
              <a:spcBef>
                <a:spcPts val="0"/>
              </a:spcBef>
              <a:spcAft>
                <a:spcPts val="0"/>
              </a:spcAft>
              <a:defRPr/>
            </a:pPr>
            <a:endParaRPr lang="es-ES" sz="2000" b="1" dirty="0">
              <a:ln w="50800"/>
              <a:solidFill>
                <a:schemeClr val="bg1">
                  <a:shade val="50000"/>
                </a:schemeClr>
              </a:solidFill>
              <a:latin typeface="Arial Narrow" pitchFamily="34" charset="0"/>
            </a:endParaRPr>
          </a:p>
        </p:txBody>
      </p:sp>
    </p:spTree>
  </p:cSld>
  <p:clrMapOvr>
    <a:masterClrMapping/>
  </p:clrMapOvr>
  <p:transition advTm="37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alle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alle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castillo-de-frontenac-quebec-canad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astillo-de-frontenac-quebec-canad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357158" y="6143644"/>
            <a:ext cx="3444213" cy="36933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s-ES_tradnl"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Visitas al Castillo </a:t>
            </a:r>
            <a:r>
              <a:rPr lang="es-ES_tradnl"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Frontenac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5000"/>
                            </p:stCondLst>
                            <p:childTnLst>
                              <p:par>
                                <p:cTn id="20" presetID="29"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cobblestone-street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obblestone-street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fondpro_1633928436256875000.jpg"/>
          <p:cNvPicPr>
            <a:picLocks noChangeAspect="1"/>
          </p:cNvPicPr>
          <p:nvPr/>
        </p:nvPicPr>
        <p:blipFill>
          <a:blip r:embed="rId2"/>
          <a:srcRect/>
          <a:stretch>
            <a:fillRect/>
          </a:stretch>
        </p:blipFill>
        <p:spPr bwMode="auto">
          <a:xfrm>
            <a:off x="0" y="6350"/>
            <a:ext cx="9144000" cy="6845300"/>
          </a:xfrm>
          <a:prstGeom prst="rect">
            <a:avLst/>
          </a:prstGeom>
          <a:noFill/>
          <a:ln w="9525">
            <a:noFill/>
            <a:miter lim="800000"/>
            <a:headEnd/>
            <a:tailEnd/>
          </a:ln>
        </p:spPr>
      </p:pic>
      <p:pic>
        <p:nvPicPr>
          <p:cNvPr id="5" name="4 Imagen" descr="fondpro_1633928436256875000.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a:xfrm>
            <a:off x="0" y="0"/>
            <a:ext cx="9144000" cy="6858000"/>
          </a:xfrm>
        </p:spPr>
        <p:txBody>
          <a:bodyPr/>
          <a:lstStyle/>
          <a:p>
            <a:endParaRPr lang="es-ES" smtClean="0"/>
          </a:p>
        </p:txBody>
      </p:sp>
      <p:sp>
        <p:nvSpPr>
          <p:cNvPr id="27651"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642910" y="714356"/>
            <a:ext cx="7715304" cy="5429288"/>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857224" y="1571612"/>
            <a:ext cx="7072361" cy="4031873"/>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es-ES" sz="3600" b="1"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Broadway" pitchFamily="82" charset="0"/>
              </a:rPr>
              <a:t>Cultura</a:t>
            </a:r>
          </a:p>
          <a:p>
            <a:pPr fontAlgn="auto">
              <a:spcBef>
                <a:spcPts val="0"/>
              </a:spcBef>
              <a:spcAft>
                <a:spcPts val="0"/>
              </a:spcAft>
              <a:defRPr/>
            </a:pPr>
            <a:r>
              <a:rPr lang="es-ES" sz="2000" b="1" dirty="0">
                <a:ln w="50800"/>
                <a:solidFill>
                  <a:schemeClr val="bg1">
                    <a:shade val="50000"/>
                  </a:schemeClr>
                </a:solidFill>
                <a:latin typeface="Arial Narrow" pitchFamily="34" charset="0"/>
              </a:rPr>
              <a:t>Sabia mezcla de orígenes europeos y norteamericanos,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se ha forjado una cultura y una personalidad a la vez únicas y originales. Los quebequenses disfrutan siempre los placeres de la mesa y les gusta la fiesta, lo que se ve principalmente en las numerosas celebraciones presentes en </a:t>
            </a:r>
            <a:r>
              <a:rPr lang="es-ES" sz="2000" b="1" dirty="0" err="1" smtClean="0">
                <a:ln w="50800"/>
                <a:solidFill>
                  <a:schemeClr val="bg1">
                    <a:shade val="50000"/>
                  </a:schemeClr>
                </a:solidFill>
                <a:latin typeface="Arial Narrow" pitchFamily="34" charset="0"/>
              </a:rPr>
              <a:t>Québec</a:t>
            </a:r>
            <a:r>
              <a:rPr lang="es-ES" sz="2000" b="1" dirty="0">
                <a:ln w="50800"/>
                <a:solidFill>
                  <a:schemeClr val="bg1">
                    <a:shade val="50000"/>
                  </a:schemeClr>
                </a:solidFill>
                <a:latin typeface="Arial Narrow" pitchFamily="34" charset="0"/>
              </a:rPr>
              <a:t>. A nivel cultural,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desborda de creatividad en literatura, artes escénicas, pintura, escultura y artesanías. Así, numerosos talentos y numerosas empresas de Quebec son conocidos en el mundo entero, principalmente el </a:t>
            </a:r>
            <a:r>
              <a:rPr lang="es-ES" sz="2000" b="1" dirty="0" err="1">
                <a:ln w="50800"/>
                <a:solidFill>
                  <a:schemeClr val="bg1">
                    <a:shade val="50000"/>
                  </a:schemeClr>
                </a:solidFill>
                <a:latin typeface="Arial Narrow" pitchFamily="34" charset="0"/>
              </a:rPr>
              <a:t>Cirque</a:t>
            </a:r>
            <a:r>
              <a:rPr lang="es-ES" sz="2000" b="1" dirty="0">
                <a:ln w="50800"/>
                <a:solidFill>
                  <a:schemeClr val="bg1">
                    <a:shade val="50000"/>
                  </a:schemeClr>
                </a:solidFill>
                <a:latin typeface="Arial Narrow" pitchFamily="34" charset="0"/>
              </a:rPr>
              <a:t> du </a:t>
            </a:r>
            <a:r>
              <a:rPr lang="es-ES" sz="2000" b="1" dirty="0" err="1">
                <a:ln w="50800"/>
                <a:solidFill>
                  <a:schemeClr val="bg1">
                    <a:shade val="50000"/>
                  </a:schemeClr>
                </a:solidFill>
                <a:latin typeface="Arial Narrow" pitchFamily="34" charset="0"/>
              </a:rPr>
              <a:t>Soleil</a:t>
            </a:r>
            <a:r>
              <a:rPr lang="es-ES" sz="2000" b="1" dirty="0">
                <a:ln w="50800"/>
                <a:solidFill>
                  <a:schemeClr val="bg1">
                    <a:shade val="50000"/>
                  </a:schemeClr>
                </a:solidFill>
                <a:latin typeface="Arial Narrow" pitchFamily="34" charset="0"/>
              </a:rPr>
              <a:t>, </a:t>
            </a:r>
            <a:r>
              <a:rPr lang="es-ES" sz="2000" b="1" dirty="0" err="1">
                <a:ln w="50800"/>
                <a:solidFill>
                  <a:schemeClr val="bg1">
                    <a:shade val="50000"/>
                  </a:schemeClr>
                </a:solidFill>
                <a:latin typeface="Arial Narrow" pitchFamily="34" charset="0"/>
              </a:rPr>
              <a:t>Céline</a:t>
            </a:r>
            <a:r>
              <a:rPr lang="es-ES" sz="2000" b="1" dirty="0">
                <a:ln w="50800"/>
                <a:solidFill>
                  <a:schemeClr val="bg1">
                    <a:shade val="50000"/>
                  </a:schemeClr>
                </a:solidFill>
                <a:latin typeface="Arial Narrow" pitchFamily="34" charset="0"/>
              </a:rPr>
              <a:t> </a:t>
            </a:r>
            <a:r>
              <a:rPr lang="es-ES" sz="2000" b="1" dirty="0" err="1">
                <a:ln w="50800"/>
                <a:solidFill>
                  <a:schemeClr val="bg1">
                    <a:shade val="50000"/>
                  </a:schemeClr>
                </a:solidFill>
                <a:latin typeface="Arial Narrow" pitchFamily="34" charset="0"/>
              </a:rPr>
              <a:t>Dion</a:t>
            </a:r>
            <a:r>
              <a:rPr lang="es-ES" sz="2000" b="1" dirty="0">
                <a:ln w="50800"/>
                <a:solidFill>
                  <a:schemeClr val="bg1">
                    <a:shade val="50000"/>
                  </a:schemeClr>
                </a:solidFill>
                <a:latin typeface="Arial Narrow" pitchFamily="34" charset="0"/>
              </a:rPr>
              <a:t>, Jacques </a:t>
            </a:r>
            <a:r>
              <a:rPr lang="es-ES" sz="2000" b="1" dirty="0" err="1">
                <a:ln w="50800"/>
                <a:solidFill>
                  <a:schemeClr val="bg1">
                    <a:shade val="50000"/>
                  </a:schemeClr>
                </a:solidFill>
                <a:latin typeface="Arial Narrow" pitchFamily="34" charset="0"/>
              </a:rPr>
              <a:t>Villeneuve</a:t>
            </a:r>
            <a:r>
              <a:rPr lang="es-ES" sz="2000" b="1" dirty="0">
                <a:ln w="50800"/>
                <a:solidFill>
                  <a:schemeClr val="bg1">
                    <a:shade val="50000"/>
                  </a:schemeClr>
                </a:solidFill>
                <a:latin typeface="Arial Narrow" pitchFamily="34" charset="0"/>
              </a:rPr>
              <a:t>, etc.</a:t>
            </a:r>
          </a:p>
          <a:p>
            <a:pPr fontAlgn="auto">
              <a:spcBef>
                <a:spcPts val="0"/>
              </a:spcBef>
              <a:spcAft>
                <a:spcPts val="0"/>
              </a:spcAft>
              <a:defRPr/>
            </a:pPr>
            <a:endParaRPr lang="es-ES" sz="2000" b="1" dirty="0">
              <a:ln w="50800"/>
              <a:solidFill>
                <a:schemeClr val="bg1">
                  <a:shade val="50000"/>
                </a:schemeClr>
              </a:solidFill>
              <a:latin typeface="Arial Narrow" pitchFamily="34" charset="0"/>
            </a:endParaRPr>
          </a:p>
        </p:txBody>
      </p:sp>
    </p:spTree>
  </p:cSld>
  <p:clrMapOvr>
    <a:masterClrMapping/>
  </p:clrMapOvr>
  <p:transition advTm="3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Escalier casse-cou.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Escalier casse-cou.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guardias-ciudadela-que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guardias-ciudadela-quebe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IMG_048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IMG_048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3000"/>
                                        <p:tgtEl>
                                          <p:spTgt spid="4"/>
                                        </p:tgtEl>
                                      </p:cBhvr>
                                    </p:animEffect>
                                  </p:childTnLst>
                                </p:cTn>
                              </p:par>
                              <p:par>
                                <p:cTn id="16" presetID="18"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Ladysmith_Q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Ladysmith_Q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a:xfrm>
            <a:off x="0" y="0"/>
            <a:ext cx="9144000" cy="6858000"/>
          </a:xfrm>
        </p:spPr>
        <p:txBody>
          <a:bodyPr/>
          <a:lstStyle/>
          <a:p>
            <a:endParaRPr lang="es-ES" smtClean="0"/>
          </a:p>
        </p:txBody>
      </p:sp>
      <p:sp>
        <p:nvSpPr>
          <p:cNvPr id="34819" name="2 Marcador de contenido"/>
          <p:cNvSpPr>
            <a:spLocks noGrp="1"/>
          </p:cNvSpPr>
          <p:nvPr>
            <p:ph idx="1"/>
          </p:nvPr>
        </p:nvSpPr>
        <p:spPr>
          <a:xfrm>
            <a:off x="0" y="0"/>
            <a:ext cx="9144000" cy="6858000"/>
          </a:xfrm>
        </p:spPr>
        <p:txBody>
          <a:bodyPr/>
          <a:lstStyle/>
          <a:p>
            <a:endParaRPr lang="es-ES" smtClean="0"/>
          </a:p>
        </p:txBody>
      </p:sp>
      <p:sp>
        <p:nvSpPr>
          <p:cNvPr id="4" name="3 Rectángulo"/>
          <p:cNvSpPr/>
          <p:nvPr/>
        </p:nvSpPr>
        <p:spPr>
          <a:xfrm>
            <a:off x="714348" y="714356"/>
            <a:ext cx="7715304" cy="5429288"/>
          </a:xfrm>
          <a:prstGeom prst="rect">
            <a:avLst/>
          </a:prstGeom>
          <a:solidFill>
            <a:schemeClr val="tx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Marco"/>
          <p:cNvSpPr/>
          <p:nvPr/>
        </p:nvSpPr>
        <p:spPr>
          <a:xfrm>
            <a:off x="0" y="0"/>
            <a:ext cx="9144000" cy="6858000"/>
          </a:xfrm>
          <a:prstGeom prst="frame">
            <a:avLst>
              <a:gd name="adj1" fmla="val 846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uadroTexto"/>
          <p:cNvSpPr txBox="1"/>
          <p:nvPr/>
        </p:nvSpPr>
        <p:spPr>
          <a:xfrm>
            <a:off x="1000100" y="785794"/>
            <a:ext cx="7072362" cy="5447645"/>
          </a:xfrm>
          <a:prstGeom prst="rect">
            <a:avLst/>
          </a:prstGeom>
          <a:noFill/>
        </p:spPr>
        <p:txBody>
          <a:bodyPr>
            <a:spAutoFit/>
            <a:scene3d>
              <a:camera prst="orthographicFront"/>
              <a:lightRig rig="balanced" dir="t">
                <a:rot lat="0" lon="0" rev="2100000"/>
              </a:lightRig>
            </a:scene3d>
            <a:sp3d extrusionH="57150" prstMaterial="metal">
              <a:bevelT w="38100" h="25400"/>
              <a:contourClr>
                <a:schemeClr val="bg2"/>
              </a:contourClr>
            </a:sp3d>
          </a:bodyPr>
          <a:lstStyle/>
          <a:p>
            <a:pPr algn="ctr" fontAlgn="auto">
              <a:spcBef>
                <a:spcPts val="0"/>
              </a:spcBef>
              <a:spcAft>
                <a:spcPts val="0"/>
              </a:spcAft>
              <a:defRPr/>
            </a:pPr>
            <a:r>
              <a:rPr lang="es-ES" sz="2800" b="1" dirty="0">
                <a:ln w="50800"/>
                <a:solidFill>
                  <a:schemeClr val="bg1">
                    <a:shade val="50000"/>
                  </a:schemeClr>
                </a:solidFill>
                <a:latin typeface="Broadway" pitchFamily="82" charset="0"/>
              </a:rPr>
              <a:t>Las 4 estaciones</a:t>
            </a:r>
          </a:p>
          <a:p>
            <a:pPr fontAlgn="auto">
              <a:spcBef>
                <a:spcPts val="0"/>
              </a:spcBef>
              <a:spcAft>
                <a:spcPts val="0"/>
              </a:spcAft>
              <a:defRPr/>
            </a:pP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está caracterizado por sus cuatro estaciones: primavera, verano, otoño e invierno; el paisaje es así cambiante y las actividades, diversificadas.</a:t>
            </a:r>
          </a:p>
          <a:p>
            <a:pPr fontAlgn="auto">
              <a:spcBef>
                <a:spcPts val="0"/>
              </a:spcBef>
              <a:spcAft>
                <a:spcPts val="0"/>
              </a:spcAft>
              <a:defRPr/>
            </a:pPr>
            <a:r>
              <a:rPr lang="es-ES" sz="2000" b="1" dirty="0">
                <a:ln w="50800"/>
                <a:solidFill>
                  <a:schemeClr val="bg1">
                    <a:shade val="50000"/>
                  </a:schemeClr>
                </a:solidFill>
                <a:latin typeface="Arial Narrow" pitchFamily="34" charset="0"/>
              </a:rPr>
              <a:t>El verano (finales de junio a finales de septiembre): el calor se da cita durante el verano en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y numerosos festivales se presentan durante este periodo, así como otras actividades exteriores. </a:t>
            </a:r>
          </a:p>
          <a:p>
            <a:pPr fontAlgn="auto">
              <a:spcBef>
                <a:spcPts val="0"/>
              </a:spcBef>
              <a:spcAft>
                <a:spcPts val="0"/>
              </a:spcAft>
              <a:defRPr/>
            </a:pPr>
            <a:r>
              <a:rPr lang="es-ES" sz="2000" b="1" dirty="0">
                <a:ln w="50800"/>
                <a:solidFill>
                  <a:schemeClr val="bg1">
                    <a:shade val="50000"/>
                  </a:schemeClr>
                </a:solidFill>
                <a:latin typeface="Arial Narrow" pitchFamily="34" charset="0"/>
              </a:rPr>
              <a:t>El otoño (finales de septiembre a finales de diciembre): las hojas de los árboles cambian de color en </a:t>
            </a:r>
            <a:r>
              <a:rPr lang="es-ES" sz="2000" b="1" dirty="0" err="1" smtClean="0">
                <a:ln w="50800"/>
                <a:solidFill>
                  <a:schemeClr val="bg1">
                    <a:shade val="50000"/>
                  </a:schemeClr>
                </a:solidFill>
                <a:latin typeface="Arial Narrow" pitchFamily="34" charset="0"/>
              </a:rPr>
              <a:t>Québec</a:t>
            </a:r>
            <a:r>
              <a:rPr lang="es-ES" sz="2000" b="1" dirty="0">
                <a:ln w="50800"/>
                <a:solidFill>
                  <a:schemeClr val="bg1">
                    <a:shade val="50000"/>
                  </a:schemeClr>
                </a:solidFill>
                <a:latin typeface="Arial Narrow" pitchFamily="34" charset="0"/>
              </a:rPr>
              <a:t>, lo que da un paisaje lleno de color impresionante. </a:t>
            </a:r>
          </a:p>
          <a:p>
            <a:pPr fontAlgn="auto">
              <a:spcBef>
                <a:spcPts val="0"/>
              </a:spcBef>
              <a:spcAft>
                <a:spcPts val="0"/>
              </a:spcAft>
              <a:defRPr/>
            </a:pPr>
            <a:r>
              <a:rPr lang="es-ES" sz="2000" b="1" dirty="0">
                <a:ln w="50800"/>
                <a:solidFill>
                  <a:schemeClr val="bg1">
                    <a:shade val="50000"/>
                  </a:schemeClr>
                </a:solidFill>
                <a:latin typeface="Arial Narrow" pitchFamily="34" charset="0"/>
              </a:rPr>
              <a:t>El invierno (finales de diciembre a finales de marzo): las nevadas, en invierno, permiten practicar numerosos deportes como el esquí, el snowboard y los toboganes de nieve, pero también la </a:t>
            </a:r>
            <a:r>
              <a:rPr lang="es-ES" sz="2000" b="1" dirty="0" err="1">
                <a:ln w="50800"/>
                <a:solidFill>
                  <a:schemeClr val="bg1">
                    <a:shade val="50000"/>
                  </a:schemeClr>
                </a:solidFill>
                <a:latin typeface="Arial Narrow" pitchFamily="34" charset="0"/>
              </a:rPr>
              <a:t>motonieve</a:t>
            </a:r>
            <a:r>
              <a:rPr lang="es-ES" sz="2000" b="1" dirty="0">
                <a:ln w="50800"/>
                <a:solidFill>
                  <a:schemeClr val="bg1">
                    <a:shade val="50000"/>
                  </a:schemeClr>
                </a:solidFill>
                <a:latin typeface="Arial Narrow" pitchFamily="34" charset="0"/>
              </a:rPr>
              <a:t> y los paseos en trineo de perros. </a:t>
            </a:r>
          </a:p>
          <a:p>
            <a:pPr fontAlgn="auto">
              <a:spcBef>
                <a:spcPts val="0"/>
              </a:spcBef>
              <a:spcAft>
                <a:spcPts val="0"/>
              </a:spcAft>
              <a:defRPr/>
            </a:pPr>
            <a:r>
              <a:rPr lang="es-ES" sz="2000" b="1" dirty="0">
                <a:ln w="50800"/>
                <a:solidFill>
                  <a:schemeClr val="bg1">
                    <a:shade val="50000"/>
                  </a:schemeClr>
                </a:solidFill>
                <a:latin typeface="Arial Narrow" pitchFamily="34" charset="0"/>
              </a:rPr>
              <a:t>La primavera (finales de marzo a finales de junio): la naturaleza se despierta y las cabañas de azúcar de </a:t>
            </a:r>
            <a:r>
              <a:rPr lang="es-ES" sz="2000" b="1" dirty="0" err="1" smtClean="0">
                <a:ln w="50800"/>
                <a:solidFill>
                  <a:schemeClr val="bg1">
                    <a:shade val="50000"/>
                  </a:schemeClr>
                </a:solidFill>
                <a:latin typeface="Arial Narrow" pitchFamily="34" charset="0"/>
              </a:rPr>
              <a:t>Québec</a:t>
            </a:r>
            <a:r>
              <a:rPr lang="es-ES" sz="2000" b="1" dirty="0" smtClean="0">
                <a:ln w="50800"/>
                <a:solidFill>
                  <a:schemeClr val="bg1">
                    <a:shade val="50000"/>
                  </a:schemeClr>
                </a:solidFill>
                <a:latin typeface="Arial Narrow" pitchFamily="34" charset="0"/>
              </a:rPr>
              <a:t> </a:t>
            </a:r>
            <a:r>
              <a:rPr lang="es-ES" sz="2000" b="1" dirty="0">
                <a:ln w="50800"/>
                <a:solidFill>
                  <a:schemeClr val="bg1">
                    <a:shade val="50000"/>
                  </a:schemeClr>
                </a:solidFill>
                <a:latin typeface="Arial Narrow" pitchFamily="34" charset="0"/>
              </a:rPr>
              <a:t>le abren las puertas. </a:t>
            </a:r>
          </a:p>
          <a:p>
            <a:pPr fontAlgn="auto">
              <a:spcBef>
                <a:spcPts val="0"/>
              </a:spcBef>
              <a:spcAft>
                <a:spcPts val="0"/>
              </a:spcAft>
              <a:defRPr/>
            </a:pPr>
            <a:endParaRPr lang="es-ES" sz="2000" b="1" dirty="0">
              <a:ln w="50800"/>
              <a:solidFill>
                <a:schemeClr val="bg1">
                  <a:shade val="50000"/>
                </a:schemeClr>
              </a:solidFill>
              <a:latin typeface="Arial Narrow" pitchFamily="34" charset="0"/>
            </a:endParaRPr>
          </a:p>
        </p:txBody>
      </p:sp>
    </p:spTree>
  </p:cSld>
  <p:clrMapOvr>
    <a:masterClrMapping/>
  </p:clrMapOvr>
  <p:transition advTm="4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 Quebec City-Old Quebec-Striking Structur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 Quebec City-Old Quebec-Striking Structur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lake-fortune-gatineau-park-quebec-canada_00435257.jpg"/>
          <p:cNvPicPr>
            <a:picLocks noChangeAspect="1"/>
          </p:cNvPicPr>
          <p:nvPr/>
        </p:nvPicPr>
        <p:blipFill>
          <a:blip r:embed="rId2"/>
          <a:srcRect/>
          <a:stretch>
            <a:fillRect/>
          </a:stretch>
        </p:blipFill>
        <p:spPr bwMode="auto">
          <a:xfrm>
            <a:off x="0" y="12700"/>
            <a:ext cx="9144000" cy="6832600"/>
          </a:xfrm>
          <a:prstGeom prst="rect">
            <a:avLst/>
          </a:prstGeom>
          <a:noFill/>
          <a:ln w="9525">
            <a:noFill/>
            <a:miter lim="800000"/>
            <a:headEnd/>
            <a:tailEnd/>
          </a:ln>
        </p:spPr>
      </p:pic>
      <p:pic>
        <p:nvPicPr>
          <p:cNvPr id="5" name="4 Imagen" descr="lake-fortune-gatineau-park-quebec-canada_00435257.jpg"/>
          <p:cNvPicPr>
            <a:picLocks noChangeAspect="1"/>
          </p:cNvPicPr>
          <p:nvPr/>
        </p:nvPicPr>
        <p:blipFill>
          <a:blip r:embed="rId2"/>
          <a:srcRect/>
          <a:stretch>
            <a:fillRect/>
          </a:stretch>
        </p:blipFill>
        <p:spPr bwMode="auto">
          <a:xfrm>
            <a:off x="0" y="26988"/>
            <a:ext cx="9144000" cy="6831012"/>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in)">
                                      <p:cBhvr>
                                        <p:cTn id="15" dur="5000"/>
                                        <p:tgtEl>
                                          <p:spTgt spid="4"/>
                                        </p:tgtEl>
                                      </p:cBhvr>
                                    </p:animEffect>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old quebec_ci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old quebec_ci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p10007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100078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in)">
                                      <p:cBhvr>
                                        <p:cTn id="15" dur="3000"/>
                                        <p:tgtEl>
                                          <p:spTgt spid="5"/>
                                        </p:tgtEl>
                                      </p:cBhvr>
                                    </p:animEffect>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P1010597_zps84cd121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1010597_zps84cd1210.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parliament_building__quebec_city_.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arliament_building__quebec_city_.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1142976" y="6143644"/>
            <a:ext cx="1505540" cy="36933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s-ES_tradnl"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Parlamento</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29" presetClass="entr" presetSubtype="0"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23"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ctrTitle"/>
          </p:nvPr>
        </p:nvSpPr>
        <p:spPr>
          <a:xfrm>
            <a:off x="0" y="-20638"/>
            <a:ext cx="9144000" cy="6858001"/>
          </a:xfrm>
        </p:spPr>
        <p:txBody>
          <a:bodyPr/>
          <a:lstStyle/>
          <a:p>
            <a:endParaRPr lang="es-ES" smtClean="0"/>
          </a:p>
        </p:txBody>
      </p:sp>
      <p:sp>
        <p:nvSpPr>
          <p:cNvPr id="3" name="2 Subtítulo"/>
          <p:cNvSpPr>
            <a:spLocks noGrp="1"/>
          </p:cNvSpPr>
          <p:nvPr>
            <p:ph type="subTitle" idx="1"/>
          </p:nvPr>
        </p:nvSpPr>
        <p:spPr>
          <a:xfrm>
            <a:off x="0" y="-20638"/>
            <a:ext cx="9144000" cy="6858001"/>
          </a:xfrm>
        </p:spPr>
        <p:txBody>
          <a:bodyPr rtlCol="0">
            <a:normAutofit/>
          </a:bodyPr>
          <a:lstStyle/>
          <a:p>
            <a:pPr fontAlgn="auto">
              <a:spcAft>
                <a:spcPts val="0"/>
              </a:spcAft>
              <a:buFont typeface="Arial" pitchFamily="34" charset="0"/>
              <a:buNone/>
              <a:defRPr/>
            </a:pPr>
            <a:endParaRPr lang="es-ES" dirty="0"/>
          </a:p>
        </p:txBody>
      </p:sp>
      <p:pic>
        <p:nvPicPr>
          <p:cNvPr id="4" name="3 Imagen" descr="QUEBEC--.jpg"/>
          <p:cNvPicPr>
            <a:picLocks noChangeAspect="1"/>
          </p:cNvPicPr>
          <p:nvPr/>
        </p:nvPicPr>
        <p:blipFill>
          <a:blip r:embed="rId2"/>
          <a:srcRect/>
          <a:stretch>
            <a:fillRect/>
          </a:stretch>
        </p:blipFill>
        <p:spPr bwMode="auto">
          <a:xfrm>
            <a:off x="0" y="-9525"/>
            <a:ext cx="9144000" cy="6837363"/>
          </a:xfrm>
          <a:prstGeom prst="rect">
            <a:avLst/>
          </a:prstGeom>
          <a:noFill/>
          <a:ln w="9525">
            <a:noFill/>
            <a:miter lim="800000"/>
            <a:headEnd/>
            <a:tailEnd/>
          </a:ln>
        </p:spPr>
      </p:pic>
      <p:pic>
        <p:nvPicPr>
          <p:cNvPr id="5" name="4 Imagen" descr="QUEBEC--.jpg"/>
          <p:cNvPicPr>
            <a:picLocks noChangeAspect="1"/>
          </p:cNvPicPr>
          <p:nvPr/>
        </p:nvPicPr>
        <p:blipFill>
          <a:blip r:embed="rId2"/>
          <a:srcRect/>
          <a:stretch>
            <a:fillRect/>
          </a:stretch>
        </p:blipFill>
        <p:spPr bwMode="auto">
          <a:xfrm>
            <a:off x="0" y="20638"/>
            <a:ext cx="9144000" cy="6837362"/>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3"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Righ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petitchamplain.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etitchamplain.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_ci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_cit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_city_funiculaire.jpg"/>
          <p:cNvPicPr>
            <a:picLocks noChangeAspect="1"/>
          </p:cNvPicPr>
          <p:nvPr/>
        </p:nvPicPr>
        <p:blipFill>
          <a:blip r:embed="rId2"/>
          <a:srcRect/>
          <a:stretch>
            <a:fillRect/>
          </a:stretch>
        </p:blipFill>
        <p:spPr bwMode="auto">
          <a:xfrm>
            <a:off x="61913" y="0"/>
            <a:ext cx="9082087" cy="6858000"/>
          </a:xfrm>
          <a:prstGeom prst="rect">
            <a:avLst/>
          </a:prstGeom>
          <a:noFill/>
          <a:ln w="9525">
            <a:noFill/>
            <a:miter lim="800000"/>
            <a:headEnd/>
            <a:tailEnd/>
          </a:ln>
        </p:spPr>
      </p:pic>
      <p:pic>
        <p:nvPicPr>
          <p:cNvPr id="5" name="4 Imagen" descr="quebec_city_funiculaire.jpg"/>
          <p:cNvPicPr>
            <a:picLocks noChangeAspect="1"/>
          </p:cNvPicPr>
          <p:nvPr/>
        </p:nvPicPr>
        <p:blipFill>
          <a:blip r:embed="rId2"/>
          <a:srcRect/>
          <a:stretch>
            <a:fillRect/>
          </a:stretch>
        </p:blipFill>
        <p:spPr bwMode="auto">
          <a:xfrm>
            <a:off x="0" y="0"/>
            <a:ext cx="9082088"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3"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3000"/>
                                        <p:tgtEl>
                                          <p:spTgt spid="5"/>
                                        </p:tgtEl>
                                      </p:cBhvr>
                                    </p:animEffect>
                                  </p:childTnLst>
                                </p:cTn>
                              </p:par>
                              <p:par>
                                <p:cTn id="16" presetID="16" presetClass="entr" presetSubtype="21"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_City_Wall.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_City_Wall.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canad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canad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quebeccity_street_windingcities_the_beautiful_old_city_stree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quebeccity_street_windingcities_the_beautiful_old_city_stree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avenue-saint-denis-hiver-ville-de-quebec-gfwqzbexjg.jpg"/>
          <p:cNvPicPr>
            <a:picLocks noChangeAspect="1"/>
          </p:cNvPicPr>
          <p:nvPr/>
        </p:nvPicPr>
        <p:blipFill>
          <a:blip r:embed="rId2"/>
          <a:srcRect/>
          <a:stretch>
            <a:fillRect/>
          </a:stretch>
        </p:blipFill>
        <p:spPr bwMode="auto">
          <a:xfrm>
            <a:off x="0" y="9525"/>
            <a:ext cx="9144000" cy="6838950"/>
          </a:xfrm>
          <a:prstGeom prst="rect">
            <a:avLst/>
          </a:prstGeom>
          <a:noFill/>
          <a:ln w="9525">
            <a:noFill/>
            <a:miter lim="800000"/>
            <a:headEnd/>
            <a:tailEnd/>
          </a:ln>
        </p:spPr>
      </p:pic>
      <p:pic>
        <p:nvPicPr>
          <p:cNvPr id="5" name="4 Imagen" descr="avenue-saint-denis-hiver-ville-de-quebec-gfwqzbexjg.jpg"/>
          <p:cNvPicPr>
            <a:picLocks noChangeAspect="1"/>
          </p:cNvPicPr>
          <p:nvPr/>
        </p:nvPicPr>
        <p:blipFill>
          <a:blip r:embed="rId2"/>
          <a:srcRect/>
          <a:stretch>
            <a:fillRect/>
          </a:stretch>
        </p:blipFill>
        <p:spPr bwMode="auto">
          <a:xfrm>
            <a:off x="0" y="0"/>
            <a:ext cx="9144000" cy="6837363"/>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TerrasseDufferin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TerrasseDufferin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DSC_0570.JPG"/>
          <p:cNvPicPr>
            <a:picLocks noChangeAspect="1"/>
          </p:cNvPicPr>
          <p:nvPr/>
        </p:nvPicPr>
        <p:blipFill>
          <a:blip r:embed="rId2"/>
          <a:srcRect/>
          <a:stretch>
            <a:fillRect/>
          </a:stretch>
        </p:blipFill>
        <p:spPr bwMode="auto">
          <a:xfrm>
            <a:off x="0" y="9525"/>
            <a:ext cx="9144000" cy="6838950"/>
          </a:xfrm>
          <a:prstGeom prst="rect">
            <a:avLst/>
          </a:prstGeom>
          <a:noFill/>
          <a:ln w="9525">
            <a:noFill/>
            <a:miter lim="800000"/>
            <a:headEnd/>
            <a:tailEnd/>
          </a:ln>
        </p:spPr>
      </p:pic>
      <p:pic>
        <p:nvPicPr>
          <p:cNvPr id="5" name="4 Imagen" descr="DSC_0570.JPG"/>
          <p:cNvPicPr>
            <a:picLocks noChangeAspect="1"/>
          </p:cNvPicPr>
          <p:nvPr/>
        </p:nvPicPr>
        <p:blipFill>
          <a:blip r:embed="rId2"/>
          <a:srcRect/>
          <a:stretch>
            <a:fillRect/>
          </a:stretch>
        </p:blipFill>
        <p:spPr bwMode="auto">
          <a:xfrm>
            <a:off x="0" y="0"/>
            <a:ext cx="9144000" cy="6837363"/>
          </a:xfrm>
          <a:prstGeom prst="rect">
            <a:avLst/>
          </a:prstGeom>
          <a:noFill/>
          <a:ln w="9525">
            <a:noFill/>
            <a:miter lim="800000"/>
            <a:headEnd/>
            <a:tailEnd/>
          </a:ln>
        </p:spPr>
      </p:pic>
      <p:sp>
        <p:nvSpPr>
          <p:cNvPr id="6" name="5 CuadroTexto"/>
          <p:cNvSpPr txBox="1"/>
          <p:nvPr/>
        </p:nvSpPr>
        <p:spPr>
          <a:xfrm>
            <a:off x="571472" y="6000768"/>
            <a:ext cx="2512226" cy="369332"/>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es-ES_tradnl"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Invierno en  </a:t>
            </a:r>
            <a:r>
              <a:rPr lang="es-ES_tradnl"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Québec</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18" presetClass="entr" presetSubtype="9"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Left)">
                                      <p:cBhvr>
                                        <p:cTn id="15" dur="3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3000"/>
                                        <p:tgtEl>
                                          <p:spTgt spid="5"/>
                                        </p:tgtEl>
                                      </p:cBhvr>
                                    </p:animEffect>
                                  </p:childTnLst>
                                </p:cTn>
                              </p:par>
                            </p:childTnLst>
                          </p:cTn>
                        </p:par>
                        <p:par>
                          <p:cTn id="19" fill="hold">
                            <p:stCondLst>
                              <p:cond delay="3000"/>
                            </p:stCondLst>
                            <p:childTnLst>
                              <p:par>
                                <p:cTn id="20" presetID="29"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Frontenac  NIEVE.jpg"/>
          <p:cNvPicPr>
            <a:picLocks noChangeAspect="1"/>
          </p:cNvPicPr>
          <p:nvPr/>
        </p:nvPicPr>
        <p:blipFill>
          <a:blip r:embed="rId2"/>
          <a:srcRect/>
          <a:stretch>
            <a:fillRect/>
          </a:stretch>
        </p:blipFill>
        <p:spPr bwMode="auto">
          <a:xfrm>
            <a:off x="0" y="9525"/>
            <a:ext cx="9144000" cy="6838950"/>
          </a:xfrm>
          <a:prstGeom prst="rect">
            <a:avLst/>
          </a:prstGeom>
          <a:noFill/>
          <a:ln w="9525">
            <a:noFill/>
            <a:miter lim="800000"/>
            <a:headEnd/>
            <a:tailEnd/>
          </a:ln>
        </p:spPr>
      </p:pic>
      <p:pic>
        <p:nvPicPr>
          <p:cNvPr id="5" name="4 Imagen" descr="Frontenac  NIEVE.jpg"/>
          <p:cNvPicPr>
            <a:picLocks noChangeAspect="1"/>
          </p:cNvPicPr>
          <p:nvPr/>
        </p:nvPicPr>
        <p:blipFill>
          <a:blip r:embed="rId2"/>
          <a:srcRect/>
          <a:stretch>
            <a:fillRect/>
          </a:stretch>
        </p:blipFill>
        <p:spPr bwMode="auto">
          <a:xfrm>
            <a:off x="0" y="0"/>
            <a:ext cx="9144000" cy="6837363"/>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Mont Tremblan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Mont Tremblant.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3000"/>
                                        <p:tgtEl>
                                          <p:spTgt spid="5"/>
                                        </p:tgtEl>
                                      </p:cBhvr>
                                    </p:animEffect>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Château Frontena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Château Frontenac.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1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1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CuadroTexto"/>
          <p:cNvSpPr txBox="1"/>
          <p:nvPr/>
        </p:nvSpPr>
        <p:spPr>
          <a:xfrm>
            <a:off x="928662" y="6000768"/>
            <a:ext cx="1633781" cy="369332"/>
          </a:xfrm>
          <a:prstGeom prst="rect">
            <a:avLst/>
          </a:prstGeom>
          <a:noFill/>
        </p:spPr>
        <p:txBody>
          <a:bodyPr wrap="none">
            <a:spAutoFit/>
          </a:bodyPr>
          <a:lstStyle/>
          <a:p>
            <a:pPr>
              <a:defRPr/>
            </a:pPr>
            <a:r>
              <a:rPr lang="es-ES_tradnl" dirty="0">
                <a:ln w="18415" cmpd="sng">
                  <a:solidFill>
                    <a:srgbClr val="FFFFFF"/>
                  </a:solidFill>
                  <a:prstDash val="solid"/>
                </a:ln>
                <a:solidFill>
                  <a:srgbClr val="FFFFFF"/>
                </a:solidFill>
                <a:effectLst>
                  <a:outerShdw blurRad="63500" dir="3600000" algn="tl" rotWithShape="0">
                    <a:srgbClr val="000000">
                      <a:alpha val="70000"/>
                    </a:srgbClr>
                  </a:outerShdw>
                </a:effectLst>
              </a:rPr>
              <a:t>Hotel de Hielo</a:t>
            </a:r>
            <a:endParaRPr lang="es-E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3000"/>
                                        <p:tgtEl>
                                          <p:spTgt spid="5"/>
                                        </p:tgtEl>
                                      </p:cBhvr>
                                    </p:animEffect>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3000"/>
                                        <p:tgtEl>
                                          <p:spTgt spid="4"/>
                                        </p:tgtEl>
                                      </p:cBhvr>
                                    </p:animEffect>
                                  </p:childTnLst>
                                </p:cTn>
                              </p:par>
                            </p:childTnLst>
                          </p:cTn>
                        </p:par>
                        <p:par>
                          <p:cTn id="19" fill="hold">
                            <p:stCondLst>
                              <p:cond delay="3000"/>
                            </p:stCondLst>
                            <p:childTnLst>
                              <p:par>
                                <p:cTn id="20" presetID="29"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ppt_x</p:attrName>
                                        </p:attrNameLst>
                                      </p:cBhvr>
                                      <p:tavLst>
                                        <p:tav tm="0">
                                          <p:val>
                                            <p:strVal val="#ppt_x-.2"/>
                                          </p:val>
                                        </p:tav>
                                        <p:tav tm="100000">
                                          <p:val>
                                            <p:strVal val="#ppt_x"/>
                                          </p:val>
                                        </p:tav>
                                      </p:tavLst>
                                    </p:anim>
                                    <p:anim calcmode="lin" valueType="num">
                                      <p:cBhvr>
                                        <p:cTn id="23" dur="2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vanchuyenhanghoaquocte12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vanchuyenhanghoaquocte12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vieux-quebec-hiver-ville-de-quebec-mlsiliffnz.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pic>
        <p:nvPicPr>
          <p:cNvPr id="5" name="4 Imagen" descr="vieux-quebec-hiver-ville-de-quebec-mlsiliffnz.jpg"/>
          <p:cNvPicPr>
            <a:picLocks noChangeAspect="1"/>
          </p:cNvPicPr>
          <p:nvPr/>
        </p:nvPicPr>
        <p:blipFill>
          <a:blip r:embed="rId2"/>
          <a:srcRect/>
          <a:stretch>
            <a:fillRect/>
          </a:stretch>
        </p:blipFill>
        <p:spPr bwMode="auto">
          <a:xfrm>
            <a:off x="0" y="12700"/>
            <a:ext cx="9144000" cy="6845300"/>
          </a:xfrm>
          <a:prstGeom prst="rect">
            <a:avLst/>
          </a:prstGeom>
          <a:noFill/>
          <a:ln w="9525">
            <a:noFill/>
            <a:miter lim="800000"/>
            <a:headEnd/>
            <a:tailEnd/>
          </a:ln>
        </p:spPr>
      </p:pic>
      <p:pic>
        <p:nvPicPr>
          <p:cNvPr id="6" name="5 Imagen" descr="vieux-quebec-hiver-ville-de-quebec-mlsiliffnz.jpg"/>
          <p:cNvPicPr>
            <a:picLocks noChangeAspect="1"/>
          </p:cNvPicPr>
          <p:nvPr/>
        </p:nvPicPr>
        <p:blipFill>
          <a:blip r:embed="rId2"/>
          <a:srcRect/>
          <a:stretch>
            <a:fillRect/>
          </a:stretch>
        </p:blipFill>
        <p:spPr bwMode="auto">
          <a:xfrm>
            <a:off x="0" y="0"/>
            <a:ext cx="9144000" cy="6845300"/>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ctrTitle"/>
          </p:nvPr>
        </p:nvSpPr>
        <p:spPr>
          <a:xfrm>
            <a:off x="0" y="33338"/>
            <a:ext cx="9144000" cy="6858000"/>
          </a:xfrm>
        </p:spPr>
        <p:txBody>
          <a:bodyPr/>
          <a:lstStyle/>
          <a:p>
            <a:endParaRPr lang="es-ES" smtClean="0"/>
          </a:p>
        </p:txBody>
      </p:sp>
      <p:sp>
        <p:nvSpPr>
          <p:cNvPr id="3" name="2 Subtítulo"/>
          <p:cNvSpPr>
            <a:spLocks noGrp="1"/>
          </p:cNvSpPr>
          <p:nvPr>
            <p:ph type="subTitle" idx="1"/>
          </p:nvPr>
        </p:nvSpPr>
        <p:spPr>
          <a:xfrm>
            <a:off x="0" y="33338"/>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_2df41fcc53.jpg"/>
          <p:cNvPicPr>
            <a:picLocks noChangeAspect="1"/>
          </p:cNvPicPr>
          <p:nvPr/>
        </p:nvPicPr>
        <p:blipFill>
          <a:blip r:embed="rId2"/>
          <a:srcRect/>
          <a:stretch>
            <a:fillRect/>
          </a:stretch>
        </p:blipFill>
        <p:spPr bwMode="auto">
          <a:xfrm>
            <a:off x="0" y="15875"/>
            <a:ext cx="9144000" cy="6842125"/>
          </a:xfrm>
          <a:prstGeom prst="rect">
            <a:avLst/>
          </a:prstGeom>
          <a:noFill/>
          <a:ln w="9525">
            <a:noFill/>
            <a:miter lim="800000"/>
            <a:headEnd/>
            <a:tailEnd/>
          </a:ln>
        </p:spPr>
      </p:pic>
      <p:pic>
        <p:nvPicPr>
          <p:cNvPr id="5" name="4 Imagen" descr="_2df41fcc53.jpg"/>
          <p:cNvPicPr>
            <a:picLocks noChangeAspect="1"/>
          </p:cNvPicPr>
          <p:nvPr/>
        </p:nvPicPr>
        <p:blipFill>
          <a:blip r:embed="rId2"/>
          <a:srcRect/>
          <a:stretch>
            <a:fillRect/>
          </a:stretch>
        </p:blipFill>
        <p:spPr bwMode="auto">
          <a:xfrm>
            <a:off x="0" y="0"/>
            <a:ext cx="9144000" cy="6824663"/>
          </a:xfrm>
          <a:prstGeom prst="rect">
            <a:avLst/>
          </a:prstGeom>
          <a:noFill/>
          <a:ln w="9525">
            <a:noFill/>
            <a:miter lim="800000"/>
            <a:headEnd/>
            <a:tailEnd/>
          </a:ln>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2/3*#ppt_w"/>
                                          </p:val>
                                        </p:tav>
                                        <p:tav tm="100000">
                                          <p:val>
                                            <p:strVal val="#ppt_w"/>
                                          </p:val>
                                        </p:tav>
                                      </p:tavLst>
                                    </p:anim>
                                    <p:anim calcmode="lin" valueType="num">
                                      <p:cBhvr>
                                        <p:cTn id="12" dur="3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ctrTitle"/>
          </p:nvPr>
        </p:nvSpPr>
        <p:spPr>
          <a:xfrm>
            <a:off x="0" y="0"/>
            <a:ext cx="9144000" cy="6858000"/>
          </a:xfrm>
        </p:spPr>
        <p:txBody>
          <a:bodyPr/>
          <a:lstStyle/>
          <a:p>
            <a:endParaRPr lang="es-ES" smtClean="0"/>
          </a:p>
        </p:txBody>
      </p:sp>
      <p:sp>
        <p:nvSpPr>
          <p:cNvPr id="3" name="2 Subtítulo"/>
          <p:cNvSpPr>
            <a:spLocks noGrp="1"/>
          </p:cNvSpPr>
          <p:nvPr>
            <p:ph type="subTitle" idx="1"/>
          </p:nvPr>
        </p:nvSpPr>
        <p:spPr>
          <a:xfrm>
            <a:off x="0" y="0"/>
            <a:ext cx="9144000" cy="6858000"/>
          </a:xfrm>
        </p:spPr>
        <p:txBody>
          <a:bodyPr rtlCol="0">
            <a:normAutofit/>
          </a:bodyPr>
          <a:lstStyle/>
          <a:p>
            <a:pPr fontAlgn="auto">
              <a:spcAft>
                <a:spcPts val="0"/>
              </a:spcAft>
              <a:buFont typeface="Arial" pitchFamily="34" charset="0"/>
              <a:buNone/>
              <a:defRPr/>
            </a:pPr>
            <a:endParaRPr lang="es-ES" dirty="0"/>
          </a:p>
        </p:txBody>
      </p:sp>
      <p:pic>
        <p:nvPicPr>
          <p:cNvPr id="4" name="3 Imagen" descr="P110097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5" name="4 Imagen" descr="P110097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2" descr="Rendered Image"/>
          <p:cNvPicPr>
            <a:picLocks noChangeAspect="1" noChangeArrowheads="1"/>
          </p:cNvPicPr>
          <p:nvPr/>
        </p:nvPicPr>
        <p:blipFill>
          <a:blip r:embed="rId3">
            <a:lum bright="40000" contrast="40000"/>
          </a:blip>
          <a:srcRect/>
          <a:stretch>
            <a:fillRect/>
          </a:stretch>
        </p:blipFill>
        <p:spPr bwMode="auto">
          <a:xfrm rot="20665070">
            <a:off x="2084376" y="5096606"/>
            <a:ext cx="2324100" cy="1476375"/>
          </a:xfrm>
          <a:prstGeom prst="rect">
            <a:avLst/>
          </a:prstGeom>
          <a:noFill/>
          <a:ln w="9525">
            <a:noFill/>
            <a:miter lim="800000"/>
            <a:headEnd/>
            <a:tailEnd/>
          </a:ln>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fltVal val="0"/>
                                          </p:val>
                                        </p:tav>
                                        <p:tav tm="100000">
                                          <p:val>
                                            <p:strVal val="#ppt_w"/>
                                          </p:val>
                                        </p:tav>
                                      </p:tavLst>
                                    </p:anim>
                                    <p:anim calcmode="lin" valueType="num">
                                      <p:cBhvr>
                                        <p:cTn id="12" dur="3000" fill="hold"/>
                                        <p:tgtEl>
                                          <p:spTgt spid="5"/>
                                        </p:tgtEl>
                                        <p:attrNameLst>
                                          <p:attrName>ppt_h</p:attrName>
                                        </p:attrNameLst>
                                      </p:cBhvr>
                                      <p:tavLst>
                                        <p:tav tm="0">
                                          <p:val>
                                            <p:fltVal val="0"/>
                                          </p:val>
                                        </p:tav>
                                        <p:tav tm="100000">
                                          <p:val>
                                            <p:strVal val="#ppt_h"/>
                                          </p:val>
                                        </p:tav>
                                      </p:tavLst>
                                    </p:anim>
                                  </p:childTnLst>
                                </p:cTn>
                              </p:par>
                              <p:par>
                                <p:cTn id="13" presetID="6"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3000"/>
                                        <p:tgtEl>
                                          <p:spTgt spid="5"/>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4/3*#ppt_w"/>
                                          </p:val>
                                        </p:tav>
                                        <p:tav tm="100000">
                                          <p:val>
                                            <p:strVal val="#ppt_w"/>
                                          </p:val>
                                        </p:tav>
                                      </p:tavLst>
                                    </p:anim>
                                    <p:anim calcmode="lin" valueType="num">
                                      <p:cBhvr>
                                        <p:cTn id="19" dur="3000" fill="hold"/>
                                        <p:tgtEl>
                                          <p:spTgt spid="4"/>
                                        </p:tgtEl>
                                        <p:attrNameLst>
                                          <p:attrName>ppt_h</p:attrName>
                                        </p:attrNameLst>
                                      </p:cBhvr>
                                      <p:tavLst>
                                        <p:tav tm="0">
                                          <p:val>
                                            <p:strVal val="4/3*#ppt_h"/>
                                          </p:val>
                                        </p:tav>
                                        <p:tav tm="100000">
                                          <p:val>
                                            <p:strVal val="#ppt_h"/>
                                          </p:val>
                                        </p:tav>
                                      </p:tavLst>
                                    </p:anim>
                                  </p:childTnLst>
                                </p:cTn>
                              </p:par>
                            </p:childTnLst>
                          </p:cTn>
                        </p:par>
                        <p:par>
                          <p:cTn id="20" fill="hold">
                            <p:stCondLst>
                              <p:cond delay="3000"/>
                            </p:stCondLst>
                            <p:childTnLst>
                              <p:par>
                                <p:cTn id="21" presetID="15"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anim calcmode="lin" valueType="num">
                                      <p:cBhvr>
                                        <p:cTn id="25"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5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listo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listo ok</Template>
  <TotalTime>0</TotalTime>
  <Words>656</Words>
  <Application>Microsoft Office PowerPoint</Application>
  <PresentationFormat>Presentación en pantalla (4:3)</PresentationFormat>
  <Paragraphs>32</Paragraphs>
  <Slides>53</Slides>
  <Notes>0</Notes>
  <HiddenSlides>0</HiddenSlides>
  <MMClips>1</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Presentación2 listo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2016-02-17T19:45:53Z</dcterms:created>
  <dcterms:modified xsi:type="dcterms:W3CDTF">2016-02-17T19:47:11Z</dcterms:modified>
</cp:coreProperties>
</file>