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8" r:id="rId3"/>
    <p:sldId id="319" r:id="rId4"/>
    <p:sldId id="314" r:id="rId5"/>
    <p:sldId id="321" r:id="rId6"/>
    <p:sldId id="320" r:id="rId7"/>
    <p:sldId id="315" r:id="rId8"/>
    <p:sldId id="263" r:id="rId9"/>
    <p:sldId id="266" r:id="rId10"/>
    <p:sldId id="316" r:id="rId11"/>
    <p:sldId id="256" r:id="rId12"/>
    <p:sldId id="282" r:id="rId13"/>
    <p:sldId id="287" r:id="rId14"/>
    <p:sldId id="284" r:id="rId15"/>
    <p:sldId id="285" r:id="rId16"/>
    <p:sldId id="281" r:id="rId17"/>
    <p:sldId id="286" r:id="rId18"/>
    <p:sldId id="280" r:id="rId19"/>
    <p:sldId id="283" r:id="rId20"/>
    <p:sldId id="279" r:id="rId21"/>
    <p:sldId id="278" r:id="rId22"/>
    <p:sldId id="277" r:id="rId23"/>
    <p:sldId id="276" r:id="rId24"/>
    <p:sldId id="275" r:id="rId25"/>
    <p:sldId id="273" r:id="rId26"/>
    <p:sldId id="274" r:id="rId27"/>
    <p:sldId id="272" r:id="rId28"/>
    <p:sldId id="271" r:id="rId29"/>
    <p:sldId id="269" r:id="rId30"/>
    <p:sldId id="270" r:id="rId31"/>
    <p:sldId id="265" r:id="rId32"/>
    <p:sldId id="261" r:id="rId33"/>
    <p:sldId id="262" r:id="rId34"/>
    <p:sldId id="268" r:id="rId35"/>
    <p:sldId id="264" r:id="rId36"/>
    <p:sldId id="292" r:id="rId37"/>
    <p:sldId id="267" r:id="rId38"/>
    <p:sldId id="291" r:id="rId39"/>
    <p:sldId id="289" r:id="rId40"/>
    <p:sldId id="293" r:id="rId41"/>
    <p:sldId id="303" r:id="rId42"/>
    <p:sldId id="288" r:id="rId43"/>
    <p:sldId id="302" r:id="rId44"/>
    <p:sldId id="300" r:id="rId45"/>
    <p:sldId id="257" r:id="rId46"/>
    <p:sldId id="299" r:id="rId47"/>
    <p:sldId id="298" r:id="rId48"/>
    <p:sldId id="296" r:id="rId49"/>
    <p:sldId id="305" r:id="rId50"/>
    <p:sldId id="297" r:id="rId51"/>
    <p:sldId id="313" r:id="rId52"/>
    <p:sldId id="295" r:id="rId53"/>
    <p:sldId id="310" r:id="rId54"/>
    <p:sldId id="311" r:id="rId55"/>
    <p:sldId id="306" r:id="rId56"/>
    <p:sldId id="312" r:id="rId57"/>
    <p:sldId id="309" r:id="rId58"/>
    <p:sldId id="307" r:id="rId59"/>
    <p:sldId id="294" r:id="rId60"/>
    <p:sldId id="260" r:id="rId61"/>
    <p:sldId id="304" r:id="rId62"/>
    <p:sldId id="322"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eZawTa944EQmIyV1E9XJg" hashData="VGMn2sLwo6tiM2Mar8ISuqhFTm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1F08"/>
    <a:srgbClr val="604000"/>
    <a:srgbClr val="CC9B00"/>
    <a:srgbClr val="3366FF"/>
    <a:srgbClr val="005024"/>
    <a:srgbClr val="A66026"/>
    <a:srgbClr val="663300"/>
    <a:srgbClr val="996633"/>
    <a:srgbClr val="CC0066"/>
    <a:srgbClr val="00437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30" d="100"/>
          <a:sy n="130" d="100"/>
        </p:scale>
        <p:origin x="-1062"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20/06/2016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8A8E18-8E73-426C-B3AF-E9CA9A2BAD74}" type="datetimeFigureOut">
              <a:rPr lang="es-ES" smtClean="0"/>
              <a:pPr/>
              <a:t>20/06/2016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16DE1F-D66E-4861-8C18-23F34415991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69.png"/><Relationship Id="rId18" Type="http://schemas.openxmlformats.org/officeDocument/2006/relationships/image" Target="../media/image7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5.png"/><Relationship Id="rId11" Type="http://schemas.openxmlformats.org/officeDocument/2006/relationships/image" Target="../media/image68.png"/><Relationship Id="rId5" Type="http://schemas.openxmlformats.org/officeDocument/2006/relationships/hyperlink" Target="http://www.mispps.com/" TargetMode="External"/><Relationship Id="rId15" Type="http://schemas.openxmlformats.org/officeDocument/2006/relationships/image" Target="../media/image70.png"/><Relationship Id="rId10" Type="http://schemas.openxmlformats.org/officeDocument/2006/relationships/hyperlink" Target="https://www.facebook.com/mispps" TargetMode="External"/><Relationship Id="rId4" Type="http://schemas.openxmlformats.org/officeDocument/2006/relationships/image" Target="../media/image64.png"/><Relationship Id="rId9" Type="http://schemas.openxmlformats.org/officeDocument/2006/relationships/image" Target="../media/image6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E1F08"/>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PE" dirty="0"/>
          </a:p>
        </p:txBody>
      </p:sp>
      <p:sp>
        <p:nvSpPr>
          <p:cNvPr id="3" name="2 Subtítulo"/>
          <p:cNvSpPr>
            <a:spLocks noGrp="1"/>
          </p:cNvSpPr>
          <p:nvPr>
            <p:ph type="subTitle" idx="1"/>
          </p:nvPr>
        </p:nvSpPr>
        <p:spPr>
          <a:xfrm>
            <a:off x="0" y="0"/>
            <a:ext cx="9144000" cy="6858000"/>
          </a:xfrm>
        </p:spPr>
        <p:txBody>
          <a:bodyPr/>
          <a:lstStyle/>
          <a:p>
            <a:endParaRPr lang="es-PE" dirty="0"/>
          </a:p>
        </p:txBody>
      </p:sp>
      <p:pic>
        <p:nvPicPr>
          <p:cNvPr id="4" name="3 Imagen" descr="8d56a9c7bc95e2e7ac3eef5491bf640b.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6040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2466" name="Picture 2" descr="Rendered Image"/>
          <p:cNvPicPr>
            <a:picLocks noChangeAspect="1" noChangeArrowheads="1"/>
          </p:cNvPicPr>
          <p:nvPr/>
        </p:nvPicPr>
        <p:blipFill>
          <a:blip r:embed="rId4">
            <a:lum contrast="40000"/>
          </a:blip>
          <a:srcRect/>
          <a:stretch>
            <a:fillRect/>
          </a:stretch>
        </p:blipFill>
        <p:spPr bwMode="auto">
          <a:xfrm>
            <a:off x="2786050" y="714356"/>
            <a:ext cx="3886195" cy="1005744"/>
          </a:xfrm>
          <a:prstGeom prst="rect">
            <a:avLst/>
          </a:prstGeom>
          <a:noFill/>
        </p:spPr>
      </p:pic>
      <p:pic>
        <p:nvPicPr>
          <p:cNvPr id="62468" name="Picture 4" descr="Rendered Image"/>
          <p:cNvPicPr>
            <a:picLocks noChangeAspect="1" noChangeArrowheads="1"/>
          </p:cNvPicPr>
          <p:nvPr/>
        </p:nvPicPr>
        <p:blipFill>
          <a:blip r:embed="rId5">
            <a:lum contrast="40000"/>
          </a:blip>
          <a:srcRect/>
          <a:stretch>
            <a:fillRect/>
          </a:stretch>
        </p:blipFill>
        <p:spPr bwMode="auto">
          <a:xfrm>
            <a:off x="2071670" y="1785926"/>
            <a:ext cx="1791522" cy="1143008"/>
          </a:xfrm>
          <a:prstGeom prst="rect">
            <a:avLst/>
          </a:prstGeom>
          <a:noFill/>
        </p:spPr>
      </p:pic>
      <p:pic>
        <p:nvPicPr>
          <p:cNvPr id="62470" name="Picture 6" descr="Rendered Image"/>
          <p:cNvPicPr>
            <a:picLocks noChangeAspect="1" noChangeArrowheads="1"/>
          </p:cNvPicPr>
          <p:nvPr/>
        </p:nvPicPr>
        <p:blipFill>
          <a:blip r:embed="rId6">
            <a:lum contrast="40000"/>
          </a:blip>
          <a:srcRect/>
          <a:stretch>
            <a:fillRect/>
          </a:stretch>
        </p:blipFill>
        <p:spPr bwMode="auto">
          <a:xfrm>
            <a:off x="4429124" y="1857364"/>
            <a:ext cx="2809872" cy="1413201"/>
          </a:xfrm>
          <a:prstGeom prst="rect">
            <a:avLst/>
          </a:prstGeom>
          <a:noFill/>
        </p:spPr>
      </p:pic>
      <p:pic>
        <p:nvPicPr>
          <p:cNvPr id="62472" name="Picture 8" descr="Rendered Image"/>
          <p:cNvPicPr>
            <a:picLocks noChangeAspect="1" noChangeArrowheads="1"/>
          </p:cNvPicPr>
          <p:nvPr/>
        </p:nvPicPr>
        <p:blipFill>
          <a:blip r:embed="rId7">
            <a:lum bright="40000" contrast="40000"/>
          </a:blip>
          <a:srcRect/>
          <a:stretch>
            <a:fillRect/>
          </a:stretch>
        </p:blipFill>
        <p:spPr bwMode="auto">
          <a:xfrm>
            <a:off x="6357950" y="6164604"/>
            <a:ext cx="2538408" cy="364801"/>
          </a:xfrm>
          <a:prstGeom prst="rect">
            <a:avLst/>
          </a:prstGeom>
          <a:noFill/>
        </p:spPr>
      </p:pic>
    </p:spTree>
  </p:cSld>
  <p:clrMapOvr>
    <a:masterClrMapping/>
  </p:clrMapOvr>
  <p:transition spd="slow" advTm="20000">
    <p:sndAc>
      <p:stSnd loop="1">
        <p:snd r:embed="rId2" name="Beautiful Chinese Music【13】Traditio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par>
                          <p:cTn id="30" fill="hold">
                            <p:stCondLst>
                              <p:cond delay="3000"/>
                            </p:stCondLst>
                            <p:childTnLst>
                              <p:par>
                                <p:cTn id="31" presetID="52" presetClass="entr" presetSubtype="0" fill="hold" nodeType="afterEffect">
                                  <p:stCondLst>
                                    <p:cond delay="0"/>
                                  </p:stCondLst>
                                  <p:childTnLst>
                                    <p:set>
                                      <p:cBhvr>
                                        <p:cTn id="32" dur="1" fill="hold">
                                          <p:stCondLst>
                                            <p:cond delay="0"/>
                                          </p:stCondLst>
                                        </p:cTn>
                                        <p:tgtEl>
                                          <p:spTgt spid="62466"/>
                                        </p:tgtEl>
                                        <p:attrNameLst>
                                          <p:attrName>style.visibility</p:attrName>
                                        </p:attrNameLst>
                                      </p:cBhvr>
                                      <p:to>
                                        <p:strVal val="visible"/>
                                      </p:to>
                                    </p:set>
                                    <p:animScale>
                                      <p:cBhvr>
                                        <p:cTn id="33" dur="2000" decel="50000" fill="hold">
                                          <p:stCondLst>
                                            <p:cond delay="0"/>
                                          </p:stCondLst>
                                        </p:cTn>
                                        <p:tgtEl>
                                          <p:spTgt spid="624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2000" decel="50000" fill="hold">
                                          <p:stCondLst>
                                            <p:cond delay="0"/>
                                          </p:stCondLst>
                                        </p:cTn>
                                        <p:tgtEl>
                                          <p:spTgt spid="62466"/>
                                        </p:tgtEl>
                                        <p:attrNameLst>
                                          <p:attrName>ppt_x</p:attrName>
                                          <p:attrName>ppt_y</p:attrName>
                                        </p:attrNameLst>
                                      </p:cBhvr>
                                    </p:animMotion>
                                    <p:animEffect transition="in" filter="fade">
                                      <p:cBhvr>
                                        <p:cTn id="35" dur="2000"/>
                                        <p:tgtEl>
                                          <p:spTgt spid="62466"/>
                                        </p:tgtEl>
                                      </p:cBhvr>
                                    </p:animEffect>
                                  </p:childTnLst>
                                </p:cTn>
                              </p:par>
                            </p:childTnLst>
                          </p:cTn>
                        </p:par>
                        <p:par>
                          <p:cTn id="36" fill="hold">
                            <p:stCondLst>
                              <p:cond delay="5000"/>
                            </p:stCondLst>
                            <p:childTnLst>
                              <p:par>
                                <p:cTn id="37" presetID="52" presetClass="entr" presetSubtype="0" fill="hold" nodeType="afterEffect">
                                  <p:stCondLst>
                                    <p:cond delay="0"/>
                                  </p:stCondLst>
                                  <p:childTnLst>
                                    <p:set>
                                      <p:cBhvr>
                                        <p:cTn id="38" dur="1" fill="hold">
                                          <p:stCondLst>
                                            <p:cond delay="0"/>
                                          </p:stCondLst>
                                        </p:cTn>
                                        <p:tgtEl>
                                          <p:spTgt spid="62468"/>
                                        </p:tgtEl>
                                        <p:attrNameLst>
                                          <p:attrName>style.visibility</p:attrName>
                                        </p:attrNameLst>
                                      </p:cBhvr>
                                      <p:to>
                                        <p:strVal val="visible"/>
                                      </p:to>
                                    </p:set>
                                    <p:animScale>
                                      <p:cBhvr>
                                        <p:cTn id="39" dur="2000" decel="50000" fill="hold">
                                          <p:stCondLst>
                                            <p:cond delay="0"/>
                                          </p:stCondLst>
                                        </p:cTn>
                                        <p:tgtEl>
                                          <p:spTgt spid="624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2000" decel="50000" fill="hold">
                                          <p:stCondLst>
                                            <p:cond delay="0"/>
                                          </p:stCondLst>
                                        </p:cTn>
                                        <p:tgtEl>
                                          <p:spTgt spid="62468"/>
                                        </p:tgtEl>
                                        <p:attrNameLst>
                                          <p:attrName>ppt_x</p:attrName>
                                          <p:attrName>ppt_y</p:attrName>
                                        </p:attrNameLst>
                                      </p:cBhvr>
                                    </p:animMotion>
                                    <p:animEffect transition="in" filter="fade">
                                      <p:cBhvr>
                                        <p:cTn id="41" dur="2000"/>
                                        <p:tgtEl>
                                          <p:spTgt spid="62468"/>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62470"/>
                                        </p:tgtEl>
                                        <p:attrNameLst>
                                          <p:attrName>style.visibility</p:attrName>
                                        </p:attrNameLst>
                                      </p:cBhvr>
                                      <p:to>
                                        <p:strVal val="visible"/>
                                      </p:to>
                                    </p:set>
                                    <p:animScale>
                                      <p:cBhvr>
                                        <p:cTn id="45" dur="2000" decel="50000" fill="hold">
                                          <p:stCondLst>
                                            <p:cond delay="0"/>
                                          </p:stCondLst>
                                        </p:cTn>
                                        <p:tgtEl>
                                          <p:spTgt spid="624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2000" decel="50000" fill="hold">
                                          <p:stCondLst>
                                            <p:cond delay="0"/>
                                          </p:stCondLst>
                                        </p:cTn>
                                        <p:tgtEl>
                                          <p:spTgt spid="62470"/>
                                        </p:tgtEl>
                                        <p:attrNameLst>
                                          <p:attrName>ppt_x</p:attrName>
                                          <p:attrName>ppt_y</p:attrName>
                                        </p:attrNameLst>
                                      </p:cBhvr>
                                    </p:animMotion>
                                    <p:animEffect transition="in" filter="fade">
                                      <p:cBhvr>
                                        <p:cTn id="47" dur="2000"/>
                                        <p:tgtEl>
                                          <p:spTgt spid="62470"/>
                                        </p:tgtEl>
                                      </p:cBhvr>
                                    </p:animEffect>
                                  </p:childTnLst>
                                </p:cTn>
                              </p:par>
                            </p:childTnLst>
                          </p:cTn>
                        </p:par>
                        <p:par>
                          <p:cTn id="48" fill="hold">
                            <p:stCondLst>
                              <p:cond delay="9000"/>
                            </p:stCondLst>
                            <p:childTnLst>
                              <p:par>
                                <p:cTn id="49" presetID="17" presetClass="entr" presetSubtype="10" fill="hold" nodeType="afterEffect">
                                  <p:stCondLst>
                                    <p:cond delay="0"/>
                                  </p:stCondLst>
                                  <p:childTnLst>
                                    <p:set>
                                      <p:cBhvr>
                                        <p:cTn id="50" dur="1" fill="hold">
                                          <p:stCondLst>
                                            <p:cond delay="0"/>
                                          </p:stCondLst>
                                        </p:cTn>
                                        <p:tgtEl>
                                          <p:spTgt spid="62472"/>
                                        </p:tgtEl>
                                        <p:attrNameLst>
                                          <p:attrName>style.visibility</p:attrName>
                                        </p:attrNameLst>
                                      </p:cBhvr>
                                      <p:to>
                                        <p:strVal val="visible"/>
                                      </p:to>
                                    </p:set>
                                    <p:anim calcmode="lin" valueType="num">
                                      <p:cBhvr>
                                        <p:cTn id="51" dur="2000" fill="hold"/>
                                        <p:tgtEl>
                                          <p:spTgt spid="62472"/>
                                        </p:tgtEl>
                                        <p:attrNameLst>
                                          <p:attrName>ppt_w</p:attrName>
                                        </p:attrNameLst>
                                      </p:cBhvr>
                                      <p:tavLst>
                                        <p:tav tm="0">
                                          <p:val>
                                            <p:fltVal val="0"/>
                                          </p:val>
                                        </p:tav>
                                        <p:tav tm="100000">
                                          <p:val>
                                            <p:strVal val="#ppt_w"/>
                                          </p:val>
                                        </p:tav>
                                      </p:tavLst>
                                    </p:anim>
                                    <p:anim calcmode="lin" valueType="num">
                                      <p:cBhvr>
                                        <p:cTn id="52" dur="2000" fill="hold"/>
                                        <p:tgtEl>
                                          <p:spTgt spid="6247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PE" dirty="0"/>
          </a:p>
        </p:txBody>
      </p:sp>
      <p:sp>
        <p:nvSpPr>
          <p:cNvPr id="3" name="2 Subtítulo"/>
          <p:cNvSpPr>
            <a:spLocks noGrp="1"/>
          </p:cNvSpPr>
          <p:nvPr>
            <p:ph type="subTitle" idx="1"/>
          </p:nvPr>
        </p:nvSpPr>
        <p:spPr>
          <a:xfrm>
            <a:off x="0" y="0"/>
            <a:ext cx="9144000" cy="6858000"/>
          </a:xfrm>
        </p:spPr>
        <p:txBody>
          <a:bodyPr/>
          <a:lstStyle/>
          <a:p>
            <a:endParaRPr lang="es-PE" dirty="0"/>
          </a:p>
        </p:txBody>
      </p:sp>
      <p:pic>
        <p:nvPicPr>
          <p:cNvPr id="4" name="3 Imagen" descr="565f01a2ac958783d9f8cac3ff42713b.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solidFill>
            <a:schemeClr val="bg2">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0" y="0"/>
            <a:ext cx="9144000" cy="6858000"/>
          </a:xfrm>
          <a:prstGeom prst="rect">
            <a:avLst/>
          </a:prstGeom>
          <a:solidFill>
            <a:srgbClr val="00206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857224" y="785794"/>
            <a:ext cx="7786742" cy="5016758"/>
          </a:xfrm>
          <a:prstGeom prst="rect">
            <a:avLst/>
          </a:prstGeom>
          <a:noFill/>
        </p:spPr>
        <p:txBody>
          <a:bodyPr wrap="square" rtlCol="0">
            <a:spAutoFit/>
          </a:bodyPr>
          <a:lstStyle/>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Entre esos lugares de China sorprendentes se encuentra Yunnan, concretamente las Terrazas de Yunnan, en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Yuanyang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al sur de la provincia. Se trata de un paisaje que, en esta ocasión no es natural, sino modificado por el hombre para crear un paisaje de planos y tonalidades que resultan espectaculares para la vista. Las Terrazas son creadas por la etnia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Hani</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de Yunnan, donde además de ésta, conviven 25 etnias de las 56 que existen en todo el país. Esta convivencia de etnias hace que la provincia tenga una gran diversidad y riqueza cultural.</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Yunnan cuenta con una población de 43 millones de habitantes, concentrados en 294 mil kilómetros cuadrados. En ella, es posible encontrar muestras de la única escritura pictográfica que queda en el mundo  e incluso, miembros de uno de los grupos guerreros más temidos del sudeste asiático. Se trata además de una de las provincias de China con más patrimonio cultural. Cuenta con remotos poblados de fuertes tradiciones, así como un maravilloso e insólito entorno natural. Enormes y verdes campos de arroz, impactantes gargantas, amplios lagos y la meseta tibetana, se reúnen en esta provincia.  La agricultura de Yunnan, se basa precisamente en las terrazas artificiales de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Yuanyang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que tienen el objetivo de crear lagunas donde sembrar arroz y otros cultivos acuáticos.</a:t>
            </a:r>
          </a:p>
          <a:p>
            <a:endParaRPr lang="es-ES" sz="2000" dirty="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endParaRPr>
          </a:p>
        </p:txBody>
      </p:sp>
      <p:pic>
        <p:nvPicPr>
          <p:cNvPr id="8" name="Picture 2" descr="http://orig10.deviantart.net/365a/f/2015/240/5/d/cadre_pour_video_4_by_kidpaddleetcie-d97hdtb.png"/>
          <p:cNvPicPr>
            <a:picLocks noChangeAspect="1" noChangeArrowheads="1"/>
          </p:cNvPicPr>
          <p:nvPr/>
        </p:nvPicPr>
        <p:blipFill>
          <a:blip r:embed="rId2">
            <a:lum contrast="40000"/>
          </a:blip>
          <a:srcRect/>
          <a:stretch>
            <a:fillRect/>
          </a:stretch>
        </p:blipFill>
        <p:spPr bwMode="auto">
          <a:xfrm>
            <a:off x="0" y="0"/>
            <a:ext cx="9144000" cy="6858000"/>
          </a:xfrm>
          <a:prstGeom prst="rect">
            <a:avLst/>
          </a:prstGeom>
          <a:noFill/>
        </p:spPr>
      </p:pic>
    </p:spTree>
  </p:cSld>
  <p:clrMapOvr>
    <a:masterClrMapping/>
  </p:clrMapOvr>
  <p:transition spd="slow" advTm="5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PE" dirty="0"/>
          </a:p>
        </p:txBody>
      </p:sp>
      <p:sp>
        <p:nvSpPr>
          <p:cNvPr id="3" name="2 Subtítulo"/>
          <p:cNvSpPr>
            <a:spLocks noGrp="1"/>
          </p:cNvSpPr>
          <p:nvPr>
            <p:ph type="subTitle" idx="1"/>
          </p:nvPr>
        </p:nvSpPr>
        <p:spPr>
          <a:xfrm>
            <a:off x="0" y="0"/>
            <a:ext cx="9144000" cy="6858000"/>
          </a:xfrm>
        </p:spPr>
        <p:txBody>
          <a:bodyPr/>
          <a:lstStyle/>
          <a:p>
            <a:endParaRPr lang="es-PE" dirty="0"/>
          </a:p>
        </p:txBody>
      </p:sp>
      <p:pic>
        <p:nvPicPr>
          <p:cNvPr id="4" name="3 Imagen" descr="ba5a8b0a5484c473f0335d0c6fc8e474.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0" y="0"/>
            <a:ext cx="9144000" cy="6858000"/>
          </a:xfrm>
          <a:prstGeom prst="rect">
            <a:avLst/>
          </a:prstGeom>
          <a:solidFill>
            <a:srgbClr val="A66026">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rgbClr val="005024">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60000"/>
                <a:lumOff val="4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PE" dirty="0"/>
          </a:p>
        </p:txBody>
      </p:sp>
      <p:sp>
        <p:nvSpPr>
          <p:cNvPr id="3" name="2 Subtítulo"/>
          <p:cNvSpPr>
            <a:spLocks noGrp="1"/>
          </p:cNvSpPr>
          <p:nvPr>
            <p:ph type="subTitle" idx="1"/>
          </p:nvPr>
        </p:nvSpPr>
        <p:spPr>
          <a:xfrm>
            <a:off x="0" y="0"/>
            <a:ext cx="9144000" cy="6858000"/>
          </a:xfrm>
        </p:spPr>
        <p:txBody>
          <a:bodyPr/>
          <a:lstStyle/>
          <a:p>
            <a:endParaRPr lang="es-PE" dirty="0"/>
          </a:p>
        </p:txBody>
      </p:sp>
      <p:pic>
        <p:nvPicPr>
          <p:cNvPr id="4" name="3 Imagen" descr="f0982f35ba0a01264c4a455dc80e2b40.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solidFill>
            <a:srgbClr val="3366FF">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0" y="0"/>
            <a:ext cx="9144000" cy="6858000"/>
          </a:xfrm>
          <a:prstGeom prst="rect">
            <a:avLst/>
          </a:prstGeom>
          <a:solidFill>
            <a:srgbClr val="CC9B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16" presetClass="exit" presetSubtype="37" fill="hold" grpId="1" nodeType="withEffect">
                                  <p:stCondLst>
                                    <p:cond delay="0"/>
                                  </p:stCondLst>
                                  <p:childTnLst>
                                    <p:animEffect transition="out" filter="barn(outVertic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928662" y="928670"/>
            <a:ext cx="6929485" cy="4678204"/>
          </a:xfrm>
          <a:prstGeom prst="rect">
            <a:avLst/>
          </a:prstGeom>
          <a:noFill/>
        </p:spPr>
        <p:txBody>
          <a:bodyPr wrap="square" rtlCol="0">
            <a:spAutoFit/>
          </a:bodyPr>
          <a:lstStyle/>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Estas Terrazas, se encuentran en una zona agrícola que ha sido excavada y modificada durante cientos de años. Al modificar las pendientes de las montañas, se crean estas terrazas artificiales donde, como decimos, los chinos siembran arroz, el cereal más importante para el pueblo chino. Al menos 25 millones de agricultores en China, se dedican a cultivar arroz. Cubrir de agua las terrazas, para el cultivo, da como resultado un paisaje asombroso que se acerca mucho a una pintura abstracta.</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Hoy día, el paisaje resultante, se ha convertido en uno de los más populares del sur de China. Naturalmente, el sol, la lluvia, o sencillamente el día y la noche, hacen que el paisaje varíe dependiendo del día y de la hora. Las texturas, son también diferentes dependiendo de la estación en la que estemos. En invierno de un color rojizo, en otoño amarillentas, en primavera verdes… Con una vista aérea podríamos ver un mosaico de lo más variopinto, desde la montaña del norte, hasta las verdes selvas del sur.</a:t>
            </a:r>
          </a:p>
          <a:p>
            <a:endParaRPr lang="es-ES" sz="2000" dirty="0">
              <a:gradFill>
                <a:gsLst>
                  <a:gs pos="0">
                    <a:srgbClr val="FFEFD1"/>
                  </a:gs>
                  <a:gs pos="64999">
                    <a:srgbClr val="F0EBD5"/>
                  </a:gs>
                  <a:gs pos="100000">
                    <a:srgbClr val="D1C39F"/>
                  </a:gs>
                </a:gsLst>
                <a:lin ang="5400000" scaled="0"/>
              </a:gradFill>
              <a:latin typeface="Agency FB" pitchFamily="34" charset="0"/>
            </a:endParaRPr>
          </a:p>
        </p:txBody>
      </p:sp>
      <p:pic>
        <p:nvPicPr>
          <p:cNvPr id="54274" name="Picture 2" descr="http://orig10.deviantart.net/365a/f/2015/240/5/d/cadre_pour_video_4_by_kidpaddleetcie-d97hdtb.png"/>
          <p:cNvPicPr>
            <a:picLocks noChangeAspect="1" noChangeArrowheads="1"/>
          </p:cNvPicPr>
          <p:nvPr/>
        </p:nvPicPr>
        <p:blipFill>
          <a:blip r:embed="rId2">
            <a:lum contrast="40000"/>
          </a:blip>
          <a:srcRect/>
          <a:stretch>
            <a:fillRect/>
          </a:stretch>
        </p:blipFill>
        <p:spPr bwMode="auto">
          <a:xfrm>
            <a:off x="0" y="0"/>
            <a:ext cx="9144000" cy="6858000"/>
          </a:xfrm>
          <a:prstGeom prst="rect">
            <a:avLst/>
          </a:prstGeom>
          <a:noFill/>
        </p:spPr>
      </p:pic>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fade">
                                      <p:cBhvr>
                                        <p:cTn id="7" dur="3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13-6-5-2-12-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4000"/>
          </a:solidFill>
        </p:spPr>
        <p:txBody>
          <a:bodyPr/>
          <a:lstStyle/>
          <a:p>
            <a:endParaRPr lang="es-ES" dirty="0"/>
          </a:p>
        </p:txBody>
      </p:sp>
      <p:pic>
        <p:nvPicPr>
          <p:cNvPr id="5" name="4 Imagen" descr="Imagen1iu.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
                                          </p:val>
                                        </p:tav>
                                      </p:tavLst>
                                    </p:anim>
                                    <p:anim calcmode="lin" valueType="num">
                                      <p:cBhvr>
                                        <p:cTn id="7" dur="3000"/>
                                        <p:tgtEl>
                                          <p:spTgt spid="8"/>
                                        </p:tgtEl>
                                        <p:attrNameLst>
                                          <p:attrName>ppt_y</p:attrName>
                                        </p:attrNameLst>
                                      </p:cBhvr>
                                      <p:tavLst>
                                        <p:tav tm="0">
                                          <p:val>
                                            <p:strVal val="ppt_y"/>
                                          </p:val>
                                        </p:tav>
                                        <p:tav tm="100000">
                                          <p:val>
                                            <p:strVal val="ppt_y-ppt_h/2"/>
                                          </p:val>
                                        </p:tav>
                                      </p:tavLst>
                                    </p:anim>
                                    <p:anim calcmode="lin" valueType="num">
                                      <p:cBhvr>
                                        <p:cTn id="8" dur="3000"/>
                                        <p:tgtEl>
                                          <p:spTgt spid="8"/>
                                        </p:tgtEl>
                                        <p:attrNameLst>
                                          <p:attrName>ppt_w</p:attrName>
                                        </p:attrNameLst>
                                      </p:cBhvr>
                                      <p:tavLst>
                                        <p:tav tm="0">
                                          <p:val>
                                            <p:strVal val="ppt_w"/>
                                          </p:val>
                                        </p:tav>
                                        <p:tav tm="100000">
                                          <p:val>
                                            <p:strVal val="ppt_w"/>
                                          </p:val>
                                        </p:tav>
                                      </p:tavLst>
                                    </p:anim>
                                    <p:anim calcmode="lin" valueType="num">
                                      <p:cBhvr>
                                        <p:cTn id="9" dur="3000"/>
                                        <p:tgtEl>
                                          <p:spTgt spid="8"/>
                                        </p:tgtEl>
                                        <p:attrNameLst>
                                          <p:attrName>ppt_h</p:attrName>
                                        </p:attrNameLst>
                                      </p:cBhvr>
                                      <p:tavLst>
                                        <p:tav tm="0">
                                          <p:val>
                                            <p:strVal val="ppt_h"/>
                                          </p:val>
                                        </p:tav>
                                        <p:tav tm="100000">
                                          <p:val>
                                            <p:fltVal val="0"/>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
                                          </p:val>
                                        </p:tav>
                                      </p:tavLst>
                                    </p:anim>
                                    <p:anim calcmode="lin" valueType="num">
                                      <p:cBhvr>
                                        <p:cTn id="13" dur="3000"/>
                                        <p:tgtEl>
                                          <p:spTgt spid="7"/>
                                        </p:tgtEl>
                                        <p:attrNameLst>
                                          <p:attrName>ppt_y</p:attrName>
                                        </p:attrNameLst>
                                      </p:cBhvr>
                                      <p:tavLst>
                                        <p:tav tm="0">
                                          <p:val>
                                            <p:strVal val="ppt_y"/>
                                          </p:val>
                                        </p:tav>
                                        <p:tav tm="100000">
                                          <p:val>
                                            <p:strVal val="ppt_y+ppt_h/2"/>
                                          </p:val>
                                        </p:tav>
                                      </p:tavLst>
                                    </p:anim>
                                    <p:anim calcmode="lin" valueType="num">
                                      <p:cBhvr>
                                        <p:cTn id="14" dur="3000"/>
                                        <p:tgtEl>
                                          <p:spTgt spid="7"/>
                                        </p:tgtEl>
                                        <p:attrNameLst>
                                          <p:attrName>ppt_w</p:attrName>
                                        </p:attrNameLst>
                                      </p:cBhvr>
                                      <p:tavLst>
                                        <p:tav tm="0">
                                          <p:val>
                                            <p:strVal val="ppt_w"/>
                                          </p:val>
                                        </p:tav>
                                        <p:tav tm="100000">
                                          <p:val>
                                            <p:strVal val="ppt_w"/>
                                          </p:val>
                                        </p:tav>
                                      </p:tavLst>
                                    </p:anim>
                                    <p:anim calcmode="lin" valueType="num">
                                      <p:cBhvr>
                                        <p:cTn id="15" dur="3000"/>
                                        <p:tgtEl>
                                          <p:spTgt spid="7"/>
                                        </p:tgtEl>
                                        <p:attrNameLst>
                                          <p:attrName>ppt_h</p:attrName>
                                        </p:attrNameLst>
                                      </p:cBhvr>
                                      <p:tavLst>
                                        <p:tav tm="0">
                                          <p:val>
                                            <p:strVal val="ppt_h"/>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16" fill="hold" grpId="1" nodeType="withEffect">
                                  <p:stCondLst>
                                    <p:cond delay="0"/>
                                  </p:stCondLst>
                                  <p:childTnLst>
                                    <p:animEffect transition="out" filter="diamond(i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2/3*#ppt_w"/>
                                          </p:val>
                                        </p:tav>
                                        <p:tav tm="100000">
                                          <p:val>
                                            <p:strVal val="#ppt_w"/>
                                          </p:val>
                                        </p:tav>
                                      </p:tavLst>
                                    </p:anim>
                                    <p:anim calcmode="lin" valueType="num">
                                      <p:cBhvr>
                                        <p:cTn id="26" dur="3000" fill="hold"/>
                                        <p:tgtEl>
                                          <p:spTgt spid="5"/>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142976" y="1142984"/>
            <a:ext cx="7000924" cy="5016758"/>
          </a:xfrm>
          <a:prstGeom prst="rect">
            <a:avLst/>
          </a:prstGeom>
          <a:noFill/>
        </p:spPr>
        <p:txBody>
          <a:bodyPr wrap="square" rtlCol="0">
            <a:spAutoFit/>
          </a:bodyPr>
          <a:lstStyle/>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No podemos olvidarnos tampoco, de la capital de Yunnan, Kunming, muy alejada de la concepción de gran urbe china que se nos puede pasar por la mente. Se encuentra a 1890 metros de altitud, lo que hace que sea un lugar tranquilo, alejado del ruido y contaminación de las grandes ciudades del país. Se conoce también como “la ciudad de la primavera”, precisamente por su tranquilidad y por su paisaje. Y cuando decimos tranquilidad, es tranquilidad, ya que incluso hay mucha gente por allí que se desplaza en motos y bicicletas eléctricas, que como sabemos, no hacen prácticamente ruido. </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Para llegar desde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Kinming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 las Terrazas de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Yuanyang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se tarda unas seis horas de autobús. Sin lugar a dudas, estas Terrazas conforman un auténtico paisaje de postal y de película. Uno de esos que hay que apuntar en nuestra libreta de “sitios del mundo que tengo que visitar”. La naturaleza y la mano del hombre, han hecho en Yunnan, un excelente trabajo.</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t>
            </a:r>
          </a:p>
          <a:p>
            <a:endParaRPr lang="es-ES" sz="2000" dirty="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endParaRPr>
          </a:p>
        </p:txBody>
      </p:sp>
      <p:pic>
        <p:nvPicPr>
          <p:cNvPr id="8" name="Picture 2" descr="http://orig10.deviantart.net/365a/f/2015/240/5/d/cadre_pour_video_4_by_kidpaddleetcie-d97hdtb.png"/>
          <p:cNvPicPr>
            <a:picLocks noChangeAspect="1" noChangeArrowheads="1"/>
          </p:cNvPicPr>
          <p:nvPr/>
        </p:nvPicPr>
        <p:blipFill>
          <a:blip r:embed="rId2">
            <a:lum contrast="40000"/>
          </a:blip>
          <a:srcRect/>
          <a:stretch>
            <a:fillRect/>
          </a:stretch>
        </p:blipFill>
        <p:spPr bwMode="auto">
          <a:xfrm>
            <a:off x="0" y="0"/>
            <a:ext cx="9144000" cy="6858000"/>
          </a:xfrm>
          <a:prstGeom prst="rect">
            <a:avLst/>
          </a:prstGeom>
          <a:noFill/>
        </p:spPr>
      </p:pic>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0066"/>
          </a:solidFill>
        </p:spPr>
        <p:txBody>
          <a:bodyPr/>
          <a:lstStyle/>
          <a:p>
            <a:endParaRPr lang="es-ES" dirty="0"/>
          </a:p>
        </p:txBody>
      </p:sp>
      <p:pic>
        <p:nvPicPr>
          <p:cNvPr id="4" name="3 Imagen" descr="8e6e1be4-229b-499e-ba67-256700c2bdcc_1920.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6" presetClass="exit" presetSubtype="32" fill="hold" grpId="1" nodeType="withEffect">
                                  <p:stCondLst>
                                    <p:cond delay="0"/>
                                  </p:stCondLst>
                                  <p:childTnLst>
                                    <p:animEffect transition="out" filter="circle(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6788987175_597feb9a9b_b.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CC660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rgbClr val="CC660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2035862974_17c11562e3_o.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25222"/>
          </a:solidFill>
        </p:spPr>
        <p:txBody>
          <a:bodyPr/>
          <a:lstStyle/>
          <a:p>
            <a:endParaRPr lang="es-ES" dirty="0"/>
          </a:p>
        </p:txBody>
      </p:sp>
      <p:pic>
        <p:nvPicPr>
          <p:cNvPr id="4" name="3 Imagen" descr="4350004679_3fa92b7df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3">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grpId="1" nodeType="withEffect">
                                  <p:stCondLst>
                                    <p:cond delay="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20" presetClass="exit" presetSubtype="0" fill="hold" grpId="1" nodeType="withEffect">
                                  <p:stCondLst>
                                    <p:cond delay="0"/>
                                  </p:stCondLst>
                                  <p:childTnLst>
                                    <p:animEffect transition="out" filter="wedge">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859" y="0"/>
            <a:ext cx="9144000" cy="6857999"/>
          </a:xfrm>
        </p:spPr>
        <p:txBody>
          <a:bodyPr/>
          <a:lstStyle/>
          <a:p>
            <a:endParaRPr lang="es-ES" dirty="0"/>
          </a:p>
        </p:txBody>
      </p:sp>
      <p:sp>
        <p:nvSpPr>
          <p:cNvPr id="3" name="2 Subtítulo"/>
          <p:cNvSpPr>
            <a:spLocks noGrp="1"/>
          </p:cNvSpPr>
          <p:nvPr>
            <p:ph type="subTitle" idx="1"/>
          </p:nvPr>
        </p:nvSpPr>
        <p:spPr>
          <a:xfrm>
            <a:off x="17859" y="0"/>
            <a:ext cx="9144000" cy="6858000"/>
          </a:xfrm>
          <a:solidFill>
            <a:srgbClr val="46466A"/>
          </a:solidFill>
        </p:spPr>
        <p:txBody>
          <a:bodyPr/>
          <a:lstStyle/>
          <a:p>
            <a:endParaRPr lang="es-ES" dirty="0"/>
          </a:p>
        </p:txBody>
      </p:sp>
      <p:pic>
        <p:nvPicPr>
          <p:cNvPr id="4" name="3 Imagen" descr="4290611573_736f5dfc34_o.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a:off x="17859" y="0"/>
            <a:ext cx="9144000" cy="6858000"/>
          </a:xfrm>
          <a:prstGeom prst="rect">
            <a:avLst/>
          </a:prstGeom>
          <a:solidFill>
            <a:schemeClr val="bg2">
              <a:lumMod val="40000"/>
              <a:lumOff val="6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40000"/>
              <a:lumOff val="6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6788988441_a0d83c4e6a_b.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9C400"/>
          </a:solidFill>
        </p:spPr>
        <p:txBody>
          <a:bodyPr/>
          <a:lstStyle/>
          <a:p>
            <a:endParaRPr lang="es-ES" dirty="0"/>
          </a:p>
        </p:txBody>
      </p:sp>
      <p:pic>
        <p:nvPicPr>
          <p:cNvPr id="4" name="3 Imagen" descr="3303559710_7713363a7b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5">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6789021321_3c61c9cb9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C31"/>
          </a:solidFill>
        </p:spPr>
        <p:txBody>
          <a:bodyPr/>
          <a:lstStyle/>
          <a:p>
            <a:endParaRPr lang="es-ES" dirty="0"/>
          </a:p>
        </p:txBody>
      </p:sp>
      <p:pic>
        <p:nvPicPr>
          <p:cNvPr id="4" name="3 Imagen" descr="4350753212_8cc6db295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5">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37" fill="hold" grpId="1" nodeType="withEffect">
                                  <p:stCondLst>
                                    <p:cond delay="0"/>
                                  </p:stCondLst>
                                  <p:childTnLst>
                                    <p:animEffect transition="out" filter="barn(out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947AB"/>
          </a:solidFill>
        </p:spPr>
        <p:txBody>
          <a:bodyPr/>
          <a:lstStyle/>
          <a:p>
            <a:endParaRPr lang="es-ES" dirty="0"/>
          </a:p>
        </p:txBody>
      </p:sp>
      <p:pic>
        <p:nvPicPr>
          <p:cNvPr id="4" name="3 Imagen" descr="6976276297_519684371d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5692F4">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5692F4">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8512264541_c6e3b87b66_h.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EBAF5F">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EBAF5F">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0000"/>
          </a:solidFill>
        </p:spPr>
        <p:txBody>
          <a:bodyPr/>
          <a:lstStyle/>
          <a:p>
            <a:endParaRPr lang="es-ES" dirty="0"/>
          </a:p>
        </p:txBody>
      </p:sp>
      <p:pic>
        <p:nvPicPr>
          <p:cNvPr id="4" name="3 Imagen" descr="8513323090_6f6ad924df_h.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xit" presetSubtype="3" fill="hold" grpId="1" nodeType="withEffect">
                                  <p:stCondLst>
                                    <p:cond delay="0"/>
                                  </p:stCondLst>
                                  <p:childTnLst>
                                    <p:animEffect transition="out" filter="strips(upRigh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a:ln>
            <a:noFill/>
          </a:ln>
        </p:spPr>
        <p:txBody>
          <a:bodyPr/>
          <a:lstStyle/>
          <a:p>
            <a:endParaRPr lang="es-ES" dirty="0"/>
          </a:p>
        </p:txBody>
      </p:sp>
      <p:pic>
        <p:nvPicPr>
          <p:cNvPr id="4" name="3 Imagen" descr="8513416696_6b6a20e6ca_h.jpg"/>
          <p:cNvPicPr>
            <a:picLocks noChangeAspect="1"/>
          </p:cNvPicPr>
          <p:nvPr/>
        </p:nvPicPr>
        <p:blipFill>
          <a:blip r:embed="rId2"/>
          <a:stretch>
            <a:fillRect/>
          </a:stretch>
        </p:blipFill>
        <p:spPr>
          <a:xfrm>
            <a:off x="0" y="6691"/>
            <a:ext cx="9144000" cy="6851309"/>
          </a:xfrm>
          <a:prstGeom prst="rect">
            <a:avLst/>
          </a:prstGeom>
          <a:ln>
            <a:noFill/>
          </a:ln>
        </p:spPr>
      </p:pic>
      <p:sp>
        <p:nvSpPr>
          <p:cNvPr id="5" name="4 Rectángulo"/>
          <p:cNvSpPr/>
          <p:nvPr/>
        </p:nvSpPr>
        <p:spPr>
          <a:xfrm>
            <a:off x="0" y="0"/>
            <a:ext cx="9144000" cy="6858000"/>
          </a:xfrm>
          <a:prstGeom prst="rect">
            <a:avLst/>
          </a:prstGeom>
          <a:solidFill>
            <a:schemeClr val="accent3">
              <a:lumMod val="75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3">
              <a:lumMod val="75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996633"/>
          </a:solidFill>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8541762866_e739226596_b.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6633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13268206034_206ba23457_h.jpg"/>
          <p:cNvPicPr>
            <a:picLocks noChangeAspect="1"/>
          </p:cNvPicPr>
          <p:nvPr/>
        </p:nvPicPr>
        <p:blipFill>
          <a:blip r:embed="rId2"/>
          <a:stretch>
            <a:fillRect/>
          </a:stretch>
        </p:blipFill>
        <p:spPr>
          <a:xfrm>
            <a:off x="0" y="20033"/>
            <a:ext cx="9144000" cy="6837967"/>
          </a:xfrm>
          <a:prstGeom prst="rect">
            <a:avLst/>
          </a:prstGeom>
        </p:spPr>
      </p:pic>
      <p:sp>
        <p:nvSpPr>
          <p:cNvPr id="5" name="4 Rectángulo"/>
          <p:cNvSpPr/>
          <p:nvPr/>
        </p:nvSpPr>
        <p:spPr>
          <a:xfrm>
            <a:off x="0" y="0"/>
            <a:ext cx="9144000" cy="6858000"/>
          </a:xfrm>
          <a:prstGeom prst="rect">
            <a:avLst/>
          </a:prstGeom>
          <a:solidFill>
            <a:srgbClr val="0947AB">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947AB">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8602365080_19b7bfcb7a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3">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5" name="4 Imagen" descr="13983808944_153308dec8_h.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solidFill>
            <a:schemeClr val="accent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out)">
                                      <p:cBhvr>
                                        <p:cTn id="2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14142855971_12c8582a1b_h.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xit" presetSubtype="3" fill="hold" grpId="1" nodeType="withEffect">
                                  <p:stCondLst>
                                    <p:cond delay="0"/>
                                  </p:stCondLst>
                                  <p:childTnLst>
                                    <p:animEffect transition="out" filter="strips(upRigh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1" y="0"/>
            <a:ext cx="9144000" cy="6858000"/>
          </a:xfrm>
          <a:prstGeom prst="rect">
            <a:avLst/>
          </a:prstGeom>
        </p:spPr>
      </p:pic>
      <p:sp>
        <p:nvSpPr>
          <p:cNvPr id="5" name="4 Rectángulo"/>
          <p:cNvSpPr/>
          <p:nvPr/>
        </p:nvSpPr>
        <p:spPr>
          <a:xfrm>
            <a:off x="0" y="0"/>
            <a:ext cx="9144000" cy="6858000"/>
          </a:xfrm>
          <a:prstGeom prst="rect">
            <a:avLst/>
          </a:prstGeom>
          <a:solidFill>
            <a:srgbClr val="F4EFC8">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4EFC8">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agen1.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8" presetClass="exit" presetSubtype="9" fill="hold" grpId="1" nodeType="withEffect">
                                  <p:stCondLst>
                                    <p:cond delay="0"/>
                                  </p:stCondLst>
                                  <p:childTnLst>
                                    <p:animEffect transition="out" filter="strips(upLef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jtjtt.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chemeClr val="accent6">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Imagen1o8.jpg"/>
          <p:cNvPicPr>
            <a:picLocks noChangeAspect="1"/>
          </p:cNvPicPr>
          <p:nvPr/>
        </p:nvPicPr>
        <p:blipFill>
          <a:blip r:embed="rId2"/>
          <a:stretch>
            <a:fillRect/>
          </a:stretch>
        </p:blipFill>
        <p:spPr>
          <a:xfrm>
            <a:off x="17859" y="0"/>
            <a:ext cx="9126141" cy="6858000"/>
          </a:xfrm>
          <a:prstGeom prst="rect">
            <a:avLst/>
          </a:prstGeom>
        </p:spPr>
      </p:pic>
      <p:sp>
        <p:nvSpPr>
          <p:cNvPr id="5" name="4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Imagen1l.jpg"/>
          <p:cNvPicPr>
            <a:picLocks noChangeAspect="1"/>
          </p:cNvPicPr>
          <p:nvPr/>
        </p:nvPicPr>
        <p:blipFill>
          <a:blip r:embed="rId2"/>
          <a:stretch>
            <a:fillRect/>
          </a:stretch>
        </p:blipFill>
        <p:spPr>
          <a:xfrm>
            <a:off x="0" y="26685"/>
            <a:ext cx="9144000" cy="6831315"/>
          </a:xfrm>
          <a:prstGeom prst="rect">
            <a:avLst/>
          </a:prstGeom>
        </p:spPr>
      </p:pic>
      <p:sp>
        <p:nvSpPr>
          <p:cNvPr id="5" name="4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Imagen1dr.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Imagen1p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5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5"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lumMod val="75000"/>
              <a:lumOff val="25000"/>
            </a:schemeClr>
          </a:solidFill>
        </p:spPr>
        <p:txBody>
          <a:bodyPr/>
          <a:lstStyle/>
          <a:p>
            <a:endParaRPr lang="es-ES" dirty="0"/>
          </a:p>
        </p:txBody>
      </p:sp>
      <p:pic>
        <p:nvPicPr>
          <p:cNvPr id="4" name="3 Imagen" descr="Imagen1u.jpg"/>
          <p:cNvPicPr>
            <a:picLocks noChangeAspect="1"/>
          </p:cNvPicPr>
          <p:nvPr/>
        </p:nvPicPr>
        <p:blipFill>
          <a:blip r:embed="rId2"/>
          <a:srcRect r="1562"/>
          <a:stretch>
            <a:fillRect/>
          </a:stretch>
        </p:blipFill>
        <p:spPr>
          <a:xfrm>
            <a:off x="142812" y="0"/>
            <a:ext cx="9001188" cy="6858000"/>
          </a:xfrm>
          <a:prstGeom prst="rect">
            <a:avLst/>
          </a:prstGeom>
        </p:spPr>
      </p:pic>
      <p:sp>
        <p:nvSpPr>
          <p:cNvPr id="5" name="4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947AB"/>
          </a:solidFill>
        </p:spPr>
        <p:txBody>
          <a:bodyPr/>
          <a:lstStyle/>
          <a:p>
            <a:endParaRPr lang="es-ES" dirty="0"/>
          </a:p>
        </p:txBody>
      </p:sp>
      <p:pic>
        <p:nvPicPr>
          <p:cNvPr id="4" name="3 Imagen" descr="Imagen1i6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DDBA97"/>
          </a:solidFill>
        </p:spPr>
        <p:txBody>
          <a:bodyPr/>
          <a:lstStyle/>
          <a:p>
            <a:endParaRPr lang="es-ES" dirty="0"/>
          </a:p>
        </p:txBody>
      </p:sp>
      <p:pic>
        <p:nvPicPr>
          <p:cNvPr id="4" name="3 Imagen" descr="Imagen1u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CA8"/>
          </a:solidFill>
        </p:spPr>
        <p:txBody>
          <a:bodyPr/>
          <a:lstStyle/>
          <a:p>
            <a:endParaRPr lang="es-ES" dirty="0"/>
          </a:p>
        </p:txBody>
      </p:sp>
      <p:pic>
        <p:nvPicPr>
          <p:cNvPr id="4" name="3 Imagen" descr="Imagen1u67.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grpId="1" nodeType="withEffect">
                                  <p:stCondLst>
                                    <p:cond delay="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16" fill="hold" grpId="1" nodeType="withEffect">
                                  <p:stCondLst>
                                    <p:cond delay="0"/>
                                  </p:stCondLst>
                                  <p:childTnLst>
                                    <p:animEffect transition="out" filter="box(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C31"/>
          </a:solidFill>
        </p:spPr>
        <p:txBody>
          <a:bodyPr/>
          <a:lstStyle/>
          <a:p>
            <a:endParaRPr lang="es-ES" dirty="0"/>
          </a:p>
        </p:txBody>
      </p:sp>
      <p:pic>
        <p:nvPicPr>
          <p:cNvPr id="4" name="3 Imagen" descr="Imagen1ty4r5.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1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26" fill="hold" grpId="1" nodeType="withEffect">
                                  <p:stCondLst>
                                    <p:cond delay="0"/>
                                  </p:stCondLst>
                                  <p:childTnLst>
                                    <p:animEffect transition="out" filter="barn(in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26" fill="hold" grpId="1" nodeType="withEffect">
                                  <p:stCondLst>
                                    <p:cond delay="0"/>
                                  </p:stCondLst>
                                  <p:childTnLst>
                                    <p:animEffect transition="out" filter="barn(in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CA8"/>
          </a:solidFill>
        </p:spPr>
        <p:txBody>
          <a:bodyPr/>
          <a:lstStyle/>
          <a:p>
            <a:endParaRPr lang="es-ES" dirty="0"/>
          </a:p>
        </p:txBody>
      </p:sp>
      <p:pic>
        <p:nvPicPr>
          <p:cNvPr id="4" name="3 Imagen" descr="Imagen1uu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B00"/>
          </a:solidFill>
        </p:spPr>
        <p:txBody>
          <a:bodyPr/>
          <a:lstStyle/>
          <a:p>
            <a:endParaRPr lang="es-ES" dirty="0"/>
          </a:p>
        </p:txBody>
      </p:sp>
      <p:pic>
        <p:nvPicPr>
          <p:cNvPr id="4" name="3 Imagen" descr="Imagen1y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xit" presetSubtype="3" fill="hold" grpId="1" nodeType="withEffect">
                                  <p:stCondLst>
                                    <p:cond delay="0"/>
                                  </p:stCondLst>
                                  <p:childTnLst>
                                    <p:animEffect transition="out" filter="strips(upRigh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grpId="1" nodeType="withEffect">
                                  <p:stCondLst>
                                    <p:cond delay="0"/>
                                  </p:stCondLst>
                                  <p:childTnLst>
                                    <p:animEffect transition="out" filter="diamond(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1yry.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accent3">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0"/>
            <a:ext cx="9144000" cy="6858000"/>
          </a:xfrm>
          <a:prstGeom prst="rect">
            <a:avLst/>
          </a:prstGeom>
          <a:solidFill>
            <a:schemeClr val="accent3">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4EFC8"/>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10'0.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5"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376"/>
          </a:solidFill>
        </p:spPr>
        <p:txBody>
          <a:bodyPr/>
          <a:lstStyle/>
          <a:p>
            <a:endParaRPr lang="es-ES" dirty="0"/>
          </a:p>
        </p:txBody>
      </p:sp>
      <p:pic>
        <p:nvPicPr>
          <p:cNvPr id="4" name="3 Imagen" descr="Imagen1689.jpg"/>
          <p:cNvPicPr>
            <a:picLocks noChangeAspect="1"/>
          </p:cNvPicPr>
          <p:nvPr/>
        </p:nvPicPr>
        <p:blipFill>
          <a:blip r:embed="rId2"/>
          <a:stretch>
            <a:fillRect/>
          </a:stretch>
        </p:blipFill>
        <p:spPr>
          <a:xfrm>
            <a:off x="1" y="0"/>
            <a:ext cx="9144000" cy="6858000"/>
          </a:xfrm>
          <a:prstGeom prst="rect">
            <a:avLst/>
          </a:prstGeom>
        </p:spPr>
      </p:pic>
      <p:sp>
        <p:nvSpPr>
          <p:cNvPr id="5" name="4 Rectángulo"/>
          <p:cNvSpPr/>
          <p:nvPr/>
        </p:nvSpPr>
        <p:spPr>
          <a:xfrm>
            <a:off x="0" y="0"/>
            <a:ext cx="9144000" cy="6858000"/>
          </a:xfrm>
          <a:prstGeom prst="rect">
            <a:avLst/>
          </a:prstGeom>
          <a:solidFill>
            <a:srgbClr val="CC9B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CC9B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2D05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92D05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Imagen16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in)">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Imagen10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accent3">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66026"/>
          </a:solidFill>
        </p:spPr>
        <p:txBody>
          <a:bodyPr/>
          <a:lstStyle/>
          <a:p>
            <a:endParaRPr lang="es-ES" dirty="0"/>
          </a:p>
        </p:txBody>
      </p:sp>
      <p:pic>
        <p:nvPicPr>
          <p:cNvPr id="4" name="3 Imagen" descr="Imagen17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6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42" fill="hold" grpId="1" nodeType="with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4" name="3 Imagen" descr="Imagen198k.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chemeClr val="bg2">
              <a:lumMod val="40000"/>
              <a:lumOff val="6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bg2">
              <a:lumMod val="40000"/>
              <a:lumOff val="6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Imagen18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grpId="1" nodeType="withEffect">
                                  <p:stCondLst>
                                    <p:cond delay="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16" fill="hold" grpId="1" nodeType="withEffect">
                                  <p:stCondLst>
                                    <p:cond delay="0"/>
                                  </p:stCondLst>
                                  <p:childTnLst>
                                    <p:animEffect transition="out" filter="box(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Imagen198.jpg"/>
          <p:cNvPicPr>
            <a:picLocks noChangeAspect="1"/>
          </p:cNvPicPr>
          <p:nvPr/>
        </p:nvPicPr>
        <p:blipFill>
          <a:blip r:embed="rId2"/>
          <a:stretch>
            <a:fillRect/>
          </a:stretch>
        </p:blipFill>
        <p:spPr>
          <a:xfrm>
            <a:off x="0" y="0"/>
            <a:ext cx="9144000" cy="6849070"/>
          </a:xfrm>
          <a:prstGeom prst="rect">
            <a:avLst/>
          </a:prstGeom>
        </p:spPr>
      </p:pic>
      <p:sp>
        <p:nvSpPr>
          <p:cNvPr id="5" name="4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26" fill="hold" grpId="1" nodeType="withEffect">
                                  <p:stCondLst>
                                    <p:cond delay="0"/>
                                  </p:stCondLst>
                                  <p:childTnLst>
                                    <p:animEffect transition="out" filter="barn(in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26" fill="hold" grpId="1" nodeType="withEffect">
                                  <p:stCondLst>
                                    <p:cond delay="0"/>
                                  </p:stCondLst>
                                  <p:childTnLst>
                                    <p:animEffect transition="out" filter="barn(in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yuanyang-terraced-field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26" name="AutoShape 2" descr="Rendered Ima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75000"/>
            </a:schemeClr>
          </a:solidFill>
        </p:spPr>
        <p:txBody>
          <a:bodyPr/>
          <a:lstStyle/>
          <a:p>
            <a:endParaRPr lang="es-ES" dirty="0"/>
          </a:p>
        </p:txBody>
      </p:sp>
      <p:pic>
        <p:nvPicPr>
          <p:cNvPr id="4" name="3 Imagen" descr="YuanyangTerracedFieldsChina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21" presetClass="entr" presetSubtype="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2)">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D050"/>
          </a:solidFill>
        </p:spPr>
        <p:txBody>
          <a:bodyPr/>
          <a:lstStyle/>
          <a:p>
            <a:endParaRPr lang="es-ES" dirty="0"/>
          </a:p>
        </p:txBody>
      </p:sp>
      <p:pic>
        <p:nvPicPr>
          <p:cNvPr id="4" name="3 Imagen" descr="Imagenu8888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7" name="Picture 4" descr="Rendered Image"/>
          <p:cNvPicPr>
            <a:picLocks noChangeAspect="1" noChangeArrowheads="1"/>
          </p:cNvPicPr>
          <p:nvPr/>
        </p:nvPicPr>
        <p:blipFill>
          <a:blip r:embed="rId3">
            <a:lum bright="40000" contrast="40000"/>
          </a:blip>
          <a:srcRect/>
          <a:stretch>
            <a:fillRect/>
          </a:stretch>
        </p:blipFill>
        <p:spPr bwMode="auto">
          <a:xfrm rot="20727745">
            <a:off x="4696947" y="4852597"/>
            <a:ext cx="2660493" cy="1698683"/>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ISEÑANDO LOS CAMP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-DISEÑANDO LOS CAMPOS-</Template>
  <TotalTime>0</TotalTime>
  <Words>383</Words>
  <Application>Microsoft Office PowerPoint</Application>
  <PresentationFormat>Presentación en pantalla (4:3)</PresentationFormat>
  <Paragraphs>11</Paragraphs>
  <Slides>61</Slides>
  <Notes>0</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-DISEÑANDO LOS CAMPOS-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2016-06-20T14:34:24Z</dcterms:created>
  <dcterms:modified xsi:type="dcterms:W3CDTF">2016-06-20T14:36:29Z</dcterms:modified>
</cp:coreProperties>
</file>