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21" r:id="rId3"/>
    <p:sldId id="360" r:id="rId4"/>
    <p:sldId id="349" r:id="rId5"/>
    <p:sldId id="335" r:id="rId6"/>
    <p:sldId id="331" r:id="rId7"/>
    <p:sldId id="264" r:id="rId8"/>
    <p:sldId id="285" r:id="rId9"/>
    <p:sldId id="283" r:id="rId10"/>
    <p:sldId id="267" r:id="rId11"/>
    <p:sldId id="306" r:id="rId12"/>
    <p:sldId id="300" r:id="rId13"/>
    <p:sldId id="316" r:id="rId14"/>
    <p:sldId id="297" r:id="rId15"/>
    <p:sldId id="295" r:id="rId16"/>
    <p:sldId id="318" r:id="rId17"/>
    <p:sldId id="301" r:id="rId18"/>
    <p:sldId id="265" r:id="rId19"/>
    <p:sldId id="317" r:id="rId20"/>
    <p:sldId id="292" r:id="rId21"/>
    <p:sldId id="298" r:id="rId22"/>
    <p:sldId id="325" r:id="rId23"/>
    <p:sldId id="277" r:id="rId24"/>
    <p:sldId id="312" r:id="rId25"/>
    <p:sldId id="280" r:id="rId26"/>
    <p:sldId id="284" r:id="rId27"/>
    <p:sldId id="275" r:id="rId28"/>
    <p:sldId id="338" r:id="rId29"/>
    <p:sldId id="258" r:id="rId30"/>
    <p:sldId id="308" r:id="rId31"/>
    <p:sldId id="273" r:id="rId32"/>
    <p:sldId id="272" r:id="rId33"/>
    <p:sldId id="326" r:id="rId34"/>
    <p:sldId id="314" r:id="rId35"/>
    <p:sldId id="271" r:id="rId36"/>
    <p:sldId id="339" r:id="rId37"/>
    <p:sldId id="303" r:id="rId38"/>
    <p:sldId id="343" r:id="rId39"/>
    <p:sldId id="322" r:id="rId40"/>
    <p:sldId id="340" r:id="rId41"/>
    <p:sldId id="287" r:id="rId42"/>
    <p:sldId id="345" r:id="rId43"/>
    <p:sldId id="304" r:id="rId44"/>
    <p:sldId id="302" r:id="rId45"/>
    <p:sldId id="262" r:id="rId46"/>
    <p:sldId id="353" r:id="rId47"/>
    <p:sldId id="350" r:id="rId48"/>
    <p:sldId id="351" r:id="rId49"/>
    <p:sldId id="352" r:id="rId50"/>
    <p:sldId id="348" r:id="rId51"/>
    <p:sldId id="346" r:id="rId52"/>
    <p:sldId id="347" r:id="rId53"/>
    <p:sldId id="341" r:id="rId54"/>
    <p:sldId id="282" r:id="rId55"/>
    <p:sldId id="293" r:id="rId56"/>
    <p:sldId id="291" r:id="rId57"/>
    <p:sldId id="305" r:id="rId58"/>
    <p:sldId id="290" r:id="rId59"/>
    <p:sldId id="315" r:id="rId60"/>
    <p:sldId id="313" r:id="rId61"/>
    <p:sldId id="278" r:id="rId62"/>
    <p:sldId id="354" r:id="rId63"/>
    <p:sldId id="311" r:id="rId64"/>
    <p:sldId id="268" r:id="rId65"/>
    <p:sldId id="355" r:id="rId66"/>
    <p:sldId id="358" r:id="rId67"/>
    <p:sldId id="323" r:id="rId68"/>
    <p:sldId id="319" r:id="rId69"/>
    <p:sldId id="259" r:id="rId70"/>
    <p:sldId id="256" r:id="rId71"/>
    <p:sldId id="333" r:id="rId72"/>
    <p:sldId id="356" r:id="rId73"/>
    <p:sldId id="357" r:id="rId74"/>
    <p:sldId id="269" r:id="rId75"/>
    <p:sldId id="332" r:id="rId76"/>
    <p:sldId id="330" r:id="rId77"/>
    <p:sldId id="359" r:id="rId78"/>
    <p:sldId id="327" r:id="rId79"/>
    <p:sldId id="276" r:id="rId80"/>
    <p:sldId id="320" r:id="rId81"/>
    <p:sldId id="279" r:id="rId82"/>
    <p:sldId id="324" r:id="rId83"/>
    <p:sldId id="361" r:id="rId8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CgI30Jw6iYCyuElW4iwqw" hashData="BdjN8hJx/fRkr23ESKOs7z1yUZ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93111"/>
    <a:srgbClr val="2A8E3D"/>
    <a:srgbClr val="FF3300"/>
    <a:srgbClr val="FF0066"/>
    <a:srgbClr val="009900"/>
    <a:srgbClr val="000099"/>
    <a:srgbClr val="993366"/>
    <a:srgbClr val="FF9933"/>
    <a:srgbClr val="64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50" d="100"/>
          <a:sy n="50" d="100"/>
        </p:scale>
        <p:origin x="-660"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1A4F9FF-5A88-48D3-9F4E-E48218488BDA}" type="datetimeFigureOut">
              <a:rPr lang="es-ES" smtClean="0"/>
              <a:pPr/>
              <a:t>01/05/2014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3AB419-941F-44AE-A716-097E329A5A23}" type="slidenum">
              <a:rPr lang="es-ES" smtClean="0"/>
              <a:pPr/>
              <a:t>‹Nº›</a:t>
            </a:fld>
            <a:endParaRPr lang="es-ES"/>
          </a:p>
        </p:txBody>
      </p:sp>
    </p:spTree>
  </p:cSld>
  <p:clrMapOvr>
    <a:masterClrMapping/>
  </p:clrMapOvr>
  <p:transition spd="slow" advTm="10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1A4F9FF-5A88-48D3-9F4E-E48218488BDA}" type="datetimeFigureOut">
              <a:rPr lang="es-ES" smtClean="0"/>
              <a:pPr/>
              <a:t>01/05/2014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3AB419-941F-44AE-A716-097E329A5A23}" type="slidenum">
              <a:rPr lang="es-ES" smtClean="0"/>
              <a:pPr/>
              <a:t>‹Nº›</a:t>
            </a:fld>
            <a:endParaRPr lang="es-ES"/>
          </a:p>
        </p:txBody>
      </p:sp>
    </p:spTree>
  </p:cSld>
  <p:clrMapOvr>
    <a:masterClrMapping/>
  </p:clrMapOvr>
  <p:transition spd="slow" advTm="10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1A4F9FF-5A88-48D3-9F4E-E48218488BDA}" type="datetimeFigureOut">
              <a:rPr lang="es-ES" smtClean="0"/>
              <a:pPr/>
              <a:t>01/05/2014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3AB419-941F-44AE-A716-097E329A5A23}" type="slidenum">
              <a:rPr lang="es-ES" smtClean="0"/>
              <a:pPr/>
              <a:t>‹Nº›</a:t>
            </a:fld>
            <a:endParaRPr lang="es-ES"/>
          </a:p>
        </p:txBody>
      </p:sp>
    </p:spTree>
  </p:cSld>
  <p:clrMapOvr>
    <a:masterClrMapping/>
  </p:clrMapOvr>
  <p:transition spd="slow" advTm="10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1A4F9FF-5A88-48D3-9F4E-E48218488BDA}" type="datetimeFigureOut">
              <a:rPr lang="es-ES" smtClean="0"/>
              <a:pPr/>
              <a:t>01/05/2014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E3AB419-941F-44AE-A716-097E329A5A23}" type="slidenum">
              <a:rPr lang="es-ES" smtClean="0"/>
              <a:pPr/>
              <a:t>‹Nº›</a:t>
            </a:fld>
            <a:endParaRPr lang="es-ES"/>
          </a:p>
        </p:txBody>
      </p:sp>
    </p:spTree>
  </p:cSld>
  <p:clrMapOvr>
    <a:masterClrMapping/>
  </p:clrMapOvr>
  <p:transition spd="slow" advTm="10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1A4F9FF-5A88-48D3-9F4E-E48218488BDA}" type="datetimeFigureOut">
              <a:rPr lang="es-ES" smtClean="0"/>
              <a:pPr/>
              <a:t>01/05/2014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E3AB419-941F-44AE-A716-097E329A5A23}" type="slidenum">
              <a:rPr lang="es-ES" smtClean="0"/>
              <a:pPr/>
              <a:t>‹Nº›</a:t>
            </a:fld>
            <a:endParaRPr lang="es-ES"/>
          </a:p>
        </p:txBody>
      </p:sp>
    </p:spTree>
  </p:cSld>
  <p:clrMapOvr>
    <a:masterClrMapping/>
  </p:clrMapOvr>
  <p:transition spd="slow" advTm="10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1A4F9FF-5A88-48D3-9F4E-E48218488BDA}" type="datetimeFigureOut">
              <a:rPr lang="es-ES" smtClean="0"/>
              <a:pPr/>
              <a:t>01/05/2014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E3AB419-941F-44AE-A716-097E329A5A23}" type="slidenum">
              <a:rPr lang="es-ES" smtClean="0"/>
              <a:pPr/>
              <a:t>‹Nº›</a:t>
            </a:fld>
            <a:endParaRPr lang="es-ES"/>
          </a:p>
        </p:txBody>
      </p:sp>
    </p:spTree>
  </p:cSld>
  <p:clrMapOvr>
    <a:masterClrMapping/>
  </p:clrMapOvr>
  <p:transition spd="slow" advTm="10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1A4F9FF-5A88-48D3-9F4E-E48218488BDA}" type="datetimeFigureOut">
              <a:rPr lang="es-ES" smtClean="0"/>
              <a:pPr/>
              <a:t>01/05/2014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E3AB419-941F-44AE-A716-097E329A5A23}" type="slidenum">
              <a:rPr lang="es-ES" smtClean="0"/>
              <a:pPr/>
              <a:t>‹Nº›</a:t>
            </a:fld>
            <a:endParaRPr lang="es-ES"/>
          </a:p>
        </p:txBody>
      </p:sp>
    </p:spTree>
  </p:cSld>
  <p:clrMapOvr>
    <a:masterClrMapping/>
  </p:clrMapOvr>
  <p:transition spd="slow" advTm="10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1A4F9FF-5A88-48D3-9F4E-E48218488BDA}" type="datetimeFigureOut">
              <a:rPr lang="es-ES" smtClean="0"/>
              <a:pPr/>
              <a:t>01/05/2014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E3AB419-941F-44AE-A716-097E329A5A23}" type="slidenum">
              <a:rPr lang="es-ES" smtClean="0"/>
              <a:pPr/>
              <a:t>‹Nº›</a:t>
            </a:fld>
            <a:endParaRPr lang="es-ES"/>
          </a:p>
        </p:txBody>
      </p:sp>
    </p:spTree>
  </p:cSld>
  <p:clrMapOvr>
    <a:masterClrMapping/>
  </p:clrMapOvr>
  <p:transition spd="slow" advTm="10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1A4F9FF-5A88-48D3-9F4E-E48218488BDA}" type="datetimeFigureOut">
              <a:rPr lang="es-ES" smtClean="0"/>
              <a:pPr/>
              <a:t>01/05/2014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E3AB419-941F-44AE-A716-097E329A5A23}" type="slidenum">
              <a:rPr lang="es-ES" smtClean="0"/>
              <a:pPr/>
              <a:t>‹Nº›</a:t>
            </a:fld>
            <a:endParaRPr lang="es-ES"/>
          </a:p>
        </p:txBody>
      </p:sp>
    </p:spTree>
  </p:cSld>
  <p:clrMapOvr>
    <a:masterClrMapping/>
  </p:clrMapOvr>
  <p:transition spd="slow" advTm="10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1A4F9FF-5A88-48D3-9F4E-E48218488BDA}" type="datetimeFigureOut">
              <a:rPr lang="es-ES" smtClean="0"/>
              <a:pPr/>
              <a:t>01/05/2014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3AB419-941F-44AE-A716-097E329A5A23}" type="slidenum">
              <a:rPr lang="es-ES" smtClean="0"/>
              <a:pPr/>
              <a:t>‹Nº›</a:t>
            </a:fld>
            <a:endParaRPr lang="es-ES"/>
          </a:p>
        </p:txBody>
      </p:sp>
    </p:spTree>
  </p:cSld>
  <p:clrMapOvr>
    <a:masterClrMapping/>
  </p:clrMapOvr>
  <p:transition spd="slow" advTm="10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1A4F9FF-5A88-48D3-9F4E-E48218488BDA}" type="datetimeFigureOut">
              <a:rPr lang="es-ES" smtClean="0"/>
              <a:pPr/>
              <a:t>01/05/2014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3AB419-941F-44AE-A716-097E329A5A23}" type="slidenum">
              <a:rPr lang="es-ES" smtClean="0"/>
              <a:pPr/>
              <a:t>‹Nº›</a:t>
            </a:fld>
            <a:endParaRPr lang="es-ES"/>
          </a:p>
        </p:txBody>
      </p:sp>
    </p:spTree>
  </p:cSld>
  <p:clrMapOvr>
    <a:masterClrMapping/>
  </p:clrMapOvr>
  <p:transition spd="slow" advTm="10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5208462-D565-4BFA-9134-4E43AC4F3B4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A4F9FF-5A88-48D3-9F4E-E48218488BDA}" type="datetimeFigureOut">
              <a:rPr lang="es-ES" smtClean="0"/>
              <a:pPr/>
              <a:t>01/05/2014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3AB419-941F-44AE-A716-097E329A5A2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6A4170A-20CC-4056-BA99-1892D6427A5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8.png"/><Relationship Id="rId7" Type="http://schemas.openxmlformats.org/officeDocument/2006/relationships/image" Target="../media/image8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fran-2.jpg"/>
          <p:cNvPicPr>
            <a:picLocks noChangeAspect="1"/>
          </p:cNvPicPr>
          <p:nvPr/>
        </p:nvPicPr>
        <p:blipFill>
          <a:blip r:embed="rId3"/>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3974" name="Picture 6" descr="Rendered Image"/>
          <p:cNvPicPr>
            <a:picLocks noChangeAspect="1" noChangeArrowheads="1"/>
          </p:cNvPicPr>
          <p:nvPr/>
        </p:nvPicPr>
        <p:blipFill>
          <a:blip r:embed="rId4">
            <a:lum contrast="20000"/>
          </a:blip>
          <a:srcRect/>
          <a:stretch>
            <a:fillRect/>
          </a:stretch>
        </p:blipFill>
        <p:spPr bwMode="auto">
          <a:xfrm>
            <a:off x="3714744" y="428604"/>
            <a:ext cx="4452935" cy="855316"/>
          </a:xfrm>
          <a:prstGeom prst="rect">
            <a:avLst/>
          </a:prstGeom>
          <a:noFill/>
        </p:spPr>
      </p:pic>
      <p:pic>
        <p:nvPicPr>
          <p:cNvPr id="83976" name="Picture 8" descr="Rendered Image"/>
          <p:cNvPicPr>
            <a:picLocks noChangeAspect="1" noChangeArrowheads="1"/>
          </p:cNvPicPr>
          <p:nvPr/>
        </p:nvPicPr>
        <p:blipFill>
          <a:blip r:embed="rId5">
            <a:lum contrast="20000"/>
          </a:blip>
          <a:srcRect/>
          <a:stretch>
            <a:fillRect/>
          </a:stretch>
        </p:blipFill>
        <p:spPr bwMode="auto">
          <a:xfrm>
            <a:off x="3143240" y="1428736"/>
            <a:ext cx="1500198" cy="781049"/>
          </a:xfrm>
          <a:prstGeom prst="rect">
            <a:avLst/>
          </a:prstGeom>
          <a:noFill/>
        </p:spPr>
      </p:pic>
      <p:pic>
        <p:nvPicPr>
          <p:cNvPr id="83978" name="Picture 10" descr="Rendered Image"/>
          <p:cNvPicPr>
            <a:picLocks noChangeAspect="1" noChangeArrowheads="1"/>
          </p:cNvPicPr>
          <p:nvPr/>
        </p:nvPicPr>
        <p:blipFill>
          <a:blip r:embed="rId6">
            <a:lum contrast="20000"/>
          </a:blip>
          <a:srcRect/>
          <a:stretch>
            <a:fillRect/>
          </a:stretch>
        </p:blipFill>
        <p:spPr bwMode="auto">
          <a:xfrm>
            <a:off x="4857752" y="1357298"/>
            <a:ext cx="4000528" cy="856625"/>
          </a:xfrm>
          <a:prstGeom prst="rect">
            <a:avLst/>
          </a:prstGeom>
          <a:noFill/>
        </p:spPr>
      </p:pic>
      <p:pic>
        <p:nvPicPr>
          <p:cNvPr id="83980" name="Picture 12" descr="Rendered Image"/>
          <p:cNvPicPr>
            <a:picLocks noChangeAspect="1" noChangeArrowheads="1"/>
          </p:cNvPicPr>
          <p:nvPr/>
        </p:nvPicPr>
        <p:blipFill>
          <a:blip r:embed="rId7">
            <a:lum bright="20000" contrast="40000"/>
          </a:blip>
          <a:srcRect/>
          <a:stretch>
            <a:fillRect/>
          </a:stretch>
        </p:blipFill>
        <p:spPr bwMode="auto">
          <a:xfrm>
            <a:off x="6500826" y="6264326"/>
            <a:ext cx="2233610" cy="307945"/>
          </a:xfrm>
          <a:prstGeom prst="rect">
            <a:avLst/>
          </a:prstGeom>
          <a:noFill/>
        </p:spPr>
      </p:pic>
      <p:pic>
        <p:nvPicPr>
          <p:cNvPr id="10" name="9 Imagen" descr="san-fran-2.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20000">
    <p:comb/>
    <p:sndAc>
      <p:stSnd loop="1">
        <p:snd r:embed="rId2" name="- San Francisco - Scott McKenzi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par>
                          <p:cTn id="22" fill="hold">
                            <p:stCondLst>
                              <p:cond delay="3000"/>
                            </p:stCondLst>
                            <p:childTnLst>
                              <p:par>
                                <p:cTn id="23" presetID="31" presetClass="entr" presetSubtype="0" fill="hold" nodeType="afterEffect">
                                  <p:stCondLst>
                                    <p:cond delay="0"/>
                                  </p:stCondLst>
                                  <p:iterate type="lt">
                                    <p:tmPct val="5000"/>
                                  </p:iterate>
                                  <p:childTnLst>
                                    <p:set>
                                      <p:cBhvr>
                                        <p:cTn id="24" dur="1" fill="hold">
                                          <p:stCondLst>
                                            <p:cond delay="0"/>
                                          </p:stCondLst>
                                        </p:cTn>
                                        <p:tgtEl>
                                          <p:spTgt spid="83974"/>
                                        </p:tgtEl>
                                        <p:attrNameLst>
                                          <p:attrName>style.visibility</p:attrName>
                                        </p:attrNameLst>
                                      </p:cBhvr>
                                      <p:to>
                                        <p:strVal val="visible"/>
                                      </p:to>
                                    </p:set>
                                    <p:anim calcmode="lin" valueType="num">
                                      <p:cBhvr>
                                        <p:cTn id="25" dur="2000" fill="hold"/>
                                        <p:tgtEl>
                                          <p:spTgt spid="83974"/>
                                        </p:tgtEl>
                                        <p:attrNameLst>
                                          <p:attrName>ppt_w</p:attrName>
                                        </p:attrNameLst>
                                      </p:cBhvr>
                                      <p:tavLst>
                                        <p:tav tm="0">
                                          <p:val>
                                            <p:fltVal val="0"/>
                                          </p:val>
                                        </p:tav>
                                        <p:tav tm="100000">
                                          <p:val>
                                            <p:strVal val="#ppt_w"/>
                                          </p:val>
                                        </p:tav>
                                      </p:tavLst>
                                    </p:anim>
                                    <p:anim calcmode="lin" valueType="num">
                                      <p:cBhvr>
                                        <p:cTn id="26" dur="2000" fill="hold"/>
                                        <p:tgtEl>
                                          <p:spTgt spid="83974"/>
                                        </p:tgtEl>
                                        <p:attrNameLst>
                                          <p:attrName>ppt_h</p:attrName>
                                        </p:attrNameLst>
                                      </p:cBhvr>
                                      <p:tavLst>
                                        <p:tav tm="0">
                                          <p:val>
                                            <p:fltVal val="0"/>
                                          </p:val>
                                        </p:tav>
                                        <p:tav tm="100000">
                                          <p:val>
                                            <p:strVal val="#ppt_h"/>
                                          </p:val>
                                        </p:tav>
                                      </p:tavLst>
                                    </p:anim>
                                    <p:anim calcmode="lin" valueType="num">
                                      <p:cBhvr>
                                        <p:cTn id="27" dur="2000" fill="hold"/>
                                        <p:tgtEl>
                                          <p:spTgt spid="83974"/>
                                        </p:tgtEl>
                                        <p:attrNameLst>
                                          <p:attrName>style.rotation</p:attrName>
                                        </p:attrNameLst>
                                      </p:cBhvr>
                                      <p:tavLst>
                                        <p:tav tm="0">
                                          <p:val>
                                            <p:fltVal val="90"/>
                                          </p:val>
                                        </p:tav>
                                        <p:tav tm="100000">
                                          <p:val>
                                            <p:fltVal val="0"/>
                                          </p:val>
                                        </p:tav>
                                      </p:tavLst>
                                    </p:anim>
                                    <p:animEffect transition="in" filter="fade">
                                      <p:cBhvr>
                                        <p:cTn id="28" dur="2000"/>
                                        <p:tgtEl>
                                          <p:spTgt spid="83974"/>
                                        </p:tgtEl>
                                      </p:cBhvr>
                                    </p:animEffect>
                                  </p:childTnLst>
                                </p:cTn>
                              </p:par>
                            </p:childTnLst>
                          </p:cTn>
                        </p:par>
                        <p:par>
                          <p:cTn id="29" fill="hold">
                            <p:stCondLst>
                              <p:cond delay="5000"/>
                            </p:stCondLst>
                            <p:childTnLst>
                              <p:par>
                                <p:cTn id="30" presetID="31" presetClass="entr" presetSubtype="0" fill="hold" nodeType="afterEffect">
                                  <p:stCondLst>
                                    <p:cond delay="0"/>
                                  </p:stCondLst>
                                  <p:iterate type="lt">
                                    <p:tmPct val="5000"/>
                                  </p:iterate>
                                  <p:childTnLst>
                                    <p:set>
                                      <p:cBhvr>
                                        <p:cTn id="31" dur="1" fill="hold">
                                          <p:stCondLst>
                                            <p:cond delay="0"/>
                                          </p:stCondLst>
                                        </p:cTn>
                                        <p:tgtEl>
                                          <p:spTgt spid="83976"/>
                                        </p:tgtEl>
                                        <p:attrNameLst>
                                          <p:attrName>style.visibility</p:attrName>
                                        </p:attrNameLst>
                                      </p:cBhvr>
                                      <p:to>
                                        <p:strVal val="visible"/>
                                      </p:to>
                                    </p:set>
                                    <p:anim calcmode="lin" valueType="num">
                                      <p:cBhvr>
                                        <p:cTn id="32" dur="2000" fill="hold"/>
                                        <p:tgtEl>
                                          <p:spTgt spid="83976"/>
                                        </p:tgtEl>
                                        <p:attrNameLst>
                                          <p:attrName>ppt_w</p:attrName>
                                        </p:attrNameLst>
                                      </p:cBhvr>
                                      <p:tavLst>
                                        <p:tav tm="0">
                                          <p:val>
                                            <p:fltVal val="0"/>
                                          </p:val>
                                        </p:tav>
                                        <p:tav tm="100000">
                                          <p:val>
                                            <p:strVal val="#ppt_w"/>
                                          </p:val>
                                        </p:tav>
                                      </p:tavLst>
                                    </p:anim>
                                    <p:anim calcmode="lin" valueType="num">
                                      <p:cBhvr>
                                        <p:cTn id="33" dur="2000" fill="hold"/>
                                        <p:tgtEl>
                                          <p:spTgt spid="83976"/>
                                        </p:tgtEl>
                                        <p:attrNameLst>
                                          <p:attrName>ppt_h</p:attrName>
                                        </p:attrNameLst>
                                      </p:cBhvr>
                                      <p:tavLst>
                                        <p:tav tm="0">
                                          <p:val>
                                            <p:fltVal val="0"/>
                                          </p:val>
                                        </p:tav>
                                        <p:tav tm="100000">
                                          <p:val>
                                            <p:strVal val="#ppt_h"/>
                                          </p:val>
                                        </p:tav>
                                      </p:tavLst>
                                    </p:anim>
                                    <p:anim calcmode="lin" valueType="num">
                                      <p:cBhvr>
                                        <p:cTn id="34" dur="2000" fill="hold"/>
                                        <p:tgtEl>
                                          <p:spTgt spid="83976"/>
                                        </p:tgtEl>
                                        <p:attrNameLst>
                                          <p:attrName>style.rotation</p:attrName>
                                        </p:attrNameLst>
                                      </p:cBhvr>
                                      <p:tavLst>
                                        <p:tav tm="0">
                                          <p:val>
                                            <p:fltVal val="90"/>
                                          </p:val>
                                        </p:tav>
                                        <p:tav tm="100000">
                                          <p:val>
                                            <p:fltVal val="0"/>
                                          </p:val>
                                        </p:tav>
                                      </p:tavLst>
                                    </p:anim>
                                    <p:animEffect transition="in" filter="fade">
                                      <p:cBhvr>
                                        <p:cTn id="35" dur="2000"/>
                                        <p:tgtEl>
                                          <p:spTgt spid="83976"/>
                                        </p:tgtEl>
                                      </p:cBhvr>
                                    </p:animEffect>
                                  </p:childTnLst>
                                </p:cTn>
                              </p:par>
                            </p:childTnLst>
                          </p:cTn>
                        </p:par>
                        <p:par>
                          <p:cTn id="36" fill="hold">
                            <p:stCondLst>
                              <p:cond delay="7000"/>
                            </p:stCondLst>
                            <p:childTnLst>
                              <p:par>
                                <p:cTn id="37" presetID="31" presetClass="entr" presetSubtype="0" fill="hold" nodeType="afterEffect">
                                  <p:stCondLst>
                                    <p:cond delay="0"/>
                                  </p:stCondLst>
                                  <p:iterate type="lt">
                                    <p:tmPct val="5000"/>
                                  </p:iterate>
                                  <p:childTnLst>
                                    <p:set>
                                      <p:cBhvr>
                                        <p:cTn id="38" dur="1" fill="hold">
                                          <p:stCondLst>
                                            <p:cond delay="0"/>
                                          </p:stCondLst>
                                        </p:cTn>
                                        <p:tgtEl>
                                          <p:spTgt spid="83978"/>
                                        </p:tgtEl>
                                        <p:attrNameLst>
                                          <p:attrName>style.visibility</p:attrName>
                                        </p:attrNameLst>
                                      </p:cBhvr>
                                      <p:to>
                                        <p:strVal val="visible"/>
                                      </p:to>
                                    </p:set>
                                    <p:anim calcmode="lin" valueType="num">
                                      <p:cBhvr>
                                        <p:cTn id="39" dur="2000" fill="hold"/>
                                        <p:tgtEl>
                                          <p:spTgt spid="83978"/>
                                        </p:tgtEl>
                                        <p:attrNameLst>
                                          <p:attrName>ppt_w</p:attrName>
                                        </p:attrNameLst>
                                      </p:cBhvr>
                                      <p:tavLst>
                                        <p:tav tm="0">
                                          <p:val>
                                            <p:fltVal val="0"/>
                                          </p:val>
                                        </p:tav>
                                        <p:tav tm="100000">
                                          <p:val>
                                            <p:strVal val="#ppt_w"/>
                                          </p:val>
                                        </p:tav>
                                      </p:tavLst>
                                    </p:anim>
                                    <p:anim calcmode="lin" valueType="num">
                                      <p:cBhvr>
                                        <p:cTn id="40" dur="2000" fill="hold"/>
                                        <p:tgtEl>
                                          <p:spTgt spid="83978"/>
                                        </p:tgtEl>
                                        <p:attrNameLst>
                                          <p:attrName>ppt_h</p:attrName>
                                        </p:attrNameLst>
                                      </p:cBhvr>
                                      <p:tavLst>
                                        <p:tav tm="0">
                                          <p:val>
                                            <p:fltVal val="0"/>
                                          </p:val>
                                        </p:tav>
                                        <p:tav tm="100000">
                                          <p:val>
                                            <p:strVal val="#ppt_h"/>
                                          </p:val>
                                        </p:tav>
                                      </p:tavLst>
                                    </p:anim>
                                    <p:anim calcmode="lin" valueType="num">
                                      <p:cBhvr>
                                        <p:cTn id="41" dur="2000" fill="hold"/>
                                        <p:tgtEl>
                                          <p:spTgt spid="83978"/>
                                        </p:tgtEl>
                                        <p:attrNameLst>
                                          <p:attrName>style.rotation</p:attrName>
                                        </p:attrNameLst>
                                      </p:cBhvr>
                                      <p:tavLst>
                                        <p:tav tm="0">
                                          <p:val>
                                            <p:fltVal val="90"/>
                                          </p:val>
                                        </p:tav>
                                        <p:tav tm="100000">
                                          <p:val>
                                            <p:fltVal val="0"/>
                                          </p:val>
                                        </p:tav>
                                      </p:tavLst>
                                    </p:anim>
                                    <p:animEffect transition="in" filter="fade">
                                      <p:cBhvr>
                                        <p:cTn id="42" dur="2000"/>
                                        <p:tgtEl>
                                          <p:spTgt spid="83978"/>
                                        </p:tgtEl>
                                      </p:cBhvr>
                                    </p:animEffect>
                                  </p:childTnLst>
                                </p:cTn>
                              </p:par>
                            </p:childTnLst>
                          </p:cTn>
                        </p:par>
                        <p:par>
                          <p:cTn id="43" fill="hold">
                            <p:stCondLst>
                              <p:cond delay="9000"/>
                            </p:stCondLst>
                            <p:childTnLst>
                              <p:par>
                                <p:cTn id="44" presetID="29" presetClass="entr" presetSubtype="0" fill="hold" nodeType="afterEffect">
                                  <p:stCondLst>
                                    <p:cond delay="0"/>
                                  </p:stCondLst>
                                  <p:childTnLst>
                                    <p:set>
                                      <p:cBhvr>
                                        <p:cTn id="45" dur="1" fill="hold">
                                          <p:stCondLst>
                                            <p:cond delay="0"/>
                                          </p:stCondLst>
                                        </p:cTn>
                                        <p:tgtEl>
                                          <p:spTgt spid="83980"/>
                                        </p:tgtEl>
                                        <p:attrNameLst>
                                          <p:attrName>style.visibility</p:attrName>
                                        </p:attrNameLst>
                                      </p:cBhvr>
                                      <p:to>
                                        <p:strVal val="visible"/>
                                      </p:to>
                                    </p:set>
                                    <p:anim calcmode="lin" valueType="num">
                                      <p:cBhvr>
                                        <p:cTn id="46" dur="2000" fill="hold"/>
                                        <p:tgtEl>
                                          <p:spTgt spid="83980"/>
                                        </p:tgtEl>
                                        <p:attrNameLst>
                                          <p:attrName>ppt_x</p:attrName>
                                        </p:attrNameLst>
                                      </p:cBhvr>
                                      <p:tavLst>
                                        <p:tav tm="0">
                                          <p:val>
                                            <p:strVal val="#ppt_x-.2"/>
                                          </p:val>
                                        </p:tav>
                                        <p:tav tm="100000">
                                          <p:val>
                                            <p:strVal val="#ppt_x"/>
                                          </p:val>
                                        </p:tav>
                                      </p:tavLst>
                                    </p:anim>
                                    <p:anim calcmode="lin" valueType="num">
                                      <p:cBhvr>
                                        <p:cTn id="47" dur="2000" fill="hold"/>
                                        <p:tgtEl>
                                          <p:spTgt spid="83980"/>
                                        </p:tgtEl>
                                        <p:attrNameLst>
                                          <p:attrName>ppt_y</p:attrName>
                                        </p:attrNameLst>
                                      </p:cBhvr>
                                      <p:tavLst>
                                        <p:tav tm="0">
                                          <p:val>
                                            <p:strVal val="#ppt_y"/>
                                          </p:val>
                                        </p:tav>
                                        <p:tav tm="100000">
                                          <p:val>
                                            <p:strVal val="#ppt_y"/>
                                          </p:val>
                                        </p:tav>
                                      </p:tavLst>
                                    </p:anim>
                                    <p:animEffect transition="in" filter="wipe(right)" prLst="gradientSize: 0.1">
                                      <p:cBhvr>
                                        <p:cTn id="48" dur="2000"/>
                                        <p:tgtEl>
                                          <p:spTgt spid="839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Rectángulo"/>
          <p:cNvSpPr/>
          <p:nvPr/>
        </p:nvSpPr>
        <p:spPr>
          <a:xfrm>
            <a:off x="285720" y="214290"/>
            <a:ext cx="8572560" cy="6429420"/>
          </a:xfrm>
          <a:prstGeom prst="rect">
            <a:avLst/>
          </a:prstGeom>
          <a:solidFill>
            <a:srgbClr val="64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1905"/>
            </a:avLst>
          </a:prstGeom>
          <a:gradFill>
            <a:gsLst>
              <a:gs pos="0">
                <a:srgbClr val="FFF200"/>
              </a:gs>
              <a:gs pos="45000">
                <a:srgbClr val="FF7A00"/>
              </a:gs>
              <a:gs pos="70000">
                <a:srgbClr val="FF0300"/>
              </a:gs>
              <a:gs pos="100000">
                <a:srgbClr val="4D0808"/>
              </a:gs>
            </a:gsLst>
            <a:lin ang="5400000" scaled="0"/>
          </a:gradFill>
          <a:ln>
            <a:noFill/>
          </a:ln>
          <a:scene3d>
            <a:camera prst="orthographicFront"/>
            <a:lightRig rig="threePt" dir="t"/>
          </a:scene3d>
          <a:sp3d extrusionH="38100">
            <a:bevelT w="152400" h="152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500034" y="285728"/>
            <a:ext cx="8215370" cy="6801862"/>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San Francisco es considerada como una de las más bellas ciudades del mundo. Famosa por su impresionante paisaje urbano, un clima templado, sus atracciones culturales, barrios variados y cocina de clase mundial, a menudo se alude a ella como a "La ciudad favorita por todo el mundo."</a:t>
            </a:r>
            <a:r>
              <a:rPr lang="es-ES" sz="2000" dirty="0" smtClean="0">
                <a:solidFill>
                  <a:srgbClr val="FFFF00"/>
                </a:solidFill>
                <a:effectLst>
                  <a:outerShdw blurRad="38100" dist="38100" dir="2700000" algn="tl">
                    <a:srgbClr val="000000">
                      <a:alpha val="43137"/>
                    </a:srgbClr>
                  </a:outerShdw>
                </a:effectLst>
              </a:rPr>
              <a:t> </a:t>
            </a:r>
            <a:r>
              <a:rPr lang="es-ES" sz="2000" dirty="0" smtClean="0">
                <a:solidFill>
                  <a:srgbClr val="FFFF00"/>
                </a:solidFill>
                <a:effectLst>
                  <a:outerShdw blurRad="38100" dist="38100" dir="2700000" algn="tl">
                    <a:srgbClr val="000000">
                      <a:alpha val="43137"/>
                    </a:srgbClr>
                  </a:outerShdw>
                </a:effectLst>
                <a:latin typeface="Agency FB" pitchFamily="34" charset="0"/>
              </a:rPr>
              <a:t>A diferencia de muchas otras ciudades de América no hace falta un coche para visitar San Francisco, ya que mide sólo 47 millas cuadradas/120 kilómetros cuadrados. Sus monumentos símbolos incluyen el </a:t>
            </a:r>
            <a:r>
              <a:rPr lang="es-ES" sz="2000" dirty="0" err="1" smtClean="0">
                <a:solidFill>
                  <a:srgbClr val="FFFF00"/>
                </a:solidFill>
                <a:effectLst>
                  <a:outerShdw blurRad="38100" dist="38100" dir="2700000" algn="tl">
                    <a:srgbClr val="000000">
                      <a:alpha val="43137"/>
                    </a:srgbClr>
                  </a:outerShdw>
                </a:effectLst>
                <a:latin typeface="Agency FB" pitchFamily="34" charset="0"/>
              </a:rPr>
              <a:t>Golden</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Gate</a:t>
            </a:r>
            <a:r>
              <a:rPr lang="es-ES" sz="2000" dirty="0" smtClean="0">
                <a:solidFill>
                  <a:srgbClr val="FFFF00"/>
                </a:solidFill>
                <a:effectLst>
                  <a:outerShdw blurRad="38100" dist="38100" dir="2700000" algn="tl">
                    <a:srgbClr val="000000">
                      <a:alpha val="43137"/>
                    </a:srgbClr>
                  </a:outerShdw>
                </a:effectLst>
                <a:latin typeface="Agency FB" pitchFamily="34" charset="0"/>
              </a:rPr>
              <a:t> Bridge, </a:t>
            </a:r>
            <a:r>
              <a:rPr lang="es-ES" sz="2000" dirty="0" err="1" smtClean="0">
                <a:solidFill>
                  <a:srgbClr val="FFFF00"/>
                </a:solidFill>
                <a:effectLst>
                  <a:outerShdw blurRad="38100" dist="38100" dir="2700000" algn="tl">
                    <a:srgbClr val="000000">
                      <a:alpha val="43137"/>
                    </a:srgbClr>
                  </a:outerShdw>
                </a:effectLst>
                <a:latin typeface="Agency FB" pitchFamily="34" charset="0"/>
              </a:rPr>
              <a:t>Fisherman's</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Wharf</a:t>
            </a:r>
            <a:r>
              <a:rPr lang="es-ES" sz="2000" dirty="0" smtClean="0">
                <a:solidFill>
                  <a:srgbClr val="FFFF00"/>
                </a:solidFill>
                <a:effectLst>
                  <a:outerShdw blurRad="38100" dist="38100" dir="2700000" algn="tl">
                    <a:srgbClr val="000000">
                      <a:alpha val="43137"/>
                    </a:srgbClr>
                  </a:outerShdw>
                </a:effectLst>
                <a:latin typeface="Agency FB" pitchFamily="34" charset="0"/>
              </a:rPr>
              <a:t>, Alcatraz, </a:t>
            </a:r>
            <a:r>
              <a:rPr lang="es-ES" sz="2000" dirty="0" err="1" smtClean="0">
                <a:solidFill>
                  <a:srgbClr val="FFFF00"/>
                </a:solidFill>
                <a:effectLst>
                  <a:outerShdw blurRad="38100" dist="38100" dir="2700000" algn="tl">
                    <a:srgbClr val="000000">
                      <a:alpha val="43137"/>
                    </a:srgbClr>
                  </a:outerShdw>
                </a:effectLst>
                <a:latin typeface="Agency FB" pitchFamily="34" charset="0"/>
              </a:rPr>
              <a:t>Lombard</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Street</a:t>
            </a:r>
            <a:r>
              <a:rPr lang="es-ES" sz="2000" dirty="0" smtClean="0">
                <a:solidFill>
                  <a:srgbClr val="FFFF00"/>
                </a:solidFill>
                <a:effectLst>
                  <a:outerShdw blurRad="38100" dist="38100" dir="2700000" algn="tl">
                    <a:srgbClr val="000000">
                      <a:alpha val="43137"/>
                    </a:srgbClr>
                  </a:outerShdw>
                </a:effectLst>
                <a:latin typeface="Agency FB" pitchFamily="34" charset="0"/>
              </a:rPr>
              <a:t> y </a:t>
            </a:r>
            <a:r>
              <a:rPr lang="es-ES" sz="2000" dirty="0" err="1" smtClean="0">
                <a:solidFill>
                  <a:srgbClr val="FFFF00"/>
                </a:solidFill>
                <a:effectLst>
                  <a:outerShdw blurRad="38100" dist="38100" dir="2700000" algn="tl">
                    <a:srgbClr val="000000">
                      <a:alpha val="43137"/>
                    </a:srgbClr>
                  </a:outerShdw>
                </a:effectLst>
                <a:latin typeface="Agency FB" pitchFamily="34" charset="0"/>
              </a:rPr>
              <a:t>Chinatown</a:t>
            </a:r>
            <a:r>
              <a:rPr lang="es-ES" sz="2000" dirty="0" smtClean="0">
                <a:solidFill>
                  <a:srgbClr val="FFFF00"/>
                </a:solidFill>
                <a:effectLst>
                  <a:outerShdw blurRad="38100" dist="38100" dir="2700000" algn="tl">
                    <a:srgbClr val="000000">
                      <a:alpha val="43137"/>
                    </a:srgbClr>
                  </a:outerShdw>
                </a:effectLst>
                <a:latin typeface="Agency FB" pitchFamily="34" charset="0"/>
              </a:rPr>
              <a:t>. Bordeada por el Océano Pacífico y la Bahía de San Francisco, la ciudad ha sido favorecida por un clima mediterráneo que la convierte en un destino ideal durante todo el año. San Francisco es conocida también como la más europea de las ciudades de América. Tiene un pasado vivaz, convirtiéndose de un pequeño pueblo a una gran ciudad casi repentinamente como consecuencia de la Fiebre del Oro de 1849. Los escritores de la generación "beat", los hippies del Verano del Amor a finales de los años ’60 y el alto porcentaje de población homosexual han contribuido a volverla en el lugar fascinante que es hoy. </a:t>
            </a:r>
          </a:p>
          <a:p>
            <a:r>
              <a:rPr lang="es-ES" sz="2000" dirty="0" smtClean="0">
                <a:solidFill>
                  <a:srgbClr val="FFFF00"/>
                </a:solidFill>
                <a:effectLst>
                  <a:outerShdw blurRad="38100" dist="38100" dir="2700000" algn="tl">
                    <a:srgbClr val="000000">
                      <a:alpha val="43137"/>
                    </a:srgbClr>
                  </a:outerShdw>
                </a:effectLst>
                <a:latin typeface="Agency FB" pitchFamily="34" charset="0"/>
              </a:rPr>
              <a:t>La ciudad luce por el teatro, la ópera, la música sinfónica y las compañías de ballet de clase mundial y con frecuencia cuenta con estrenos de piezas de Broadway y evoluciones culturales de las artes escénicas. San Francisco es una de las principales ciudades en donde comer bien. Las diversas influencias culturales, la proximidad de ingredientes frescos y algunos de los mejores cocineros de América producen un resultado inolvidable en los restaurantes de toda la ciudad. San Francisco cuenta con más de 32.000 habitaciones de hotel, desde hoteles de primera clase y ultra-chic hasta habitaciones en alquiler y posadas acogedoras. </a:t>
            </a:r>
          </a:p>
          <a:p>
            <a:endParaRPr lang="es-ES" dirty="0" smtClean="0">
              <a:latin typeface="Agency FB" pitchFamily="34" charset="0"/>
            </a:endParaRPr>
          </a:p>
          <a:p>
            <a:endParaRPr lang="es-ES" dirty="0">
              <a:latin typeface="Agency FB" pitchFamily="34" charset="0"/>
            </a:endParaRPr>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legando-san-francisco.jpg"/>
          <p:cNvPicPr>
            <a:picLocks noGrp="1" noChangeAspect="1"/>
          </p:cNvPicPr>
          <p:nvPr>
            <p:ph idx="1"/>
          </p:nvPr>
        </p:nvPicPr>
        <p:blipFill>
          <a:blip r:embed="rId2"/>
          <a:stretch>
            <a:fillRect/>
          </a:stretch>
        </p:blipFill>
        <p:spPr>
          <a:xfrm>
            <a:off x="0" y="13342"/>
            <a:ext cx="9144000" cy="6831315"/>
          </a:xfrm>
        </p:spPr>
      </p:pic>
      <p:sp>
        <p:nvSpPr>
          <p:cNvPr id="5" name="4 Rectángulo"/>
          <p:cNvSpPr/>
          <p:nvPr/>
        </p:nvSpPr>
        <p:spPr>
          <a:xfrm>
            <a:off x="0" y="0"/>
            <a:ext cx="9144000" cy="6858000"/>
          </a:xfrm>
          <a:prstGeom prst="rect">
            <a:avLst/>
          </a:prstGeom>
          <a:solidFill>
            <a:schemeClr val="bg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929322" y="6072206"/>
            <a:ext cx="2717411" cy="400110"/>
          </a:xfrm>
          <a:prstGeom prst="rect">
            <a:avLst/>
          </a:prstGeom>
          <a:noFill/>
        </p:spPr>
        <p:txBody>
          <a:bodyPr wrap="none" rtlCol="0">
            <a:spAutoFit/>
          </a:bodyPr>
          <a:lstStyle/>
          <a:p>
            <a:r>
              <a:rPr lang="es-ES_tradnl" sz="2000" b="1" dirty="0" smtClean="0">
                <a:solidFill>
                  <a:srgbClr val="FFFF00"/>
                </a:solidFill>
                <a:effectLst>
                  <a:outerShdw blurRad="38100" dist="38100" dir="2700000" algn="tl">
                    <a:srgbClr val="000000">
                      <a:alpha val="43137"/>
                    </a:srgbClr>
                  </a:outerShdw>
                </a:effectLst>
                <a:latin typeface="Agency FB" pitchFamily="34" charset="0"/>
              </a:rPr>
              <a:t>Sobrevolando  San Francisco</a:t>
            </a:r>
            <a:endParaRPr lang="es-ES" sz="2000" b="1"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5000"/>
                                        <p:tgtEl>
                                          <p:spTgt spid="4"/>
                                        </p:tgtEl>
                                      </p:cBhvr>
                                    </p:animEffect>
                                  </p:childTnLst>
                                </p:cTn>
                              </p:par>
                            </p:childTnLst>
                          </p:cTn>
                        </p:par>
                        <p:par>
                          <p:cTn id="22" fill="hold">
                            <p:stCondLst>
                              <p:cond delay="5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Rectángulo"/>
          <p:cNvSpPr/>
          <p:nvPr/>
        </p:nvSpPr>
        <p:spPr>
          <a:xfrm>
            <a:off x="357158" y="357166"/>
            <a:ext cx="8429684" cy="6143668"/>
          </a:xfrm>
          <a:prstGeom prst="rect">
            <a:avLst/>
          </a:prstGeom>
          <a:solidFill>
            <a:srgbClr val="64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3284"/>
            </a:avLst>
          </a:prstGeom>
          <a:gradFill>
            <a:gsLst>
              <a:gs pos="0">
                <a:srgbClr val="FFF200"/>
              </a:gs>
              <a:gs pos="45000">
                <a:srgbClr val="FF7A00"/>
              </a:gs>
              <a:gs pos="70000">
                <a:srgbClr val="FF0300"/>
              </a:gs>
              <a:gs pos="100000">
                <a:srgbClr val="4D0808"/>
              </a:gs>
            </a:gsLst>
            <a:lin ang="5400000" scaled="0"/>
          </a:gradFill>
          <a:ln>
            <a:noFill/>
          </a:ln>
          <a:scene3d>
            <a:camera prst="orthographicFront"/>
            <a:lightRig rig="threePt" dir="t"/>
          </a:scene3d>
          <a:sp3d extrusionH="38100">
            <a:bevelT w="152400" h="152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1500174"/>
            <a:ext cx="7858180" cy="4462760"/>
          </a:xfrm>
          <a:prstGeom prst="rect">
            <a:avLst/>
          </a:prstGeom>
          <a:noFill/>
        </p:spPr>
        <p:txBody>
          <a:bodyPr wrap="square" rtlCol="0">
            <a:spAutoFit/>
          </a:bodyPr>
          <a:lstStyle/>
          <a:p>
            <a:r>
              <a:rPr lang="es-ES" sz="2000" dirty="0" err="1" smtClean="0">
                <a:solidFill>
                  <a:srgbClr val="FFFF00"/>
                </a:solidFill>
                <a:effectLst>
                  <a:outerShdw blurRad="38100" dist="38100" dir="2700000" algn="tl">
                    <a:srgbClr val="000000">
                      <a:alpha val="43137"/>
                    </a:srgbClr>
                  </a:outerShdw>
                </a:effectLst>
                <a:latin typeface="Agency FB" pitchFamily="34" charset="0"/>
              </a:rPr>
              <a:t>Alamo</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Square</a:t>
            </a:r>
            <a:r>
              <a:rPr lang="es-ES" sz="2000" dirty="0" smtClean="0">
                <a:solidFill>
                  <a:srgbClr val="FFFF00"/>
                </a:solidFill>
                <a:effectLst>
                  <a:outerShdw blurRad="38100" dist="38100" dir="2700000" algn="tl">
                    <a:srgbClr val="000000">
                      <a:alpha val="43137"/>
                    </a:srgbClr>
                  </a:outerShdw>
                </a:effectLst>
                <a:latin typeface="Agency FB" pitchFamily="34" charset="0"/>
              </a:rPr>
              <a:t> (literalmente, Plaza Álamo) es un barrio muy peculiar que, más que un vecindario, parece una imagen sacada de una postal.</a:t>
            </a:r>
          </a:p>
          <a:p>
            <a:r>
              <a:rPr lang="es-ES" sz="2000" dirty="0" smtClean="0">
                <a:solidFill>
                  <a:srgbClr val="FFFF00"/>
                </a:solidFill>
                <a:effectLst>
                  <a:outerShdw blurRad="38100" dist="38100" dir="2700000" algn="tl">
                    <a:srgbClr val="000000">
                      <a:alpha val="43137"/>
                    </a:srgbClr>
                  </a:outerShdw>
                </a:effectLst>
                <a:latin typeface="Agency FB" pitchFamily="34" charset="0"/>
              </a:rPr>
              <a:t>Este sorprendente escenario ha sido utilizado en numerosas ocasiones tanto en el cine como en series de TV, siendo tal vez el ejemplo más conocido, la serie Padres Forzosos.</a:t>
            </a:r>
          </a:p>
          <a:p>
            <a:r>
              <a:rPr lang="es-ES" sz="2000" dirty="0" smtClean="0">
                <a:solidFill>
                  <a:srgbClr val="FFFF00"/>
                </a:solidFill>
                <a:effectLst>
                  <a:outerShdw blurRad="38100" dist="38100" dir="2700000" algn="tl">
                    <a:srgbClr val="000000">
                      <a:alpha val="43137"/>
                    </a:srgbClr>
                  </a:outerShdw>
                </a:effectLst>
                <a:latin typeface="Agency FB" pitchFamily="34" charset="0"/>
              </a:rPr>
              <a:t>El barrio está enmarcado por Hayes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Street</a:t>
            </a:r>
            <a:r>
              <a:rPr lang="es-ES" sz="2000" dirty="0" smtClean="0">
                <a:solidFill>
                  <a:srgbClr val="FFFF00"/>
                </a:solidFill>
                <a:effectLst>
                  <a:outerShdw blurRad="38100" dist="38100" dir="2700000" algn="tl">
                    <a:srgbClr val="000000">
                      <a:alpha val="43137"/>
                    </a:srgbClr>
                  </a:outerShdw>
                </a:effectLst>
                <a:latin typeface="Agency FB" pitchFamily="34" charset="0"/>
              </a:rPr>
              <a:t> al sur, </a:t>
            </a:r>
            <a:r>
              <a:rPr lang="es-ES" sz="2000" dirty="0" err="1" smtClean="0">
                <a:solidFill>
                  <a:srgbClr val="FFFF00"/>
                </a:solidFill>
                <a:effectLst>
                  <a:outerShdw blurRad="38100" dist="38100" dir="2700000" algn="tl">
                    <a:srgbClr val="000000">
                      <a:alpha val="43137"/>
                    </a:srgbClr>
                  </a:outerShdw>
                </a:effectLst>
                <a:latin typeface="Agency FB" pitchFamily="34" charset="0"/>
              </a:rPr>
              <a:t>Fulton</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Street</a:t>
            </a:r>
            <a:r>
              <a:rPr lang="es-ES" sz="2000" dirty="0" smtClean="0">
                <a:solidFill>
                  <a:srgbClr val="FFFF00"/>
                </a:solidFill>
                <a:effectLst>
                  <a:outerShdw blurRad="38100" dist="38100" dir="2700000" algn="tl">
                    <a:srgbClr val="000000">
                      <a:alpha val="43137"/>
                    </a:srgbClr>
                  </a:outerShdw>
                </a:effectLst>
                <a:latin typeface="Agency FB" pitchFamily="34" charset="0"/>
              </a:rPr>
              <a:t> al norte,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Steiner</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Street</a:t>
            </a:r>
            <a:r>
              <a:rPr lang="es-ES" sz="2000" dirty="0" smtClean="0">
                <a:solidFill>
                  <a:srgbClr val="FFFF00"/>
                </a:solidFill>
                <a:effectLst>
                  <a:outerShdw blurRad="38100" dist="38100" dir="2700000" algn="tl">
                    <a:srgbClr val="000000">
                      <a:alpha val="43137"/>
                    </a:srgbClr>
                  </a:outerShdw>
                </a:effectLst>
                <a:latin typeface="Agency FB" pitchFamily="34" charset="0"/>
              </a:rPr>
              <a:t> al este, y Scott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Street</a:t>
            </a:r>
            <a:r>
              <a:rPr lang="es-ES" sz="2000" dirty="0" smtClean="0">
                <a:solidFill>
                  <a:srgbClr val="FFFF00"/>
                </a:solidFill>
                <a:effectLst>
                  <a:outerShdw blurRad="38100" dist="38100" dir="2700000" algn="tl">
                    <a:srgbClr val="000000">
                      <a:alpha val="43137"/>
                    </a:srgbClr>
                  </a:outerShdw>
                </a:effectLst>
                <a:latin typeface="Agency FB" pitchFamily="34" charset="0"/>
              </a:rPr>
              <a:t>  al oeste.</a:t>
            </a:r>
          </a:p>
          <a:p>
            <a:r>
              <a:rPr lang="es-ES" sz="2000" dirty="0" smtClean="0">
                <a:solidFill>
                  <a:srgbClr val="FFFF00"/>
                </a:solidFill>
                <a:effectLst>
                  <a:outerShdw blurRad="38100" dist="38100" dir="2700000" algn="tl">
                    <a:srgbClr val="000000">
                      <a:alpha val="43137"/>
                    </a:srgbClr>
                  </a:outerShdw>
                </a:effectLst>
                <a:latin typeface="Agency FB" pitchFamily="34" charset="0"/>
              </a:rPr>
              <a:t>La zona más atractiva para los visitantes se encuentra en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Steiner</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Street</a:t>
            </a:r>
            <a:r>
              <a:rPr lang="es-ES" sz="2000" dirty="0" smtClean="0">
                <a:solidFill>
                  <a:srgbClr val="FFFF00"/>
                </a:solidFill>
                <a:effectLst>
                  <a:outerShdw blurRad="38100" dist="38100" dir="2700000" algn="tl">
                    <a:srgbClr val="000000">
                      <a:alpha val="43137"/>
                    </a:srgbClr>
                  </a:outerShdw>
                </a:effectLst>
                <a:latin typeface="Agency FB" pitchFamily="34" charset="0"/>
              </a:rPr>
              <a:t>, donde se extiende una hilera de preciosas casas victorianas de diferentes colores. Mirando a lo lejos y, si la bruma no acompaña, se puede divisar el centro de la ciudad, incluyendo la Pirámide </a:t>
            </a:r>
            <a:r>
              <a:rPr lang="es-ES" sz="2000" dirty="0" err="1" smtClean="0">
                <a:solidFill>
                  <a:srgbClr val="FFFF00"/>
                </a:solidFill>
                <a:effectLst>
                  <a:outerShdw blurRad="38100" dist="38100" dir="2700000" algn="tl">
                    <a:srgbClr val="000000">
                      <a:alpha val="43137"/>
                    </a:srgbClr>
                  </a:outerShdw>
                </a:effectLst>
                <a:latin typeface="Agency FB" pitchFamily="34" charset="0"/>
              </a:rPr>
              <a:t>Transamericana</a:t>
            </a:r>
            <a:r>
              <a:rPr lang="es-ES" sz="2000" dirty="0" smtClean="0">
                <a:solidFill>
                  <a:srgbClr val="FFFF00"/>
                </a:solidFill>
                <a:effectLst>
                  <a:outerShdw blurRad="38100" dist="38100" dir="2700000" algn="tl">
                    <a:srgbClr val="000000">
                      <a:alpha val="43137"/>
                    </a:srgbClr>
                  </a:outerShdw>
                </a:effectLst>
                <a:latin typeface="Agency FB" pitchFamily="34" charset="0"/>
              </a:rPr>
              <a:t> y otros famosos edificios.</a:t>
            </a:r>
          </a:p>
          <a:p>
            <a:r>
              <a:rPr lang="es-ES" sz="2000" dirty="0" smtClean="0">
                <a:solidFill>
                  <a:srgbClr val="FFFF00"/>
                </a:solidFill>
                <a:effectLst>
                  <a:outerShdw blurRad="38100" dist="38100" dir="2700000" algn="tl">
                    <a:srgbClr val="000000">
                      <a:alpha val="43137"/>
                    </a:srgbClr>
                  </a:outerShdw>
                </a:effectLst>
                <a:latin typeface="Agency FB" pitchFamily="34" charset="0"/>
              </a:rPr>
              <a:t>Las casitas de colores que llaman la atención de todos los visitantes de San Francisco son </a:t>
            </a:r>
            <a:r>
              <a:rPr lang="es-ES" sz="2000" dirty="0" err="1" smtClean="0">
                <a:solidFill>
                  <a:srgbClr val="FFFF00"/>
                </a:solidFill>
                <a:effectLst>
                  <a:outerShdw blurRad="38100" dist="38100" dir="2700000" algn="tl">
                    <a:srgbClr val="000000">
                      <a:alpha val="43137"/>
                    </a:srgbClr>
                  </a:outerShdw>
                </a:effectLst>
                <a:latin typeface="Agency FB" pitchFamily="34" charset="0"/>
              </a:rPr>
              <a:t>comunmente</a:t>
            </a:r>
            <a:r>
              <a:rPr lang="es-ES" sz="2000" dirty="0" smtClean="0">
                <a:solidFill>
                  <a:srgbClr val="FFFF00"/>
                </a:solidFill>
                <a:effectLst>
                  <a:outerShdw blurRad="38100" dist="38100" dir="2700000" algn="tl">
                    <a:srgbClr val="000000">
                      <a:alpha val="43137"/>
                    </a:srgbClr>
                  </a:outerShdw>
                </a:effectLst>
                <a:latin typeface="Agency FB" pitchFamily="34" charset="0"/>
              </a:rPr>
              <a:t> conocidas como  </a:t>
            </a:r>
            <a:r>
              <a:rPr lang="es-ES" sz="2000" b="1" dirty="0" smtClean="0">
                <a:solidFill>
                  <a:srgbClr val="FFFF00"/>
                </a:solidFill>
                <a:effectLst>
                  <a:outerShdw blurRad="38100" dist="38100" dir="2700000" algn="tl">
                    <a:srgbClr val="000000">
                      <a:alpha val="43137"/>
                    </a:srgbClr>
                  </a:outerShdw>
                </a:effectLst>
                <a:latin typeface="Agency FB" pitchFamily="34" charset="0"/>
              </a:rPr>
              <a:t>"</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The</a:t>
            </a:r>
            <a:r>
              <a:rPr lang="es-ES" sz="2000" b="1" dirty="0" smtClean="0">
                <a:solidFill>
                  <a:srgbClr val="FFFF00"/>
                </a:solidFill>
                <a:effectLst>
                  <a:outerShdw blurRad="38100" dist="38100" dir="2700000" algn="tl">
                    <a:srgbClr val="000000">
                      <a:alpha val="43137"/>
                    </a:srgbClr>
                  </a:outerShdw>
                </a:effectLst>
                <a:latin typeface="Agency FB" pitchFamily="34" charset="0"/>
              </a:rPr>
              <a:t>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Painted</a:t>
            </a:r>
            <a:r>
              <a:rPr lang="es-ES" sz="2000" b="1" dirty="0" smtClean="0">
                <a:solidFill>
                  <a:srgbClr val="FFFF00"/>
                </a:solidFill>
                <a:effectLst>
                  <a:outerShdw blurRad="38100" dist="38100" dir="2700000" algn="tl">
                    <a:srgbClr val="000000">
                      <a:alpha val="43137"/>
                    </a:srgbClr>
                  </a:outerShdw>
                </a:effectLst>
                <a:latin typeface="Agency FB" pitchFamily="34" charset="0"/>
              </a:rPr>
              <a:t> Ladies" (Las Señoras Pintadas).</a:t>
            </a: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1643042" y="714356"/>
            <a:ext cx="5682966" cy="523220"/>
          </a:xfrm>
          <a:prstGeom prst="rect">
            <a:avLst/>
          </a:prstGeom>
          <a:noFill/>
        </p:spPr>
        <p:txBody>
          <a:bodyPr wrap="none" rtlCol="0">
            <a:spAutoFit/>
          </a:bodyPr>
          <a:lstStyle/>
          <a:p>
            <a:r>
              <a:rPr lang="es-ES" sz="2800" b="1" dirty="0" smtClean="0">
                <a:solidFill>
                  <a:srgbClr val="FFFF00"/>
                </a:solidFill>
                <a:effectLst>
                  <a:outerShdw blurRad="38100" dist="38100" dir="2700000" algn="tl">
                    <a:srgbClr val="000000">
                      <a:alpha val="43137"/>
                    </a:srgbClr>
                  </a:outerShdw>
                </a:effectLst>
                <a:latin typeface="Agency FB" pitchFamily="34" charset="0"/>
              </a:rPr>
              <a:t>"</a:t>
            </a:r>
            <a:r>
              <a:rPr lang="es-ES" sz="2800" b="1" dirty="0" err="1" smtClean="0">
                <a:solidFill>
                  <a:srgbClr val="FFFF00"/>
                </a:solidFill>
                <a:effectLst>
                  <a:outerShdw blurRad="38100" dist="38100" dir="2700000" algn="tl">
                    <a:srgbClr val="000000">
                      <a:alpha val="43137"/>
                    </a:srgbClr>
                  </a:outerShdw>
                </a:effectLst>
                <a:latin typeface="Agency FB" pitchFamily="34" charset="0"/>
              </a:rPr>
              <a:t>The</a:t>
            </a:r>
            <a:r>
              <a:rPr lang="es-ES" sz="2800" b="1" dirty="0" smtClean="0">
                <a:solidFill>
                  <a:srgbClr val="FFFF00"/>
                </a:solidFill>
                <a:effectLst>
                  <a:outerShdw blurRad="38100" dist="38100" dir="2700000" algn="tl">
                    <a:srgbClr val="000000">
                      <a:alpha val="43137"/>
                    </a:srgbClr>
                  </a:outerShdw>
                </a:effectLst>
                <a:latin typeface="Agency FB" pitchFamily="34" charset="0"/>
              </a:rPr>
              <a:t> </a:t>
            </a:r>
            <a:r>
              <a:rPr lang="es-ES" sz="2800" b="1" dirty="0" err="1" smtClean="0">
                <a:solidFill>
                  <a:srgbClr val="FFFF00"/>
                </a:solidFill>
                <a:effectLst>
                  <a:outerShdw blurRad="38100" dist="38100" dir="2700000" algn="tl">
                    <a:srgbClr val="000000">
                      <a:alpha val="43137"/>
                    </a:srgbClr>
                  </a:outerShdw>
                </a:effectLst>
                <a:latin typeface="Agency FB" pitchFamily="34" charset="0"/>
              </a:rPr>
              <a:t>Painted</a:t>
            </a:r>
            <a:r>
              <a:rPr lang="es-ES" sz="2800" b="1" dirty="0" smtClean="0">
                <a:solidFill>
                  <a:srgbClr val="FFFF00"/>
                </a:solidFill>
                <a:effectLst>
                  <a:outerShdw blurRad="38100" dist="38100" dir="2700000" algn="tl">
                    <a:srgbClr val="000000">
                      <a:alpha val="43137"/>
                    </a:srgbClr>
                  </a:outerShdw>
                </a:effectLst>
                <a:latin typeface="Agency FB" pitchFamily="34" charset="0"/>
              </a:rPr>
              <a:t> Ladies" (Las Señoras Pintadas)</a:t>
            </a:r>
            <a:endParaRPr lang="es-ES" sz="2800" dirty="0"/>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franciscoGH.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troAnd20thStreetInSanFranciscosCastroDistrict.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Haight_Ashbury1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515-travel_san_francisco_houses_wallpaper.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99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grpId="1"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bner_Phelps_House_(San_Francisco).JPG"/>
          <p:cNvPicPr>
            <a:picLocks noChangeAspect="1"/>
          </p:cNvPicPr>
          <p:nvPr/>
        </p:nvPicPr>
        <p:blipFill>
          <a:blip r:embed="rId2"/>
          <a:stretch>
            <a:fillRect/>
          </a:stretch>
        </p:blipFill>
        <p:spPr>
          <a:xfrm>
            <a:off x="-1" y="0"/>
            <a:ext cx="9179719" cy="6858000"/>
          </a:xfrm>
          <a:prstGeom prst="rect">
            <a:avLst/>
          </a:prstGeom>
        </p:spPr>
      </p:pic>
      <p:sp>
        <p:nvSpPr>
          <p:cNvPr id="5" name="4 Rectángulo"/>
          <p:cNvSpPr/>
          <p:nvPr/>
        </p:nvSpPr>
        <p:spPr>
          <a:xfrm>
            <a:off x="0" y="0"/>
            <a:ext cx="9144000" cy="6858000"/>
          </a:xfrm>
          <a:prstGeom prst="rect">
            <a:avLst/>
          </a:prstGeom>
          <a:solidFill>
            <a:schemeClr val="accent3">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429784"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flickr-151255953-max_256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009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agen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rge.jpg"/>
          <p:cNvPicPr>
            <a:picLocks noChangeAspect="1"/>
          </p:cNvPicPr>
          <p:nvPr/>
        </p:nvPicPr>
        <p:blipFill>
          <a:blip r:embed="rId2"/>
          <a:stretch>
            <a:fillRect/>
          </a:stretch>
        </p:blipFill>
        <p:spPr>
          <a:xfrm>
            <a:off x="0" y="16662"/>
            <a:ext cx="9144000" cy="6824676"/>
          </a:xfrm>
          <a:prstGeom prst="rect">
            <a:avLst/>
          </a:prstGeom>
        </p:spPr>
      </p:pic>
      <p:sp>
        <p:nvSpPr>
          <p:cNvPr id="5" name="4 Rectángulo"/>
          <p:cNvSpPr/>
          <p:nvPr/>
        </p:nvSpPr>
        <p:spPr>
          <a:xfrm>
            <a:off x="0" y="0"/>
            <a:ext cx="9144000" cy="6858000"/>
          </a:xfrm>
          <a:prstGeom prst="rect">
            <a:avLst/>
          </a:prstGeom>
          <a:solidFill>
            <a:srgbClr val="FFC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1"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16.jpe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4" fill="hold" grpId="1" nodeType="withEffect">
                                  <p:stCondLst>
                                    <p:cond delay="0"/>
                                  </p:stCondLst>
                                  <p:childTnLst>
                                    <p:animEffect transition="out" filter="wheel(4)">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5565"/>
            <a:ext cx="9144000" cy="6846870"/>
          </a:xfrm>
          <a:prstGeom prst="rect">
            <a:avLst/>
          </a:prstGeom>
        </p:spPr>
      </p:pic>
      <p:sp>
        <p:nvSpPr>
          <p:cNvPr id="5" name="4 Rectángulo"/>
          <p:cNvSpPr/>
          <p:nvPr/>
        </p:nvSpPr>
        <p:spPr>
          <a:xfrm>
            <a:off x="0" y="0"/>
            <a:ext cx="9144000" cy="6858000"/>
          </a:xfrm>
          <a:prstGeom prst="rect">
            <a:avLst/>
          </a:prstGeom>
          <a:solidFill>
            <a:schemeClr val="accent6">
              <a:lumMod val="7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he-Red-Victorian-Haight-Ashbury-Pictures-1-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9" fill="hold" grpId="1" nodeType="withEffect">
                                  <p:stCondLst>
                                    <p:cond delay="0"/>
                                  </p:stCondLst>
                                  <p:childTnLst>
                                    <p:animEffect transition="out" filter="strips(up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istoric-Pacific-Heights-Mansion-5.jpg"/>
          <p:cNvPicPr>
            <a:picLocks noChangeAspect="1"/>
          </p:cNvPicPr>
          <p:nvPr/>
        </p:nvPicPr>
        <p:blipFill>
          <a:blip r:embed="rId2"/>
          <a:stretch>
            <a:fillRect/>
          </a:stretch>
        </p:blipFill>
        <p:spPr>
          <a:xfrm>
            <a:off x="17790" y="0"/>
            <a:ext cx="9108420" cy="6858000"/>
          </a:xfrm>
          <a:prstGeom prst="rect">
            <a:avLst/>
          </a:prstGeom>
        </p:spPr>
      </p:pic>
      <p:sp>
        <p:nvSpPr>
          <p:cNvPr id="5" name="4 Rectángulo"/>
          <p:cNvSpPr/>
          <p:nvPr/>
        </p:nvSpPr>
        <p:spPr>
          <a:xfrm>
            <a:off x="0" y="0"/>
            <a:ext cx="9144000" cy="6858000"/>
          </a:xfrm>
          <a:prstGeom prst="rect">
            <a:avLst/>
          </a:prstGeom>
          <a:solidFill>
            <a:schemeClr val="accent3">
              <a:lumMod val="7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as de color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grpId="1"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lm.dist.sdlmedia.com.jpe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grpId="1"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n1.jpg"/>
          <p:cNvPicPr>
            <a:picLocks noChangeAspect="1"/>
          </p:cNvPicPr>
          <p:nvPr/>
        </p:nvPicPr>
        <p:blipFill>
          <a:blip r:embed="rId2"/>
          <a:stretch>
            <a:fillRect/>
          </a:stretch>
        </p:blipFill>
        <p:spPr>
          <a:xfrm>
            <a:off x="2969" y="0"/>
            <a:ext cx="9138062" cy="6858000"/>
          </a:xfrm>
          <a:prstGeom prst="rect">
            <a:avLst/>
          </a:prstGeom>
        </p:spPr>
      </p:pic>
      <p:sp>
        <p:nvSpPr>
          <p:cNvPr id="5" name="4 Rectángulo"/>
          <p:cNvSpPr/>
          <p:nvPr/>
        </p:nvSpPr>
        <p:spPr>
          <a:xfrm>
            <a:off x="0" y="0"/>
            <a:ext cx="9144000" cy="6858000"/>
          </a:xfrm>
          <a:prstGeom prst="rect">
            <a:avLst/>
          </a:prstGeom>
          <a:solidFill>
            <a:srgbClr val="FF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10.jpe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_francisco_78_houses.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0" y="0"/>
            <a:ext cx="9144000" cy="6858000"/>
          </a:xfrm>
          <a:prstGeom prst="rect">
            <a:avLst/>
          </a:prstGeom>
          <a:solidFill>
            <a:srgbClr val="00B05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5305_ssha_kaliforniya_san-francisko_gorod_1680x1050_(www.GdeFon.ru).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0"/>
            <a:ext cx="9144000" cy="6858000"/>
          </a:xfrm>
          <a:prstGeom prst="rect">
            <a:avLst/>
          </a:prstGeom>
          <a:solidFill>
            <a:srgbClr val="FFC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inted-Ladies-Houses-San-Francisco-California-United-States-960x128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317029-svetik.jpg"/>
          <p:cNvPicPr>
            <a:picLocks noChangeAspect="1"/>
          </p:cNvPicPr>
          <p:nvPr/>
        </p:nvPicPr>
        <p:blipFill>
          <a:blip r:embed="rId2"/>
          <a:stretch>
            <a:fillRect/>
          </a:stretch>
        </p:blipFill>
        <p:spPr>
          <a:xfrm>
            <a:off x="-8930" y="0"/>
            <a:ext cx="9152930" cy="6858000"/>
          </a:xfrm>
          <a:prstGeom prst="rect">
            <a:avLst/>
          </a:prstGeom>
        </p:spPr>
      </p:pic>
      <p:sp>
        <p:nvSpPr>
          <p:cNvPr id="5" name="4 Rectángulo"/>
          <p:cNvSpPr/>
          <p:nvPr/>
        </p:nvSpPr>
        <p:spPr>
          <a:xfrm>
            <a:off x="0" y="0"/>
            <a:ext cx="9144000" cy="6858000"/>
          </a:xfrm>
          <a:prstGeom prst="rect">
            <a:avLst/>
          </a:prstGeom>
          <a:solidFill>
            <a:srgbClr val="FFC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4000"/>
                                        <p:tgtEl>
                                          <p:spTgt spid="4"/>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bg/>
                                          </p:spTgt>
                                        </p:tgtEl>
                                        <p:attrNameLst>
                                          <p:attrName>style.visibility</p:attrName>
                                        </p:attrNameLst>
                                      </p:cBhvr>
                                      <p:to>
                                        <p:strVal val="visible"/>
                                      </p:to>
                                    </p:set>
                                    <p:animEffect transition="in" filter="randombar(horizontal)">
                                      <p:cBhvr>
                                        <p:cTn id="24" dur="3000"/>
                                        <p:tgtEl>
                                          <p:spTgt spid="3">
                                            <p:bg/>
                                          </p:spTgt>
                                        </p:tgtEl>
                                      </p:cBhvr>
                                    </p:animEffect>
                                  </p:childTnLst>
                                </p:cTn>
                              </p:par>
                              <p:par>
                                <p:cTn id="25" presetID="14" presetClass="entr" presetSubtype="10" fill="hold" grpId="0" nodeType="withEffect" nodePh="1">
                                  <p:stCondLst>
                                    <p:cond delay="0"/>
                                  </p:stCondLst>
                                  <p:endCondLst>
                                    <p:cond evt="begin" delay="0">
                                      <p:tn val="25"/>
                                    </p:cond>
                                  </p:endCondLst>
                                  <p:childTnLst>
                                    <p:set>
                                      <p:cBhvr>
                                        <p:cTn id="2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P spid="5" grpId="1"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0px-San_Francisco_Street_on_Nob_Hil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7646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4" fill="hold" grpId="1" nodeType="withEffect">
                                  <p:stCondLst>
                                    <p:cond delay="0"/>
                                  </p:stCondLst>
                                  <p:childTnLst>
                                    <p:animEffect transition="out" filter="wheel(4)">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Rectángulo"/>
          <p:cNvSpPr/>
          <p:nvPr/>
        </p:nvSpPr>
        <p:spPr>
          <a:xfrm>
            <a:off x="285720" y="285728"/>
            <a:ext cx="8572560" cy="6215106"/>
          </a:xfrm>
          <a:prstGeom prst="rect">
            <a:avLst/>
          </a:prstGeom>
          <a:solidFill>
            <a:srgbClr val="64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2824"/>
            </a:avLst>
          </a:prstGeom>
          <a:gradFill>
            <a:gsLst>
              <a:gs pos="0">
                <a:srgbClr val="FFF200"/>
              </a:gs>
              <a:gs pos="45000">
                <a:srgbClr val="FF7A00"/>
              </a:gs>
              <a:gs pos="70000">
                <a:srgbClr val="FF0300"/>
              </a:gs>
              <a:gs pos="100000">
                <a:srgbClr val="4D0808"/>
              </a:gs>
            </a:gsLst>
            <a:lin ang="5400000" scaled="0"/>
          </a:gradFill>
          <a:ln>
            <a:noFill/>
          </a:ln>
          <a:scene3d>
            <a:camera prst="orthographicFront"/>
            <a:lightRig rig="threePt" dir="t"/>
          </a:scene3d>
          <a:sp3d extrusionH="38100">
            <a:bevelT w="152400" h="152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2857488" y="1071546"/>
            <a:ext cx="2470548" cy="646331"/>
          </a:xfrm>
          <a:prstGeom prst="rect">
            <a:avLst/>
          </a:prstGeom>
          <a:noFill/>
        </p:spPr>
        <p:txBody>
          <a:bodyPr wrap="none" rtlCol="0">
            <a:spAutoFit/>
          </a:bodyPr>
          <a:lstStyle/>
          <a:p>
            <a:r>
              <a:rPr lang="es-ES" sz="3600" dirty="0" err="1" smtClean="0">
                <a:solidFill>
                  <a:srgbClr val="FFFF00"/>
                </a:solidFill>
                <a:latin typeface="Agency FB" pitchFamily="34" charset="0"/>
              </a:rPr>
              <a:t>Lombard</a:t>
            </a:r>
            <a:r>
              <a:rPr lang="es-ES" sz="3600" dirty="0" smtClean="0">
                <a:solidFill>
                  <a:srgbClr val="FFFF00"/>
                </a:solidFill>
                <a:latin typeface="Agency FB" pitchFamily="34" charset="0"/>
              </a:rPr>
              <a:t> </a:t>
            </a:r>
            <a:r>
              <a:rPr lang="es-ES" sz="3600" dirty="0" err="1" smtClean="0">
                <a:solidFill>
                  <a:srgbClr val="FFFF00"/>
                </a:solidFill>
                <a:latin typeface="Agency FB" pitchFamily="34" charset="0"/>
              </a:rPr>
              <a:t>Street</a:t>
            </a:r>
            <a:endParaRPr lang="es-ES" sz="3600" dirty="0">
              <a:solidFill>
                <a:srgbClr val="FFFF00"/>
              </a:solidFill>
              <a:latin typeface="Agency FB" pitchFamily="34" charset="0"/>
            </a:endParaRPr>
          </a:p>
        </p:txBody>
      </p:sp>
      <p:sp>
        <p:nvSpPr>
          <p:cNvPr id="7" name="6 CuadroTexto"/>
          <p:cNvSpPr txBox="1"/>
          <p:nvPr/>
        </p:nvSpPr>
        <p:spPr>
          <a:xfrm>
            <a:off x="642910" y="2143116"/>
            <a:ext cx="7786742" cy="3170099"/>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Si hay algo que caracteriza San Francisco son sus calles impracticables repletas de empinadas cuestas. Situada entre Hyde y Leavenworth se encuentra </a:t>
            </a:r>
            <a:r>
              <a:rPr lang="es-ES" sz="2000" dirty="0" err="1" smtClean="0">
                <a:solidFill>
                  <a:srgbClr val="FFFF00"/>
                </a:solidFill>
                <a:effectLst>
                  <a:outerShdw blurRad="38100" dist="38100" dir="2700000" algn="tl">
                    <a:srgbClr val="000000">
                      <a:alpha val="43137"/>
                    </a:srgbClr>
                  </a:outerShdw>
                </a:effectLst>
                <a:latin typeface="Agency FB" pitchFamily="34" charset="0"/>
              </a:rPr>
              <a:t>Lombard</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Street</a:t>
            </a:r>
            <a:r>
              <a:rPr lang="es-ES" sz="2000" dirty="0" smtClean="0">
                <a:solidFill>
                  <a:srgbClr val="FFFF00"/>
                </a:solidFill>
                <a:effectLst>
                  <a:outerShdw blurRad="38100" dist="38100" dir="2700000" algn="tl">
                    <a:srgbClr val="000000">
                      <a:alpha val="43137"/>
                    </a:srgbClr>
                  </a:outerShdw>
                </a:effectLst>
                <a:latin typeface="Agency FB" pitchFamily="34" charset="0"/>
              </a:rPr>
              <a:t>, conocida como la calle más empinada de San Francisco.</a:t>
            </a:r>
          </a:p>
          <a:p>
            <a:r>
              <a:rPr lang="es-ES" sz="2000" dirty="0" smtClean="0">
                <a:solidFill>
                  <a:srgbClr val="FFFF00"/>
                </a:solidFill>
                <a:effectLst>
                  <a:outerShdw blurRad="38100" dist="38100" dir="2700000" algn="tl">
                    <a:srgbClr val="000000">
                      <a:alpha val="43137"/>
                    </a:srgbClr>
                  </a:outerShdw>
                </a:effectLst>
                <a:latin typeface="Agency FB" pitchFamily="34" charset="0"/>
              </a:rPr>
              <a:t>Aunque </a:t>
            </a:r>
            <a:r>
              <a:rPr lang="es-ES" sz="2000" dirty="0" err="1" smtClean="0">
                <a:solidFill>
                  <a:srgbClr val="FFFF00"/>
                </a:solidFill>
                <a:effectLst>
                  <a:outerShdw blurRad="38100" dist="38100" dir="2700000" algn="tl">
                    <a:srgbClr val="000000">
                      <a:alpha val="43137"/>
                    </a:srgbClr>
                  </a:outerShdw>
                </a:effectLst>
                <a:latin typeface="Agency FB" pitchFamily="34" charset="0"/>
              </a:rPr>
              <a:t>Lombard</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Street</a:t>
            </a:r>
            <a:r>
              <a:rPr lang="es-ES" sz="2000" dirty="0" smtClean="0">
                <a:solidFill>
                  <a:srgbClr val="FFFF00"/>
                </a:solidFill>
                <a:effectLst>
                  <a:outerShdw blurRad="38100" dist="38100" dir="2700000" algn="tl">
                    <a:srgbClr val="000000">
                      <a:alpha val="43137"/>
                    </a:srgbClr>
                  </a:outerShdw>
                </a:effectLst>
                <a:latin typeface="Agency FB" pitchFamily="34" charset="0"/>
              </a:rPr>
              <a:t> no es realmente la calle más empinada de la ciudad, sí es la más conocida como tal. Cada día cientos de turistas se acercan hasta la famosa calle para fotografiar su cuesta de 40 grados de inclinación dispuestos en zigzag.</a:t>
            </a:r>
          </a:p>
          <a:p>
            <a:r>
              <a:rPr lang="es-ES" sz="2000" dirty="0" smtClean="0">
                <a:solidFill>
                  <a:srgbClr val="FFFF00"/>
                </a:solidFill>
                <a:effectLst>
                  <a:outerShdw blurRad="38100" dist="38100" dir="2700000" algn="tl">
                    <a:srgbClr val="000000">
                      <a:alpha val="43137"/>
                    </a:srgbClr>
                  </a:outerShdw>
                </a:effectLst>
                <a:latin typeface="Agency FB" pitchFamily="34" charset="0"/>
              </a:rPr>
              <a:t>La atracción principal de </a:t>
            </a:r>
            <a:r>
              <a:rPr lang="es-ES" sz="2000" dirty="0" err="1" smtClean="0">
                <a:solidFill>
                  <a:srgbClr val="FFFF00"/>
                </a:solidFill>
                <a:effectLst>
                  <a:outerShdw blurRad="38100" dist="38100" dir="2700000" algn="tl">
                    <a:srgbClr val="000000">
                      <a:alpha val="43137"/>
                    </a:srgbClr>
                  </a:outerShdw>
                </a:effectLst>
                <a:latin typeface="Agency FB" pitchFamily="34" charset="0"/>
              </a:rPr>
              <a:t>Lombard</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Street</a:t>
            </a:r>
            <a:r>
              <a:rPr lang="es-ES" sz="2000" dirty="0" smtClean="0">
                <a:solidFill>
                  <a:srgbClr val="FFFF00"/>
                </a:solidFill>
                <a:effectLst>
                  <a:outerShdw blurRad="38100" dist="38100" dir="2700000" algn="tl">
                    <a:srgbClr val="000000">
                      <a:alpha val="43137"/>
                    </a:srgbClr>
                  </a:outerShdw>
                </a:effectLst>
                <a:latin typeface="Agency FB" pitchFamily="34" charset="0"/>
              </a:rPr>
              <a:t> es ver a los coches bajando por la calle como si se tratara de una montaña rusa. El mejor lugar para hacer algunas fotos es desde la parte inferior de la calle.</a:t>
            </a: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reets-Architecture-San-Francisco--960x128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99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086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2D05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grpId="1"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26732.jpg"/>
          <p:cNvPicPr>
            <a:picLocks noChangeAspect="1"/>
          </p:cNvPicPr>
          <p:nvPr/>
        </p:nvPicPr>
        <p:blipFill>
          <a:blip r:embed="rId2"/>
          <a:stretch>
            <a:fillRect/>
          </a:stretch>
        </p:blipFill>
        <p:spPr>
          <a:xfrm>
            <a:off x="0" y="8929"/>
            <a:ext cx="9144000" cy="6840141"/>
          </a:xfrm>
          <a:prstGeom prst="rect">
            <a:avLst/>
          </a:prstGeom>
        </p:spPr>
      </p:pic>
      <p:sp>
        <p:nvSpPr>
          <p:cNvPr id="5" name="4 Rectángulo"/>
          <p:cNvSpPr/>
          <p:nvPr/>
        </p:nvSpPr>
        <p:spPr>
          <a:xfrm>
            <a:off x="0" y="0"/>
            <a:ext cx="9144000" cy="6858000"/>
          </a:xfrm>
          <a:prstGeom prst="rect">
            <a:avLst/>
          </a:prstGeom>
          <a:solidFill>
            <a:srgbClr val="0099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20604_162c1f375e012ff370efbOmXKTMQF9bA.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0" y="0"/>
            <a:ext cx="9144000" cy="6858000"/>
          </a:xfrm>
          <a:prstGeom prst="rect">
            <a:avLst/>
          </a:prstGeom>
          <a:solidFill>
            <a:srgbClr val="92D05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 Francisco tranvia.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44000" cy="6858000"/>
          </a:xfrm>
          <a:prstGeom prst="rect">
            <a:avLst/>
          </a:prstGeom>
          <a:solidFill>
            <a:srgbClr val="2A8E3D">
              <a:alpha val="7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grpId="1"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mbard-street-san-francisc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849022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B050">
              <a:alpha val="7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Rectángulo"/>
          <p:cNvSpPr/>
          <p:nvPr/>
        </p:nvSpPr>
        <p:spPr>
          <a:xfrm>
            <a:off x="285720" y="357166"/>
            <a:ext cx="8572560" cy="6215106"/>
          </a:xfrm>
          <a:prstGeom prst="rect">
            <a:avLst/>
          </a:prstGeom>
          <a:solidFill>
            <a:srgbClr val="64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2595"/>
            </a:avLst>
          </a:prstGeom>
          <a:gradFill>
            <a:gsLst>
              <a:gs pos="0">
                <a:srgbClr val="FFF200"/>
              </a:gs>
              <a:gs pos="45000">
                <a:srgbClr val="FF7A00"/>
              </a:gs>
              <a:gs pos="70000">
                <a:srgbClr val="FF0300"/>
              </a:gs>
              <a:gs pos="100000">
                <a:srgbClr val="4D0808"/>
              </a:gs>
            </a:gsLst>
            <a:lin ang="5400000" scaled="0"/>
          </a:gradFill>
          <a:ln>
            <a:noFill/>
          </a:ln>
          <a:scene3d>
            <a:camera prst="orthographicFront"/>
            <a:lightRig rig="threePt" dir="t"/>
          </a:scene3d>
          <a:sp3d extrusionH="38100">
            <a:bevelT w="152400" h="152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00034" y="1214422"/>
            <a:ext cx="8072494" cy="4985980"/>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Podría decirse que </a:t>
            </a:r>
            <a:r>
              <a:rPr lang="es-ES" sz="2000" dirty="0" err="1" smtClean="0">
                <a:solidFill>
                  <a:srgbClr val="FFFF00"/>
                </a:solidFill>
                <a:effectLst>
                  <a:outerShdw blurRad="38100" dist="38100" dir="2700000" algn="tl">
                    <a:srgbClr val="000000">
                      <a:alpha val="43137"/>
                    </a:srgbClr>
                  </a:outerShdw>
                </a:effectLst>
                <a:latin typeface="Agency FB" pitchFamily="34" charset="0"/>
              </a:rPr>
              <a:t>chinatown</a:t>
            </a:r>
            <a:r>
              <a:rPr lang="es-ES" sz="2000" dirty="0" smtClean="0">
                <a:solidFill>
                  <a:srgbClr val="FFFF00"/>
                </a:solidFill>
                <a:effectLst>
                  <a:outerShdw blurRad="38100" dist="38100" dir="2700000" algn="tl">
                    <a:srgbClr val="000000">
                      <a:alpha val="43137"/>
                    </a:srgbClr>
                  </a:outerShdw>
                </a:effectLst>
                <a:latin typeface="Agency FB" pitchFamily="34" charset="0"/>
              </a:rPr>
              <a:t> es una ciudad dentro de una ciudad. Se trata de un barrio con numerosa y densa población asiática; fachadas coloristas, farolillos, templos, restaurantes, y cientos de tiendas que parecen enormes "todo a 100".</a:t>
            </a: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El barrio </a:t>
            </a:r>
            <a:r>
              <a:rPr lang="es-ES" sz="2000" dirty="0" err="1" smtClean="0">
                <a:solidFill>
                  <a:srgbClr val="FFFF00"/>
                </a:solidFill>
                <a:effectLst>
                  <a:outerShdw blurRad="38100" dist="38100" dir="2700000" algn="tl">
                    <a:srgbClr val="000000">
                      <a:alpha val="43137"/>
                    </a:srgbClr>
                  </a:outerShdw>
                </a:effectLst>
                <a:latin typeface="Agency FB" pitchFamily="34" charset="0"/>
              </a:rPr>
              <a:t>chinatown</a:t>
            </a:r>
            <a:r>
              <a:rPr lang="es-ES" sz="2000" dirty="0" smtClean="0">
                <a:solidFill>
                  <a:srgbClr val="FFFF00"/>
                </a:solidFill>
                <a:effectLst>
                  <a:outerShdw blurRad="38100" dist="38100" dir="2700000" algn="tl">
                    <a:srgbClr val="000000">
                      <a:alpha val="43137"/>
                    </a:srgbClr>
                  </a:outerShdw>
                </a:effectLst>
                <a:latin typeface="Agency FB" pitchFamily="34" charset="0"/>
              </a:rPr>
              <a:t> de San Francisco es la segunda comunidad china más grande de los Estados Unidos, por detrás de la de Nueva York.</a:t>
            </a: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El mejor momento del día para visitar el barrio chino es al mediodía, cuando todas las tiendas están abiertas y las calles están ocupadas por los vecinos. Al anochecer podréis ver gran cantidad de luces y farolillos de colores pero las calles se quedan más tranquilas y muchas tiendas cierran.</a:t>
            </a:r>
          </a:p>
          <a:p>
            <a:endParaRPr lang="es-ES_tradnl"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Por extraño que pueda parecer, las típicas galletitas de la fortuna que dan en los restaurantes chinos no fueron inventadas en China; Las primeras galletas de la fortuna fueron horneadas por primera vez en San Francisco.</a:t>
            </a: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3357554" y="642918"/>
            <a:ext cx="1925527" cy="584775"/>
          </a:xfrm>
          <a:prstGeom prst="rect">
            <a:avLst/>
          </a:prstGeom>
          <a:noFill/>
        </p:spPr>
        <p:txBody>
          <a:bodyPr wrap="none" rtlCol="0">
            <a:spAutoFit/>
          </a:bodyPr>
          <a:lstStyle/>
          <a:p>
            <a:r>
              <a:rPr lang="es-ES_tradnl" sz="3200" b="1" dirty="0" smtClean="0">
                <a:solidFill>
                  <a:srgbClr val="FFFF00"/>
                </a:solidFill>
                <a:effectLst>
                  <a:outerShdw blurRad="38100" dist="38100" dir="2700000" algn="tl">
                    <a:srgbClr val="000000">
                      <a:alpha val="43137"/>
                    </a:srgbClr>
                  </a:outerShdw>
                </a:effectLst>
                <a:latin typeface="Agency FB" pitchFamily="34" charset="0"/>
              </a:rPr>
              <a:t>Barrio chino</a:t>
            </a:r>
            <a:endParaRPr lang="es-ES" sz="3200" b="1"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te,_Chinatown,_San_Francisco,_CA,_USA.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0099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hinatown-tienda.jpg"/>
          <p:cNvPicPr>
            <a:picLocks noGrp="1" noChangeAspect="1"/>
          </p:cNvPicPr>
          <p:nvPr>
            <p:ph idx="1"/>
          </p:nvPr>
        </p:nvPicPr>
        <p:blipFill>
          <a:blip r:embed="rId2"/>
          <a:stretch>
            <a:fillRect/>
          </a:stretch>
        </p:blipFill>
        <p:spPr>
          <a:xfrm>
            <a:off x="0" y="6684"/>
            <a:ext cx="9144000" cy="6844632"/>
          </a:xfrm>
        </p:spPr>
      </p:pic>
      <p:sp>
        <p:nvSpPr>
          <p:cNvPr id="5" name="4 Rectángulo"/>
          <p:cNvSpPr/>
          <p:nvPr/>
        </p:nvSpPr>
        <p:spPr>
          <a:xfrm>
            <a:off x="0" y="0"/>
            <a:ext cx="9144000" cy="6858000"/>
          </a:xfrm>
          <a:prstGeom prst="rect">
            <a:avLst/>
          </a:prstGeom>
          <a:solidFill>
            <a:srgbClr val="FF3300">
              <a:alpha val="7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_Francisco_China_Town_MC.jpg"/>
          <p:cNvPicPr>
            <a:picLocks noChangeAspect="1"/>
          </p:cNvPicPr>
          <p:nvPr/>
        </p:nvPicPr>
        <p:blipFill>
          <a:blip r:embed="rId2"/>
          <a:stretch>
            <a:fillRect/>
          </a:stretch>
        </p:blipFill>
        <p:spPr>
          <a:xfrm>
            <a:off x="0" y="0"/>
            <a:ext cx="9188648" cy="6858000"/>
          </a:xfrm>
          <a:prstGeom prst="rect">
            <a:avLst/>
          </a:prstGeom>
        </p:spPr>
      </p:pic>
      <p:sp>
        <p:nvSpPr>
          <p:cNvPr id="5" name="4 Rectángulo"/>
          <p:cNvSpPr/>
          <p:nvPr/>
        </p:nvSpPr>
        <p:spPr>
          <a:xfrm>
            <a:off x="0" y="0"/>
            <a:ext cx="9358346" cy="6858000"/>
          </a:xfrm>
          <a:prstGeom prst="rect">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57266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Rectángulo"/>
          <p:cNvSpPr/>
          <p:nvPr/>
        </p:nvSpPr>
        <p:spPr>
          <a:xfrm>
            <a:off x="285720" y="285728"/>
            <a:ext cx="8572560" cy="6286544"/>
          </a:xfrm>
          <a:prstGeom prst="rect">
            <a:avLst/>
          </a:prstGeom>
          <a:solidFill>
            <a:srgbClr val="64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2595"/>
            </a:avLst>
          </a:prstGeom>
          <a:gradFill>
            <a:gsLst>
              <a:gs pos="0">
                <a:srgbClr val="FFF200"/>
              </a:gs>
              <a:gs pos="45000">
                <a:srgbClr val="FF7A00"/>
              </a:gs>
              <a:gs pos="70000">
                <a:srgbClr val="FF0300"/>
              </a:gs>
              <a:gs pos="100000">
                <a:srgbClr val="4D0808"/>
              </a:gs>
            </a:gsLst>
            <a:lin ang="5400000" scaled="0"/>
          </a:gradFill>
          <a:ln>
            <a:noFill/>
          </a:ln>
          <a:scene3d>
            <a:camera prst="orthographicFront"/>
            <a:lightRig rig="threePt" dir="t"/>
          </a:scene3d>
          <a:sp3d extrusionH="38100">
            <a:bevelT w="152400" h="152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3428992" y="571480"/>
            <a:ext cx="1635384" cy="800219"/>
          </a:xfrm>
          <a:prstGeom prst="rect">
            <a:avLst/>
          </a:prstGeom>
          <a:noFill/>
        </p:spPr>
        <p:txBody>
          <a:bodyPr wrap="none" rtlCol="0">
            <a:spAutoFit/>
          </a:bodyPr>
          <a:lstStyle/>
          <a:p>
            <a:r>
              <a:rPr lang="es-ES" sz="2800" b="1" dirty="0" err="1" smtClean="0">
                <a:solidFill>
                  <a:srgbClr val="FFFF00"/>
                </a:solidFill>
                <a:effectLst>
                  <a:outerShdw blurRad="38100" dist="38100" dir="2700000" algn="tl">
                    <a:srgbClr val="000000">
                      <a:alpha val="43137"/>
                    </a:srgbClr>
                  </a:outerShdw>
                </a:effectLst>
                <a:latin typeface="Agency FB" pitchFamily="34" charset="0"/>
              </a:rPr>
              <a:t>Golden</a:t>
            </a:r>
            <a:r>
              <a:rPr lang="es-ES" sz="2800" b="1" dirty="0" smtClean="0">
                <a:solidFill>
                  <a:srgbClr val="FFFF00"/>
                </a:solidFill>
                <a:effectLst>
                  <a:outerShdw blurRad="38100" dist="38100" dir="2700000" algn="tl">
                    <a:srgbClr val="000000">
                      <a:alpha val="43137"/>
                    </a:srgbClr>
                  </a:outerShdw>
                </a:effectLst>
                <a:latin typeface="Agency FB" pitchFamily="34" charset="0"/>
              </a:rPr>
              <a:t> </a:t>
            </a:r>
            <a:r>
              <a:rPr lang="es-ES" sz="2800" b="1" dirty="0" err="1" smtClean="0">
                <a:solidFill>
                  <a:srgbClr val="FFFF00"/>
                </a:solidFill>
                <a:effectLst>
                  <a:outerShdw blurRad="38100" dist="38100" dir="2700000" algn="tl">
                    <a:srgbClr val="000000">
                      <a:alpha val="43137"/>
                    </a:srgbClr>
                  </a:outerShdw>
                </a:effectLst>
                <a:latin typeface="Agency FB" pitchFamily="34" charset="0"/>
              </a:rPr>
              <a:t>Gate</a:t>
            </a:r>
            <a:endParaRPr lang="es-ES" sz="2800" b="1" dirty="0" smtClean="0">
              <a:solidFill>
                <a:srgbClr val="FFFF00"/>
              </a:solidFill>
              <a:effectLst>
                <a:outerShdw blurRad="38100" dist="38100" dir="2700000" algn="tl">
                  <a:srgbClr val="000000">
                    <a:alpha val="43137"/>
                  </a:srgbClr>
                </a:outerShdw>
              </a:effectLst>
              <a:latin typeface="Agency FB" pitchFamily="34" charset="0"/>
            </a:endParaRPr>
          </a:p>
          <a:p>
            <a:endParaRPr lang="es-ES" dirty="0"/>
          </a:p>
        </p:txBody>
      </p:sp>
      <p:sp>
        <p:nvSpPr>
          <p:cNvPr id="7" name="6 CuadroTexto"/>
          <p:cNvSpPr txBox="1"/>
          <p:nvPr/>
        </p:nvSpPr>
        <p:spPr>
          <a:xfrm>
            <a:off x="428596" y="1214422"/>
            <a:ext cx="8215370" cy="5293757"/>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Con 2,7 kilómetros de longitud y 227 metros de altura, el </a:t>
            </a:r>
            <a:r>
              <a:rPr lang="es-ES" sz="2000" dirty="0" err="1" smtClean="0">
                <a:solidFill>
                  <a:srgbClr val="FFFF00"/>
                </a:solidFill>
                <a:effectLst>
                  <a:outerShdw blurRad="38100" dist="38100" dir="2700000" algn="tl">
                    <a:srgbClr val="000000">
                      <a:alpha val="43137"/>
                    </a:srgbClr>
                  </a:outerShdw>
                </a:effectLst>
                <a:latin typeface="Agency FB" pitchFamily="34" charset="0"/>
              </a:rPr>
              <a:t>Golden</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Gate</a:t>
            </a:r>
            <a:r>
              <a:rPr lang="es-ES" sz="2000" dirty="0" smtClean="0">
                <a:solidFill>
                  <a:srgbClr val="FFFF00"/>
                </a:solidFill>
                <a:effectLst>
                  <a:outerShdw blurRad="38100" dist="38100" dir="2700000" algn="tl">
                    <a:srgbClr val="000000">
                      <a:alpha val="43137"/>
                    </a:srgbClr>
                  </a:outerShdw>
                </a:effectLst>
                <a:latin typeface="Agency FB" pitchFamily="34" charset="0"/>
              </a:rPr>
              <a:t> es uno de los puentes colgantes más largos y altos del mundo y, sobre todo, es el símbolo más querido y representativo de la ciudad de San Francisco.</a:t>
            </a:r>
          </a:p>
          <a:p>
            <a:r>
              <a:rPr lang="es-ES" sz="2000" dirty="0" smtClean="0">
                <a:solidFill>
                  <a:srgbClr val="FFFF00"/>
                </a:solidFill>
                <a:effectLst>
                  <a:outerShdw blurRad="38100" dist="38100" dir="2700000" algn="tl">
                    <a:srgbClr val="000000">
                      <a:alpha val="43137"/>
                    </a:srgbClr>
                  </a:outerShdw>
                </a:effectLst>
                <a:latin typeface="Agency FB" pitchFamily="34" charset="0"/>
              </a:rPr>
              <a:t>Antes de la construcción del puente, la única forma de cruzar la bahía de San Francisco era el </a:t>
            </a:r>
            <a:r>
              <a:rPr lang="es-ES" sz="2000" dirty="0" err="1" smtClean="0">
                <a:solidFill>
                  <a:srgbClr val="FFFF00"/>
                </a:solidFill>
                <a:effectLst>
                  <a:outerShdw blurRad="38100" dist="38100" dir="2700000" algn="tl">
                    <a:srgbClr val="000000">
                      <a:alpha val="43137"/>
                    </a:srgbClr>
                  </a:outerShdw>
                </a:effectLst>
                <a:latin typeface="Agency FB" pitchFamily="34" charset="0"/>
              </a:rPr>
              <a:t>ferry</a:t>
            </a:r>
            <a:r>
              <a:rPr lang="es-ES" sz="2000" dirty="0" smtClean="0">
                <a:solidFill>
                  <a:srgbClr val="FFFF00"/>
                </a:solidFill>
                <a:effectLst>
                  <a:outerShdw blurRad="38100" dist="38100" dir="2700000" algn="tl">
                    <a:srgbClr val="000000">
                      <a:alpha val="43137"/>
                    </a:srgbClr>
                  </a:outerShdw>
                </a:effectLst>
                <a:latin typeface="Agency FB" pitchFamily="34" charset="0"/>
              </a:rPr>
              <a:t>, de forma que, en el siglo XX, la bahía estaba obstruida por la gran cantidad de </a:t>
            </a:r>
            <a:r>
              <a:rPr lang="es-ES" sz="2000" dirty="0" err="1" smtClean="0">
                <a:solidFill>
                  <a:srgbClr val="FFFF00"/>
                </a:solidFill>
                <a:effectLst>
                  <a:outerShdw blurRad="38100" dist="38100" dir="2700000" algn="tl">
                    <a:srgbClr val="000000">
                      <a:alpha val="43137"/>
                    </a:srgbClr>
                  </a:outerShdw>
                </a:effectLst>
                <a:latin typeface="Agency FB" pitchFamily="34" charset="0"/>
              </a:rPr>
              <a:t>ferries</a:t>
            </a:r>
            <a:r>
              <a:rPr lang="es-ES" sz="2000" dirty="0" smtClean="0">
                <a:solidFill>
                  <a:srgbClr val="FFFF00"/>
                </a:solidFill>
                <a:effectLst>
                  <a:outerShdw blurRad="38100" dist="38100" dir="2700000" algn="tl">
                    <a:srgbClr val="000000">
                      <a:alpha val="43137"/>
                    </a:srgbClr>
                  </a:outerShdw>
                </a:effectLst>
                <a:latin typeface="Agency FB" pitchFamily="34" charset="0"/>
              </a:rPr>
              <a:t> que circulaban.</a:t>
            </a:r>
          </a:p>
          <a:p>
            <a:r>
              <a:rPr lang="es-ES" sz="2000" dirty="0" smtClean="0">
                <a:solidFill>
                  <a:srgbClr val="FFFF00"/>
                </a:solidFill>
                <a:effectLst>
                  <a:outerShdw blurRad="38100" dist="38100" dir="2700000" algn="tl">
                    <a:srgbClr val="000000">
                      <a:alpha val="43137"/>
                    </a:srgbClr>
                  </a:outerShdw>
                </a:effectLst>
                <a:latin typeface="Agency FB" pitchFamily="34" charset="0"/>
              </a:rPr>
              <a:t>La solución llegó cuando el ingeniero y constructor de puentes Joseph Strauss se convenció de que debía construirse un puente para cruzar la bahía. Después de años de dificultades en su construcción, el Puente </a:t>
            </a:r>
            <a:r>
              <a:rPr lang="es-ES" sz="2000" dirty="0" err="1" smtClean="0">
                <a:solidFill>
                  <a:srgbClr val="FFFF00"/>
                </a:solidFill>
                <a:effectLst>
                  <a:outerShdw blurRad="38100" dist="38100" dir="2700000" algn="tl">
                    <a:srgbClr val="000000">
                      <a:alpha val="43137"/>
                    </a:srgbClr>
                  </a:outerShdw>
                </a:effectLst>
                <a:latin typeface="Agency FB" pitchFamily="34" charset="0"/>
              </a:rPr>
              <a:t>Golden</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Gate</a:t>
            </a:r>
            <a:r>
              <a:rPr lang="es-ES" sz="2000" dirty="0" smtClean="0">
                <a:solidFill>
                  <a:srgbClr val="FFFF00"/>
                </a:solidFill>
                <a:effectLst>
                  <a:outerShdw blurRad="38100" dist="38100" dir="2700000" algn="tl">
                    <a:srgbClr val="000000">
                      <a:alpha val="43137"/>
                    </a:srgbClr>
                  </a:outerShdw>
                </a:effectLst>
                <a:latin typeface="Agency FB" pitchFamily="34" charset="0"/>
              </a:rPr>
              <a:t> fue inaugurado en el año en 1937.</a:t>
            </a:r>
          </a:p>
          <a:p>
            <a:r>
              <a:rPr lang="es-ES" sz="2000" dirty="0" smtClean="0">
                <a:solidFill>
                  <a:srgbClr val="FFFF00"/>
                </a:solidFill>
                <a:effectLst>
                  <a:outerShdw blurRad="38100" dist="38100" dir="2700000" algn="tl">
                    <a:srgbClr val="000000">
                      <a:alpha val="43137"/>
                    </a:srgbClr>
                  </a:outerShdw>
                </a:effectLst>
                <a:latin typeface="Agency FB" pitchFamily="34" charset="0"/>
              </a:rPr>
              <a:t>El Puente </a:t>
            </a:r>
            <a:r>
              <a:rPr lang="es-ES" sz="2000" dirty="0" err="1" smtClean="0">
                <a:solidFill>
                  <a:srgbClr val="FFFF00"/>
                </a:solidFill>
                <a:effectLst>
                  <a:outerShdw blurRad="38100" dist="38100" dir="2700000" algn="tl">
                    <a:srgbClr val="000000">
                      <a:alpha val="43137"/>
                    </a:srgbClr>
                  </a:outerShdw>
                </a:effectLst>
                <a:latin typeface="Agency FB" pitchFamily="34" charset="0"/>
              </a:rPr>
              <a:t>Golden</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Gate</a:t>
            </a:r>
            <a:r>
              <a:rPr lang="es-ES" sz="2000" dirty="0" smtClean="0">
                <a:solidFill>
                  <a:srgbClr val="FFFF00"/>
                </a:solidFill>
                <a:effectLst>
                  <a:outerShdw blurRad="38100" dist="38100" dir="2700000" algn="tl">
                    <a:srgbClr val="000000">
                      <a:alpha val="43137"/>
                    </a:srgbClr>
                  </a:outerShdw>
                </a:effectLst>
                <a:latin typeface="Agency FB" pitchFamily="34" charset="0"/>
              </a:rPr>
              <a:t> puede verse desde decenas de lugares, pero el mejor de ellos es el Mirador H. Dana </a:t>
            </a:r>
            <a:r>
              <a:rPr lang="es-ES" sz="2000" dirty="0" err="1" smtClean="0">
                <a:solidFill>
                  <a:srgbClr val="FFFF00"/>
                </a:solidFill>
                <a:effectLst>
                  <a:outerShdw blurRad="38100" dist="38100" dir="2700000" algn="tl">
                    <a:srgbClr val="000000">
                      <a:alpha val="43137"/>
                    </a:srgbClr>
                  </a:outerShdw>
                </a:effectLst>
                <a:latin typeface="Agency FB" pitchFamily="34" charset="0"/>
              </a:rPr>
              <a:t>Bowers</a:t>
            </a:r>
            <a:r>
              <a:rPr lang="es-ES" sz="2000" dirty="0" smtClean="0">
                <a:solidFill>
                  <a:srgbClr val="FFFF00"/>
                </a:solidFill>
                <a:effectLst>
                  <a:outerShdw blurRad="38100" dist="38100" dir="2700000" algn="tl">
                    <a:srgbClr val="000000">
                      <a:alpha val="43137"/>
                    </a:srgbClr>
                  </a:outerShdw>
                </a:effectLst>
                <a:latin typeface="Agency FB" pitchFamily="34" charset="0"/>
              </a:rPr>
              <a:t> (también llamado "Vista Point"), que además de las vistas privilegiadas del puente, de la ciudad de San Francisco y la bahía</a:t>
            </a:r>
          </a:p>
          <a:p>
            <a:r>
              <a:rPr lang="es-ES" sz="2000" dirty="0" smtClean="0">
                <a:solidFill>
                  <a:srgbClr val="FFFF00"/>
                </a:solidFill>
                <a:effectLst>
                  <a:outerShdw blurRad="38100" dist="38100" dir="2700000" algn="tl">
                    <a:srgbClr val="000000">
                      <a:alpha val="43137"/>
                    </a:srgbClr>
                  </a:outerShdw>
                </a:effectLst>
                <a:latin typeface="Agency FB" pitchFamily="34" charset="0"/>
              </a:rPr>
              <a:t> Para hacerse una idea de la resistencia del puente, el </a:t>
            </a:r>
            <a:r>
              <a:rPr lang="es-ES" sz="2000" dirty="0" err="1" smtClean="0">
                <a:solidFill>
                  <a:srgbClr val="FFFF00"/>
                </a:solidFill>
                <a:effectLst>
                  <a:outerShdw blurRad="38100" dist="38100" dir="2700000" algn="tl">
                    <a:srgbClr val="000000">
                      <a:alpha val="43137"/>
                    </a:srgbClr>
                  </a:outerShdw>
                </a:effectLst>
                <a:latin typeface="Agency FB" pitchFamily="34" charset="0"/>
              </a:rPr>
              <a:t>Golden</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Gate</a:t>
            </a:r>
            <a:r>
              <a:rPr lang="es-ES" sz="2000" dirty="0" smtClean="0">
                <a:solidFill>
                  <a:srgbClr val="FFFF00"/>
                </a:solidFill>
                <a:effectLst>
                  <a:outerShdw blurRad="38100" dist="38100" dir="2700000" algn="tl">
                    <a:srgbClr val="000000">
                      <a:alpha val="43137"/>
                    </a:srgbClr>
                  </a:outerShdw>
                </a:effectLst>
                <a:latin typeface="Agency FB" pitchFamily="34" charset="0"/>
              </a:rPr>
              <a:t> tiene tal cantidad de alambres formando sus cables que podrían dar la vuelta a la tierra 3 veces.</a:t>
            </a:r>
          </a:p>
          <a:p>
            <a:r>
              <a:rPr lang="es-ES" sz="2000" dirty="0" smtClean="0">
                <a:solidFill>
                  <a:srgbClr val="FFFF00"/>
                </a:solidFill>
                <a:effectLst>
                  <a:outerShdw blurRad="38100" dist="38100" dir="2700000" algn="tl">
                    <a:srgbClr val="000000">
                      <a:alpha val="43137"/>
                    </a:srgbClr>
                  </a:outerShdw>
                </a:effectLst>
                <a:latin typeface="Agency FB" pitchFamily="34" charset="0"/>
              </a:rPr>
              <a:t>Otra curiosidad algo más desafortunada es que el Puente </a:t>
            </a:r>
            <a:r>
              <a:rPr lang="es-ES" sz="2000" dirty="0" err="1" smtClean="0">
                <a:solidFill>
                  <a:srgbClr val="FFFF00"/>
                </a:solidFill>
                <a:effectLst>
                  <a:outerShdw blurRad="38100" dist="38100" dir="2700000" algn="tl">
                    <a:srgbClr val="000000">
                      <a:alpha val="43137"/>
                    </a:srgbClr>
                  </a:outerShdw>
                </a:effectLst>
                <a:latin typeface="Agency FB" pitchFamily="34" charset="0"/>
              </a:rPr>
              <a:t>Golden</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Gate</a:t>
            </a:r>
            <a:r>
              <a:rPr lang="es-ES" sz="2000" dirty="0" smtClean="0">
                <a:solidFill>
                  <a:srgbClr val="FFFF00"/>
                </a:solidFill>
                <a:effectLst>
                  <a:outerShdw blurRad="38100" dist="38100" dir="2700000" algn="tl">
                    <a:srgbClr val="000000">
                      <a:alpha val="43137"/>
                    </a:srgbClr>
                  </a:outerShdw>
                </a:effectLst>
                <a:latin typeface="Agency FB" pitchFamily="34" charset="0"/>
              </a:rPr>
              <a:t> es el lugar del mundo con mayor índice de suicidios.</a:t>
            </a:r>
          </a:p>
          <a:p>
            <a:endParaRPr lang="es-ES" sz="2000" dirty="0">
              <a:solidFill>
                <a:srgbClr val="FFFF00"/>
              </a:solidFill>
            </a:endParaRPr>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33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corriendo la bahía de San Francisco en barco.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9144000" cy="6858000"/>
          </a:xfrm>
          <a:prstGeom prst="rect">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eGreatPicture.com-29160-san-francisco-golden-gate-bridge-shift-photography.jpg"/>
          <p:cNvPicPr>
            <a:picLocks noChangeAspect="1"/>
          </p:cNvPicPr>
          <p:nvPr/>
        </p:nvPicPr>
        <p:blipFill>
          <a:blip r:embed="rId2"/>
          <a:stretch>
            <a:fillRect/>
          </a:stretch>
        </p:blipFill>
        <p:spPr>
          <a:xfrm>
            <a:off x="0" y="13342"/>
            <a:ext cx="9144000" cy="6844658"/>
          </a:xfrm>
          <a:prstGeom prst="rect">
            <a:avLst/>
          </a:prstGeom>
        </p:spPr>
      </p:pic>
      <p:sp>
        <p:nvSpPr>
          <p:cNvPr id="5" name="4 Rectángulo"/>
          <p:cNvSpPr/>
          <p:nvPr/>
        </p:nvSpPr>
        <p:spPr>
          <a:xfrm>
            <a:off x="0" y="0"/>
            <a:ext cx="9144000" cy="6858000"/>
          </a:xfrm>
          <a:prstGeom prst="rect">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OLDEN GATE.jpg"/>
          <p:cNvPicPr>
            <a:picLocks noChangeAspect="1"/>
          </p:cNvPicPr>
          <p:nvPr/>
        </p:nvPicPr>
        <p:blipFill>
          <a:blip r:embed="rId2"/>
          <a:stretch>
            <a:fillRect/>
          </a:stretch>
        </p:blipFill>
        <p:spPr>
          <a:xfrm>
            <a:off x="0" y="23372"/>
            <a:ext cx="9144000" cy="6811256"/>
          </a:xfrm>
          <a:prstGeom prst="rect">
            <a:avLst/>
          </a:prstGeom>
        </p:spPr>
      </p:pic>
      <p:sp>
        <p:nvSpPr>
          <p:cNvPr id="5" name="4 Rectángulo"/>
          <p:cNvSpPr/>
          <p:nvPr/>
        </p:nvSpPr>
        <p:spPr>
          <a:xfrm>
            <a:off x="0" y="0"/>
            <a:ext cx="9144000" cy="6858000"/>
          </a:xfrm>
          <a:prstGeom prst="rect">
            <a:avLst/>
          </a:prstGeom>
          <a:solidFill>
            <a:srgbClr val="FF33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grpId="1"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wntownSF.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93366">
              <a:alpha val="7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Rectángulo"/>
          <p:cNvSpPr/>
          <p:nvPr/>
        </p:nvSpPr>
        <p:spPr>
          <a:xfrm>
            <a:off x="285720" y="285728"/>
            <a:ext cx="8572560" cy="6286544"/>
          </a:xfrm>
          <a:prstGeom prst="rect">
            <a:avLst/>
          </a:prstGeom>
          <a:solidFill>
            <a:srgbClr val="64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2595"/>
            </a:avLst>
          </a:prstGeom>
          <a:gradFill>
            <a:gsLst>
              <a:gs pos="0">
                <a:srgbClr val="FFF200"/>
              </a:gs>
              <a:gs pos="45000">
                <a:srgbClr val="FF7A00"/>
              </a:gs>
              <a:gs pos="70000">
                <a:srgbClr val="FF0300"/>
              </a:gs>
              <a:gs pos="100000">
                <a:srgbClr val="4D0808"/>
              </a:gs>
            </a:gsLst>
            <a:lin ang="5400000" scaled="0"/>
          </a:gradFill>
          <a:ln>
            <a:noFill/>
          </a:ln>
          <a:scene3d>
            <a:camera prst="orthographicFront"/>
            <a:lightRig rig="threePt" dir="t"/>
          </a:scene3d>
          <a:sp3d extrusionH="38100">
            <a:bevelT w="152400" h="152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3000364" y="428604"/>
            <a:ext cx="2892138" cy="584775"/>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latin typeface="Agency FB" pitchFamily="34" charset="0"/>
              </a:rPr>
              <a:t> </a:t>
            </a:r>
            <a:r>
              <a:rPr lang="es-ES" sz="3200" b="1" dirty="0" smtClean="0">
                <a:solidFill>
                  <a:srgbClr val="FFFF00"/>
                </a:solidFill>
                <a:effectLst>
                  <a:outerShdw blurRad="38100" dist="38100" dir="2700000" algn="tl">
                    <a:srgbClr val="000000">
                      <a:alpha val="43137"/>
                    </a:srgbClr>
                  </a:outerShdw>
                </a:effectLst>
                <a:latin typeface="Agency FB" pitchFamily="34" charset="0"/>
              </a:rPr>
              <a:t>Prisión de Alcatraz</a:t>
            </a:r>
            <a:endParaRPr lang="es-ES" sz="3200" b="1" dirty="0">
              <a:solidFill>
                <a:srgbClr val="FFFF00"/>
              </a:solidFill>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428596" y="1000108"/>
            <a:ext cx="8286808" cy="5632311"/>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Situada en la bahía de San Francisco, Alcatraz fue una isla solitaria durante miles de años hasta que fue convertida en un fuerte; durante la Guerra Civil se instalaron más de 100 cañones y 400 soldados de forma que la isla pasó a formar parte del plan de defensa de los Estados Unidos.</a:t>
            </a:r>
          </a:p>
          <a:p>
            <a:r>
              <a:rPr lang="es-ES" sz="2000" dirty="0" smtClean="0">
                <a:solidFill>
                  <a:srgbClr val="FFFF00"/>
                </a:solidFill>
                <a:effectLst>
                  <a:outerShdw blurRad="38100" dist="38100" dir="2700000" algn="tl">
                    <a:srgbClr val="000000">
                      <a:alpha val="43137"/>
                    </a:srgbClr>
                  </a:outerShdw>
                </a:effectLst>
                <a:latin typeface="Agency FB" pitchFamily="34" charset="0"/>
              </a:rPr>
              <a:t>En el año 1934, Alcatraz volvió a abrirse como penitenciaría federal, una prisión de máxima seguridad a la que trasladaron a los prisioneros considerados incorregibles y peligrosos. Algunos de los presos más conocidos son Al Capone “</a:t>
            </a:r>
            <a:r>
              <a:rPr lang="es-ES" sz="2000" dirty="0" err="1" smtClean="0">
                <a:solidFill>
                  <a:srgbClr val="FFFF00"/>
                </a:solidFill>
                <a:effectLst>
                  <a:outerShdw blurRad="38100" dist="38100" dir="2700000" algn="tl">
                    <a:srgbClr val="000000">
                      <a:alpha val="43137"/>
                    </a:srgbClr>
                  </a:outerShdw>
                </a:effectLst>
                <a:latin typeface="Agency FB" pitchFamily="34" charset="0"/>
              </a:rPr>
              <a:t>Scarface</a:t>
            </a:r>
            <a:r>
              <a:rPr lang="es-ES" sz="2000" dirty="0" smtClean="0">
                <a:solidFill>
                  <a:srgbClr val="FFFF00"/>
                </a:solidFill>
                <a:effectLst>
                  <a:outerShdw blurRad="38100" dist="38100" dir="2700000" algn="tl">
                    <a:srgbClr val="000000">
                      <a:alpha val="43137"/>
                    </a:srgbClr>
                  </a:outerShdw>
                </a:effectLst>
                <a:latin typeface="Agency FB" pitchFamily="34" charset="0"/>
              </a:rPr>
              <a:t>”, George “Machine </a:t>
            </a:r>
            <a:r>
              <a:rPr lang="es-ES" sz="2000" dirty="0" err="1" smtClean="0">
                <a:solidFill>
                  <a:srgbClr val="FFFF00"/>
                </a:solidFill>
                <a:effectLst>
                  <a:outerShdw blurRad="38100" dist="38100" dir="2700000" algn="tl">
                    <a:srgbClr val="000000">
                      <a:alpha val="43137"/>
                    </a:srgbClr>
                  </a:outerShdw>
                </a:effectLst>
                <a:latin typeface="Agency FB" pitchFamily="34" charset="0"/>
              </a:rPr>
              <a:t>Gun</a:t>
            </a:r>
            <a:r>
              <a:rPr lang="es-ES" sz="2000" dirty="0" smtClean="0">
                <a:solidFill>
                  <a:srgbClr val="FFFF00"/>
                </a:solidFill>
                <a:effectLst>
                  <a:outerShdw blurRad="38100" dist="38100" dir="2700000" algn="tl">
                    <a:srgbClr val="000000">
                      <a:alpha val="43137"/>
                    </a:srgbClr>
                  </a:outerShdw>
                </a:effectLst>
                <a:latin typeface="Agency FB" pitchFamily="34" charset="0"/>
              </a:rPr>
              <a:t>” Kelly o Robert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Straud</a:t>
            </a:r>
            <a:r>
              <a:rPr lang="es-ES" sz="2000" dirty="0" smtClean="0">
                <a:solidFill>
                  <a:srgbClr val="FFFF00"/>
                </a:solidFill>
                <a:effectLst>
                  <a:outerShdw blurRad="38100" dist="38100" dir="2700000" algn="tl">
                    <a:srgbClr val="000000">
                      <a:alpha val="43137"/>
                    </a:srgbClr>
                  </a:outerShdw>
                </a:effectLst>
                <a:latin typeface="Agency FB" pitchFamily="34" charset="0"/>
              </a:rPr>
              <a:t> “El hombre pájaro de Alcatraz”.</a:t>
            </a:r>
          </a:p>
          <a:p>
            <a:r>
              <a:rPr lang="es-ES" sz="2000" dirty="0" smtClean="0">
                <a:solidFill>
                  <a:srgbClr val="FFFF00"/>
                </a:solidFill>
                <a:effectLst>
                  <a:outerShdw blurRad="38100" dist="38100" dir="2700000" algn="tl">
                    <a:srgbClr val="000000">
                      <a:alpha val="43137"/>
                    </a:srgbClr>
                  </a:outerShdw>
                </a:effectLst>
                <a:latin typeface="Agency FB" pitchFamily="34" charset="0"/>
              </a:rPr>
              <a:t>Los presos de Alcatraz intentaron fugarse en catorce ocasiones del peñón aunque, el intento de fuga más importante, ocurrió en 1962 cuando Frank Morris y los hermanos </a:t>
            </a:r>
            <a:r>
              <a:rPr lang="es-ES" sz="2000" dirty="0" err="1" smtClean="0">
                <a:solidFill>
                  <a:srgbClr val="FFFF00"/>
                </a:solidFill>
                <a:effectLst>
                  <a:outerShdw blurRad="38100" dist="38100" dir="2700000" algn="tl">
                    <a:srgbClr val="000000">
                      <a:alpha val="43137"/>
                    </a:srgbClr>
                  </a:outerShdw>
                </a:effectLst>
                <a:latin typeface="Agency FB" pitchFamily="34" charset="0"/>
              </a:rPr>
              <a:t>Anglin</a:t>
            </a:r>
            <a:r>
              <a:rPr lang="es-ES" sz="2000" dirty="0" smtClean="0">
                <a:solidFill>
                  <a:srgbClr val="FFFF00"/>
                </a:solidFill>
                <a:effectLst>
                  <a:outerShdw blurRad="38100" dist="38100" dir="2700000" algn="tl">
                    <a:srgbClr val="000000">
                      <a:alpha val="43137"/>
                    </a:srgbClr>
                  </a:outerShdw>
                </a:effectLst>
                <a:latin typeface="Agency FB" pitchFamily="34" charset="0"/>
              </a:rPr>
              <a:t> consiguieron huir por el agua.</a:t>
            </a:r>
          </a:p>
          <a:p>
            <a:r>
              <a:rPr lang="es-ES" sz="2000" dirty="0" smtClean="0">
                <a:solidFill>
                  <a:srgbClr val="FFFF00"/>
                </a:solidFill>
                <a:effectLst>
                  <a:outerShdw blurRad="38100" dist="38100" dir="2700000" algn="tl">
                    <a:srgbClr val="000000">
                      <a:alpha val="43137"/>
                    </a:srgbClr>
                  </a:outerShdw>
                </a:effectLst>
                <a:latin typeface="Agency FB" pitchFamily="34" charset="0"/>
              </a:rPr>
              <a:t>En 1963 Alcatraz cerró sus puertas definitivamente. El agua del mar había corroído las estructuras de la prisión y los gastos de mantenimiento aumentaron excesivamente. La cárcel dejó de ser rentable y los prisioneros fueron trasladados a otras instalaciones penitenciarias.</a:t>
            </a:r>
          </a:p>
          <a:p>
            <a:endParaRPr lang="es-ES_tradnl"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Esta prisión ha sido elegida por muchos directores de Hollywood como escenario de grandes éxitos cinematográficos como: </a:t>
            </a:r>
            <a:r>
              <a:rPr lang="es-ES" sz="2000" b="1" dirty="0" smtClean="0">
                <a:solidFill>
                  <a:srgbClr val="FFFF00"/>
                </a:solidFill>
                <a:effectLst>
                  <a:outerShdw blurRad="38100" dist="38100" dir="2700000" algn="tl">
                    <a:srgbClr val="000000">
                      <a:alpha val="43137"/>
                    </a:srgbClr>
                  </a:outerShdw>
                </a:effectLst>
                <a:latin typeface="Agency FB" pitchFamily="34" charset="0"/>
              </a:rPr>
              <a:t>La Fuga de Alcatraz, La Roca</a:t>
            </a:r>
            <a:r>
              <a:rPr lang="es-ES" sz="2000" dirty="0" smtClean="0">
                <a:solidFill>
                  <a:srgbClr val="FFFF00"/>
                </a:solidFill>
                <a:effectLst>
                  <a:outerShdw blurRad="38100" dist="38100" dir="2700000" algn="tl">
                    <a:srgbClr val="000000">
                      <a:alpha val="43137"/>
                    </a:srgbClr>
                  </a:outerShdw>
                </a:effectLst>
                <a:latin typeface="Agency FB" pitchFamily="34" charset="0"/>
              </a:rPr>
              <a:t>, El hombre de Alcatraz o Prisioneros de Alcatraz.</a:t>
            </a:r>
          </a:p>
          <a:p>
            <a:endParaRPr lang="es-ES" sz="2000" dirty="0">
              <a:solidFill>
                <a:srgbClr val="FFFF00"/>
              </a:solidFill>
              <a:effectLst>
                <a:outerShdw blurRad="38100" dist="38100" dir="2700000" algn="tl">
                  <a:srgbClr val="000000">
                    <a:alpha val="43137"/>
                  </a:srgbClr>
                </a:outerShdw>
              </a:effectLst>
            </a:endParaRPr>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lcatraz.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9144000" cy="6858000"/>
          </a:xfrm>
          <a:prstGeom prst="rect">
            <a:avLst/>
          </a:prstGeom>
          <a:solidFill>
            <a:schemeClr val="accent5">
              <a:lumMod val="75000"/>
              <a:alpha val="7098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lcatraz-interior.jpg"/>
          <p:cNvPicPr>
            <a:picLocks noGrp="1" noChangeAspect="1"/>
          </p:cNvPicPr>
          <p:nvPr>
            <p:ph idx="1"/>
          </p:nvPr>
        </p:nvPicPr>
        <p:blipFill>
          <a:blip r:embed="rId2"/>
          <a:stretch>
            <a:fillRect/>
          </a:stretch>
        </p:blipFill>
        <p:spPr>
          <a:xfrm>
            <a:off x="0" y="13342"/>
            <a:ext cx="9144000" cy="6831315"/>
          </a:xfrm>
        </p:spPr>
      </p:pic>
      <p:sp>
        <p:nvSpPr>
          <p:cNvPr id="5" name="4 Rectángulo"/>
          <p:cNvSpPr/>
          <p:nvPr/>
        </p:nvSpPr>
        <p:spPr>
          <a:xfrm>
            <a:off x="0" y="0"/>
            <a:ext cx="9144000" cy="6858000"/>
          </a:xfrm>
          <a:prstGeom prst="rect">
            <a:avLst/>
          </a:prstGeom>
          <a:solidFill>
            <a:srgbClr val="FF9933">
              <a:alpha val="7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seo-barco-san-francisco-alcatraz Alcatraz desde el barco.jpg"/>
          <p:cNvPicPr>
            <a:picLocks noGrp="1" noChangeAspect="1"/>
          </p:cNvPicPr>
          <p:nvPr>
            <p:ph idx="1"/>
          </p:nvPr>
        </p:nvPicPr>
        <p:blipFill>
          <a:blip r:embed="rId2"/>
          <a:stretch>
            <a:fillRect/>
          </a:stretch>
        </p:blipFill>
        <p:spPr>
          <a:xfrm>
            <a:off x="0" y="3345"/>
            <a:ext cx="9144000" cy="6851309"/>
          </a:xfrm>
        </p:spPr>
      </p:pic>
      <p:sp>
        <p:nvSpPr>
          <p:cNvPr id="5" name="4 Rectángulo"/>
          <p:cNvSpPr/>
          <p:nvPr/>
        </p:nvSpPr>
        <p:spPr>
          <a:xfrm>
            <a:off x="0" y="0"/>
            <a:ext cx="9144000" cy="6858000"/>
          </a:xfrm>
          <a:prstGeom prst="rect">
            <a:avLst/>
          </a:prstGeom>
          <a:solidFill>
            <a:srgbClr val="2A8E3D">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Rectángulo"/>
          <p:cNvSpPr/>
          <p:nvPr/>
        </p:nvSpPr>
        <p:spPr>
          <a:xfrm>
            <a:off x="285720" y="285728"/>
            <a:ext cx="8572560" cy="6286544"/>
          </a:xfrm>
          <a:prstGeom prst="rect">
            <a:avLst/>
          </a:prstGeom>
          <a:solidFill>
            <a:srgbClr val="64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2825"/>
            </a:avLst>
          </a:prstGeom>
          <a:gradFill>
            <a:gsLst>
              <a:gs pos="0">
                <a:srgbClr val="FFF200"/>
              </a:gs>
              <a:gs pos="45000">
                <a:srgbClr val="FF7A00"/>
              </a:gs>
              <a:gs pos="70000">
                <a:srgbClr val="FF0300"/>
              </a:gs>
              <a:gs pos="100000">
                <a:srgbClr val="4D0808"/>
              </a:gs>
            </a:gsLst>
            <a:lin ang="5400000" scaled="0"/>
          </a:gradFill>
          <a:ln>
            <a:noFill/>
          </a:ln>
          <a:scene3d>
            <a:camera prst="orthographicFront"/>
            <a:lightRig rig="threePt" dir="t"/>
          </a:scene3d>
          <a:sp3d extrusionH="38100">
            <a:bevelT w="152400" h="152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3214678" y="785794"/>
            <a:ext cx="2215671" cy="584775"/>
          </a:xfrm>
          <a:prstGeom prst="rect">
            <a:avLst/>
          </a:prstGeom>
          <a:noFill/>
        </p:spPr>
        <p:txBody>
          <a:bodyPr wrap="none" rtlCol="0">
            <a:spAutoFit/>
          </a:bodyPr>
          <a:lstStyle/>
          <a:p>
            <a:r>
              <a:rPr lang="es-ES_tradnl" sz="3200" b="1" dirty="0" smtClean="0">
                <a:solidFill>
                  <a:srgbClr val="FFFF00"/>
                </a:solidFill>
                <a:effectLst>
                  <a:outerShdw blurRad="38100" dist="38100" dir="2700000" algn="tl">
                    <a:srgbClr val="000000">
                      <a:alpha val="43137"/>
                    </a:srgbClr>
                  </a:outerShdw>
                </a:effectLst>
                <a:latin typeface="Agency FB" pitchFamily="34" charset="0"/>
              </a:rPr>
              <a:t>Museo de cera</a:t>
            </a:r>
            <a:endParaRPr lang="es-ES" sz="3200" b="1" dirty="0">
              <a:solidFill>
                <a:srgbClr val="FFFF00"/>
              </a:solidFill>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857224" y="2214554"/>
            <a:ext cx="7429552" cy="2554545"/>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El Museo de Cera de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Fisherman</a:t>
            </a:r>
            <a:r>
              <a:rPr lang="es-ES" sz="2000" b="1" dirty="0" smtClean="0">
                <a:solidFill>
                  <a:srgbClr val="FFFF00"/>
                </a:solidFill>
                <a:effectLst>
                  <a:outerShdw blurRad="38100" dist="38100" dir="2700000" algn="tl">
                    <a:srgbClr val="000000">
                      <a:alpha val="43137"/>
                    </a:srgbClr>
                  </a:outerShdw>
                </a:effectLst>
                <a:latin typeface="Agency FB" pitchFamily="34" charset="0"/>
              </a:rPr>
              <a:t>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Wharf</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Wax</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Museum</a:t>
            </a:r>
            <a:r>
              <a:rPr lang="es-ES" sz="2000" dirty="0" smtClean="0">
                <a:solidFill>
                  <a:srgbClr val="FFFF00"/>
                </a:solidFill>
                <a:effectLst>
                  <a:outerShdw blurRad="38100" dist="38100" dir="2700000" algn="tl">
                    <a:srgbClr val="000000">
                      <a:alpha val="43137"/>
                    </a:srgbClr>
                  </a:outerShdw>
                </a:effectLst>
                <a:latin typeface="Agency FB" pitchFamily="34" charset="0"/>
              </a:rPr>
              <a:t>) abrió sus puertas al público en 1963 y fue remodelado en el año 2000; se trata de un museo compuesto por más de 275 personajes famosos</a:t>
            </a: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El Museo de Cera </a:t>
            </a:r>
            <a:r>
              <a:rPr lang="es-ES" sz="2000" b="1" dirty="0" smtClean="0">
                <a:solidFill>
                  <a:srgbClr val="FFFF00"/>
                </a:solidFill>
                <a:effectLst>
                  <a:outerShdw blurRad="38100" dist="38100" dir="2700000" algn="tl">
                    <a:srgbClr val="000000">
                      <a:alpha val="43137"/>
                    </a:srgbClr>
                  </a:outerShdw>
                </a:effectLst>
                <a:latin typeface="Agency FB" pitchFamily="34" charset="0"/>
              </a:rPr>
              <a:t>deja bastante que desear</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p>
          <a:p>
            <a:r>
              <a:rPr lang="es-ES" sz="2000" dirty="0" smtClean="0">
                <a:solidFill>
                  <a:srgbClr val="FFFF00"/>
                </a:solidFill>
                <a:effectLst>
                  <a:outerShdw blurRad="38100" dist="38100" dir="2700000" algn="tl">
                    <a:srgbClr val="000000">
                      <a:alpha val="43137"/>
                    </a:srgbClr>
                  </a:outerShdw>
                </a:effectLst>
                <a:latin typeface="Agency FB" pitchFamily="34" charset="0"/>
              </a:rPr>
              <a:t>Las figuras parecen de plástico más que de cera y </a:t>
            </a:r>
            <a:r>
              <a:rPr lang="es-ES" sz="2000" b="1" dirty="0" smtClean="0">
                <a:solidFill>
                  <a:srgbClr val="FFFF00"/>
                </a:solidFill>
                <a:effectLst>
                  <a:outerShdw blurRad="38100" dist="38100" dir="2700000" algn="tl">
                    <a:srgbClr val="000000">
                      <a:alpha val="43137"/>
                    </a:srgbClr>
                  </a:outerShdw>
                </a:effectLst>
                <a:latin typeface="Agency FB" pitchFamily="34" charset="0"/>
              </a:rPr>
              <a:t>cualquier parecido con la realidad es pura coincidencia</a:t>
            </a:r>
            <a:r>
              <a:rPr lang="es-ES" sz="2000" dirty="0" smtClean="0">
                <a:solidFill>
                  <a:srgbClr val="FFFF00"/>
                </a:solidFill>
                <a:effectLst>
                  <a:outerShdw blurRad="38100" dist="38100" dir="2700000" algn="tl">
                    <a:srgbClr val="000000">
                      <a:alpha val="43137"/>
                    </a:srgbClr>
                  </a:outerShdw>
                </a:effectLst>
                <a:latin typeface="Agency FB" pitchFamily="34" charset="0"/>
              </a:rPr>
              <a:t>. Las figuras del </a:t>
            </a:r>
            <a:r>
              <a:rPr lang="es-ES" sz="2000" dirty="0" err="1" smtClean="0">
                <a:solidFill>
                  <a:srgbClr val="FFFF00"/>
                </a:solidFill>
                <a:effectLst>
                  <a:outerShdw blurRad="38100" dist="38100" dir="2700000" algn="tl">
                    <a:srgbClr val="000000">
                      <a:alpha val="43137"/>
                    </a:srgbClr>
                  </a:outerShdw>
                </a:effectLst>
                <a:latin typeface="Agency FB" pitchFamily="34" charset="0"/>
              </a:rPr>
              <a:t>Wax</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Museum</a:t>
            </a:r>
            <a:r>
              <a:rPr lang="es-ES" sz="2000" dirty="0" smtClean="0">
                <a:solidFill>
                  <a:srgbClr val="FFFF00"/>
                </a:solidFill>
                <a:effectLst>
                  <a:outerShdw blurRad="38100" dist="38100" dir="2700000" algn="tl">
                    <a:srgbClr val="000000">
                      <a:alpha val="43137"/>
                    </a:srgbClr>
                  </a:outerShdw>
                </a:effectLst>
                <a:latin typeface="Agency FB" pitchFamily="34" charset="0"/>
              </a:rPr>
              <a:t> son notablemente peores que las de museos como Madame </a:t>
            </a:r>
            <a:r>
              <a:rPr lang="es-ES" sz="2000" dirty="0" err="1" smtClean="0">
                <a:solidFill>
                  <a:srgbClr val="FFFF00"/>
                </a:solidFill>
                <a:effectLst>
                  <a:outerShdw blurRad="38100" dist="38100" dir="2700000" algn="tl">
                    <a:srgbClr val="000000">
                      <a:alpha val="43137"/>
                    </a:srgbClr>
                  </a:outerShdw>
                </a:effectLst>
                <a:latin typeface="Agency FB" pitchFamily="34" charset="0"/>
              </a:rPr>
              <a:t>Tussauds</a:t>
            </a:r>
            <a:r>
              <a:rPr lang="es-ES" sz="2000" dirty="0" smtClean="0">
                <a:solidFill>
                  <a:srgbClr val="FFFF00"/>
                </a:solidFill>
                <a:effectLst>
                  <a:outerShdw blurRad="38100" dist="38100" dir="2700000" algn="tl">
                    <a:srgbClr val="000000">
                      <a:alpha val="43137"/>
                    </a:srgbClr>
                  </a:outerShdw>
                </a:effectLst>
                <a:latin typeface="Agency FB" pitchFamily="34" charset="0"/>
              </a:rPr>
              <a:t> de Nueva York.</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useo-cera.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9144000" cy="6858000"/>
          </a:xfrm>
          <a:prstGeom prst="rect">
            <a:avLst/>
          </a:prstGeom>
          <a:solidFill>
            <a:srgbClr val="FFC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useo-cera-brad-pitt.jpg"/>
          <p:cNvPicPr>
            <a:picLocks noGrp="1" noChangeAspect="1"/>
          </p:cNvPicPr>
          <p:nvPr>
            <p:ph idx="1"/>
          </p:nvPr>
        </p:nvPicPr>
        <p:blipFill>
          <a:blip r:embed="rId2"/>
          <a:stretch>
            <a:fillRect/>
          </a:stretch>
        </p:blipFill>
        <p:spPr>
          <a:xfrm>
            <a:off x="0" y="13342"/>
            <a:ext cx="9144000" cy="6831315"/>
          </a:xfrm>
        </p:spPr>
      </p:pic>
      <p:sp>
        <p:nvSpPr>
          <p:cNvPr id="5" name="4 Rectángulo"/>
          <p:cNvSpPr/>
          <p:nvPr/>
        </p:nvSpPr>
        <p:spPr>
          <a:xfrm>
            <a:off x="0" y="0"/>
            <a:ext cx="9144000" cy="6858000"/>
          </a:xfrm>
          <a:prstGeom prst="rect">
            <a:avLst/>
          </a:prstGeom>
          <a:solidFill>
            <a:srgbClr val="FF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grpId="1"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Rectángulo"/>
          <p:cNvSpPr/>
          <p:nvPr/>
        </p:nvSpPr>
        <p:spPr>
          <a:xfrm>
            <a:off x="285720" y="285728"/>
            <a:ext cx="8572560" cy="6286544"/>
          </a:xfrm>
          <a:prstGeom prst="rect">
            <a:avLst/>
          </a:prstGeom>
          <a:solidFill>
            <a:srgbClr val="64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2824"/>
            </a:avLst>
          </a:prstGeom>
          <a:gradFill>
            <a:gsLst>
              <a:gs pos="0">
                <a:srgbClr val="FFF200"/>
              </a:gs>
              <a:gs pos="45000">
                <a:srgbClr val="FF7A00"/>
              </a:gs>
              <a:gs pos="70000">
                <a:srgbClr val="FF0300"/>
              </a:gs>
              <a:gs pos="100000">
                <a:srgbClr val="4D0808"/>
              </a:gs>
            </a:gsLst>
            <a:lin ang="5400000" scaled="0"/>
          </a:gradFill>
          <a:ln>
            <a:noFill/>
          </a:ln>
          <a:scene3d>
            <a:camera prst="orthographicFront"/>
            <a:lightRig rig="threePt" dir="t"/>
          </a:scene3d>
          <a:sp3d extrusionH="38100">
            <a:bevelT w="152400" h="152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2000232" y="2786058"/>
            <a:ext cx="4806124" cy="1200329"/>
          </a:xfrm>
          <a:prstGeom prst="rect">
            <a:avLst/>
          </a:prstGeom>
          <a:noFill/>
        </p:spPr>
        <p:txBody>
          <a:bodyPr wrap="none" rtlCol="0">
            <a:spAutoFit/>
          </a:bodyPr>
          <a:lstStyle/>
          <a:p>
            <a:pPr algn="ctr"/>
            <a:r>
              <a:rPr lang="es-ES" sz="3600" b="1" dirty="0" smtClean="0">
                <a:solidFill>
                  <a:srgbClr val="FFFF00"/>
                </a:solidFill>
                <a:effectLst>
                  <a:outerShdw blurRad="38100" dist="38100" dir="2700000" algn="tl">
                    <a:srgbClr val="000000">
                      <a:alpha val="43137"/>
                    </a:srgbClr>
                  </a:outerShdw>
                </a:effectLst>
                <a:latin typeface="Agency FB" pitchFamily="34" charset="0"/>
              </a:rPr>
              <a:t>San Francisco</a:t>
            </a:r>
          </a:p>
          <a:p>
            <a:pPr algn="ctr"/>
            <a:r>
              <a:rPr lang="es-ES" sz="3600" b="1" dirty="0" smtClean="0">
                <a:solidFill>
                  <a:srgbClr val="FFFF00"/>
                </a:solidFill>
                <a:effectLst>
                  <a:outerShdw blurRad="38100" dist="38100" dir="2700000" algn="tl">
                    <a:srgbClr val="000000">
                      <a:alpha val="43137"/>
                    </a:srgbClr>
                  </a:outerShdw>
                </a:effectLst>
                <a:latin typeface="Agency FB" pitchFamily="34" charset="0"/>
              </a:rPr>
              <a:t> una ciudad mirando al futuro</a:t>
            </a:r>
            <a:endParaRPr lang="es-ES" sz="3600" b="1" dirty="0">
              <a:solidFill>
                <a:srgbClr val="FFFF00"/>
              </a:solidFill>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1987-frederik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9" presetClass="emph" presetSubtype="0" grpId="0" nodeType="withEffect">
                                  <p:stCondLst>
                                    <p:cond delay="0"/>
                                  </p:stCondLst>
                                  <p:childTnLst>
                                    <p:set>
                                      <p:cBhvr rctx="PPT">
                                        <p:cTn id="20" dur="indefinite"/>
                                        <p:tgtEl>
                                          <p:spTgt spid="6"/>
                                        </p:tgtEl>
                                        <p:attrNameLst>
                                          <p:attrName>style.opacity</p:attrName>
                                        </p:attrNameLst>
                                      </p:cBhvr>
                                      <p:to>
                                        <p:strVal val="0"/>
                                      </p:to>
                                    </p:set>
                                    <p:animEffect filter="image" prLst="opacity: 0">
                                      <p:cBhvr rctx="IE">
                                        <p:cTn id="21"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2969" y="0"/>
            <a:ext cx="9138062" cy="6858000"/>
          </a:xfrm>
          <a:prstGeom prst="rect">
            <a:avLst/>
          </a:prstGeom>
        </p:spPr>
      </p:pic>
      <p:sp>
        <p:nvSpPr>
          <p:cNvPr id="5" name="4 Rectángulo"/>
          <p:cNvSpPr/>
          <p:nvPr/>
        </p:nvSpPr>
        <p:spPr>
          <a:xfrm>
            <a:off x="0" y="0"/>
            <a:ext cx="9144000" cy="6858000"/>
          </a:xfrm>
          <a:prstGeom prst="rect">
            <a:avLst/>
          </a:prstGeom>
          <a:solidFill>
            <a:srgbClr val="FF9933">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5" fill="hold" grpId="1" nodeType="withEffect">
                                  <p:stCondLst>
                                    <p:cond delay="0"/>
                                  </p:stCondLst>
                                  <p:childTnLst>
                                    <p:animEffect transition="out" filter="checkerboard(dow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5"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down)">
                                      <p:cBhvr>
                                        <p:cTn id="17" dur="3000"/>
                                        <p:tgtEl>
                                          <p:spTgt spid="4"/>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0753-copy.jpg"/>
          <p:cNvPicPr>
            <a:picLocks noChangeAspect="1"/>
          </p:cNvPicPr>
          <p:nvPr/>
        </p:nvPicPr>
        <p:blipFill>
          <a:blip r:embed="rId2"/>
          <a:stretch>
            <a:fillRect/>
          </a:stretch>
        </p:blipFill>
        <p:spPr>
          <a:xfrm>
            <a:off x="0" y="0"/>
            <a:ext cx="9170793" cy="6858000"/>
          </a:xfrm>
          <a:prstGeom prst="rect">
            <a:avLst/>
          </a:prstGeom>
        </p:spPr>
      </p:pic>
      <p:sp>
        <p:nvSpPr>
          <p:cNvPr id="5" name="4 Rectángulo"/>
          <p:cNvSpPr/>
          <p:nvPr/>
        </p:nvSpPr>
        <p:spPr>
          <a:xfrm>
            <a:off x="0" y="0"/>
            <a:ext cx="9358346" cy="6858000"/>
          </a:xfrm>
          <a:prstGeom prst="rect">
            <a:avLst/>
          </a:prstGeom>
          <a:solidFill>
            <a:srgbClr val="FF33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501222"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2000"/>
                                        <p:tgtEl>
                                          <p:spTgt spid="5"/>
                                        </p:tgtEl>
                                        <p:attrNameLst>
                                          <p:attrName>ppt_w</p:attrName>
                                        </p:attrNameLst>
                                      </p:cBhvr>
                                      <p:tavLst>
                                        <p:tav tm="0">
                                          <p:val>
                                            <p:strVal val="ppt_w"/>
                                          </p:val>
                                        </p:tav>
                                        <p:tav tm="100000">
                                          <p:val>
                                            <p:strVal val="4/3*ppt_w"/>
                                          </p:val>
                                        </p:tav>
                                      </p:tavLst>
                                    </p:anim>
                                    <p:anim calcmode="lin" valueType="num">
                                      <p:cBhvr>
                                        <p:cTn id="10" dur="2000"/>
                                        <p:tgtEl>
                                          <p:spTgt spid="5"/>
                                        </p:tgtEl>
                                        <p:attrNameLst>
                                          <p:attrName>ppt_h</p:attrName>
                                        </p:attrNameLst>
                                      </p:cBhvr>
                                      <p:tavLst>
                                        <p:tav tm="0">
                                          <p:val>
                                            <p:strVal val="ppt_h"/>
                                          </p:val>
                                        </p:tav>
                                        <p:tav tm="100000">
                                          <p:val>
                                            <p:strVal val="4/3*ppt_h"/>
                                          </p:val>
                                        </p:tav>
                                      </p:tavLst>
                                    </p:anim>
                                    <p:set>
                                      <p:cBhvr>
                                        <p:cTn id="11" dur="1" fill="hold">
                                          <p:stCondLst>
                                            <p:cond delay="1999"/>
                                          </p:stCondLst>
                                        </p:cTn>
                                        <p:tgtEl>
                                          <p:spTgt spid="5"/>
                                        </p:tgtEl>
                                        <p:attrNameLst>
                                          <p:attrName>style.visibility</p:attrName>
                                        </p:attrNameLst>
                                      </p:cBhvr>
                                      <p:to>
                                        <p:strVal val="hidden"/>
                                      </p:to>
                                    </p:set>
                                  </p:childTnLst>
                                </p:cTn>
                              </p:par>
                              <p:par>
                                <p:cTn id="12" presetID="3" presetClass="exit" presetSubtype="5" fill="hold" grpId="1" nodeType="withEffect">
                                  <p:stCondLst>
                                    <p:cond delay="0"/>
                                  </p:stCondLst>
                                  <p:childTnLst>
                                    <p:animEffect transition="out" filter="blinds(vertical)">
                                      <p:cBhvr>
                                        <p:cTn id="13" dur="2000"/>
                                        <p:tgtEl>
                                          <p:spTgt spid="5"/>
                                        </p:tgtEl>
                                      </p:cBhvr>
                                    </p:animEffect>
                                    <p:set>
                                      <p:cBhvr>
                                        <p:cTn id="14" dur="1" fill="hold">
                                          <p:stCondLst>
                                            <p:cond delay="1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strVal val="4/3*#ppt_w"/>
                                          </p:val>
                                        </p:tav>
                                        <p:tav tm="100000">
                                          <p:val>
                                            <p:strVal val="#ppt_w"/>
                                          </p:val>
                                        </p:tav>
                                      </p:tavLst>
                                    </p:anim>
                                    <p:anim calcmode="lin" valueType="num">
                                      <p:cBhvr>
                                        <p:cTn id="18" dur="2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2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7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J7C4832-copy.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0"/>
            <a:ext cx="9144000" cy="6858000"/>
          </a:xfrm>
          <a:prstGeom prst="rect">
            <a:avLst/>
          </a:prstGeom>
          <a:solidFill>
            <a:srgbClr val="FF33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8" fill="hold" grpId="1" nodeType="withEffect">
                                  <p:stCondLst>
                                    <p:cond delay="0"/>
                                  </p:stCondLst>
                                  <p:childTnLst>
                                    <p:animEffect transition="out" filter="wheel(8)">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rgO.jpg"/>
          <p:cNvPicPr>
            <a:picLocks noChangeAspect="1"/>
          </p:cNvPicPr>
          <p:nvPr/>
        </p:nvPicPr>
        <p:blipFill>
          <a:blip r:embed="rId2"/>
          <a:stretch>
            <a:fillRect/>
          </a:stretch>
        </p:blipFill>
        <p:spPr>
          <a:xfrm>
            <a:off x="0" y="10016"/>
            <a:ext cx="9144000" cy="6847984"/>
          </a:xfrm>
          <a:prstGeom prst="rect">
            <a:avLst/>
          </a:prstGeom>
        </p:spPr>
      </p:pic>
      <p:sp>
        <p:nvSpPr>
          <p:cNvPr id="5" name="4 Rectángulo"/>
          <p:cNvSpPr/>
          <p:nvPr/>
        </p:nvSpPr>
        <p:spPr>
          <a:xfrm>
            <a:off x="0" y="0"/>
            <a:ext cx="9144000" cy="6858000"/>
          </a:xfrm>
          <a:prstGeom prst="rect">
            <a:avLst/>
          </a:prstGeom>
          <a:solidFill>
            <a:srgbClr val="FFC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NI_20-Post-S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9933">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2681_ssha_kaliforniya_san-francisko_gorod_1680x1050_(www.GdeFon.ru).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solidFill>
            <a:srgbClr val="FF33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yuntamiento de San Francis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000100" y="7215214"/>
            <a:ext cx="184731" cy="369332"/>
          </a:xfrm>
          <a:prstGeom prst="rect">
            <a:avLst/>
          </a:prstGeom>
          <a:noFill/>
        </p:spPr>
        <p:txBody>
          <a:bodyPr wrap="none" rtlCol="0">
            <a:spAutoFit/>
          </a:bodyPr>
          <a:lstStyle/>
          <a:p>
            <a:endParaRPr lang="es-ES" dirty="0"/>
          </a:p>
        </p:txBody>
      </p:sp>
      <p:sp>
        <p:nvSpPr>
          <p:cNvPr id="6" name="5 Rectángulo"/>
          <p:cNvSpPr/>
          <p:nvPr/>
        </p:nvSpPr>
        <p:spPr>
          <a:xfrm>
            <a:off x="0" y="0"/>
            <a:ext cx="9144000" cy="6858000"/>
          </a:xfrm>
          <a:prstGeom prst="rect">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357158" y="642918"/>
            <a:ext cx="5357850" cy="89255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Ayuntamiento de San Francisco</a:t>
            </a:r>
          </a:p>
          <a:p>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P spid="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er_39,_SF,_CA,_jjron_26.03.2012.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3012791" y="3244334"/>
            <a:ext cx="184731" cy="369332"/>
          </a:xfrm>
          <a:prstGeom prst="rect">
            <a:avLst/>
          </a:prstGeom>
        </p:spPr>
        <p:txBody>
          <a:bodyPr wrap="none">
            <a:spAutoFit/>
          </a:bodyPr>
          <a:lstStyle/>
          <a:p>
            <a:endParaRPr lang="es-ES" dirty="0"/>
          </a:p>
        </p:txBody>
      </p:sp>
      <p:sp>
        <p:nvSpPr>
          <p:cNvPr id="6" name="5 Rectángulo"/>
          <p:cNvSpPr/>
          <p:nvPr/>
        </p:nvSpPr>
        <p:spPr>
          <a:xfrm>
            <a:off x="0" y="0"/>
            <a:ext cx="9144000" cy="6858000"/>
          </a:xfrm>
          <a:prstGeom prst="rect">
            <a:avLst/>
          </a:prstGeom>
          <a:solidFill>
            <a:srgbClr val="FF33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47948531_296b6854c4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B05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race-cathedral.jpg"/>
          <p:cNvPicPr>
            <a:picLocks noGrp="1" noChangeAspect="1"/>
          </p:cNvPicPr>
          <p:nvPr>
            <p:ph idx="1"/>
          </p:nvPr>
        </p:nvPicPr>
        <p:blipFill>
          <a:blip r:embed="rId2"/>
          <a:stretch>
            <a:fillRect/>
          </a:stretch>
        </p:blipFill>
        <p:spPr>
          <a:xfrm>
            <a:off x="0" y="0"/>
            <a:ext cx="9161860" cy="6858000"/>
          </a:xfrm>
        </p:spPr>
      </p:pic>
      <p:sp>
        <p:nvSpPr>
          <p:cNvPr id="6" name="5 Rectángulo"/>
          <p:cNvSpPr/>
          <p:nvPr/>
        </p:nvSpPr>
        <p:spPr>
          <a:xfrm>
            <a:off x="0" y="0"/>
            <a:ext cx="9144000" cy="6858000"/>
          </a:xfrm>
          <a:prstGeom prst="rect">
            <a:avLst/>
          </a:prstGeom>
          <a:solidFill>
            <a:srgbClr val="00009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643570" y="500042"/>
            <a:ext cx="2658100" cy="86177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Grace  </a:t>
            </a: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Cathedral</a:t>
            </a:r>
            <a:endPar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P spid="8"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Westfield San Francisco Center.jpg"/>
          <p:cNvPicPr>
            <a:picLocks noGrp="1" noChangeAspect="1"/>
          </p:cNvPicPr>
          <p:nvPr>
            <p:ph idx="1"/>
          </p:nvPr>
        </p:nvPicPr>
        <p:blipFill>
          <a:blip r:embed="rId2"/>
          <a:stretch>
            <a:fillRect/>
          </a:stretch>
        </p:blipFill>
        <p:spPr>
          <a:xfrm>
            <a:off x="0" y="13342"/>
            <a:ext cx="9144000" cy="6831315"/>
          </a:xfrm>
        </p:spPr>
      </p:pic>
      <p:sp>
        <p:nvSpPr>
          <p:cNvPr id="6" name="5 Rectángulo"/>
          <p:cNvSpPr/>
          <p:nvPr/>
        </p:nvSpPr>
        <p:spPr>
          <a:xfrm>
            <a:off x="0" y="0"/>
            <a:ext cx="9144000" cy="6858000"/>
          </a:xfrm>
          <a:prstGeom prst="rect">
            <a:avLst/>
          </a:prstGeom>
          <a:solidFill>
            <a:srgbClr val="FF33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714480" y="428604"/>
            <a:ext cx="5041765" cy="107721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Westfield</a:t>
            </a: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  San  Francisco  Center</a:t>
            </a:r>
          </a:p>
          <a:p>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2000"/>
                                        <p:tgtEl>
                                          <p:spTgt spid="6"/>
                                        </p:tgtEl>
                                      </p:cBhvr>
                                    </p:animEffect>
                                    <p:set>
                                      <p:cBhvr>
                                        <p:cTn id="14" dur="1" fill="hold">
                                          <p:stCondLst>
                                            <p:cond delay="1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P spid="8"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_Francisco_Cable_Car_on_Pine_Street.jpg"/>
          <p:cNvPicPr>
            <a:picLocks noChangeAspect="1"/>
          </p:cNvPicPr>
          <p:nvPr/>
        </p:nvPicPr>
        <p:blipFill>
          <a:blip r:embed="rId2"/>
          <a:stretch>
            <a:fillRect/>
          </a:stretch>
        </p:blipFill>
        <p:spPr>
          <a:xfrm>
            <a:off x="0" y="3345"/>
            <a:ext cx="9144000" cy="6851309"/>
          </a:xfrm>
          <a:prstGeom prst="rect">
            <a:avLst/>
          </a:prstGeom>
        </p:spPr>
      </p:pic>
      <p:sp>
        <p:nvSpPr>
          <p:cNvPr id="6" name="5 Rectángulo"/>
          <p:cNvSpPr/>
          <p:nvPr/>
        </p:nvSpPr>
        <p:spPr>
          <a:xfrm>
            <a:off x="0" y="0"/>
            <a:ext cx="9144000" cy="6858000"/>
          </a:xfrm>
          <a:prstGeom prst="rect">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francisco32.jpg"/>
          <p:cNvPicPr>
            <a:picLocks noChangeAspect="1"/>
          </p:cNvPicPr>
          <p:nvPr/>
        </p:nvPicPr>
        <p:blipFill>
          <a:blip r:embed="rId2"/>
          <a:stretch>
            <a:fillRect/>
          </a:stretch>
        </p:blipFill>
        <p:spPr>
          <a:xfrm>
            <a:off x="0" y="0"/>
            <a:ext cx="9191874"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429784"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francisco33.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0"/>
            <a:ext cx="9144000" cy="6858000"/>
          </a:xfrm>
          <a:prstGeom prst="rect">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bbvaot-0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francisco_cabletrans1.jpg"/>
          <p:cNvPicPr>
            <a:picLocks noChangeAspect="1"/>
          </p:cNvPicPr>
          <p:nvPr/>
        </p:nvPicPr>
        <p:blipFill>
          <a:blip r:embed="rId2"/>
          <a:srcRect b="3032"/>
          <a:stretch>
            <a:fillRect/>
          </a:stretch>
        </p:blipFill>
        <p:spPr>
          <a:xfrm>
            <a:off x="0" y="3345"/>
            <a:ext cx="9144000" cy="6854655"/>
          </a:xfrm>
          <a:prstGeom prst="rect">
            <a:avLst/>
          </a:prstGeom>
        </p:spPr>
      </p:pic>
      <p:sp>
        <p:nvSpPr>
          <p:cNvPr id="5" name="4 Rectángulo"/>
          <p:cNvSpPr/>
          <p:nvPr/>
        </p:nvSpPr>
        <p:spPr>
          <a:xfrm>
            <a:off x="0" y="0"/>
            <a:ext cx="9144000" cy="6858000"/>
          </a:xfrm>
          <a:prstGeom prst="rect">
            <a:avLst/>
          </a:prstGeom>
          <a:solidFill>
            <a:srgbClr val="00B05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lacio de Bellas Artes.jpg"/>
          <p:cNvPicPr>
            <a:picLocks noGrp="1" noChangeAspect="1"/>
          </p:cNvPicPr>
          <p:nvPr>
            <p:ph idx="1"/>
          </p:nvPr>
        </p:nvPicPr>
        <p:blipFill>
          <a:blip r:embed="rId2"/>
          <a:stretch>
            <a:fillRect/>
          </a:stretch>
        </p:blipFill>
        <p:spPr>
          <a:xfrm>
            <a:off x="0" y="0"/>
            <a:ext cx="9161860" cy="6858000"/>
          </a:xfrm>
        </p:spPr>
      </p:pic>
      <p:sp>
        <p:nvSpPr>
          <p:cNvPr id="6" name="5 Rectángulo"/>
          <p:cNvSpPr/>
          <p:nvPr/>
        </p:nvSpPr>
        <p:spPr>
          <a:xfrm>
            <a:off x="0" y="0"/>
            <a:ext cx="9144000" cy="6858000"/>
          </a:xfrm>
          <a:prstGeom prst="rect">
            <a:avLst/>
          </a:prstGeom>
          <a:solidFill>
            <a:srgbClr val="0099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2928926" y="714356"/>
            <a:ext cx="4286280" cy="861774"/>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Palacio de Bellas Artes</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P spid="8"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FMOMA, Museo de Arte Moderno.jpg"/>
          <p:cNvPicPr>
            <a:picLocks noGrp="1" noChangeAspect="1"/>
          </p:cNvPicPr>
          <p:nvPr>
            <p:ph idx="1"/>
          </p:nvPr>
        </p:nvPicPr>
        <p:blipFill>
          <a:blip r:embed="rId2"/>
          <a:stretch>
            <a:fillRect/>
          </a:stretch>
        </p:blipFill>
        <p:spPr>
          <a:xfrm>
            <a:off x="0" y="0"/>
            <a:ext cx="9144000" cy="6858000"/>
          </a:xfrm>
        </p:spPr>
      </p:pic>
      <p:sp>
        <p:nvSpPr>
          <p:cNvPr id="6" name="5 Rectángulo"/>
          <p:cNvSpPr/>
          <p:nvPr/>
        </p:nvSpPr>
        <p:spPr>
          <a:xfrm>
            <a:off x="0" y="0"/>
            <a:ext cx="9144000" cy="6858000"/>
          </a:xfrm>
          <a:prstGeom prst="rect">
            <a:avLst/>
          </a:prstGeom>
          <a:solidFill>
            <a:srgbClr val="C0000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2428860" y="785794"/>
            <a:ext cx="3621504" cy="107721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rPr>
              <a:t>Museo de Arte Moderno</a:t>
            </a:r>
          </a:p>
          <a:p>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gency FB" pitchFamily="34" charset="0"/>
            </a:endParaRPr>
          </a:p>
        </p:txBody>
      </p:sp>
      <p:sp>
        <p:nvSpPr>
          <p:cNvPr id="8" name="7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P spid="8"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952469_large_4216969_00yp3ysw.jpg"/>
          <p:cNvPicPr>
            <a:picLocks noChangeAspect="1"/>
          </p:cNvPicPr>
          <p:nvPr/>
        </p:nvPicPr>
        <p:blipFill>
          <a:blip r:embed="rId2"/>
          <a:stretch>
            <a:fillRect/>
          </a:stretch>
        </p:blipFill>
        <p:spPr>
          <a:xfrm>
            <a:off x="0" y="6684"/>
            <a:ext cx="9144000" cy="6844632"/>
          </a:xfrm>
          <a:prstGeom prst="rect">
            <a:avLst/>
          </a:prstGeom>
        </p:spPr>
      </p:pic>
      <p:sp>
        <p:nvSpPr>
          <p:cNvPr id="6" name="5 Rectángulo"/>
          <p:cNvSpPr/>
          <p:nvPr/>
        </p:nvSpPr>
        <p:spPr>
          <a:xfrm>
            <a:off x="0" y="0"/>
            <a:ext cx="9144000" cy="6858000"/>
          </a:xfrm>
          <a:prstGeom prst="rect">
            <a:avLst/>
          </a:prstGeom>
          <a:solidFill>
            <a:srgbClr val="FF9933">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francisco_sausalito1.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0" y="0"/>
            <a:ext cx="9144000" cy="6858000"/>
          </a:xfrm>
          <a:prstGeom prst="rect">
            <a:avLst/>
          </a:prstGeom>
          <a:solidFill>
            <a:srgbClr val="00B05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Francisco-Views-at-Pier-39-0363.jpg"/>
          <p:cNvPicPr>
            <a:picLocks noChangeAspect="1"/>
          </p:cNvPicPr>
          <p:nvPr/>
        </p:nvPicPr>
        <p:blipFill>
          <a:blip r:embed="rId2"/>
          <a:stretch>
            <a:fillRect/>
          </a:stretch>
        </p:blipFill>
        <p:spPr>
          <a:xfrm>
            <a:off x="0" y="13342"/>
            <a:ext cx="9144000" cy="6844658"/>
          </a:xfrm>
          <a:prstGeom prst="rect">
            <a:avLst/>
          </a:prstGeom>
        </p:spPr>
      </p:pic>
      <p:sp>
        <p:nvSpPr>
          <p:cNvPr id="5" name="4 Rectángulo"/>
          <p:cNvSpPr/>
          <p:nvPr/>
        </p:nvSpPr>
        <p:spPr>
          <a:xfrm>
            <a:off x="0" y="0"/>
            <a:ext cx="9144000" cy="6858000"/>
          </a:xfrm>
          <a:prstGeom prst="rect">
            <a:avLst/>
          </a:prstGeom>
          <a:solidFill>
            <a:srgbClr val="FF0066">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Rectángulo"/>
          <p:cNvSpPr/>
          <p:nvPr/>
        </p:nvSpPr>
        <p:spPr>
          <a:xfrm>
            <a:off x="214282" y="214290"/>
            <a:ext cx="8715436" cy="6429420"/>
          </a:xfrm>
          <a:prstGeom prst="rect">
            <a:avLst/>
          </a:prstGeom>
          <a:solidFill>
            <a:srgbClr val="64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2135"/>
            </a:avLst>
          </a:prstGeom>
          <a:gradFill>
            <a:gsLst>
              <a:gs pos="0">
                <a:srgbClr val="FFF200"/>
              </a:gs>
              <a:gs pos="45000">
                <a:srgbClr val="FF7A00"/>
              </a:gs>
              <a:gs pos="70000">
                <a:srgbClr val="FF0300"/>
              </a:gs>
              <a:gs pos="100000">
                <a:srgbClr val="4D0808"/>
              </a:gs>
            </a:gsLst>
            <a:lin ang="5400000" scaled="0"/>
          </a:gradFill>
          <a:ln>
            <a:noFill/>
          </a:ln>
          <a:scene3d>
            <a:camera prst="orthographicFront"/>
            <a:lightRig rig="threePt" dir="t"/>
          </a:scene3d>
          <a:sp3d extrusionH="38100">
            <a:bevelT w="152400" h="152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2143108" y="3071810"/>
            <a:ext cx="4498347" cy="769441"/>
          </a:xfrm>
          <a:prstGeom prst="rect">
            <a:avLst/>
          </a:prstGeom>
          <a:noFill/>
        </p:spPr>
        <p:txBody>
          <a:bodyPr wrap="none" rtlCol="0">
            <a:spAutoFit/>
          </a:bodyPr>
          <a:lstStyle/>
          <a:p>
            <a:r>
              <a:rPr lang="es-ES" sz="4400" dirty="0" smtClean="0">
                <a:solidFill>
                  <a:srgbClr val="FFFF00"/>
                </a:solidFill>
                <a:latin typeface="Agency FB" pitchFamily="34" charset="0"/>
              </a:rPr>
              <a:t>San Francisco iluminada</a:t>
            </a:r>
            <a:endParaRPr lang="es-ES" sz="4400" dirty="0">
              <a:solidFill>
                <a:srgbClr val="FFFF00"/>
              </a:solidFill>
              <a:latin typeface="Agency FB" pitchFamily="34" charset="0"/>
            </a:endParaRPr>
          </a:p>
        </p:txBody>
      </p:sp>
      <p:sp>
        <p:nvSpPr>
          <p:cNvPr id="7" name="6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 Francisco Sunset, California, USA.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44000" cy="6858000"/>
          </a:xfrm>
          <a:prstGeom prst="rect">
            <a:avLst/>
          </a:prstGeom>
          <a:solidFill>
            <a:schemeClr val="accent6">
              <a:lumMod val="5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14364-1920x1200.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44000" cy="6858000"/>
          </a:xfrm>
          <a:prstGeom prst="rect">
            <a:avLst/>
          </a:prstGeom>
          <a:solidFill>
            <a:srgbClr val="993366">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4" fill="hold" grpId="1" nodeType="withEffect">
                                  <p:stCondLst>
                                    <p:cond delay="0"/>
                                  </p:stCondLst>
                                  <p:childTnLst>
                                    <p:animEffect transition="out" filter="wheel(4)">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francisco.jpg"/>
          <p:cNvPicPr>
            <a:picLocks noChangeAspect="1"/>
          </p:cNvPicPr>
          <p:nvPr/>
        </p:nvPicPr>
        <p:blipFill>
          <a:blip r:embed="rId2"/>
          <a:stretch>
            <a:fillRect/>
          </a:stretch>
        </p:blipFill>
        <p:spPr>
          <a:xfrm>
            <a:off x="0" y="16662"/>
            <a:ext cx="9144000" cy="6824676"/>
          </a:xfrm>
          <a:prstGeom prst="rect">
            <a:avLst/>
          </a:prstGeom>
        </p:spPr>
      </p:pic>
      <p:sp>
        <p:nvSpPr>
          <p:cNvPr id="5" name="4 Rectángulo"/>
          <p:cNvSpPr/>
          <p:nvPr/>
        </p:nvSpPr>
        <p:spPr>
          <a:xfrm>
            <a:off x="0" y="0"/>
            <a:ext cx="9144000" cy="6858000"/>
          </a:xfrm>
          <a:prstGeom prst="rect">
            <a:avLst/>
          </a:prstGeom>
          <a:solidFill>
            <a:schemeClr val="accent2">
              <a:lumMod val="7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grpId="1"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7954-2048x1225.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44000" cy="6858000"/>
          </a:xfrm>
          <a:prstGeom prst="rect">
            <a:avLst/>
          </a:prstGeom>
          <a:solidFill>
            <a:srgbClr val="000099">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Righ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_francisco__downhill_downtown_by_alierturk-d6gmd8g.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0"/>
            <a:ext cx="9144000" cy="6858000"/>
          </a:xfrm>
          <a:prstGeom prst="rect">
            <a:avLst/>
          </a:prstGeom>
          <a:solidFill>
            <a:srgbClr val="00B0F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2" name="Picture 4" descr="Rendered Image"/>
          <p:cNvPicPr>
            <a:picLocks noChangeAspect="1" noChangeArrowheads="1"/>
          </p:cNvPicPr>
          <p:nvPr/>
        </p:nvPicPr>
        <p:blipFill>
          <a:blip r:embed="rId3">
            <a:lum contrast="40000"/>
          </a:blip>
          <a:srcRect/>
          <a:stretch>
            <a:fillRect/>
          </a:stretch>
        </p:blipFill>
        <p:spPr bwMode="auto">
          <a:xfrm rot="20172895">
            <a:off x="4985331" y="4975660"/>
            <a:ext cx="2324100" cy="1476375"/>
          </a:xfrm>
          <a:prstGeom prst="rect">
            <a:avLst/>
          </a:prstGeom>
          <a:noFill/>
        </p:spPr>
      </p:pic>
      <p:sp>
        <p:nvSpPr>
          <p:cNvPr id="7" name="6 Rectángulo"/>
          <p:cNvSpPr/>
          <p:nvPr/>
        </p:nvSpPr>
        <p:spPr>
          <a:xfrm>
            <a:off x="0" y="0"/>
            <a:ext cx="9144000" cy="6858000"/>
          </a:xfrm>
          <a:prstGeom prst="rect">
            <a:avLst/>
          </a:prstGeom>
          <a:gradFill flip="none" rotWithShape="1">
            <a:gsLst>
              <a:gs pos="49000">
                <a:srgbClr val="006600"/>
              </a:gs>
              <a:gs pos="50000">
                <a:srgbClr val="2A8E3D">
                  <a:shade val="67500"/>
                  <a:satMod val="115000"/>
                </a:srgbClr>
              </a:gs>
              <a:gs pos="100000">
                <a:srgbClr val="2A8E3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par>
                          <p:cTn id="22" fill="hold">
                            <p:stCondLst>
                              <p:cond delay="3000"/>
                            </p:stCondLst>
                            <p:childTnLst>
                              <p:par>
                                <p:cTn id="23" presetID="23" presetClass="entr" presetSubtype="16" fill="hold" nodeType="afterEffect">
                                  <p:stCondLst>
                                    <p:cond delay="0"/>
                                  </p:stCondLst>
                                  <p:childTnLst>
                                    <p:set>
                                      <p:cBhvr>
                                        <p:cTn id="24" dur="1" fill="hold">
                                          <p:stCondLst>
                                            <p:cond delay="0"/>
                                          </p:stCondLst>
                                        </p:cTn>
                                        <p:tgtEl>
                                          <p:spTgt spid="2052"/>
                                        </p:tgtEl>
                                        <p:attrNameLst>
                                          <p:attrName>style.visibility</p:attrName>
                                        </p:attrNameLst>
                                      </p:cBhvr>
                                      <p:to>
                                        <p:strVal val="visible"/>
                                      </p:to>
                                    </p:set>
                                    <p:anim calcmode="lin" valueType="num">
                                      <p:cBhvr>
                                        <p:cTn id="25" dur="1000" fill="hold"/>
                                        <p:tgtEl>
                                          <p:spTgt spid="2052"/>
                                        </p:tgtEl>
                                        <p:attrNameLst>
                                          <p:attrName>ppt_w</p:attrName>
                                        </p:attrNameLst>
                                      </p:cBhvr>
                                      <p:tavLst>
                                        <p:tav tm="0">
                                          <p:val>
                                            <p:fltVal val="0"/>
                                          </p:val>
                                        </p:tav>
                                        <p:tav tm="100000">
                                          <p:val>
                                            <p:strVal val="#ppt_w"/>
                                          </p:val>
                                        </p:tav>
                                      </p:tavLst>
                                    </p:anim>
                                    <p:anim calcmode="lin" valueType="num">
                                      <p:cBhvr>
                                        <p:cTn id="26" dur="1000" fill="hold"/>
                                        <p:tgtEl>
                                          <p:spTgt spid="20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Lst>
  </p:timing>
</p:sld>
</file>

<file path=ppt/slides/slide8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ONOCIENDO SAN FRANCIS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--CONOCIENDO SAN FRANCISCO--</Template>
  <TotalTime>0</TotalTime>
  <Words>1423</Words>
  <Application>Microsoft Office PowerPoint</Application>
  <PresentationFormat>Presentación en pantalla (4:3)</PresentationFormat>
  <Paragraphs>63</Paragraphs>
  <Slides>82</Slides>
  <Notes>0</Notes>
  <HiddenSlides>0</HiddenSlides>
  <MMClips>1</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--CONOCIENDO SAN FRANCISCO--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2014-05-01T21:01:00Z</dcterms:created>
  <dcterms:modified xsi:type="dcterms:W3CDTF">2014-05-01T21:05:30Z</dcterms:modified>
</cp:coreProperties>
</file>