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58" r:id="rId3"/>
    <p:sldId id="359" r:id="rId4"/>
    <p:sldId id="360" r:id="rId5"/>
    <p:sldId id="291" r:id="rId6"/>
    <p:sldId id="298" r:id="rId7"/>
    <p:sldId id="296" r:id="rId8"/>
    <p:sldId id="287" r:id="rId9"/>
    <p:sldId id="295" r:id="rId10"/>
    <p:sldId id="294" r:id="rId11"/>
    <p:sldId id="293" r:id="rId12"/>
    <p:sldId id="331" r:id="rId13"/>
    <p:sldId id="292" r:id="rId14"/>
    <p:sldId id="290" r:id="rId15"/>
    <p:sldId id="289" r:id="rId16"/>
    <p:sldId id="288" r:id="rId17"/>
    <p:sldId id="285" r:id="rId18"/>
    <p:sldId id="282" r:id="rId19"/>
    <p:sldId id="281" r:id="rId20"/>
    <p:sldId id="284" r:id="rId21"/>
    <p:sldId id="280" r:id="rId22"/>
    <p:sldId id="279" r:id="rId23"/>
    <p:sldId id="278" r:id="rId24"/>
    <p:sldId id="277" r:id="rId25"/>
    <p:sldId id="276" r:id="rId26"/>
    <p:sldId id="275" r:id="rId27"/>
    <p:sldId id="272" r:id="rId28"/>
    <p:sldId id="271" r:id="rId29"/>
    <p:sldId id="270" r:id="rId30"/>
    <p:sldId id="269" r:id="rId31"/>
    <p:sldId id="268" r:id="rId32"/>
    <p:sldId id="267" r:id="rId33"/>
    <p:sldId id="266" r:id="rId34"/>
    <p:sldId id="264" r:id="rId35"/>
    <p:sldId id="263" r:id="rId36"/>
    <p:sldId id="261" r:id="rId37"/>
    <p:sldId id="260" r:id="rId38"/>
    <p:sldId id="259" r:id="rId39"/>
    <p:sldId id="324" r:id="rId40"/>
    <p:sldId id="344" r:id="rId41"/>
    <p:sldId id="325" r:id="rId42"/>
    <p:sldId id="323" r:id="rId43"/>
    <p:sldId id="362" r:id="rId44"/>
    <p:sldId id="363" r:id="rId45"/>
    <p:sldId id="322" r:id="rId46"/>
    <p:sldId id="321" r:id="rId47"/>
    <p:sldId id="320" r:id="rId48"/>
    <p:sldId id="319" r:id="rId49"/>
    <p:sldId id="318" r:id="rId50"/>
    <p:sldId id="345" r:id="rId51"/>
    <p:sldId id="346" r:id="rId52"/>
    <p:sldId id="347" r:id="rId53"/>
    <p:sldId id="354" r:id="rId54"/>
    <p:sldId id="356" r:id="rId55"/>
    <p:sldId id="357" r:id="rId56"/>
    <p:sldId id="355" r:id="rId57"/>
    <p:sldId id="353" r:id="rId58"/>
    <p:sldId id="317" r:id="rId59"/>
    <p:sldId id="316" r:id="rId60"/>
    <p:sldId id="315" r:id="rId61"/>
    <p:sldId id="313" r:id="rId62"/>
    <p:sldId id="312" r:id="rId63"/>
    <p:sldId id="311" r:id="rId64"/>
    <p:sldId id="310" r:id="rId65"/>
    <p:sldId id="309" r:id="rId66"/>
    <p:sldId id="308" r:id="rId67"/>
    <p:sldId id="304" r:id="rId68"/>
    <p:sldId id="306" r:id="rId69"/>
    <p:sldId id="307" r:id="rId70"/>
    <p:sldId id="305" r:id="rId71"/>
    <p:sldId id="340" r:id="rId72"/>
    <p:sldId id="341" r:id="rId73"/>
    <p:sldId id="303" r:id="rId74"/>
    <p:sldId id="302" r:id="rId75"/>
    <p:sldId id="258" r:id="rId76"/>
    <p:sldId id="301" r:id="rId77"/>
    <p:sldId id="332" r:id="rId78"/>
    <p:sldId id="335" r:id="rId79"/>
    <p:sldId id="300" r:id="rId80"/>
    <p:sldId id="334" r:id="rId81"/>
    <p:sldId id="333" r:id="rId82"/>
    <p:sldId id="330" r:id="rId83"/>
    <p:sldId id="329" r:id="rId84"/>
    <p:sldId id="328" r:id="rId85"/>
    <p:sldId id="299" r:id="rId86"/>
    <p:sldId id="339" r:id="rId87"/>
    <p:sldId id="327" r:id="rId88"/>
    <p:sldId id="326" r:id="rId89"/>
    <p:sldId id="338" r:id="rId90"/>
    <p:sldId id="337" r:id="rId91"/>
    <p:sldId id="342" r:id="rId92"/>
    <p:sldId id="352" r:id="rId93"/>
    <p:sldId id="365" r:id="rId94"/>
    <p:sldId id="366" r:id="rId95"/>
    <p:sldId id="368" r:id="rId96"/>
    <p:sldId id="367" r:id="rId9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As9F+LNcHl3CBZuWMTSLg" hashData="ObljjoFucv9fpdG1k5ghMpb1vf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A509"/>
    <a:srgbClr val="BC7D00"/>
    <a:srgbClr val="C3B58F"/>
    <a:srgbClr val="C78E5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2052" autoAdjust="0"/>
  </p:normalViewPr>
  <p:slideViewPr>
    <p:cSldViewPr>
      <p:cViewPr>
        <p:scale>
          <a:sx n="60" d="100"/>
          <a:sy n="60" d="100"/>
        </p:scale>
        <p:origin x="-2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432C0-6F49-47A4-9328-D3491A5EE8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D11C9-ACCB-4BDA-B781-A3109F9521CB}" type="datetimeFigureOut">
              <a:rPr lang="es-ES" smtClean="0"/>
              <a:pPr/>
              <a:t>22/08/2013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BC733-9641-4C4D-8E48-012A9E59D0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A4B009-D41E-4E20-927B-62B172998D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9.png"/><Relationship Id="rId7" Type="http://schemas.openxmlformats.org/officeDocument/2006/relationships/image" Target="../media/image10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87764914_0ae1374aa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9087764914_0ae1374aa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9087764914_0ae1374aa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26916ec1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357554" y="1928802"/>
            <a:ext cx="2488424" cy="4714908"/>
          </a:xfrm>
          <a:prstGeom prst="rect">
            <a:avLst/>
          </a:prstGeom>
        </p:spPr>
      </p:pic>
      <p:pic>
        <p:nvPicPr>
          <p:cNvPr id="10" name="9 Imagen" descr="cooltext1159384794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1928794" y="0"/>
            <a:ext cx="5307937" cy="850794"/>
          </a:xfrm>
          <a:prstGeom prst="rect">
            <a:avLst/>
          </a:prstGeom>
        </p:spPr>
      </p:pic>
      <p:pic>
        <p:nvPicPr>
          <p:cNvPr id="11" name="10 Imagen" descr="cooltext1159385649.png"/>
          <p:cNvPicPr>
            <a:picLocks noChangeAspect="1"/>
          </p:cNvPicPr>
          <p:nvPr/>
        </p:nvPicPr>
        <p:blipFill>
          <a:blip r:embed="rId6">
            <a:lum bright="10000" contrast="40000"/>
          </a:blip>
          <a:stretch>
            <a:fillRect/>
          </a:stretch>
        </p:blipFill>
        <p:spPr>
          <a:xfrm>
            <a:off x="357159" y="928670"/>
            <a:ext cx="5715040" cy="787302"/>
          </a:xfrm>
          <a:prstGeom prst="rect">
            <a:avLst/>
          </a:prstGeom>
        </p:spPr>
      </p:pic>
      <p:pic>
        <p:nvPicPr>
          <p:cNvPr id="12" name="11 Imagen" descr="cooltext1159386549.png"/>
          <p:cNvPicPr>
            <a:picLocks noChangeAspect="1"/>
          </p:cNvPicPr>
          <p:nvPr/>
        </p:nvPicPr>
        <p:blipFill>
          <a:blip r:embed="rId7">
            <a:lum bright="10000" contrast="40000"/>
          </a:blip>
          <a:stretch>
            <a:fillRect/>
          </a:stretch>
        </p:blipFill>
        <p:spPr>
          <a:xfrm>
            <a:off x="6643702" y="928670"/>
            <a:ext cx="468858" cy="606695"/>
          </a:xfrm>
          <a:prstGeom prst="rect">
            <a:avLst/>
          </a:prstGeom>
        </p:spPr>
      </p:pic>
      <p:pic>
        <p:nvPicPr>
          <p:cNvPr id="13" name="12 Imagen" descr="cooltext1159385940.png"/>
          <p:cNvPicPr>
            <a:picLocks noChangeAspect="1"/>
          </p:cNvPicPr>
          <p:nvPr/>
        </p:nvPicPr>
        <p:blipFill>
          <a:blip r:embed="rId8">
            <a:lum bright="10000" contrast="40000"/>
          </a:blip>
          <a:stretch>
            <a:fillRect/>
          </a:stretch>
        </p:blipFill>
        <p:spPr>
          <a:xfrm>
            <a:off x="5000628" y="1571612"/>
            <a:ext cx="1928015" cy="1357322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57158" y="6357958"/>
            <a:ext cx="2643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sndAc>
      <p:stSnd loop="1">
        <p:snd r:embed="rId2" name="clon- tema de jade38633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8000"/>
                            </p:stCondLst>
                            <p:childTnLst>
                              <p:par>
                                <p:cTn id="7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9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solidFill>
            <a:srgbClr val="DDA50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2000240"/>
            <a:ext cx="657229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el primero de una serie de 4 ó 5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de mi viaje a Marruecos, pretende ser unos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relatando un viaje entre amigos más que un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solo monumentos de distintas ciudades, con toques de humor como no podía ser menos y mi experiencias personales . Espero que les guste. Irán numerados para mayor facilidad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Abrazos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</a:t>
            </a:r>
          </a:p>
          <a:p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9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286808" cy="6072230"/>
          </a:xfrm>
          <a:prstGeom prst="rect">
            <a:avLst/>
          </a:prstGeom>
          <a:solidFill>
            <a:srgbClr val="DDA50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571480"/>
            <a:ext cx="792961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Fez</a:t>
            </a: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Fez (</a:t>
            </a:r>
            <a:r>
              <a:rPr lang="ar-AE" sz="1600" b="1" dirty="0" smtClean="0">
                <a:solidFill>
                  <a:schemeClr val="bg1"/>
                </a:solidFill>
                <a:latin typeface="Candara" pitchFamily="34" charset="0"/>
              </a:rPr>
              <a:t>فـاس [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Fās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], en árabe,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Fès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 en francés) es la tercera ciudad de Marruecos, después de Casablanca y Rabat, con una población de 1.968.150 habitantes según el censo de 2010</a:t>
            </a:r>
          </a:p>
          <a:p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La ciudad de Fez es la capital del Islam en Marruecos, de la región de Fez-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Bulmán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 y de la prefectura de Fez. Está situada en la región antiguamente llamada Hispania Nova. </a:t>
            </a:r>
          </a:p>
          <a:p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Es una de las cuatro ciudades llamadas imperiales junto a Marrakech,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Mequinez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 y Rabat. En Marruecos está considerada como el centro religioso y cultural del país. Su universidad, famosa por el estudio del árabe y la religión musulmana, la convierten en punto de paso de un gran número de estudiantes marroquíes.</a:t>
            </a:r>
          </a:p>
          <a:p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La ciudad se divide en tres zonas, Fez el-Bali, la zona antigua, dentro de las murallas, Fes el-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Jdid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, la zona nueva, donde se encuentra la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Mellah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, el barrio judío, y la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Ville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Nouvelle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 (Villa Nueva), la zona francesa en el noroeste de la ciudad. La medina de Fez el-Bali, la mayor de las dos de la ciudad, es la mayor zona peatonal del mundo, y fue declarada Patrimonio de la Humanidad por la Unesco en 1981. La ciudad cuenta con los servicios del Aeropuerto </a:t>
            </a:r>
            <a:r>
              <a:rPr lang="es-ES" sz="1600" b="1" dirty="0" err="1" smtClean="0">
                <a:solidFill>
                  <a:schemeClr val="bg1"/>
                </a:solidFill>
                <a:latin typeface="Candara" pitchFamily="34" charset="0"/>
              </a:rPr>
              <a:t>Saïss</a:t>
            </a:r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.</a:t>
            </a:r>
          </a:p>
          <a:p>
            <a:r>
              <a:rPr lang="es-ES" sz="1600" b="1" dirty="0" smtClean="0">
                <a:solidFill>
                  <a:schemeClr val="bg1"/>
                </a:solidFill>
                <a:latin typeface="Candara" pitchFamily="34" charset="0"/>
              </a:rPr>
              <a:t>Fez es de las inmemoriales ciudades imperiales, quizás sea uno de los símbolos más importantes de Marruecos. Cuenta con calles laberínticas y la Medina de Fez el-Bali (antiguo Fez) es de los mayores emplazamientos medievales que existen actualmente en el mundo, y las puertas y murallas que le rodean potencian su magnificencia.</a:t>
            </a:r>
          </a:p>
          <a:p>
            <a:endParaRPr lang="es-ES" sz="1600" b="1" dirty="0" smtClean="0">
              <a:latin typeface="Candara" pitchFamily="34" charset="0"/>
            </a:endParaRPr>
          </a:p>
          <a:p>
            <a:endParaRPr lang="es-ES" sz="1600" dirty="0">
              <a:latin typeface="Candara" pitchFamily="34" charset="0"/>
            </a:endParaRPr>
          </a:p>
        </p:txBody>
      </p:sp>
    </p:spTree>
  </p:cSld>
  <p:clrMapOvr>
    <a:masterClrMapping/>
  </p:clrMapOvr>
  <p:transition spd="slow"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500298" y="5965448"/>
            <a:ext cx="66437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</a:rPr>
              <a:t>Comenzamos con el cruce del estrecho y comienzo con mal pie  ya que  pensaba cruzarlo  a  nado pero me olvidé el </a:t>
            </a:r>
            <a:r>
              <a:rPr lang="es-ES" b="1" dirty="0" smtClean="0">
                <a:solidFill>
                  <a:srgbClr val="FFFF00"/>
                </a:solidFill>
              </a:rPr>
              <a:t>bañador , me </a:t>
            </a:r>
            <a:r>
              <a:rPr lang="es-ES" sz="1600" b="1" dirty="0" smtClean="0">
                <a:solidFill>
                  <a:srgbClr val="FFFF00"/>
                </a:solidFill>
              </a:rPr>
              <a:t>sentí  frustrado</a:t>
            </a:r>
            <a:endParaRPr lang="es-ES" b="1" dirty="0" smtClean="0">
              <a:solidFill>
                <a:srgbClr val="FFFF00"/>
              </a:solidFill>
            </a:endParaRPr>
          </a:p>
          <a:p>
            <a:pPr algn="ctr"/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40" y="-857280"/>
            <a:ext cx="1987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TANGER A LA VISTA</a:t>
            </a:r>
            <a:endParaRPr lang="es-ES" dirty="0"/>
          </a:p>
        </p:txBody>
      </p:sp>
      <p:pic>
        <p:nvPicPr>
          <p:cNvPr id="6" name="5 Imagen" descr="P1000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000892" y="285728"/>
            <a:ext cx="188192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DDA5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Tánger a la vista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14290"/>
            <a:ext cx="16035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Hotel  en Fez 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214290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Tánger  solo almorzamos 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recogimos del aeropuerto  un trío de amigas argentinas  y con las que forme un cuarteto 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6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6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6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286512" y="5715016"/>
            <a:ext cx="2500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visita de Tánger queda  para el final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79295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P1000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571736" y="285728"/>
            <a:ext cx="27736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familia la descubrí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los jardines del hotel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428604"/>
            <a:ext cx="27004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¡¡No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digan que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son una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preciosidad !!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38196" y="5929330"/>
            <a:ext cx="19547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Y los ojitos de este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 que me dicen  ?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929658" y="285728"/>
            <a:ext cx="32143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Comenzamos la visita a Fez al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 siguiente de la llegada ,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Abdul guía para Fez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(Los dos guías se llaman Abdul )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41601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Subimos una colina para divisar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 la  ciudad de Fez a la distancia y conocer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 la ruta que íbamos a  seguir para visitarla</a:t>
            </a:r>
          </a:p>
          <a:p>
            <a:pPr algn="ctr"/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14290"/>
            <a:ext cx="32132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 del mismo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Lugar pero utilizando macro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572264" y="214290"/>
            <a:ext cx="23394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ciudad de Fez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ampliada con macro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072198" y="357166"/>
            <a:ext cx="286661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de las entradas a Fez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388" y="214290"/>
            <a:ext cx="24384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BARRIO  JUDIO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JARDINES  DEL PALACIO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MELLAH</a:t>
            </a:r>
          </a:p>
          <a:p>
            <a:pPr algn="ctr"/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5643578"/>
            <a:ext cx="55797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Palacio al </a:t>
            </a:r>
            <a:r>
              <a:rPr lang="es-ES" sz="2000" b="1" dirty="0" err="1" smtClean="0">
                <a:solidFill>
                  <a:schemeClr val="bg1"/>
                </a:solidFill>
              </a:rPr>
              <a:t>Mellah</a:t>
            </a:r>
            <a:r>
              <a:rPr lang="es-ES" sz="2000" b="1" dirty="0" smtClean="0">
                <a:solidFill>
                  <a:schemeClr val="bg1"/>
                </a:solidFill>
              </a:rPr>
              <a:t>  ( nombre que nos </a:t>
            </a:r>
            <a:r>
              <a:rPr lang="es-ES" sz="2000" b="1" dirty="0" err="1" smtClean="0">
                <a:solidFill>
                  <a:schemeClr val="bg1"/>
                </a:solidFill>
              </a:rPr>
              <a:t>dió</a:t>
            </a:r>
            <a:r>
              <a:rPr lang="es-ES" sz="2000" b="1" dirty="0" smtClean="0">
                <a:solidFill>
                  <a:schemeClr val="bg1"/>
                </a:solidFill>
              </a:rPr>
              <a:t> el guía )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Por que  en otros lugares aparece con otro nombre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51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43042" y="-121447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3200" dirty="0">
              <a:solidFill>
                <a:schemeClr val="bg1"/>
              </a:solidFill>
            </a:endParaRPr>
          </a:p>
        </p:txBody>
      </p:sp>
      <p:pic>
        <p:nvPicPr>
          <p:cNvPr id="6" name="5 Imagen" descr="P1000751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51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14348" y="5429264"/>
            <a:ext cx="10953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Detalles 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5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5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5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-13573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6" name="5 Imagen" descr="P10007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5717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fotografía la he ampliado  para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podeís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leer el escrito fácilmente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143636" y="5934670"/>
            <a:ext cx="23492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Abdul  nuestro guía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Durante todo el viaje  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388" y="285728"/>
            <a:ext cx="2714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 imaginaba lo que había al entrar por esa puerta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14480" y="-857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P1000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357166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Ahí es donde comenzamos las primeras compras  y el regateo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43042" y="1643050"/>
            <a:ext cx="27999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Espaldas mi amiga  Irma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Practicando el vicio de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compra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072198" y="5643578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me lo compré para  servirme  el te 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928926" y="-1643098"/>
            <a:ext cx="2403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ENTRADA A LA MEDINA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6" name="5 Imagen" descr="P10007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286512" y="5786454"/>
            <a:ext cx="237597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Entrada a la  Medina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0"/>
            <a:ext cx="692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medina es muy fácil perderse ,teníamos instrucciones que si nos perdíamos  permaneciésemos en nuestros lugares 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encontrarían, son cientos de estrechas callejuelas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7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7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atiles-y-cestos-f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atiles-y-cestos-f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datiles-y-cestos-f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143504" y="-1643098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6" name="5 Imagen" descr="P1000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00166" y="285728"/>
            <a:ext cx="321467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la estrechez de las callejuelas este es el  medio de transporte de mercancía para abastecer Los puestos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0610811_235cd1ff1c_b.jpg-fes-marruec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340610811_235cd1ff1c_b.jpg-fes-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340610811_235cd1ff1c_b.jpg-fes-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4429132"/>
            <a:ext cx="31348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Está fresco el camello ?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lo he traído del desierto está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misma  mañana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0683915_a27898b43a_b.jpg-fes la medina-marruec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340683915_a27898b43a_b.jpg-fes la medina-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340683915_a27898b43a_b.jpg-fes la medina-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14942" y="285728"/>
            <a:ext cx="2317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se vende de todo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357422" y="-13573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P1000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000232" y="5643578"/>
            <a:ext cx="25474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aunque no lo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Parezca es una guardería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357786" y="2857496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 el tamaño de la guardería  puedes pasar y dejas una propina de  50 céntimos o un euro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P10007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3 Marcador de contenido" descr="P10007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380672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Esto es una pequeña mezquita dentro de La Medina ,de libre entrada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Y que solo es utilizada los fines de semana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Antes </a:t>
            </a:r>
            <a:r>
              <a:rPr lang="es-ES" b="1" dirty="0" err="1" smtClean="0">
                <a:solidFill>
                  <a:srgbClr val="FFFF00"/>
                </a:solidFill>
              </a:rPr>
              <a:t>Madrasa</a:t>
            </a:r>
            <a:r>
              <a:rPr lang="es-ES" b="1" dirty="0" smtClean="0">
                <a:solidFill>
                  <a:srgbClr val="FFFF00"/>
                </a:solidFill>
              </a:rPr>
              <a:t>  (escuela coránica)</a:t>
            </a:r>
          </a:p>
          <a:p>
            <a:pPr algn="ctr"/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071934" y="65008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5-Interior de la Medersa- hoy Mezqui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40"/>
            <a:ext cx="9144000" cy="6835719"/>
          </a:xfrm>
        </p:spPr>
      </p:pic>
      <p:pic>
        <p:nvPicPr>
          <p:cNvPr id="5" name="3 Marcador de contenido" descr="55-Interior de la Medersa- hoy 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5719"/>
          </a:xfrm>
          <a:prstGeom prst="rect">
            <a:avLst/>
          </a:prstGeom>
        </p:spPr>
      </p:pic>
      <p:pic>
        <p:nvPicPr>
          <p:cNvPr id="6" name="3 Marcador de contenido" descr="55-Interior de la Medersa- hoy 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571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7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7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Imagen" descr="P1000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7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7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7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008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8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072198" y="5657671"/>
            <a:ext cx="3071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Medina estuvimos  varias  horas con prácticas del regateo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214290"/>
            <a:ext cx="38576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chilaba que se compró se pagó  70 euro  ,yo compré la última por 20 ejemplo de como se aprende el regateo .El costo es menos de 5 euros son importados  de china</a:t>
            </a: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500694" y="5715016"/>
            <a:ext cx="321851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Mezquita solo para hombres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2562" cy="6858000"/>
          </a:xfrm>
          <a:prstGeom prst="rect">
            <a:avLst/>
          </a:prstGeom>
        </p:spPr>
      </p:pic>
      <p:pic>
        <p:nvPicPr>
          <p:cNvPr id="5" name="4 Imagen" descr="P10008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" y="0"/>
            <a:ext cx="9072562" cy="6858000"/>
          </a:xfrm>
          <a:prstGeom prst="rect">
            <a:avLst/>
          </a:prstGeom>
        </p:spPr>
      </p:pic>
      <p:pic>
        <p:nvPicPr>
          <p:cNvPr id="6" name="5 Imagen" descr="P10008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" y="0"/>
            <a:ext cx="90725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025119" y="5226784"/>
            <a:ext cx="31188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sorprendió  ver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camisetas  y cosas varias  del Barça por todo Marruecos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3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1301671" y="8215346"/>
            <a:ext cx="2603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UNA TUAREG ARGENTINA</a:t>
            </a:r>
            <a:endParaRPr lang="es-ES" dirty="0"/>
          </a:p>
        </p:txBody>
      </p:sp>
      <p:pic>
        <p:nvPicPr>
          <p:cNvPr id="6" name="5 Imagen" descr="P100083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3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500826" y="642918"/>
            <a:ext cx="243868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tuareg argentina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214290"/>
            <a:ext cx="40005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a fábrica de pieles 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 de  tinturas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00232" y="428604"/>
            <a:ext cx="1171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 interior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8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P1000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3 Marcador de contenido" descr="P1000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632269" y="357166"/>
            <a:ext cx="35117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 el lugar de compras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8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1000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1000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5715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 el lugar mayor  de  alfombras en Fez , miles de alfombras  las hay de todo tipo y tamaño  te enseñan todas las que quieras y te las envían a domicilio sin aumento en el precio del costo  ,con muy buenos precios. Mientras miras te sirven el te verde  con menta  que es lo mejor de Marruecos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8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380672"/>
            <a:ext cx="32861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tarde libre me di un paseo por las distintas avenidas de Fez Mohamed  V  y Mohamed VI</a:t>
            </a:r>
          </a:p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-1000866 ampli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-16430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P-1000866 ampli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-1000866 ampli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72066" y="214290"/>
            <a:ext cx="37862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Ampliación para que aprecien mejor la carroza  del coche caballo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8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8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8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-928718"/>
            <a:ext cx="4360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LLEGA LA NOCHE CON CENA Y ESPECTACULO</a:t>
            </a:r>
            <a:endParaRPr lang="es-ES" dirty="0"/>
          </a:p>
        </p:txBody>
      </p:sp>
      <p:pic>
        <p:nvPicPr>
          <p:cNvPr id="6" name="5 Imagen" descr="P1000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785794"/>
            <a:ext cx="48974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Comenzamos la noche con cena y espectáculo.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 último lugar mis tres amigas  Irma, Ana y Olga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00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85720" y="285728"/>
            <a:ext cx="29241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argentinos menos yo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si se puede  beber  vino</a:t>
            </a:r>
          </a:p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009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9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9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000232" y="5929330"/>
            <a:ext cx="174714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Folclore  árabe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1000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1000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00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-1143032"/>
            <a:ext cx="3694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MI AMIGA  ANA PARTICIPO DEL BAILE</a:t>
            </a:r>
            <a:endParaRPr lang="es-ES" dirty="0"/>
          </a:p>
        </p:txBody>
      </p:sp>
      <p:pic>
        <p:nvPicPr>
          <p:cNvPr id="7" name="6 Imagen" descr="P1000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186413" y="428604"/>
            <a:ext cx="19575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amiga  Ana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participó del baile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1000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285728"/>
            <a:ext cx="3068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Simulación de una boda árabe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009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10009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10009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357818" y="357166"/>
            <a:ext cx="3365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 esposos  padrinos  y  testigos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g011.jpg"/>
          <p:cNvPicPr>
            <a:picLocks noChangeAspect="1"/>
          </p:cNvPicPr>
          <p:nvPr/>
        </p:nvPicPr>
        <p:blipFill>
          <a:blip r:embed="rId2"/>
          <a:srcRect l="22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g011.jpg"/>
          <p:cNvPicPr>
            <a:picLocks noChangeAspect="1"/>
          </p:cNvPicPr>
          <p:nvPr/>
        </p:nvPicPr>
        <p:blipFill>
          <a:blip r:embed="rId2"/>
          <a:srcRect l="22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011.jpg"/>
          <p:cNvPicPr>
            <a:picLocks noChangeAspect="1"/>
          </p:cNvPicPr>
          <p:nvPr/>
        </p:nvPicPr>
        <p:blipFill>
          <a:blip r:embed="rId2"/>
          <a:srcRect l="22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009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35719"/>
            <a:ext cx="9191625" cy="6893719"/>
          </a:xfrm>
        </p:spPr>
      </p:pic>
      <p:pic>
        <p:nvPicPr>
          <p:cNvPr id="6" name="3 Marcador de contenido" descr="P1000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5" y="-35719"/>
            <a:ext cx="9191625" cy="6893719"/>
          </a:xfrm>
          <a:prstGeom prst="rect">
            <a:avLst/>
          </a:prstGeom>
        </p:spPr>
      </p:pic>
      <p:pic>
        <p:nvPicPr>
          <p:cNvPr id="7" name="3 Marcador de contenido" descr="P1000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719"/>
            <a:ext cx="9191625" cy="689371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643570" y="214290"/>
            <a:ext cx="3500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Regreso al hotel Con una hermosa luna , fenomenal noche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Mañana será otro día…</a:t>
            </a:r>
          </a:p>
          <a:p>
            <a:pPr algn="ctr"/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9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solidFill>
            <a:srgbClr val="DDA50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500042"/>
            <a:ext cx="7715304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MIS IMPRESIONES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En éste primer día observo que independientemente de la belleza misteriosa de Fez, la ciudad no brilla por su limpieza , la gente tira todo al suelo, el trafico es muy peculiar, no cruces un paso de cebra en la creencia que tienes preferencia porque te pueden empitonar , hay falta de semáforos y en las rotondas, paso yo y ahora pasas tú, pero lo llevan bien.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El idioma español brilla por su ausencia ,salvo en comerciantes y vendedores ambulantes, son inteligentes .En el hotel siendo 4 estrellas , nadie hablaba español.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En la habitación solo 2 pastillitas de jabón.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Si tenemos en cuenta que el mayor numero de turistas es de habla española es incomprensible la falta del habla de nuestro idioma, pregunté a dos agentes de tráfico y ni idea de español.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No ves en ninguna cafetería una mujer musulmana sola.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El vino puedes beberlo en el hotel, en cafeterías nada de nada ni cerveza sin alcohol y en el hotel tienen vino marroquí.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Al termino del trabajo (sobre las 19.30) los paseos se llena de gente hasta alrededor de las 21.30 y  todos a casa.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Hay muchos seguidores del Barça, ves muchos con su camiseta incluso en lugares de trabajo . El día de llegada era domingo y jugaban Barça y Betis, no solo lo estaban televisando sino que lo repitieron el lunes y el martes.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Se cena temprano y puedes estar en la terraza de los jardines del hotel  hasta las 12 aproximadamente, después como hay pub tienes que  acudir a él si quieres permanecer tomando el fresco con una bebida.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endParaRPr lang="es-ES" sz="1600" b="1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9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solidFill>
            <a:srgbClr val="DDA50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500042"/>
            <a:ext cx="771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4348" y="857232"/>
            <a:ext cx="771530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Si no aprendes a regatear estás perdido, tus compras te saldrán carísimas si te piden 100 tu dices no, te persiguen y te persiguen y tu sigues con no y que es muy caro, hasta que te pregunte ¿cuanto? y tu le dices 20 y te dirá que no y se irá, pero lo mismo que se va vuelve y tu persiste en la negativa, te bajara a 80 y sigues diciendo no y vuelta a irse y vuelta a regresar, ahora 70, sigues con no y se repite y repite, hasta que se acerca más cada vez en 50 se pone duro y tarda más en volver pero lo hace entonces le dices que 25 más no y que si no quiere que no vuelva y se va tarda en volver pero lo hace y te dice 30 y lo compras . Te pueden estar diciendo que no bajan más y te subes en el autobús y ya arranca y en marcha te dicen que vale, es muy divertido, mis amigas recurrían a su marido (o sea yo) diciéndoles que yo no quería,  que era muy tacaño y que me convencieran a mi ,yo disfrutaba un montón.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Me habían advertido sobre la inseguridad del país referente a los robos callejeros y en hoteles pero la realidad es muy distinta  el gobierno tiene muy en cuenta el  turismo y cualquier robo de ese tipo es muy castigado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El guía ya nos advirtió en ese sentido que podíamos estar tranquilos  que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 únicamente en la medina  que hay demasiado bullicio podíamos encontrarnos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 algún carterista  pero que como lo conocen nos daría una voz de alerta  . 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Días antes del viaje me aconsejaron  cambiar euros por la moneda del país 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El banco me lo cambio 1 E.  9.60 dírham fue un error los marroquíes prefieren el euro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a su moneda  además te lo cambian por 10 u 11 dírham por lo que hice el primo cambiándolo así . 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Mañana  visitamos Marrakech  ¡¡ Que bueno está el te verde con menta !!</a:t>
            </a:r>
          </a:p>
          <a:p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f101d0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0"/>
            <a:ext cx="8643966" cy="5786454"/>
          </a:xfrm>
          <a:prstGeom prst="roundRect">
            <a:avLst/>
          </a:prstGeom>
          <a:effectLst>
            <a:softEdge rad="127000"/>
          </a:effectLst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071538" y="5857892"/>
            <a:ext cx="2409825" cy="485775"/>
          </a:xfrm>
          <a:prstGeom prst="rect">
            <a:avLst/>
          </a:prstGeom>
          <a:noFill/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429124" y="5786454"/>
            <a:ext cx="4214842" cy="826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MARRUecos  (SIN CLAV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Presentación1MARRUecos  (SIN CLAVE)</Template>
  <TotalTime>0</TotalTime>
  <Words>1291</Words>
  <Application>Microsoft Office PowerPoint</Application>
  <PresentationFormat>Presentación en pantalla (4:3)</PresentationFormat>
  <Paragraphs>120</Paragraphs>
  <Slides>95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95</vt:i4>
      </vt:variant>
    </vt:vector>
  </HeadingPairs>
  <TitlesOfParts>
    <vt:vector size="97" baseType="lpstr">
      <vt:lpstr>Presentación1MARRUecos  (SIN CLAVE)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</cp:revision>
  <dcterms:created xsi:type="dcterms:W3CDTF">2013-08-22T18:21:02Z</dcterms:created>
  <dcterms:modified xsi:type="dcterms:W3CDTF">2013-08-22T19:14:35Z</dcterms:modified>
</cp:coreProperties>
</file>