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23" r:id="rId3"/>
    <p:sldId id="322" r:id="rId4"/>
    <p:sldId id="285" r:id="rId5"/>
    <p:sldId id="284" r:id="rId6"/>
    <p:sldId id="283" r:id="rId7"/>
    <p:sldId id="282" r:id="rId8"/>
    <p:sldId id="281" r:id="rId9"/>
    <p:sldId id="280" r:id="rId10"/>
    <p:sldId id="279" r:id="rId11"/>
    <p:sldId id="278" r:id="rId12"/>
    <p:sldId id="277" r:id="rId13"/>
    <p:sldId id="276" r:id="rId14"/>
    <p:sldId id="275" r:id="rId15"/>
    <p:sldId id="274" r:id="rId16"/>
    <p:sldId id="273" r:id="rId17"/>
    <p:sldId id="272" r:id="rId18"/>
    <p:sldId id="271" r:id="rId19"/>
    <p:sldId id="270" r:id="rId20"/>
    <p:sldId id="269" r:id="rId21"/>
    <p:sldId id="268" r:id="rId22"/>
    <p:sldId id="267" r:id="rId23"/>
    <p:sldId id="266" r:id="rId24"/>
    <p:sldId id="265" r:id="rId25"/>
    <p:sldId id="263" r:id="rId26"/>
    <p:sldId id="262" r:id="rId27"/>
    <p:sldId id="261" r:id="rId28"/>
    <p:sldId id="293" r:id="rId29"/>
    <p:sldId id="292" r:id="rId30"/>
    <p:sldId id="291" r:id="rId31"/>
    <p:sldId id="290" r:id="rId32"/>
    <p:sldId id="289" r:id="rId33"/>
    <p:sldId id="311" r:id="rId34"/>
    <p:sldId id="310" r:id="rId35"/>
    <p:sldId id="309" r:id="rId36"/>
    <p:sldId id="308" r:id="rId37"/>
    <p:sldId id="307" r:id="rId38"/>
    <p:sldId id="306" r:id="rId39"/>
    <p:sldId id="305" r:id="rId40"/>
    <p:sldId id="304" r:id="rId41"/>
    <p:sldId id="302" r:id="rId42"/>
    <p:sldId id="303" r:id="rId43"/>
    <p:sldId id="301" r:id="rId44"/>
    <p:sldId id="300" r:id="rId45"/>
    <p:sldId id="299" r:id="rId46"/>
    <p:sldId id="298" r:id="rId47"/>
    <p:sldId id="297" r:id="rId48"/>
    <p:sldId id="288" r:id="rId49"/>
    <p:sldId id="296" r:id="rId50"/>
    <p:sldId id="319" r:id="rId51"/>
    <p:sldId id="318" r:id="rId52"/>
    <p:sldId id="317" r:id="rId53"/>
    <p:sldId id="316" r:id="rId54"/>
    <p:sldId id="315" r:id="rId55"/>
    <p:sldId id="314" r:id="rId56"/>
    <p:sldId id="313" r:id="rId57"/>
    <p:sldId id="312" r:id="rId58"/>
    <p:sldId id="258" r:id="rId59"/>
    <p:sldId id="295" r:id="rId60"/>
    <p:sldId id="320" r:id="rId61"/>
    <p:sldId id="294" r:id="rId62"/>
    <p:sldId id="321" r:id="rId63"/>
    <p:sldId id="331" r:id="rId64"/>
    <p:sldId id="338" r:id="rId65"/>
    <p:sldId id="325" r:id="rId66"/>
    <p:sldId id="327" r:id="rId67"/>
    <p:sldId id="328" r:id="rId68"/>
    <p:sldId id="337" r:id="rId69"/>
    <p:sldId id="336" r:id="rId70"/>
    <p:sldId id="335" r:id="rId71"/>
    <p:sldId id="334" r:id="rId72"/>
    <p:sldId id="333" r:id="rId73"/>
    <p:sldId id="332" r:id="rId74"/>
    <p:sldId id="329" r:id="rId75"/>
    <p:sldId id="326" r:id="rId76"/>
    <p:sldId id="256" r:id="rId77"/>
    <p:sldId id="339" r:id="rId7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4nG0c6n+FrL+x7ZccfKcA" hashData="QNtQjdrHNyG6fJRTgzmggBbQ0e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240E"/>
    <a:srgbClr val="CC9900"/>
    <a:srgbClr val="0B21C5"/>
    <a:srgbClr val="FF0F09"/>
    <a:srgbClr val="D60000"/>
    <a:srgbClr val="7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17" autoAdjust="0"/>
    <p:restoredTop sz="94660"/>
  </p:normalViewPr>
  <p:slideViewPr>
    <p:cSldViewPr>
      <p:cViewPr>
        <p:scale>
          <a:sx n="50" d="100"/>
          <a:sy n="50" d="100"/>
        </p:scale>
        <p:origin x="-678"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E552C9B-22EE-4B78-A6FC-5A8764BB9EEA}" type="datetimeFigureOut">
              <a:rPr lang="es-ES" smtClean="0"/>
              <a:pPr/>
              <a:t>24/09/2012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0774497-ACE2-4942-9D16-22A640063254}"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FD86373-3E4C-492D-B91E-5F2496B401A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552C9B-22EE-4B78-A6FC-5A8764BB9EEA}" type="datetimeFigureOut">
              <a:rPr lang="es-ES" smtClean="0"/>
              <a:pPr/>
              <a:t>24/09/2012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774497-ACE2-4942-9D16-22A64006325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6BE6872-1C91-4D05-AE4C-DED5211AC57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6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gi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1.png"/><Relationship Id="rId7" Type="http://schemas.openxmlformats.org/officeDocument/2006/relationships/image" Target="../media/image8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oto-de-tulipanes-con-espacio-para-escribir-tu-mensaje-personalizado.jpg"/>
          <p:cNvPicPr>
            <a:picLocks noChangeAspect="1"/>
          </p:cNvPicPr>
          <p:nvPr/>
        </p:nvPicPr>
        <p:blipFill>
          <a:blip r:embed="rId3">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rot="20253832">
            <a:off x="1015222" y="1819015"/>
            <a:ext cx="5652509" cy="1200329"/>
          </a:xfrm>
          <a:prstGeom prst="rect">
            <a:avLst/>
          </a:prstGeom>
          <a:noFill/>
        </p:spPr>
        <p:txBody>
          <a:bodyPr wrap="none" rtlCol="0">
            <a:spAutoFit/>
            <a:scene3d>
              <a:camera prst="orthographicFront"/>
              <a:lightRig rig="threePt" dir="t"/>
            </a:scene3d>
            <a:sp3d extrusionH="57150">
              <a:bevelT w="38100" h="38100" prst="convex"/>
            </a:sp3d>
          </a:bodyPr>
          <a:lstStyle/>
          <a:p>
            <a:r>
              <a:rPr lang="es-ES" sz="3600" b="1" dirty="0"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Conociendo </a:t>
            </a:r>
          </a:p>
          <a:p>
            <a:pPr algn="ctr"/>
            <a:r>
              <a:rPr lang="es-ES" sz="3600" b="1" dirty="0"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 Europa</a:t>
            </a:r>
            <a:endParaRPr lang="es-ES" sz="3600" b="1" dirty="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endParaRPr>
          </a:p>
        </p:txBody>
      </p:sp>
      <p:sp>
        <p:nvSpPr>
          <p:cNvPr id="7" name="6 CuadroTexto"/>
          <p:cNvSpPr txBox="1"/>
          <p:nvPr/>
        </p:nvSpPr>
        <p:spPr>
          <a:xfrm rot="20252574">
            <a:off x="1469845" y="2752952"/>
            <a:ext cx="5939446" cy="646331"/>
          </a:xfrm>
          <a:prstGeom prst="rect">
            <a:avLst/>
          </a:prstGeom>
          <a:noFill/>
        </p:spPr>
        <p:txBody>
          <a:bodyPr wrap="none" rtlCol="0">
            <a:spAutoFit/>
            <a:scene3d>
              <a:camera prst="orthographicFront"/>
              <a:lightRig rig="threePt" dir="t"/>
            </a:scene3d>
            <a:sp3d extrusionH="57150">
              <a:bevelT w="38100" h="38100" prst="convex"/>
            </a:sp3d>
          </a:bodyPr>
          <a:lstStyle/>
          <a:p>
            <a:r>
              <a:rPr lang="es-ES" sz="3600" b="1" dirty="0" err="1"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amsterdam</a:t>
            </a:r>
            <a:r>
              <a:rPr lang="es-ES" sz="3600" b="1" dirty="0"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 </a:t>
            </a:r>
            <a:endParaRPr lang="es-ES" sz="3600" b="1" dirty="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endParaRPr>
          </a:p>
        </p:txBody>
      </p:sp>
      <p:sp>
        <p:nvSpPr>
          <p:cNvPr id="8" name="7 CuadroTexto"/>
          <p:cNvSpPr txBox="1"/>
          <p:nvPr/>
        </p:nvSpPr>
        <p:spPr>
          <a:xfrm rot="20203376">
            <a:off x="2883663" y="3343331"/>
            <a:ext cx="3429144" cy="1200329"/>
          </a:xfrm>
          <a:prstGeom prst="rect">
            <a:avLst/>
          </a:prstGeom>
          <a:noFill/>
        </p:spPr>
        <p:txBody>
          <a:bodyPr wrap="none" rtlCol="0">
            <a:spAutoFit/>
            <a:scene3d>
              <a:camera prst="orthographicFront"/>
              <a:lightRig rig="threePt" dir="t"/>
            </a:scene3d>
            <a:sp3d extrusionH="57150">
              <a:bevelT w="38100" h="38100" prst="convex"/>
            </a:sp3d>
          </a:bodyPr>
          <a:lstStyle/>
          <a:p>
            <a:pPr algn="ctr"/>
            <a:r>
              <a:rPr lang="es-ES" sz="3600" b="1" dirty="0" err="1"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Paises</a:t>
            </a:r>
            <a:r>
              <a:rPr lang="es-ES" sz="3600" b="1" dirty="0"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 </a:t>
            </a:r>
          </a:p>
          <a:p>
            <a:pPr algn="ctr"/>
            <a:r>
              <a:rPr lang="es-ES" sz="3600" b="1" dirty="0" smtClean="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rPr>
              <a:t>Bajos</a:t>
            </a:r>
            <a:endParaRPr lang="es-ES" sz="3600" b="1" dirty="0">
              <a:ln w="19050">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Goudy Stout" pitchFamily="18" charset="0"/>
            </a:endParaRPr>
          </a:p>
        </p:txBody>
      </p:sp>
      <p:sp>
        <p:nvSpPr>
          <p:cNvPr id="11" name="10 CuadroTexto"/>
          <p:cNvSpPr txBox="1"/>
          <p:nvPr/>
        </p:nvSpPr>
        <p:spPr>
          <a:xfrm>
            <a:off x="7929586" y="4572008"/>
            <a:ext cx="1000131" cy="285752"/>
          </a:xfrm>
          <a:prstGeom prst="rect">
            <a:avLst/>
          </a:prstGeom>
          <a:noFill/>
        </p:spPr>
        <p:txBody>
          <a:bodyPr wrap="square" rtlCol="0">
            <a:spAutoFit/>
          </a:bodyPr>
          <a:lstStyle/>
          <a:p>
            <a:r>
              <a:rPr lang="es-ES" sz="1200" dirty="0" err="1" smtClean="0">
                <a:solidFill>
                  <a:sysClr val="windowText" lastClr="000000"/>
                </a:solidFill>
              </a:rPr>
              <a:t>Pps.Pac-Jaz</a:t>
            </a:r>
            <a:endParaRPr lang="es-ES" sz="1200" dirty="0">
              <a:solidFill>
                <a:sysClr val="windowText" lastClr="000000"/>
              </a:solidFill>
            </a:endParaRPr>
          </a:p>
        </p:txBody>
      </p:sp>
      <p:sp>
        <p:nvSpPr>
          <p:cNvPr id="12" name="11 CuadroTexto"/>
          <p:cNvSpPr txBox="1"/>
          <p:nvPr/>
        </p:nvSpPr>
        <p:spPr>
          <a:xfrm>
            <a:off x="1928794" y="4143380"/>
            <a:ext cx="184731" cy="369332"/>
          </a:xfrm>
          <a:prstGeom prst="rect">
            <a:avLst/>
          </a:prstGeom>
          <a:noFill/>
        </p:spPr>
        <p:txBody>
          <a:bodyPr wrap="none" rtlCol="0">
            <a:spAutoFit/>
          </a:bodyPr>
          <a:lstStyle/>
          <a:p>
            <a:endParaRPr lang="es-ES" dirty="0"/>
          </a:p>
        </p:txBody>
      </p:sp>
    </p:spTree>
  </p:cSld>
  <p:clrMapOvr>
    <a:masterClrMapping/>
  </p:clrMapOvr>
  <p:transition spd="slow" advTm="12000">
    <p:sndAc>
      <p:stSnd loop="1">
        <p:snd r:embed="rId2" name="cuando me enamo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1"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0-#ppt_w/2"/>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grpId="1" nodeType="with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2" fill="hold" grpId="1" nodeType="withEffect">
                                  <p:stCondLst>
                                    <p:cond delay="0"/>
                                  </p:stCondLst>
                                  <p:iterate type="lt">
                                    <p:tmPct val="0"/>
                                  </p:iterate>
                                  <p:childTnLst>
                                    <p:set>
                                      <p:cBhvr>
                                        <p:cTn id="14" dur="1" fill="hold">
                                          <p:stCondLst>
                                            <p:cond delay="0"/>
                                          </p:stCondLst>
                                        </p:cTn>
                                        <p:tgtEl>
                                          <p:spTgt spid="8"/>
                                        </p:tgtEl>
                                        <p:attrNameLst>
                                          <p:attrName>style.visibility</p:attrName>
                                        </p:attrNameLst>
                                      </p:cBhvr>
                                      <p:to>
                                        <p:strVal val="visible"/>
                                      </p:to>
                                    </p:set>
                                    <p:anim calcmode="lin" valueType="num">
                                      <p:cBhvr additive="base">
                                        <p:cTn id="15" dur="2000" fill="hold"/>
                                        <p:tgtEl>
                                          <p:spTgt spid="8"/>
                                        </p:tgtEl>
                                        <p:attrNameLst>
                                          <p:attrName>ppt_x</p:attrName>
                                        </p:attrNameLst>
                                      </p:cBhvr>
                                      <p:tavLst>
                                        <p:tav tm="0">
                                          <p:val>
                                            <p:strVal val="0-#ppt_w/2"/>
                                          </p:val>
                                        </p:tav>
                                        <p:tav tm="100000">
                                          <p:val>
                                            <p:strVal val="#ppt_x"/>
                                          </p:val>
                                        </p:tav>
                                      </p:tavLst>
                                    </p:anim>
                                    <p:anim calcmode="lin" valueType="num">
                                      <p:cBhvr additive="base">
                                        <p:cTn id="16" dur="2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9" fill="hold" grpId="2"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0-#ppt_w/2"/>
                                          </p:val>
                                        </p:tav>
                                        <p:tav tm="100000">
                                          <p:val>
                                            <p:strVal val="#ppt_x"/>
                                          </p:val>
                                        </p:tav>
                                      </p:tavLst>
                                    </p:anim>
                                    <p:anim calcmode="lin" valueType="num">
                                      <p:cBhvr additive="base">
                                        <p:cTn id="20" dur="2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9" fill="hold" grpId="2" nodeType="withEffect">
                                  <p:stCondLst>
                                    <p:cond delay="0"/>
                                  </p:stCondLst>
                                  <p:iterate type="lt">
                                    <p:tmPct val="0"/>
                                  </p:iterate>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0-#ppt_w/2"/>
                                          </p:val>
                                        </p:tav>
                                        <p:tav tm="100000">
                                          <p:val>
                                            <p:strVal val="#ppt_x"/>
                                          </p:val>
                                        </p:tav>
                                      </p:tavLst>
                                    </p:anim>
                                    <p:anim calcmode="lin" valueType="num">
                                      <p:cBhvr additive="base">
                                        <p:cTn id="24" dur="2000" fill="hold"/>
                                        <p:tgtEl>
                                          <p:spTgt spid="7"/>
                                        </p:tgtEl>
                                        <p:attrNameLst>
                                          <p:attrName>ppt_y</p:attrName>
                                        </p:attrNameLst>
                                      </p:cBhvr>
                                      <p:tavLst>
                                        <p:tav tm="0">
                                          <p:val>
                                            <p:strVal val="0-#ppt_h/2"/>
                                          </p:val>
                                        </p:tav>
                                        <p:tav tm="100000">
                                          <p:val>
                                            <p:strVal val="#ppt_y"/>
                                          </p:val>
                                        </p:tav>
                                      </p:tavLst>
                                    </p:anim>
                                  </p:childTnLst>
                                </p:cTn>
                              </p:par>
                              <p:par>
                                <p:cTn id="25" presetID="2" presetClass="entr" presetSubtype="9" fill="hold" grpId="2" nodeType="withEffect">
                                  <p:stCondLst>
                                    <p:cond delay="0"/>
                                  </p:stCondLst>
                                  <p:iterate type="lt">
                                    <p:tmPct val="0"/>
                                  </p:iterate>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000" fill="hold"/>
                                        <p:tgtEl>
                                          <p:spTgt spid="8"/>
                                        </p:tgtEl>
                                        <p:attrNameLst>
                                          <p:attrName>ppt_x</p:attrName>
                                        </p:attrNameLst>
                                      </p:cBhvr>
                                      <p:tavLst>
                                        <p:tav tm="0">
                                          <p:val>
                                            <p:strVal val="0-#ppt_w/2"/>
                                          </p:val>
                                        </p:tav>
                                        <p:tav tm="100000">
                                          <p:val>
                                            <p:strVal val="#ppt_x"/>
                                          </p:val>
                                        </p:tav>
                                      </p:tavLst>
                                    </p:anim>
                                    <p:anim calcmode="lin" valueType="num">
                                      <p:cBhvr additive="base">
                                        <p:cTn id="28"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p:bldP spid="6" grpId="2"/>
      <p:bldP spid="7" grpId="1"/>
      <p:bldP spid="7" grpId="2"/>
      <p:bldP spid="8" grpId="1"/>
      <p:bldP spid="8"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B21C5"/>
          </a:solidFill>
          <a:scene3d>
            <a:camera prst="orthographicFront"/>
            <a:lightRig rig="threePt" dir="t"/>
          </a:scene3d>
          <a:sp3d>
            <a:bevelT prst="angle"/>
          </a:sp3d>
        </p:spPr>
        <p:txBody>
          <a:bodyPr/>
          <a:lstStyle/>
          <a:p>
            <a:endParaRPr lang="es-ES" dirty="0"/>
          </a:p>
        </p:txBody>
      </p:sp>
      <p:sp>
        <p:nvSpPr>
          <p:cNvPr id="5" name="4 CuadroTexto"/>
          <p:cNvSpPr txBox="1"/>
          <p:nvPr/>
        </p:nvSpPr>
        <p:spPr>
          <a:xfrm>
            <a:off x="571472" y="642918"/>
            <a:ext cx="8001056" cy="5970865"/>
          </a:xfrm>
          <a:prstGeom prst="rect">
            <a:avLst/>
          </a:prstGeom>
          <a:noFill/>
        </p:spPr>
        <p:txBody>
          <a:bodyPr wrap="square" rtlCol="0">
            <a:spAutoFit/>
          </a:bodyPr>
          <a:lstStyle/>
          <a:p>
            <a:r>
              <a:rPr lang="es-ES" sz="1600" dirty="0" err="1" smtClean="0">
                <a:solidFill>
                  <a:srgbClr val="FFFF00"/>
                </a:solidFill>
                <a:effectLst>
                  <a:outerShdw blurRad="38100" dist="38100" dir="2700000" algn="tl">
                    <a:srgbClr val="000000">
                      <a:alpha val="43137"/>
                    </a:srgbClr>
                  </a:outerShdw>
                </a:effectLst>
                <a:latin typeface="Script MT Bold" pitchFamily="66" charset="0"/>
              </a:rPr>
              <a:t>Amsterdam</a:t>
            </a:r>
            <a:r>
              <a:rPr lang="es-ES" sz="1600" dirty="0" smtClean="0">
                <a:solidFill>
                  <a:srgbClr val="FFFF00"/>
                </a:solidFill>
                <a:effectLst>
                  <a:outerShdw blurRad="38100" dist="38100" dir="2700000" algn="tl">
                    <a:srgbClr val="000000">
                      <a:alpha val="43137"/>
                    </a:srgbClr>
                  </a:outerShdw>
                </a:effectLst>
                <a:latin typeface="Script MT Bold" pitchFamily="66" charset="0"/>
              </a:rPr>
              <a:t> es la capital oficial de los  Países Bajos. La ciudad está situada entre la bahía del </a:t>
            </a:r>
            <a:r>
              <a:rPr lang="es-ES" sz="1200" i="1" dirty="0" smtClean="0">
                <a:solidFill>
                  <a:srgbClr val="FFFF00"/>
                </a:solidFill>
                <a:effectLst>
                  <a:outerShdw blurRad="38100" dist="38100" dir="2700000" algn="tl">
                    <a:srgbClr val="000000">
                      <a:alpha val="43137"/>
                    </a:srgbClr>
                  </a:outerShdw>
                </a:effectLst>
                <a:latin typeface="Franklin Gothic Book" pitchFamily="34" charset="0"/>
                <a:ea typeface="Arial Unicode MS" pitchFamily="34" charset="-128"/>
                <a:cs typeface="Arial Unicode MS" pitchFamily="34" charset="-128"/>
              </a:rPr>
              <a:t>IJ</a:t>
            </a:r>
            <a:r>
              <a:rPr lang="es-ES" sz="1600" dirty="0" smtClean="0">
                <a:solidFill>
                  <a:srgbClr val="FFFF00"/>
                </a:solidFill>
                <a:effectLst>
                  <a:outerShdw blurRad="38100" dist="38100" dir="2700000" algn="tl">
                    <a:srgbClr val="000000">
                      <a:alpha val="43137"/>
                    </a:srgbClr>
                  </a:outerShdw>
                </a:effectLst>
                <a:latin typeface="Script MT Bold" pitchFamily="66" charset="0"/>
              </a:rPr>
              <a:t> al norte y a las orillas del río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Amstel</a:t>
            </a:r>
            <a:r>
              <a:rPr lang="es-ES" sz="1600" dirty="0" smtClean="0">
                <a:solidFill>
                  <a:srgbClr val="FFFF00"/>
                </a:solidFill>
                <a:effectLst>
                  <a:outerShdw blurRad="38100" dist="38100" dir="2700000" algn="tl">
                    <a:srgbClr val="000000">
                      <a:alpha val="43137"/>
                    </a:srgbClr>
                  </a:outerShdw>
                </a:effectLst>
                <a:latin typeface="Script MT Bold" pitchFamily="66" charset="0"/>
              </a:rPr>
              <a:t>   al sureste. Fue fundada en el siglo </a:t>
            </a:r>
            <a:r>
              <a:rPr lang="es-ES" sz="1200" b="1" i="1" dirty="0" smtClean="0">
                <a:solidFill>
                  <a:srgbClr val="FFFF00"/>
                </a:solidFill>
                <a:effectLst>
                  <a:outerShdw blurRad="38100" dist="38100" dir="2700000" algn="tl">
                    <a:srgbClr val="000000">
                      <a:alpha val="43137"/>
                    </a:srgbClr>
                  </a:outerShdw>
                </a:effectLst>
                <a:latin typeface="Perpetua" pitchFamily="18" charset="0"/>
              </a:rPr>
              <a:t>XII</a:t>
            </a:r>
            <a:r>
              <a:rPr lang="es-ES" sz="1600" dirty="0" smtClean="0">
                <a:solidFill>
                  <a:srgbClr val="FFFF00"/>
                </a:solidFill>
                <a:effectLst>
                  <a:outerShdw blurRad="38100" dist="38100" dir="2700000" algn="tl">
                    <a:srgbClr val="000000">
                      <a:alpha val="43137"/>
                    </a:srgbClr>
                  </a:outerShdw>
                </a:effectLst>
                <a:latin typeface="Script MT Bold" pitchFamily="66" charset="0"/>
              </a:rPr>
              <a:t> como un pequeño pueblo pesquero. Sin embargo, en la actualidad es la ciudad más grande del país, y un gran centro financiero y cultural de proyección internacional.</a:t>
            </a:r>
          </a:p>
          <a:p>
            <a:r>
              <a:rPr lang="es-ES" sz="1600" dirty="0" smtClean="0">
                <a:solidFill>
                  <a:srgbClr val="FFFF00"/>
                </a:solidFill>
                <a:effectLst>
                  <a:outerShdw blurRad="38100" dist="38100" dir="2700000" algn="tl">
                    <a:srgbClr val="000000">
                      <a:alpha val="43137"/>
                    </a:srgbClr>
                  </a:outerShdw>
                </a:effectLst>
                <a:latin typeface="Script MT Bold" pitchFamily="66" charset="0"/>
              </a:rPr>
              <a:t>Tiene una población de unos 750.000 habitantes, y en su  área metropolitana residen aproximadamente 1,5 millones. Cabe  destacar  que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Amsterdam</a:t>
            </a:r>
            <a:r>
              <a:rPr lang="es-ES" sz="1600" dirty="0" smtClean="0">
                <a:solidFill>
                  <a:srgbClr val="FFFF00"/>
                </a:solidFill>
                <a:effectLst>
                  <a:outerShdw blurRad="38100" dist="38100" dir="2700000" algn="tl">
                    <a:srgbClr val="000000">
                      <a:alpha val="43137"/>
                    </a:srgbClr>
                  </a:outerShdw>
                </a:effectLst>
                <a:latin typeface="Script MT Bold" pitchFamily="66" charset="0"/>
              </a:rPr>
              <a:t> forma parte de la gran conurbación holandesa, llamada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Randstad</a:t>
            </a:r>
            <a:r>
              <a:rPr lang="es-ES" sz="1600" dirty="0" smtClean="0">
                <a:solidFill>
                  <a:srgbClr val="FFFF00"/>
                </a:solidFill>
                <a:effectLst>
                  <a:outerShdw blurRad="38100" dist="38100" dir="2700000" algn="tl">
                    <a:srgbClr val="000000">
                      <a:alpha val="43137"/>
                    </a:srgbClr>
                  </a:outerShdw>
                </a:effectLst>
                <a:latin typeface="Script MT Bold" pitchFamily="66" charset="0"/>
              </a:rPr>
              <a:t>  (junto con las ciudades de La Haya , Róterdam y   Utrecht ), que cuenta con más de 6,5 millones de habitantes. Este núcleo es una de las  conurbaciones más grandes de Europa .</a:t>
            </a:r>
          </a:p>
          <a:p>
            <a:r>
              <a:rPr lang="es-ES" sz="1600" dirty="0" smtClean="0">
                <a:solidFill>
                  <a:srgbClr val="FFFF00"/>
                </a:solidFill>
                <a:effectLst>
                  <a:outerShdw blurRad="38100" dist="38100" dir="2700000" algn="tl">
                    <a:srgbClr val="000000">
                      <a:alpha val="43137"/>
                    </a:srgbClr>
                  </a:outerShdw>
                </a:effectLst>
                <a:latin typeface="Script MT Bold" pitchFamily="66" charset="0"/>
              </a:rPr>
              <a:t>El centro histórico de la ciudad fue construido en gran parte en el siglo </a:t>
            </a:r>
            <a:r>
              <a:rPr lang="es-ES" sz="1200" b="1" i="1" dirty="0" smtClean="0">
                <a:solidFill>
                  <a:srgbClr val="FFFF00"/>
                </a:solidFill>
                <a:effectLst>
                  <a:outerShdw blurRad="38100" dist="38100" dir="2700000" algn="tl">
                    <a:srgbClr val="000000">
                      <a:alpha val="43137"/>
                    </a:srgbClr>
                  </a:outerShdw>
                </a:effectLst>
                <a:latin typeface="Perpetua" pitchFamily="18" charset="0"/>
              </a:rPr>
              <a:t>XVII</a:t>
            </a:r>
            <a:r>
              <a:rPr lang="es-ES" sz="1600" dirty="0" smtClean="0">
                <a:solidFill>
                  <a:srgbClr val="FFFF00"/>
                </a:solidFill>
                <a:effectLst>
                  <a:outerShdw blurRad="38100" dist="38100" dir="2700000" algn="tl">
                    <a:srgbClr val="000000">
                      <a:alpha val="43137"/>
                    </a:srgbClr>
                  </a:outerShdw>
                </a:effectLst>
                <a:latin typeface="Script MT Bold" pitchFamily="66" charset="0"/>
              </a:rPr>
              <a:t>, y es hoy en día uno de los centros históricos más grandes de Europa. En aquella época se construyeron una serie de canales semicirculares alrededor del casco antiguo ya existente de la ciudad. Después se edificaron las nuevas calles que ahora habían sido creadas con casas y almacenes en un estilo típico holandés que es una de las imágenes más famosas de Ámsterdam y del país. Al igual que otras ciudades de Europa septentrional con abundancia de agua, como Brujas,  Hamburgo y Estocolmo , es conocida coloquialmente como la «Venecia  del norte ». Aunque durante casi toda su historia (excepto entre 1808–1810) ha sido la capital oficial de los Países Bajos, nunca ha sido la sede de la justicia, el gobierno o el parlamento holandés, ya que todos estos órganos se encuentran en la ciudad de La Haya , que por tanto es la principal ciudad del país con respecto a política y justicia.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Amsterdam</a:t>
            </a:r>
            <a:r>
              <a:rPr lang="es-ES" sz="1600" dirty="0" smtClean="0">
                <a:solidFill>
                  <a:srgbClr val="FFFF00"/>
                </a:solidFill>
                <a:effectLst>
                  <a:outerShdw blurRad="38100" dist="38100" dir="2700000" algn="tl">
                    <a:srgbClr val="000000">
                      <a:alpha val="43137"/>
                    </a:srgbClr>
                  </a:outerShdw>
                </a:effectLst>
                <a:latin typeface="Script MT Bold" pitchFamily="66" charset="0"/>
              </a:rPr>
              <a:t>   tampoco es la capital de la provincia de Holanda Septentrional, que siempre ha sido  Haarlem.</a:t>
            </a:r>
          </a:p>
          <a:p>
            <a:r>
              <a:rPr lang="es-ES" sz="1600" dirty="0" smtClean="0">
                <a:solidFill>
                  <a:srgbClr val="FFFF00"/>
                </a:solidFill>
                <a:effectLst>
                  <a:outerShdw blurRad="38100" dist="38100" dir="2700000" algn="tl">
                    <a:srgbClr val="000000">
                      <a:alpha val="43137"/>
                    </a:srgbClr>
                  </a:outerShdw>
                </a:effectLst>
                <a:latin typeface="Script MT Bold" pitchFamily="66" charset="0"/>
              </a:rPr>
              <a:t>Ámsterdam, y toda Holanda, tiene fama por la tolerancia, el liberalismo, la diversidad, y la «mente abierta» de su población (aunque actualmente estas virtudes estén en entredicho)</a:t>
            </a:r>
          </a:p>
          <a:p>
            <a:endParaRPr lang="es-ES" sz="1400" b="1" dirty="0">
              <a:solidFill>
                <a:srgbClr val="FFFF00"/>
              </a:solidFill>
              <a:effectLst>
                <a:outerShdw blurRad="38100" dist="38100" dir="2700000" algn="tl">
                  <a:srgbClr val="000000">
                    <a:alpha val="43137"/>
                  </a:srgbClr>
                </a:outerShdw>
              </a:effectLst>
              <a:latin typeface="Script MT Bold" pitchFamily="66" charset="0"/>
            </a:endParaRPr>
          </a:p>
        </p:txBody>
      </p:sp>
      <p:sp>
        <p:nvSpPr>
          <p:cNvPr id="4" name="3 Marco"/>
          <p:cNvSpPr/>
          <p:nvPr/>
        </p:nvSpPr>
        <p:spPr>
          <a:xfrm>
            <a:off x="0" y="0"/>
            <a:ext cx="9144000" cy="6858000"/>
          </a:xfrm>
          <a:prstGeom prst="frame">
            <a:avLst>
              <a:gd name="adj1" fmla="val 5132"/>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par>
                                <p:cTn id="10" presetID="2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edg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estrellas-amsterdam.jpg"/>
          <p:cNvPicPr>
            <a:picLocks noChangeAspect="1"/>
          </p:cNvPicPr>
          <p:nvPr/>
        </p:nvPicPr>
        <p:blipFill>
          <a:blip r:embed="rId2"/>
          <a:stretch>
            <a:fillRect/>
          </a:stretch>
        </p:blipFill>
        <p:spPr>
          <a:xfrm>
            <a:off x="-1" y="0"/>
            <a:ext cx="9146969"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d3a296-d940-4b9f-bb1d-16f6a0769b7f.jpg"/>
          <p:cNvPicPr>
            <a:picLocks noChangeAspect="1"/>
          </p:cNvPicPr>
          <p:nvPr/>
        </p:nvPicPr>
        <p:blipFill>
          <a:blip r:embed="rId2"/>
          <a:stretch>
            <a:fillRect/>
          </a:stretch>
        </p:blipFill>
        <p:spPr>
          <a:xfrm>
            <a:off x="0" y="0"/>
            <a:ext cx="9144000" cy="6855774"/>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_08_26_museo-cera-amsterdam_foto_martin_javier.jpg"/>
          <p:cNvPicPr>
            <a:picLocks noChangeAspect="1"/>
          </p:cNvPicPr>
          <p:nvPr/>
        </p:nvPicPr>
        <p:blipFill>
          <a:blip r:embed="rId2"/>
          <a:stretch>
            <a:fillRect/>
          </a:stretch>
        </p:blipFill>
        <p:spPr>
          <a:xfrm>
            <a:off x="-1" y="0"/>
            <a:ext cx="9146969"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01 Casas a la orilla del río Amstel Amsterdam Holanda_redimensiona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73752671_44ba8f9623_b amsterdan  con duda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91946070_5feca13fc4_b  amsterda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4841432canales_amsterdam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quiler_de_embarcaci_nes_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jpg-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1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0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6 (1).jpg"/>
          <p:cNvPicPr>
            <a:picLocks noChangeAspect="1"/>
          </p:cNvPicPr>
          <p:nvPr/>
        </p:nvPicPr>
        <p:blipFill>
          <a:blip r:embed="rId2"/>
          <a:stretch>
            <a:fillRect/>
          </a:stretch>
        </p:blipFill>
        <p:spPr>
          <a:xfrm>
            <a:off x="0" y="0"/>
            <a:ext cx="9130601"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2-a28023661.jpg"/>
          <p:cNvPicPr>
            <a:picLocks noChangeAspect="1"/>
          </p:cNvPicPr>
          <p:nvPr/>
        </p:nvPicPr>
        <p:blipFill>
          <a:blip r:embed="rId2"/>
          <a:stretch>
            <a:fillRect/>
          </a:stretch>
        </p:blipFill>
        <p:spPr>
          <a:xfrm>
            <a:off x="-785850" y="1142984"/>
            <a:ext cx="13858972" cy="4335254"/>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 0  L -0.25 0  E" pathEditMode="relative" ptsTypes="">
                                      <p:cBhvr>
                                        <p:cTn id="6" dur="15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6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07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16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 (2).jpg"/>
          <p:cNvPicPr>
            <a:picLocks noChangeAspect="1"/>
          </p:cNvPicPr>
          <p:nvPr/>
        </p:nvPicPr>
        <p:blipFill>
          <a:blip r:embed="rId2"/>
          <a:stretch>
            <a:fillRect/>
          </a:stretch>
        </p:blipFill>
        <p:spPr>
          <a:xfrm>
            <a:off x="0" y="0"/>
            <a:ext cx="9184548"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 DSCN1581_brodyaga_ru.JPG"/>
          <p:cNvPicPr>
            <a:picLocks noChangeAspect="1"/>
          </p:cNvPicPr>
          <p:nvPr/>
        </p:nvPicPr>
        <p:blipFill>
          <a:blip r:embed="rId2"/>
          <a:stretch>
            <a:fillRect/>
          </a:stretch>
        </p:blipFill>
        <p:spPr>
          <a:xfrm>
            <a:off x="-1" y="0"/>
            <a:ext cx="9230881"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_8_am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_4_23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sterdam_10__5__by_psilocybica-d35esxb.jpg"/>
          <p:cNvPicPr>
            <a:picLocks noGrp="1" noChangeAspect="1"/>
          </p:cNvPicPr>
          <p:nvPr>
            <p:ph idx="1"/>
          </p:nvPr>
        </p:nvPicPr>
        <p:blipFill>
          <a:blip r:embed="rId2"/>
          <a:stretch>
            <a:fillRect/>
          </a:stretch>
        </p:blipFill>
        <p:spPr>
          <a:xfrm>
            <a:off x="0" y="0"/>
            <a:ext cx="9184075" cy="6858000"/>
          </a:xfr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_Leidseplein1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entre-canales-1-346.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entre-canales-3-346.jpg"/>
          <p:cNvPicPr>
            <a:picLocks noChangeAspect="1"/>
          </p:cNvPicPr>
          <p:nvPr/>
        </p:nvPicPr>
        <p:blipFill>
          <a:blip r:embed="rId2"/>
          <a:stretch>
            <a:fillRect/>
          </a:stretch>
        </p:blipFill>
        <p:spPr>
          <a:xfrm>
            <a:off x="0" y="0"/>
            <a:ext cx="9130586"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jipiland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la-ciudad-de-los-museos-2-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marzo-2005-010.jpg"/>
          <p:cNvPicPr>
            <a:picLocks noChangeAspect="1"/>
          </p:cNvPicPr>
          <p:nvPr/>
        </p:nvPicPr>
        <p:blipFill>
          <a:blip r:embed="rId2"/>
          <a:stretch>
            <a:fillRect/>
          </a:stretch>
        </p:blipFill>
        <p:spPr>
          <a:xfrm>
            <a:off x="0" y="7775"/>
            <a:ext cx="9144000" cy="6842449"/>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marzo-2005-023.jpg"/>
          <p:cNvPicPr>
            <a:picLocks noChangeAspect="1"/>
          </p:cNvPicPr>
          <p:nvPr/>
        </p:nvPicPr>
        <p:blipFill>
          <a:blip r:embed="rId2"/>
          <a:stretch>
            <a:fillRect/>
          </a:stretch>
        </p:blipFill>
        <p:spPr>
          <a:xfrm>
            <a:off x="0" y="0"/>
            <a:ext cx="9144000" cy="6840141"/>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tulipanes.jpg"/>
          <p:cNvPicPr>
            <a:picLocks noChangeAspect="1"/>
          </p:cNvPicPr>
          <p:nvPr/>
        </p:nvPicPr>
        <p:blipFill>
          <a:blip r:embed="rId2"/>
          <a:stretch>
            <a:fillRect/>
          </a:stretch>
        </p:blipFill>
        <p:spPr>
          <a:xfrm>
            <a:off x="0" y="0"/>
            <a:ext cx="9144000" cy="6855774"/>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n.jpg"/>
          <p:cNvPicPr>
            <a:picLocks noChangeAspect="1"/>
          </p:cNvPicPr>
          <p:nvPr/>
        </p:nvPicPr>
        <p:blipFill>
          <a:blip r:embed="rId2"/>
          <a:stretch>
            <a:fillRect/>
          </a:stretch>
        </p:blipFill>
        <p:spPr>
          <a:xfrm>
            <a:off x="23751" y="0"/>
            <a:ext cx="9120249"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co_amsterdam.jpg"/>
          <p:cNvPicPr>
            <a:picLocks noChangeAspect="1"/>
          </p:cNvPicPr>
          <p:nvPr/>
        </p:nvPicPr>
        <p:blipFill>
          <a:blip r:embed="rId2"/>
          <a:stretch>
            <a:fillRect/>
          </a:stretch>
        </p:blipFill>
        <p:spPr>
          <a:xfrm>
            <a:off x="-857288" y="1000108"/>
            <a:ext cx="13644658" cy="4531934"/>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cicletas-amsterdam.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cicletas-en-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kes-on-the-Bridge-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mpos-de-tulipanes-flores-flower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bk-amsterdam-opening-urban-art-efx-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mbino_lijn_1_Spui_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mpras-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72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lland2 025.jpg"/>
          <p:cNvPicPr>
            <a:picLocks noChangeAspect="1"/>
          </p:cNvPicPr>
          <p:nvPr/>
        </p:nvPicPr>
        <p:blipFill>
          <a:blip r:embed="rId2"/>
          <a:stretch>
            <a:fillRect/>
          </a:stretch>
        </p:blipFill>
        <p:spPr>
          <a:xfrm>
            <a:off x="47378" y="0"/>
            <a:ext cx="9096622"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4245 holand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s-coffeeshop-en-amsterdam-2-8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pel-mas-que-higienico-a2802248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c050054.jpgbandera indicativa de sado.jpg"/>
          <p:cNvPicPr>
            <a:picLocks noChangeAspect="1"/>
          </p:cNvPicPr>
          <p:nvPr/>
        </p:nvPicPr>
        <p:blipFill>
          <a:blip r:embed="rId2"/>
          <a:stretch>
            <a:fillRect/>
          </a:stretch>
        </p:blipFill>
        <p:spPr>
          <a:xfrm>
            <a:off x="2143108" y="0"/>
            <a:ext cx="5574373" cy="6858000"/>
          </a:xfrm>
          <a:prstGeom prst="rect">
            <a:avLst/>
          </a:prstGeom>
          <a:scene3d>
            <a:camera prst="orthographicFront"/>
            <a:lightRig rig="threePt" dir="t"/>
          </a:scene3d>
          <a:sp3d>
            <a:bevelT prst="angle"/>
          </a:sp3d>
        </p:spPr>
      </p:pic>
      <p:sp>
        <p:nvSpPr>
          <p:cNvPr id="5" name="4 CuadroTexto"/>
          <p:cNvSpPr txBox="1"/>
          <p:nvPr/>
        </p:nvSpPr>
        <p:spPr>
          <a:xfrm>
            <a:off x="2500298" y="6215082"/>
            <a:ext cx="490551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“Bandera indicativa de local  sado"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c050055.jpgbandera indicativa de gay.jpg"/>
          <p:cNvPicPr>
            <a:picLocks noChangeAspect="1"/>
          </p:cNvPicPr>
          <p:nvPr/>
        </p:nvPicPr>
        <p:blipFill>
          <a:blip r:embed="rId2"/>
          <a:stretch>
            <a:fillRect/>
          </a:stretch>
        </p:blipFill>
        <p:spPr>
          <a:xfrm>
            <a:off x="1928794" y="0"/>
            <a:ext cx="5574373" cy="6858000"/>
          </a:xfrm>
          <a:prstGeom prst="rect">
            <a:avLst/>
          </a:prstGeom>
          <a:scene3d>
            <a:camera prst="orthographicFront"/>
            <a:lightRig rig="threePt" dir="t"/>
          </a:scene3d>
          <a:sp3d>
            <a:bevelT prst="angle"/>
          </a:sp3d>
        </p:spPr>
      </p:pic>
      <p:sp>
        <p:nvSpPr>
          <p:cNvPr id="5" name="4 CuadroTexto"/>
          <p:cNvSpPr txBox="1"/>
          <p:nvPr/>
        </p:nvSpPr>
        <p:spPr>
          <a:xfrm>
            <a:off x="2285984" y="6215082"/>
            <a:ext cx="460254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“Bandera indicativa de local gay"</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c050073.jpgquesos holandeses.jpg"/>
          <p:cNvPicPr>
            <a:picLocks noChangeAspect="1"/>
          </p:cNvPicPr>
          <p:nvPr/>
        </p:nvPicPr>
        <p:blipFill>
          <a:blip r:embed="rId2"/>
          <a:stretch>
            <a:fillRect/>
          </a:stretch>
        </p:blipFill>
        <p:spPr>
          <a:xfrm>
            <a:off x="0" y="0"/>
            <a:ext cx="9146972"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c050084.jpgventa y consumo de marihuan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28596" y="214290"/>
            <a:ext cx="8429684" cy="147732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los llamados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coffee</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shops  venden pequeñas cantidades de marihuana , en general de muy alta calidad ecológica, esto se tolera mientras sean cantidades pequeñas (hasta 5 gramos diarios), y a condición de que tanto el comprador como el vendedor sean mayores de edad.</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2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c06014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cinic_canal_amsterdam.jpg"/>
          <p:cNvPicPr>
            <a:picLocks noChangeAspect="1"/>
          </p:cNvPicPr>
          <p:nvPr/>
        </p:nvPicPr>
        <p:blipFill>
          <a:blip r:embed="rId2"/>
          <a:stretch>
            <a:fillRect/>
          </a:stretch>
        </p:blipFill>
        <p:spPr>
          <a:xfrm>
            <a:off x="0" y="285728"/>
            <a:ext cx="9144000" cy="628652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za_Dam_Amsterdam.jpg"/>
          <p:cNvPicPr>
            <a:picLocks noChangeAspect="1"/>
          </p:cNvPicPr>
          <p:nvPr/>
        </p:nvPicPr>
        <p:blipFill>
          <a:blip r:embed="rId2"/>
          <a:stretch>
            <a:fillRect/>
          </a:stretch>
        </p:blipFill>
        <p:spPr>
          <a:xfrm>
            <a:off x="-1" y="0"/>
            <a:ext cx="9146969"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ipico-amsterdan.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lipanes-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ta-panoramica-de-amsterdam.jpg"/>
          <p:cNvPicPr>
            <a:picLocks noChangeAspect="1"/>
          </p:cNvPicPr>
          <p:nvPr/>
        </p:nvPicPr>
        <p:blipFill>
          <a:blip r:embed="rId2"/>
          <a:stretch>
            <a:fillRect/>
          </a:stretch>
        </p:blipFill>
        <p:spPr>
          <a:xfrm>
            <a:off x="0" y="1113"/>
            <a:ext cx="9144000" cy="6855774"/>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ondelpark_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jksmuseum_Amsterdam.jpg"/>
          <p:cNvPicPr>
            <a:picLocks noChangeAspect="1"/>
          </p:cNvPicPr>
          <p:nvPr/>
        </p:nvPicPr>
        <p:blipFill>
          <a:blip r:embed="rId2"/>
          <a:stretch>
            <a:fillRect/>
          </a:stretch>
        </p:blipFill>
        <p:spPr>
          <a:xfrm>
            <a:off x="-1" y="0"/>
            <a:ext cx="9170687"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14360" name="Picture 24" descr="0_6215f_e5feac49_L.png"/>
          <p:cNvPicPr>
            <a:picLocks noChangeAspect="1" noChangeArrowheads="1"/>
          </p:cNvPicPr>
          <p:nvPr/>
        </p:nvPicPr>
        <p:blipFill>
          <a:blip r:embed="rId2"/>
          <a:srcRect/>
          <a:stretch>
            <a:fillRect/>
          </a:stretch>
        </p:blipFill>
        <p:spPr bwMode="auto">
          <a:xfrm>
            <a:off x="3671316" y="0"/>
            <a:ext cx="5472684" cy="6858000"/>
          </a:xfrm>
          <a:prstGeom prst="rect">
            <a:avLst/>
          </a:prstGeom>
          <a:noFill/>
        </p:spPr>
      </p:pic>
      <p:pic>
        <p:nvPicPr>
          <p:cNvPr id="14338" name="Picture 2" descr="http://static1.glowtxt.com/data1/d/7/7/d7724c0db60c877f8e2698e09f3f8696d5f95248da39a3ee5e6b4b0d3255bfef95601890afd80709da39a3ee5e6b4b0d3255bfef95601890afd80709a7bb3c644b3a0aa02415ea90b845db6f.png"/>
          <p:cNvPicPr>
            <a:picLocks noChangeAspect="1" noChangeArrowheads="1"/>
          </p:cNvPicPr>
          <p:nvPr/>
        </p:nvPicPr>
        <p:blipFill>
          <a:blip r:embed="rId3">
            <a:duotone>
              <a:prstClr val="black"/>
              <a:srgbClr val="FF0F09">
                <a:tint val="45000"/>
                <a:satMod val="400000"/>
              </a:srgbClr>
            </a:duotone>
            <a:lum bright="-20000" contrast="40000"/>
          </a:blip>
          <a:srcRect/>
          <a:stretch>
            <a:fillRect/>
          </a:stretch>
        </p:blipFill>
        <p:spPr bwMode="auto">
          <a:xfrm>
            <a:off x="1785918" y="1071546"/>
            <a:ext cx="1581332" cy="1285884"/>
          </a:xfrm>
          <a:prstGeom prst="rect">
            <a:avLst/>
          </a:prstGeom>
          <a:noFill/>
        </p:spPr>
      </p:pic>
      <p:pic>
        <p:nvPicPr>
          <p:cNvPr id="14340" name="Picture 4" descr="http://static1.glowtxt.com/data1/c/4/a/c4ab5170b4c31e1d1d9c05734718e9304ad9a654da39a3ee5e6b4b0d3255bfef95601890afd80709da39a3ee5e6b4b0d3255bfef95601890afd80709a7bb3c644b3a0aa02415ea90b845db6f.png"/>
          <p:cNvPicPr>
            <a:picLocks noChangeAspect="1" noChangeArrowheads="1"/>
          </p:cNvPicPr>
          <p:nvPr/>
        </p:nvPicPr>
        <p:blipFill>
          <a:blip r:embed="rId4">
            <a:duotone>
              <a:prstClr val="black"/>
              <a:srgbClr val="FF0F09">
                <a:tint val="45000"/>
                <a:satMod val="400000"/>
              </a:srgbClr>
            </a:duotone>
            <a:lum bright="-20000" contrast="40000"/>
          </a:blip>
          <a:srcRect/>
          <a:stretch>
            <a:fillRect/>
          </a:stretch>
        </p:blipFill>
        <p:spPr bwMode="auto">
          <a:xfrm>
            <a:off x="857224" y="2500306"/>
            <a:ext cx="3548636" cy="1230577"/>
          </a:xfrm>
          <a:prstGeom prst="rect">
            <a:avLst/>
          </a:prstGeom>
          <a:noFill/>
        </p:spPr>
      </p:pic>
      <p:pic>
        <p:nvPicPr>
          <p:cNvPr id="14342" name="Picture 6" descr="http://static1.glowtxt.com/data1/9/7/5/975ff709e077b61660b209b1da1f57c3ada33446da39a3ee5e6b4b0d3255bfef95601890afd80709da39a3ee5e6b4b0d3255bfef95601890afd80709a7bb3c644b3a0aa02415ea90b845db6f.png"/>
          <p:cNvPicPr>
            <a:picLocks noChangeAspect="1" noChangeArrowheads="1"/>
          </p:cNvPicPr>
          <p:nvPr/>
        </p:nvPicPr>
        <p:blipFill>
          <a:blip r:embed="rId5">
            <a:duotone>
              <a:prstClr val="black"/>
              <a:srgbClr val="FF0F09">
                <a:tint val="45000"/>
                <a:satMod val="400000"/>
              </a:srgbClr>
            </a:duotone>
            <a:lum bright="-20000" contrast="40000"/>
          </a:blip>
          <a:srcRect/>
          <a:stretch>
            <a:fillRect/>
          </a:stretch>
        </p:blipFill>
        <p:spPr bwMode="auto">
          <a:xfrm>
            <a:off x="1285852" y="4000504"/>
            <a:ext cx="2643206" cy="168195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withEffect">
                                  <p:stCondLst>
                                    <p:cond delay="0"/>
                                  </p:stCondLst>
                                  <p:childTnLst>
                                    <p:set>
                                      <p:cBhvr>
                                        <p:cTn id="6" dur="1" fill="hold">
                                          <p:stCondLst>
                                            <p:cond delay="0"/>
                                          </p:stCondLst>
                                        </p:cTn>
                                        <p:tgtEl>
                                          <p:spTgt spid="14360"/>
                                        </p:tgtEl>
                                        <p:attrNameLst>
                                          <p:attrName>style.visibility</p:attrName>
                                        </p:attrNameLst>
                                      </p:cBhvr>
                                      <p:to>
                                        <p:strVal val="visible"/>
                                      </p:to>
                                    </p:set>
                                    <p:anim calcmode="lin" valueType="num">
                                      <p:cBhvr additive="base">
                                        <p:cTn id="7" dur="2000" fill="hold"/>
                                        <p:tgtEl>
                                          <p:spTgt spid="14360"/>
                                        </p:tgtEl>
                                        <p:attrNameLst>
                                          <p:attrName>ppt_x</p:attrName>
                                        </p:attrNameLst>
                                      </p:cBhvr>
                                      <p:tavLst>
                                        <p:tav tm="0">
                                          <p:val>
                                            <p:strVal val="1+#ppt_w/2"/>
                                          </p:val>
                                        </p:tav>
                                        <p:tav tm="100000">
                                          <p:val>
                                            <p:strVal val="#ppt_x"/>
                                          </p:val>
                                        </p:tav>
                                      </p:tavLst>
                                    </p:anim>
                                    <p:anim calcmode="lin" valueType="num">
                                      <p:cBhvr additive="base">
                                        <p:cTn id="8" dur="2000" fill="hold"/>
                                        <p:tgtEl>
                                          <p:spTgt spid="14360"/>
                                        </p:tgtEl>
                                        <p:attrNameLst>
                                          <p:attrName>ppt_y</p:attrName>
                                        </p:attrNameLst>
                                      </p:cBhvr>
                                      <p:tavLst>
                                        <p:tav tm="0">
                                          <p:val>
                                            <p:strVal val="#ppt_y"/>
                                          </p:val>
                                        </p:tav>
                                        <p:tav tm="100000">
                                          <p:val>
                                            <p:strVal val="#ppt_y"/>
                                          </p:val>
                                        </p:tav>
                                      </p:tavLst>
                                    </p:anim>
                                  </p:childTnLst>
                                </p:cTn>
                              </p:par>
                              <p:par>
                                <p:cTn id="9" presetID="17" presetClass="entr" presetSubtype="10" fill="hold" nodeType="withEffect">
                                  <p:stCondLst>
                                    <p:cond delay="0"/>
                                  </p:stCondLst>
                                  <p:childTnLst>
                                    <p:set>
                                      <p:cBhvr>
                                        <p:cTn id="10" dur="1" fill="hold">
                                          <p:stCondLst>
                                            <p:cond delay="0"/>
                                          </p:stCondLst>
                                        </p:cTn>
                                        <p:tgtEl>
                                          <p:spTgt spid="14338"/>
                                        </p:tgtEl>
                                        <p:attrNameLst>
                                          <p:attrName>style.visibility</p:attrName>
                                        </p:attrNameLst>
                                      </p:cBhvr>
                                      <p:to>
                                        <p:strVal val="visible"/>
                                      </p:to>
                                    </p:set>
                                    <p:anim calcmode="lin" valueType="num">
                                      <p:cBhvr>
                                        <p:cTn id="11" dur="2000" fill="hold"/>
                                        <p:tgtEl>
                                          <p:spTgt spid="14338"/>
                                        </p:tgtEl>
                                        <p:attrNameLst>
                                          <p:attrName>ppt_w</p:attrName>
                                        </p:attrNameLst>
                                      </p:cBhvr>
                                      <p:tavLst>
                                        <p:tav tm="0">
                                          <p:val>
                                            <p:fltVal val="0"/>
                                          </p:val>
                                        </p:tav>
                                        <p:tav tm="100000">
                                          <p:val>
                                            <p:strVal val="#ppt_w"/>
                                          </p:val>
                                        </p:tav>
                                      </p:tavLst>
                                    </p:anim>
                                    <p:anim calcmode="lin" valueType="num">
                                      <p:cBhvr>
                                        <p:cTn id="12" dur="2000" fill="hold"/>
                                        <p:tgtEl>
                                          <p:spTgt spid="14338"/>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4340"/>
                                        </p:tgtEl>
                                        <p:attrNameLst>
                                          <p:attrName>style.visibility</p:attrName>
                                        </p:attrNameLst>
                                      </p:cBhvr>
                                      <p:to>
                                        <p:strVal val="visible"/>
                                      </p:to>
                                    </p:set>
                                    <p:anim calcmode="lin" valueType="num">
                                      <p:cBhvr>
                                        <p:cTn id="15" dur="2000" fill="hold"/>
                                        <p:tgtEl>
                                          <p:spTgt spid="14340"/>
                                        </p:tgtEl>
                                        <p:attrNameLst>
                                          <p:attrName>ppt_w</p:attrName>
                                        </p:attrNameLst>
                                      </p:cBhvr>
                                      <p:tavLst>
                                        <p:tav tm="0">
                                          <p:val>
                                            <p:fltVal val="0"/>
                                          </p:val>
                                        </p:tav>
                                        <p:tav tm="100000">
                                          <p:val>
                                            <p:strVal val="#ppt_w"/>
                                          </p:val>
                                        </p:tav>
                                      </p:tavLst>
                                    </p:anim>
                                    <p:anim calcmode="lin" valueType="num">
                                      <p:cBhvr>
                                        <p:cTn id="16" dur="2000" fill="hold"/>
                                        <p:tgtEl>
                                          <p:spTgt spid="14340"/>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4342"/>
                                        </p:tgtEl>
                                        <p:attrNameLst>
                                          <p:attrName>style.visibility</p:attrName>
                                        </p:attrNameLst>
                                      </p:cBhvr>
                                      <p:to>
                                        <p:strVal val="visible"/>
                                      </p:to>
                                    </p:set>
                                    <p:anim calcmode="lin" valueType="num">
                                      <p:cBhvr>
                                        <p:cTn id="19" dur="2000" fill="hold"/>
                                        <p:tgtEl>
                                          <p:spTgt spid="14342"/>
                                        </p:tgtEl>
                                        <p:attrNameLst>
                                          <p:attrName>ppt_w</p:attrName>
                                        </p:attrNameLst>
                                      </p:cBhvr>
                                      <p:tavLst>
                                        <p:tav tm="0">
                                          <p:val>
                                            <p:fltVal val="0"/>
                                          </p:val>
                                        </p:tav>
                                        <p:tav tm="100000">
                                          <p:val>
                                            <p:strVal val="#ppt_w"/>
                                          </p:val>
                                        </p:tav>
                                      </p:tavLst>
                                    </p:anim>
                                    <p:anim calcmode="lin" valueType="num">
                                      <p:cBhvr>
                                        <p:cTn id="20" dur="2000" fill="hold"/>
                                        <p:tgtEl>
                                          <p:spTgt spid="1434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254000" h="254000" prst="convex"/>
          </a:sp3d>
        </p:spPr>
        <p:txBody>
          <a:bodyPr/>
          <a:lstStyle/>
          <a:p>
            <a:endParaRPr lang="es-ES" dirty="0"/>
          </a:p>
        </p:txBody>
      </p:sp>
      <p:sp>
        <p:nvSpPr>
          <p:cNvPr id="6" name="5 Rectángulo redondeado"/>
          <p:cNvSpPr/>
          <p:nvPr/>
        </p:nvSpPr>
        <p:spPr>
          <a:xfrm>
            <a:off x="642910" y="571480"/>
            <a:ext cx="7858180" cy="564360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000100" y="857232"/>
            <a:ext cx="7429552" cy="5201424"/>
          </a:xfrm>
          <a:prstGeom prst="rect">
            <a:avLst/>
          </a:prstGeom>
          <a:noFill/>
        </p:spPr>
        <p:txBody>
          <a:bodyPr wrap="square" rtlCol="0">
            <a:spAutoFit/>
            <a:scene3d>
              <a:camera prst="orthographicFront"/>
              <a:lightRig rig="threePt" dir="t"/>
            </a:scene3d>
            <a:sp3d extrusionH="57150">
              <a:bevelT w="38100" h="38100" prst="convex"/>
            </a:sp3d>
          </a:bodyPr>
          <a:lstStyle/>
          <a:p>
            <a:pPr algn="ctr"/>
            <a:endParaRPr lang="es-ES" sz="3200" b="1" dirty="0" smtClean="0">
              <a:ln>
                <a:solidFill>
                  <a:sysClr val="windowText" lastClr="000000"/>
                </a:solidFill>
              </a:ln>
              <a:blipFill>
                <a:blip r:embed="rId3"/>
                <a:stretch>
                  <a:fillRect/>
                </a:stretch>
              </a:blipFill>
              <a:latin typeface="Showcard Gothic" pitchFamily="82" charset="0"/>
            </a:endParaRPr>
          </a:p>
          <a:p>
            <a:pPr algn="ctr"/>
            <a:r>
              <a:rPr lang="es-ES" sz="4000" b="1" dirty="0" smtClean="0">
                <a:ln>
                  <a:solidFill>
                    <a:srgbClr val="FA240E"/>
                  </a:solidFill>
                </a:ln>
                <a:blipFill>
                  <a:blip r:embed="rId3"/>
                  <a:stretch>
                    <a:fillRect/>
                  </a:stretch>
                </a:blipFill>
                <a:effectLst>
                  <a:outerShdw blurRad="38100" dist="38100" dir="2700000" algn="tl">
                    <a:srgbClr val="000000">
                      <a:alpha val="43137"/>
                    </a:srgbClr>
                  </a:outerShdw>
                </a:effectLst>
                <a:latin typeface="Showcard Gothic" pitchFamily="82" charset="0"/>
              </a:rPr>
              <a:t>EL  BARRIO  ROJO</a:t>
            </a:r>
            <a:endParaRPr lang="es-ES" sz="3200" b="1" dirty="0" smtClean="0">
              <a:ln>
                <a:solidFill>
                  <a:srgbClr val="FA240E"/>
                </a:solidFill>
              </a:ln>
              <a:blipFill>
                <a:blip r:embed="rId3"/>
                <a:stretch>
                  <a:fillRect/>
                </a:stretch>
              </a:blipFill>
              <a:effectLst>
                <a:outerShdw blurRad="38100" dist="38100" dir="2700000" algn="tl">
                  <a:srgbClr val="000000">
                    <a:alpha val="43137"/>
                  </a:srgbClr>
                </a:outerShdw>
              </a:effectLst>
              <a:latin typeface="Showcard Gothic" pitchFamily="82" charset="0"/>
            </a:endParaRPr>
          </a:p>
          <a:p>
            <a:endParaRPr lang="es-ES" sz="2000" b="1" dirty="0" smtClean="0">
              <a:blipFill>
                <a:blip r:embed="rId3"/>
                <a:stretch>
                  <a:fillRect/>
                </a:stretch>
              </a:blipFill>
              <a:latin typeface="Script MT Bold" pitchFamily="66" charset="0"/>
            </a:endParaRPr>
          </a:p>
          <a:p>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Entre las zonas más populares de la ciudad se encuentra el barrio rojo ( o Red Light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District</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en inglés), por el color de las luces que iluminan los locales donde se exhiben, en una especie de  escaparates , las prostitutas que trabajan en esta zona de la ciudad. La prostitución en Holanda está completamente legalizada en zonas designadas para ella. La Zona roja, denominada coloquialmente «De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Wallen</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en referencia a los muelles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wall</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de dos canales que lo cruzan, está ubicado en pleno centro de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Amsterdam</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entre las calles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Warmoesstraat</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Zeedijk</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Nieuwmarkt</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Kloveniersburgwal</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y </a:t>
            </a:r>
            <a:r>
              <a:rPr lang="es-ES" sz="20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Damstraat</a:t>
            </a:r>
            <a:r>
              <a:rPr lang="es-ES" sz="2000" b="1" dirty="0" smtClean="0">
                <a:blipFill>
                  <a:blip r:embed="rId3"/>
                  <a:stretch>
                    <a:fillRect/>
                  </a:stretch>
                </a:blipFill>
                <a:effectLst>
                  <a:outerShdw blurRad="38100" dist="38100" dir="2700000" algn="tl">
                    <a:srgbClr val="000000">
                      <a:alpha val="43137"/>
                    </a:srgbClr>
                  </a:outerShdw>
                </a:effectLst>
                <a:latin typeface="Script MT Bold" pitchFamily="66" charset="0"/>
              </a:rPr>
              <a:t> . Otras ciudades, como  Utrecht  , La Haya , Groninga    y Haarlem  , tienen también sus propios barrios rojos.</a:t>
            </a:r>
          </a:p>
          <a:p>
            <a:endParaRPr lang="es-ES" sz="2000" dirty="0">
              <a:effectLst>
                <a:outerShdw blurRad="38100" dist="38100" dir="2700000" algn="tl">
                  <a:srgbClr val="000000">
                    <a:alpha val="43137"/>
                  </a:srgbClr>
                </a:outerShdw>
              </a:effectLst>
            </a:endParaRPr>
          </a:p>
        </p:txBody>
      </p:sp>
    </p:spTree>
  </p:cSld>
  <p:clrMapOvr>
    <a:masterClrMapping/>
  </p:clrMapOvr>
  <p:transition spd="slow"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3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272555593e2ZO.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sterdam3.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sterdam-el-barrio-rojo-1-84.jpg"/>
          <p:cNvPicPr>
            <a:picLocks noGrp="1" noChangeAspect="1"/>
          </p:cNvPicPr>
          <p:nvPr>
            <p:ph idx="1"/>
          </p:nvPr>
        </p:nvPicPr>
        <p:blipFill>
          <a:blip r:embed="rId2"/>
          <a:stretch>
            <a:fillRect/>
          </a:stretch>
        </p:blipFill>
        <p:spPr>
          <a:xfrm>
            <a:off x="0" y="1113"/>
            <a:ext cx="9144000" cy="6855774"/>
          </a:xfr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sterdam-el-barrio-rojo-2-84.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8000">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sterdam-el-barrio-rojo-3-84.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8000">
    <p:comb dir="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rrio_rojo_amsterdam-1024x76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8000">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rotic-Rojo.JPG"/>
          <p:cNvPicPr>
            <a:picLocks noGrp="1" noChangeAspect="1"/>
          </p:cNvPicPr>
          <p:nvPr>
            <p:ph idx="1"/>
          </p:nvPr>
        </p:nvPicPr>
        <p:blipFill>
          <a:blip r:embed="rId2"/>
          <a:stretch>
            <a:fillRect/>
          </a:stretch>
        </p:blipFill>
        <p:spPr>
          <a:xfrm>
            <a:off x="0" y="1113"/>
            <a:ext cx="9144000" cy="6855774"/>
          </a:xfrm>
          <a:scene3d>
            <a:camera prst="orthographicFront"/>
            <a:lightRig rig="threePt" dir="t"/>
          </a:scene3d>
          <a:sp3d>
            <a:bevelT prst="angle"/>
          </a:sp3d>
        </p:spPr>
      </p:pic>
    </p:spTree>
  </p:cSld>
  <p:clrMapOvr>
    <a:masterClrMapping/>
  </p:clrMapOvr>
  <p:transition spd="slow" advTm="8000">
    <p:comb dir="vert"/>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c050066 - copia.jpg"/>
          <p:cNvPicPr>
            <a:picLocks noGrp="1" noChangeAspect="1"/>
          </p:cNvPicPr>
          <p:nvPr>
            <p:ph idx="1"/>
          </p:nvPr>
        </p:nvPicPr>
        <p:blipFill>
          <a:blip r:embed="rId2"/>
          <a:stretch>
            <a:fillRect/>
          </a:stretch>
        </p:blipFill>
        <p:spPr>
          <a:xfrm>
            <a:off x="2071670" y="0"/>
            <a:ext cx="5214974" cy="6858000"/>
          </a:xfrm>
          <a:scene3d>
            <a:camera prst="orthographicFront"/>
            <a:lightRig rig="threePt" dir="t"/>
          </a:scene3d>
          <a:sp3d>
            <a:bevelT prst="angle"/>
          </a:sp3d>
        </p:spPr>
      </p:pic>
    </p:spTree>
  </p:cSld>
  <p:clrMapOvr>
    <a:masterClrMapping/>
  </p:clrMapOvr>
  <p:transition spd="slow" advTm="8000">
    <p:comb dir="ver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c060152.jpg"/>
          <p:cNvPicPr>
            <a:picLocks noGrp="1" noChangeAspect="1"/>
          </p:cNvPicPr>
          <p:nvPr>
            <p:ph idx="1"/>
          </p:nvPr>
        </p:nvPicPr>
        <p:blipFill>
          <a:blip r:embed="rId2"/>
          <a:stretch>
            <a:fillRect/>
          </a:stretch>
        </p:blipFill>
        <p:spPr>
          <a:xfrm>
            <a:off x="2000232" y="0"/>
            <a:ext cx="5572164" cy="6858000"/>
          </a:xfr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acaciones_en_belgica_y_holanda_153-1.jpg"/>
          <p:cNvPicPr>
            <a:picLocks noGrp="1" noChangeAspect="1"/>
          </p:cNvPicPr>
          <p:nvPr>
            <p:ph idx="1"/>
          </p:nvPr>
        </p:nvPicPr>
        <p:blipFill>
          <a:blip r:embed="rId2"/>
          <a:stretch>
            <a:fillRect/>
          </a:stretch>
        </p:blipFill>
        <p:spPr>
          <a:xfrm>
            <a:off x="1" y="0"/>
            <a:ext cx="9144000" cy="6858000"/>
          </a:xfr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3.05 Barrio rojo mouling rouge Amsterdam Holanda_redimensionar.jpg"/>
          <p:cNvPicPr>
            <a:picLocks noGrp="1" noChangeAspect="1"/>
          </p:cNvPicPr>
          <p:nvPr>
            <p:ph idx="1"/>
          </p:nvPr>
        </p:nvPicPr>
        <p:blipFill>
          <a:blip r:embed="rId2"/>
          <a:stretch>
            <a:fillRect/>
          </a:stretch>
        </p:blipFill>
        <p:spPr>
          <a:xfrm>
            <a:off x="0" y="0"/>
            <a:ext cx="9216065" cy="6858000"/>
          </a:xfr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N-tierra de tulipanes.jpg"/>
          <p:cNvPicPr>
            <a:picLocks noChangeAspect="1"/>
          </p:cNvPicPr>
          <p:nvPr/>
        </p:nvPicPr>
        <p:blipFill>
          <a:blip r:embed="rId2"/>
          <a:stretch>
            <a:fillRect/>
          </a:stretch>
        </p:blipFill>
        <p:spPr>
          <a:xfrm>
            <a:off x="0" y="54000"/>
            <a:ext cx="9144000" cy="6804000"/>
          </a:xfrm>
          <a:prstGeom prst="rect">
            <a:avLst/>
          </a:prstGeom>
          <a:scene3d>
            <a:camera prst="orthographicFront"/>
            <a:lightRig rig="threePt" dir="t"/>
          </a:scene3d>
          <a:sp3d>
            <a:bevelT prst="angle"/>
          </a:sp3d>
        </p:spPr>
      </p:pic>
      <p:sp>
        <p:nvSpPr>
          <p:cNvPr id="5" name="4 CuadroTexto"/>
          <p:cNvSpPr txBox="1"/>
          <p:nvPr/>
        </p:nvSpPr>
        <p:spPr>
          <a:xfrm>
            <a:off x="2500298" y="5357826"/>
            <a:ext cx="4259243" cy="461665"/>
          </a:xfrm>
          <a:prstGeom prst="rect">
            <a:avLst/>
          </a:prstGeom>
          <a:noFill/>
        </p:spPr>
        <p:txBody>
          <a:bodyPr wrap="none" rtlCol="0">
            <a:spAutoFit/>
          </a:bodyPr>
          <a:lstStyle/>
          <a:p>
            <a:r>
              <a:rPr lang="es-ES" sz="2400" dirty="0" smtClean="0">
                <a:ln>
                  <a:solidFill>
                    <a:sysClr val="windowText" lastClr="000000"/>
                  </a:solidFill>
                </a:ln>
                <a:solidFill>
                  <a:srgbClr val="FFFF00"/>
                </a:solidFill>
                <a:effectLst>
                  <a:outerShdw blurRad="38100" dist="38100" dir="2700000" algn="tl">
                    <a:srgbClr val="000000">
                      <a:alpha val="43137"/>
                    </a:srgbClr>
                  </a:outerShdw>
                </a:effectLst>
                <a:latin typeface="Matura MT Script Capitals" pitchFamily="66" charset="0"/>
              </a:rPr>
              <a:t>Francisco del Olmo-Jazmín</a:t>
            </a:r>
            <a:endParaRPr lang="es-ES" sz="2400" dirty="0">
              <a:ln>
                <a:solidFill>
                  <a:sysClr val="windowText" lastClr="000000"/>
                </a:solidFill>
              </a:ln>
              <a:solidFill>
                <a:srgbClr val="FFFF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NOCIENDO EUROPA-AMSTERDAM-PAISES BAJ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CONOCIENDO EUROPA-AMSTERDAM-PAISES BAJOS-</Template>
  <TotalTime>0</TotalTime>
  <Words>78</Words>
  <Application>Microsoft Office PowerPoint</Application>
  <PresentationFormat>Presentación en pantalla (4:3)</PresentationFormat>
  <Paragraphs>33</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CONOCIENDO EUROPA-AMSTERDAM-PAISES BAJOS-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2012-09-24T14:35:13Z</dcterms:created>
  <dcterms:modified xsi:type="dcterms:W3CDTF">2012-09-24T14:36:35Z</dcterms:modified>
</cp:coreProperties>
</file>