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3"/>
  </p:notesMasterIdLst>
  <p:sldIdLst>
    <p:sldId id="263" r:id="rId3"/>
    <p:sldId id="287" r:id="rId4"/>
    <p:sldId id="353" r:id="rId5"/>
    <p:sldId id="297" r:id="rId6"/>
    <p:sldId id="308" r:id="rId7"/>
    <p:sldId id="376" r:id="rId8"/>
    <p:sldId id="312" r:id="rId9"/>
    <p:sldId id="304" r:id="rId10"/>
    <p:sldId id="373" r:id="rId11"/>
    <p:sldId id="298" r:id="rId12"/>
    <p:sldId id="372" r:id="rId13"/>
    <p:sldId id="358" r:id="rId14"/>
    <p:sldId id="310" r:id="rId15"/>
    <p:sldId id="299" r:id="rId16"/>
    <p:sldId id="311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  <p:sldId id="323" r:id="rId28"/>
    <p:sldId id="325" r:id="rId29"/>
    <p:sldId id="326" r:id="rId30"/>
    <p:sldId id="327" r:id="rId31"/>
    <p:sldId id="306" r:id="rId32"/>
    <p:sldId id="324" r:id="rId33"/>
    <p:sldId id="363" r:id="rId34"/>
    <p:sldId id="328" r:id="rId35"/>
    <p:sldId id="357" r:id="rId36"/>
    <p:sldId id="329" r:id="rId37"/>
    <p:sldId id="330" r:id="rId38"/>
    <p:sldId id="331" r:id="rId39"/>
    <p:sldId id="332" r:id="rId40"/>
    <p:sldId id="333" r:id="rId41"/>
    <p:sldId id="334" r:id="rId42"/>
    <p:sldId id="335" r:id="rId43"/>
    <p:sldId id="359" r:id="rId44"/>
    <p:sldId id="360" r:id="rId45"/>
    <p:sldId id="361" r:id="rId46"/>
    <p:sldId id="362" r:id="rId47"/>
    <p:sldId id="364" r:id="rId48"/>
    <p:sldId id="365" r:id="rId49"/>
    <p:sldId id="366" r:id="rId50"/>
    <p:sldId id="367" r:id="rId51"/>
    <p:sldId id="368" r:id="rId52"/>
    <p:sldId id="356" r:id="rId53"/>
    <p:sldId id="369" r:id="rId54"/>
    <p:sldId id="370" r:id="rId55"/>
    <p:sldId id="371" r:id="rId56"/>
    <p:sldId id="339" r:id="rId57"/>
    <p:sldId id="340" r:id="rId58"/>
    <p:sldId id="341" r:id="rId59"/>
    <p:sldId id="342" r:id="rId60"/>
    <p:sldId id="343" r:id="rId61"/>
    <p:sldId id="344" r:id="rId62"/>
    <p:sldId id="345" r:id="rId63"/>
    <p:sldId id="346" r:id="rId64"/>
    <p:sldId id="352" r:id="rId65"/>
    <p:sldId id="337" r:id="rId66"/>
    <p:sldId id="347" r:id="rId67"/>
    <p:sldId id="336" r:id="rId68"/>
    <p:sldId id="305" r:id="rId69"/>
    <p:sldId id="307" r:id="rId70"/>
    <p:sldId id="309" r:id="rId71"/>
    <p:sldId id="303" r:id="rId72"/>
    <p:sldId id="302" r:id="rId73"/>
    <p:sldId id="300" r:id="rId74"/>
    <p:sldId id="382" r:id="rId75"/>
    <p:sldId id="380" r:id="rId76"/>
    <p:sldId id="378" r:id="rId77"/>
    <p:sldId id="381" r:id="rId78"/>
    <p:sldId id="377" r:id="rId79"/>
    <p:sldId id="375" r:id="rId80"/>
    <p:sldId id="264" r:id="rId81"/>
    <p:sldId id="379" r:id="rId82"/>
  </p:sldIdLst>
  <p:sldSz cx="11593513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WHzz+SQiA22VrTHgwuRhg==" hashData="sGcnoDWY1GionIHWtWiC1mkBM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182" y="-606"/>
      </p:cViewPr>
      <p:guideLst>
        <p:guide orient="horz" pos="2160"/>
        <p:guide pos="365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presProps" Target="presProp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tableStyles" Target="tableStyles.xml"/><Relationship Id="rId61" Type="http://schemas.openxmlformats.org/officeDocument/2006/relationships/slide" Target="slides/slide59.xml"/><Relationship Id="rId82" Type="http://schemas.openxmlformats.org/officeDocument/2006/relationships/slide" Target="slides/slide8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73BD7B-5C42-4FFC-AFC1-54A055550231}" type="datetimeFigureOut">
              <a:rPr lang="es-ES" smtClean="0"/>
              <a:pPr/>
              <a:t>12/08/2020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31813" y="685800"/>
            <a:ext cx="57943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03531-4110-4EB9-BFEB-B99D84DDE75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1642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69514" y="2130428"/>
            <a:ext cx="9854487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39028" y="3886200"/>
            <a:ext cx="811545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12/08/2020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1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3" name="NanamouskuriNuestraplay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12/08/2020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1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3" name="NanamouskuriNuestraplay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5808" y="4406903"/>
            <a:ext cx="985448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15808" y="2906713"/>
            <a:ext cx="9854487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12/08/2020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1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3" name="NanamouskuriNuestraplay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79676" y="1600203"/>
            <a:ext cx="512046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893370" y="1600203"/>
            <a:ext cx="512046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12/08/2020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1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3" name="NanamouskuriNuestraplay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9675" y="1535113"/>
            <a:ext cx="512248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9675" y="2174875"/>
            <a:ext cx="512248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889345" y="1535113"/>
            <a:ext cx="512449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889345" y="2174875"/>
            <a:ext cx="512449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12/08/2020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1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3" name="NanamouskuriNuestraplay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12/08/2020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1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3" name="NanamouskuriNuestraplay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12/08/2020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1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3" name="NanamouskuriNuestraplay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9678" y="273050"/>
            <a:ext cx="381418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32742" y="273053"/>
            <a:ext cx="64810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79678" y="1435103"/>
            <a:ext cx="381418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12/08/2020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1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3" name="NanamouskuriNuestraplay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72410" y="4800600"/>
            <a:ext cx="695610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72410" y="612775"/>
            <a:ext cx="695610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72410" y="5367338"/>
            <a:ext cx="695610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12/08/2020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1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3" name="NanamouskuriNuestraplay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12/08/2020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1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3" name="NanamouskuriNuestraplay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405297" y="274641"/>
            <a:ext cx="26085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79676" y="274641"/>
            <a:ext cx="763239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12/08/2020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1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3" name="NanamouskuriNuestraplaya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69514" y="2130428"/>
            <a:ext cx="9854486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39027" y="3886200"/>
            <a:ext cx="8115459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320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45000">
              <a:srgbClr val="FF7A00"/>
            </a:gs>
            <a:gs pos="70000">
              <a:srgbClr val="00B0F0"/>
            </a:gs>
            <a:gs pos="100000">
              <a:schemeClr val="tx2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79677" y="274638"/>
            <a:ext cx="1043416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9677" y="1600203"/>
            <a:ext cx="1043416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79675" y="6356353"/>
            <a:ext cx="27051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D6014-E2E2-48ED-B712-88E8D4CEDA50}" type="datetimeFigureOut">
              <a:rPr lang="es-ES" smtClean="0"/>
              <a:pPr/>
              <a:t>12/08/2020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961118" y="6356353"/>
            <a:ext cx="36712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08685" y="6356353"/>
            <a:ext cx="27051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13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14" name="NanamouskuriNuestraplaya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9676" y="6245225"/>
            <a:ext cx="270515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84.jpeg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0.png"/><Relationship Id="rId18" Type="http://schemas.openxmlformats.org/officeDocument/2006/relationships/image" Target="../media/image9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6.png"/><Relationship Id="rId11" Type="http://schemas.openxmlformats.org/officeDocument/2006/relationships/image" Target="../media/image8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5.png"/><Relationship Id="rId9" Type="http://schemas.openxmlformats.org/officeDocument/2006/relationships/image" Target="../media/image8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undefin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5" y="0"/>
            <a:ext cx="11549388" cy="6858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-46063"/>
            <a:ext cx="1159351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4875" y="3384878"/>
            <a:ext cx="6858000" cy="88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8120388" y="3384878"/>
            <a:ext cx="6858000" cy="88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7" y="0"/>
            <a:ext cx="1159351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7" y="6783312"/>
            <a:ext cx="1159351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52839" y="5857901"/>
            <a:ext cx="12459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52839" y="5715019"/>
            <a:ext cx="886369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510856" y="4572018"/>
            <a:ext cx="34134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510856" y="1615754"/>
            <a:ext cx="6393717" cy="342902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CERDEÑA  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607778" y="5611366"/>
            <a:ext cx="2546968" cy="934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>
            <p:snd r:embed="rId2" name="NanamouskuriNuestraplaya.wav"/>
          </p:stSnd>
        </p:sndAc>
      </p:transition>
    </mc:Choice>
    <mc:Fallback xmlns="">
      <p:transition spd="slow" advTm="6000">
        <p:fade/>
        <p:sndAc>
          <p:stSnd>
            <p:snd r:embed="rId8" name="NanamouskuriNuestraplay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Viajar a Cerdeña - Lonely Pla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832"/>
            <a:ext cx="11593513" cy="7329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Forma libre"/>
          <p:cNvSpPr/>
          <p:nvPr/>
        </p:nvSpPr>
        <p:spPr>
          <a:xfrm rot="2143677" flipV="1">
            <a:off x="530331" y="-590363"/>
            <a:ext cx="2636638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solidFill>
            <a:srgbClr val="FFFF0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1868" tIns="55934" rIns="111868" bIns="55934" rtlCol="0" anchor="ctr"/>
          <a:lstStyle/>
          <a:p>
            <a:pPr algn="ctr" defTabSz="1118677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3" name="2 Forma libre"/>
          <p:cNvSpPr/>
          <p:nvPr/>
        </p:nvSpPr>
        <p:spPr>
          <a:xfrm rot="2143677" flipV="1">
            <a:off x="8381913" y="3163186"/>
            <a:ext cx="2636638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solidFill>
            <a:srgbClr val="FFFF0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1868" tIns="55934" rIns="111868" bIns="55934" rtlCol="0" anchor="ctr"/>
          <a:lstStyle/>
          <a:p>
            <a:pPr algn="ctr" defTabSz="1118677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4" name="3 Forma libre"/>
          <p:cNvSpPr/>
          <p:nvPr/>
        </p:nvSpPr>
        <p:spPr>
          <a:xfrm rot="19456323" flipH="1" flipV="1">
            <a:off x="8381913" y="-565460"/>
            <a:ext cx="2636638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solidFill>
            <a:srgbClr val="FFFF0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1868" tIns="55934" rIns="111868" bIns="55934" rtlCol="0" anchor="ctr"/>
          <a:lstStyle/>
          <a:p>
            <a:pPr algn="ctr" defTabSz="1118677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5" name="4 Forma libre"/>
          <p:cNvSpPr/>
          <p:nvPr/>
        </p:nvSpPr>
        <p:spPr>
          <a:xfrm rot="19456323">
            <a:off x="560782" y="3185478"/>
            <a:ext cx="2636638" cy="4285813"/>
          </a:xfrm>
          <a:custGeom>
            <a:avLst/>
            <a:gdLst/>
            <a:ahLst/>
            <a:cxnLst/>
            <a:rect l="l" t="t" r="r" b="b"/>
            <a:pathLst>
              <a:path w="2079561" h="3214360">
                <a:moveTo>
                  <a:pt x="3657" y="1600877"/>
                </a:moveTo>
                <a:cubicBezTo>
                  <a:pt x="11471" y="1607718"/>
                  <a:pt x="142900" y="1527751"/>
                  <a:pt x="219511" y="1476916"/>
                </a:cubicBezTo>
                <a:cubicBezTo>
                  <a:pt x="307066" y="1418818"/>
                  <a:pt x="427353" y="1336991"/>
                  <a:pt x="533728" y="1243708"/>
                </a:cubicBezTo>
                <a:cubicBezTo>
                  <a:pt x="640104" y="1150425"/>
                  <a:pt x="774493" y="1009489"/>
                  <a:pt x="857765" y="917216"/>
                </a:cubicBezTo>
                <a:cubicBezTo>
                  <a:pt x="941036" y="824944"/>
                  <a:pt x="1020230" y="692862"/>
                  <a:pt x="1033358" y="690072"/>
                </a:cubicBezTo>
                <a:cubicBezTo>
                  <a:pt x="1046485" y="687282"/>
                  <a:pt x="1136194" y="824126"/>
                  <a:pt x="1194075" y="892668"/>
                </a:cubicBezTo>
                <a:cubicBezTo>
                  <a:pt x="1251956" y="961211"/>
                  <a:pt x="1295950" y="1020728"/>
                  <a:pt x="1380641" y="1101328"/>
                </a:cubicBezTo>
                <a:cubicBezTo>
                  <a:pt x="1465333" y="1181928"/>
                  <a:pt x="1593392" y="1296486"/>
                  <a:pt x="1702223" y="1376268"/>
                </a:cubicBezTo>
                <a:cubicBezTo>
                  <a:pt x="1811053" y="1456050"/>
                  <a:pt x="1975766" y="1549249"/>
                  <a:pt x="2033624" y="1580018"/>
                </a:cubicBezTo>
                <a:cubicBezTo>
                  <a:pt x="2091482" y="1610788"/>
                  <a:pt x="2092331" y="1595253"/>
                  <a:pt x="2049372" y="1560885"/>
                </a:cubicBezTo>
                <a:cubicBezTo>
                  <a:pt x="2006412" y="1526518"/>
                  <a:pt x="1870548" y="1457770"/>
                  <a:pt x="1775867" y="1373813"/>
                </a:cubicBezTo>
                <a:cubicBezTo>
                  <a:pt x="1681187" y="1289856"/>
                  <a:pt x="1563935" y="1167199"/>
                  <a:pt x="1481289" y="1057141"/>
                </a:cubicBezTo>
                <a:cubicBezTo>
                  <a:pt x="1398643" y="947083"/>
                  <a:pt x="1334409" y="817796"/>
                  <a:pt x="1279994" y="713466"/>
                </a:cubicBezTo>
                <a:cubicBezTo>
                  <a:pt x="1225579" y="609136"/>
                  <a:pt x="1187938" y="517490"/>
                  <a:pt x="1154798" y="431162"/>
                </a:cubicBezTo>
                <a:cubicBezTo>
                  <a:pt x="1121658" y="344834"/>
                  <a:pt x="1098746" y="267098"/>
                  <a:pt x="1081153" y="195499"/>
                </a:cubicBezTo>
                <a:cubicBezTo>
                  <a:pt x="1063560" y="123900"/>
                  <a:pt x="1059469" y="13433"/>
                  <a:pt x="1049241" y="1568"/>
                </a:cubicBezTo>
                <a:cubicBezTo>
                  <a:pt x="1039012" y="-10297"/>
                  <a:pt x="1043104" y="46573"/>
                  <a:pt x="1019783" y="124309"/>
                </a:cubicBezTo>
                <a:cubicBezTo>
                  <a:pt x="996462" y="202045"/>
                  <a:pt x="958821" y="344834"/>
                  <a:pt x="909316" y="467984"/>
                </a:cubicBezTo>
                <a:cubicBezTo>
                  <a:pt x="859810" y="591134"/>
                  <a:pt x="802122" y="733923"/>
                  <a:pt x="722749" y="863210"/>
                </a:cubicBezTo>
                <a:cubicBezTo>
                  <a:pt x="643377" y="992498"/>
                  <a:pt x="551730" y="1122194"/>
                  <a:pt x="433081" y="1243708"/>
                </a:cubicBezTo>
                <a:cubicBezTo>
                  <a:pt x="314431" y="1365221"/>
                  <a:pt x="43992" y="1553424"/>
                  <a:pt x="8396" y="1592292"/>
                </a:cubicBezTo>
                <a:close/>
                <a:moveTo>
                  <a:pt x="1045584" y="3212792"/>
                </a:moveTo>
                <a:cubicBezTo>
                  <a:pt x="1055812" y="3200927"/>
                  <a:pt x="1059903" y="3090460"/>
                  <a:pt x="1077496" y="3018861"/>
                </a:cubicBezTo>
                <a:cubicBezTo>
                  <a:pt x="1095089" y="2947262"/>
                  <a:pt x="1118001" y="2869526"/>
                  <a:pt x="1151141" y="2783198"/>
                </a:cubicBezTo>
                <a:cubicBezTo>
                  <a:pt x="1184281" y="2696870"/>
                  <a:pt x="1221922" y="2605224"/>
                  <a:pt x="1276337" y="2500894"/>
                </a:cubicBezTo>
                <a:cubicBezTo>
                  <a:pt x="1330752" y="2396564"/>
                  <a:pt x="1394986" y="2267277"/>
                  <a:pt x="1477632" y="2157219"/>
                </a:cubicBezTo>
                <a:cubicBezTo>
                  <a:pt x="1560278" y="2047161"/>
                  <a:pt x="1677530" y="1924504"/>
                  <a:pt x="1772210" y="1840547"/>
                </a:cubicBezTo>
                <a:cubicBezTo>
                  <a:pt x="1866891" y="1756590"/>
                  <a:pt x="2002755" y="1687842"/>
                  <a:pt x="2045715" y="1653475"/>
                </a:cubicBezTo>
                <a:cubicBezTo>
                  <a:pt x="2088674" y="1619107"/>
                  <a:pt x="2087825" y="1603572"/>
                  <a:pt x="2029967" y="1634342"/>
                </a:cubicBezTo>
                <a:cubicBezTo>
                  <a:pt x="1972109" y="1665111"/>
                  <a:pt x="1807396" y="1758310"/>
                  <a:pt x="1698566" y="1838092"/>
                </a:cubicBezTo>
                <a:cubicBezTo>
                  <a:pt x="1589735" y="1917874"/>
                  <a:pt x="1461676" y="2032432"/>
                  <a:pt x="1376984" y="2113032"/>
                </a:cubicBezTo>
                <a:cubicBezTo>
                  <a:pt x="1292293" y="2193632"/>
                  <a:pt x="1248299" y="2253149"/>
                  <a:pt x="1190418" y="2321692"/>
                </a:cubicBezTo>
                <a:cubicBezTo>
                  <a:pt x="1132537" y="2390234"/>
                  <a:pt x="1042828" y="2527078"/>
                  <a:pt x="1029701" y="2524288"/>
                </a:cubicBezTo>
                <a:cubicBezTo>
                  <a:pt x="1016573" y="2521498"/>
                  <a:pt x="937379" y="2389416"/>
                  <a:pt x="854108" y="2297143"/>
                </a:cubicBezTo>
                <a:cubicBezTo>
                  <a:pt x="770836" y="2204871"/>
                  <a:pt x="636447" y="2063935"/>
                  <a:pt x="530071" y="1970652"/>
                </a:cubicBezTo>
                <a:cubicBezTo>
                  <a:pt x="423696" y="1877369"/>
                  <a:pt x="303409" y="1795542"/>
                  <a:pt x="215854" y="1737444"/>
                </a:cubicBezTo>
                <a:cubicBezTo>
                  <a:pt x="139243" y="1686609"/>
                  <a:pt x="7814" y="1606641"/>
                  <a:pt x="0" y="1613483"/>
                </a:cubicBezTo>
                <a:lnTo>
                  <a:pt x="4739" y="1622068"/>
                </a:lnTo>
                <a:cubicBezTo>
                  <a:pt x="40335" y="1660936"/>
                  <a:pt x="310774" y="1849139"/>
                  <a:pt x="429424" y="1970652"/>
                </a:cubicBezTo>
                <a:cubicBezTo>
                  <a:pt x="548073" y="2092166"/>
                  <a:pt x="639720" y="2221862"/>
                  <a:pt x="719092" y="2351150"/>
                </a:cubicBezTo>
                <a:cubicBezTo>
                  <a:pt x="798465" y="2480437"/>
                  <a:pt x="856153" y="2623226"/>
                  <a:pt x="905659" y="2746376"/>
                </a:cubicBezTo>
                <a:cubicBezTo>
                  <a:pt x="955164" y="2869526"/>
                  <a:pt x="992805" y="3012315"/>
                  <a:pt x="1016126" y="3090051"/>
                </a:cubicBezTo>
                <a:cubicBezTo>
                  <a:pt x="1039447" y="3167787"/>
                  <a:pt x="1035355" y="3224657"/>
                  <a:pt x="1045584" y="3212792"/>
                </a:cubicBezTo>
                <a:close/>
              </a:path>
            </a:pathLst>
          </a:custGeom>
          <a:solidFill>
            <a:srgbClr val="FFFF00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contrasting" dir="t">
              <a:rot lat="0" lon="0" rev="2400000"/>
            </a:lightRig>
          </a:scene3d>
          <a:sp3d prstMaterial="flat">
            <a:bevelT/>
          </a:sp3d>
        </p:spPr>
        <p:txBody>
          <a:bodyPr lIns="111868" tIns="55934" rIns="111868" bIns="55934" rtlCol="0" anchor="ctr"/>
          <a:lstStyle/>
          <a:p>
            <a:pPr algn="ctr" defTabSz="1118677">
              <a:defRPr/>
            </a:pPr>
            <a:endParaRPr lang="es-ES_tradnl" sz="2200" kern="0" dirty="0">
              <a:solidFill>
                <a:prstClr val="white"/>
              </a:solidFill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9353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307319" y="1406683"/>
            <a:ext cx="8529932" cy="390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Es la segunda isla más grande del Mediterráneo (detrás de Sicilia) y, si bien es cierto que cuenta con algunas de las playas más bonitas de Europa, hay mucho más que ver y hacer en Cerdeña! Desde sus interesantes ciudades a las ruinas arqueológicas, pasando por platos típicos sabrosos (y calóricos) y acabando con espectaculares atardeceres de que quedarán marcados en tu retinas. Ah, y que no se nos olvide: su cerveza Ichnusa!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 smtClean="0">
                <a:solidFill>
                  <a:srgbClr val="00B0F0"/>
                </a:solidFill>
                <a:latin typeface="+mj-lt"/>
              </a:rPr>
              <a:t>.</a:t>
            </a:r>
            <a:endParaRPr lang="es-ES" altLang="es-ES" sz="2400" b="1" i="1" dirty="0">
              <a:solidFill>
                <a:srgbClr val="00B0F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8633" y="5306266"/>
            <a:ext cx="1826683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042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eropuerto de Alghero (Fertilia) - Vuelos a Alghero | Alquiler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602"/>
            <a:ext cx="11593513" cy="692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91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eropuerto de Olbia Cerdeña, traslados y transporte - 101viaj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5935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44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ast Track Services at Olbia Costa Smeralda Airport (OLB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593513" cy="7244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36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Vista De Pájaro De La Ciudad Vieja De Cagliari, Cerdeña, Italia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4"/>
          <a:stretch/>
        </p:blipFill>
        <p:spPr bwMode="auto">
          <a:xfrm>
            <a:off x="-7814" y="0"/>
            <a:ext cx="11582276" cy="721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950" y="292387"/>
            <a:ext cx="5832648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600" dirty="0"/>
              <a:t>Vista de pájaro de la ciudad vieja de Cagliari, Cerdeña, Italia. Cagliari es la capital y la ciudad más grande de la isla italiana de Cerdeña</a:t>
            </a:r>
          </a:p>
        </p:txBody>
      </p:sp>
    </p:spTree>
    <p:extLst>
      <p:ext uri="{BB962C8B-B14F-4D97-AF65-F5344CB8AC3E}">
        <p14:creationId xmlns:p14="http://schemas.microsoft.com/office/powerpoint/2010/main" val="144061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Que ver y hacer en Cerde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593513" cy="6988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412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agliari, riprendono i lavori per il recupero e l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748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05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erdeña, 'Mas que una isla'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22" y="-243408"/>
            <a:ext cx="11727060" cy="783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27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alamosca Beach (Cagliari) - 2020 Qué saber antes de ir - Lo má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01" y="0"/>
            <a:ext cx="11712005" cy="687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56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71399"/>
            <a:ext cx="1159351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Jose Luis\Desktop\catedral-1-1024x7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535" y="-62984"/>
            <a:ext cx="9145017" cy="690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8164" y="332656"/>
            <a:ext cx="392960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Santuario de Nuestra Señora de </a:t>
            </a:r>
            <a:r>
              <a:rPr lang="es-ES" dirty="0" err="1"/>
              <a:t>Bonaira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7007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tinerario de 2 días por Cagliari: Ruta por Caglia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1" y="0"/>
            <a:ext cx="11594183" cy="7093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438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 cara salvaje de Cerde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6" y="-72711"/>
            <a:ext cx="11758364" cy="693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25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Viajar a Cerdeña - Una ruta por Cagliari y alreded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909" y="0"/>
            <a:ext cx="11773421" cy="698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37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erdeña, la isla que es como un continente | Viatgeaddic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9" y="0"/>
            <a:ext cx="11583343" cy="693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82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130" y="0"/>
            <a:ext cx="116056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Vacaciones en Sardegna Parte V: el centro de Cagliari y el regreso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468" y="-139912"/>
            <a:ext cx="4665275" cy="699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075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agliari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12539"/>
            <a:ext cx="11593512" cy="698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29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agliari | ITALY Magaz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183" y="0"/>
            <a:ext cx="118147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352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ity guide to Cagliari | National Geograph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2" y="0"/>
            <a:ext cx="115762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796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130" y="0"/>
            <a:ext cx="116056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131 mejores imágenes de Cerdeña, IT***** | Cerdeña, Regiones del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420" y="-58175"/>
            <a:ext cx="5256584" cy="713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740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Viaje: Cerdeña al completo - Atrapalo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92" y="0"/>
            <a:ext cx="116784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01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10 días en Cerdeña. Lo mejor de Cagliairi | viajefilos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486" name="Picture 6" descr="Cerdeña y la cocina sar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4464"/>
            <a:ext cx="11593514" cy="700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39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Un encantador y hermoso pueblo costero en Sici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593513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000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10 días en Cerdeña. Lo mejor de Cagliairi | viajefilos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2532" name="Picture 4" descr="Historia de Cerdeña | Guía de viaje e información Cerde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89" y="-175114"/>
            <a:ext cx="11617501" cy="772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1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www.zagaratravel.com/trinakria/wp-content/themes/zagara/img/cerdena/guia/historia-de-cerdena/algherodenoch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59432"/>
            <a:ext cx="11593514" cy="748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9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15935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422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erdeña &quot;on the road&quot;: guía para recorrer la isla en coche durant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83" y="0"/>
            <a:ext cx="116105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103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71400"/>
            <a:ext cx="11593513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undefin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284" y="512862"/>
            <a:ext cx="817245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9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que ver y hacer en Cerde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9392"/>
            <a:ext cx="11593513" cy="7084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4148" y="260648"/>
            <a:ext cx="446135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Restos de la civilización </a:t>
            </a:r>
            <a:r>
              <a:rPr lang="es-ES" dirty="0" err="1"/>
              <a:t>nurágica</a:t>
            </a:r>
            <a:r>
              <a:rPr lang="es-ES" dirty="0"/>
              <a:t>, en </a:t>
            </a:r>
            <a:r>
              <a:rPr lang="es-ES" dirty="0" err="1"/>
              <a:t>Barumini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0674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335" y="0"/>
            <a:ext cx="11879848" cy="735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84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italyxp.com/sites/default/files/styles/colorbox_gallery_xp/public/mediaitalyxp/resized_ixp.jpg?width=820&amp;height=620&amp;iframe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933"/>
            <a:ext cx="11593513" cy="6993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327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undefin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5935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08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2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4" name="NanamouskuriNuestraplay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vista de pajaro (Bosa - Cerdeña) | Fue una de las sorpresa… |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420"/>
            <a:ext cx="11773420" cy="6825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955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13" y="14536"/>
            <a:ext cx="11614225" cy="6843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00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Que ver en Ozieri - Preciosa ciudad por descubrir en Cerdeña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9404"/>
            <a:ext cx="11593513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37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Cagliari | SardegnaTurismo - Sito ufficiale del turismo dell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93" y="-99393"/>
            <a:ext cx="11600905" cy="720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45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agliari Fotos | Foto galería de Cagliari - Colección de Alta Cal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33" y="0"/>
            <a:ext cx="11618046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67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agliari | WikIta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" y="-1"/>
            <a:ext cx="1156736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247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Tour por Cerdeña al completo, salidas programadas 2020, 8 dias 7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27" y="-3026"/>
            <a:ext cx="11621939" cy="697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90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agliari - Cerdeña, Italia foto de archivo editorial. Imagen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5935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65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acaciones en Cerdeña: las 10 playas más bonitas de Cagliari y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1" y="-171400"/>
            <a:ext cx="11631613" cy="750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35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op 30 playas en Cerdeña | Las playas mas bellas de Cerde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75" y="-1"/>
            <a:ext cx="11612687" cy="684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39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www.blualghero-sardinia.com/wp-content/uploads/2016/02/mar04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649" y="15652"/>
            <a:ext cx="11619161" cy="6907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940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our de las playas del suroeste de Cerdeña con salida de Caglia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9" y="17934"/>
            <a:ext cx="11568113" cy="780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7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ewis B&amp;B Poetto Beach (Cagliari, Italia) : Hoteles en Cagliari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463"/>
            <a:ext cx="11593513" cy="7409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240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oetto | SardegnaTurismo - Sito ufficiale del turismo dell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2" y="0"/>
            <a:ext cx="1188067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321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71400"/>
            <a:ext cx="11593513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País de intercambio de casas Italia | Cagliari | Cozy appartment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126" y="-14808"/>
            <a:ext cx="7040387" cy="704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96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corrido por las playas del oeste desde Cagliari | Cerdeña | 2020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593513" cy="7032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408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otos de Playa: Ver imágenes de Cagliari - Villasimius - Cerdeña s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935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38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278173" y="2204864"/>
            <a:ext cx="8529932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 err="1">
                <a:solidFill>
                  <a:srgbClr val="FF0000"/>
                </a:solidFill>
                <a:latin typeface="+mj-lt"/>
              </a:rPr>
              <a:t>Olbia</a:t>
            </a: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 es una ciudad llena de historia dado que vivieron en ella diversas e interesantes culturas y cada una fue dejando su huella en esta urbanización. Los primeros habitantes de </a:t>
            </a:r>
            <a:r>
              <a:rPr lang="es-ES" altLang="es-ES" sz="2800" b="1" i="1" dirty="0" err="1">
                <a:solidFill>
                  <a:srgbClr val="FF0000"/>
                </a:solidFill>
                <a:latin typeface="+mj-lt"/>
              </a:rPr>
              <a:t>Olbia</a:t>
            </a:r>
            <a:r>
              <a:rPr lang="es-ES" altLang="es-ES" sz="2800" b="1" i="1" dirty="0">
                <a:solidFill>
                  <a:srgbClr val="FF0000"/>
                </a:solidFill>
                <a:latin typeface="+mj-lt"/>
              </a:rPr>
              <a:t> fueron los nuragas; posteriormente llegaron los cartagineses y más tarde los romanos. Todos ellos supieron ver las muchas posibilidades que les ofrecía el golfo de la ciudad y se decidieron a explotarlo.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 smtClean="0">
                <a:solidFill>
                  <a:srgbClr val="00B0F0"/>
                </a:solidFill>
                <a:latin typeface="+mj-lt"/>
              </a:rPr>
              <a:t>.</a:t>
            </a:r>
            <a:endParaRPr lang="es-ES" altLang="es-ES" sz="2400" b="1" i="1" dirty="0">
              <a:solidFill>
                <a:srgbClr val="00B0F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8633" y="5306266"/>
            <a:ext cx="1826683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8413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l Poetto, Cagliari Beach, Cerdena - Hotel Panora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610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30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otos de Playa: Ver imágenes de Cagliari - Villasimius - Cerdeña s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204"/>
            <a:ext cx="12247474" cy="688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05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Tour de las playas del sureste de Cerdeña con salida de Cagliari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8" r="21927"/>
          <a:stretch/>
        </p:blipFill>
        <p:spPr bwMode="auto">
          <a:xfrm>
            <a:off x="-23168" y="28550"/>
            <a:ext cx="116166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564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¿Qué visitar en Olbia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2923"/>
            <a:ext cx="11593513" cy="7470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798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guía de turismo Olb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1204"/>
            <a:ext cx="11593513" cy="69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618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Dónde alojarse en Cerdeña: las mejores zo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935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020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entro de la ciudad de Olbia, Cerdeña, Italia Fotografía de stock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63350" cy="8004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032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Olbia, Italia - 11 de septiembre de 2017: la gente en la call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93513" cy="837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496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Olbia Italy September 2017 People Street Cafe Corso Umberto Stree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6" y="-171400"/>
            <a:ext cx="11634612" cy="847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41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L'unico Hotel nel Corso Umberto Olbia... - Hotel Centrale Olbi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340" y="19050"/>
            <a:ext cx="7044489" cy="704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45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Santa Teresa Di Gallura Olbiatempio Sardinia Stock Photo (Edit Now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007" y="-2"/>
            <a:ext cx="11624519" cy="778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65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71400"/>
            <a:ext cx="11593513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78" name="Picture 2" descr="Italia Cerdeña Cagliari Marina District ver con el campanario d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058" y="-171400"/>
            <a:ext cx="5430002" cy="77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3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Guía de turismo Olbia, Cerdeña: Visitar la Costa Esmeral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87" y="-1"/>
            <a:ext cx="11598700" cy="6850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449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 loop="1">
            <p:snd r:embed="rId2" name="NanamouskuriNuestraplaya.wav"/>
          </p:stSnd>
        </p:sndAc>
      </p:transition>
    </mc:Choice>
    <mc:Fallback xmlns="">
      <p:transition spd="slow" advTm="6000">
        <p:fade/>
        <p:sndAc>
          <p:stSnd loop="1">
            <p:snd r:embed="rId4" name="NanamouskuriNuestraplay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A Shopping Guide to Sardi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32" y="3076"/>
            <a:ext cx="11725944" cy="685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09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Olbia - Isla de Cerdeña - Turismo Sardeg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5370"/>
            <a:ext cx="11593513" cy="7356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64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o mejor de Cerde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3986"/>
            <a:ext cx="11593513" cy="6892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9689" y="476672"/>
            <a:ext cx="357084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Cala </a:t>
            </a:r>
            <a:r>
              <a:rPr lang="es-ES" dirty="0" err="1"/>
              <a:t>Goloritzé</a:t>
            </a:r>
            <a:r>
              <a:rPr lang="es-ES" dirty="0"/>
              <a:t>, en el Golfo de </a:t>
            </a:r>
            <a:r>
              <a:rPr lang="es-ES" dirty="0" err="1"/>
              <a:t>Orosei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9985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que ver y hacer en Cerde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7" y="-24730"/>
            <a:ext cx="11587535" cy="693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80132" y="332656"/>
            <a:ext cx="217072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Garganta </a:t>
            </a:r>
            <a:r>
              <a:rPr lang="es-ES" dirty="0"/>
              <a:t>de </a:t>
            </a:r>
            <a:r>
              <a:rPr lang="es-ES" dirty="0" err="1"/>
              <a:t>Gorropu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5720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Que ver y hacer en Cerde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8" y="-33114"/>
            <a:ext cx="11750302" cy="692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6196" y="620688"/>
            <a:ext cx="301229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Playa de La Pelosa, en </a:t>
            </a:r>
            <a:r>
              <a:rPr lang="es-ES" dirty="0" err="1"/>
              <a:t>Stintino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0115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La Maddalena, el secreto mejor guardado de Cerdeña - Foto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1204"/>
            <a:ext cx="11767673" cy="7060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833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a vuelta a Cerdeña en ocho play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896"/>
            <a:ext cx="11890676" cy="68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30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Las 10 mejores playas de Cerdeña - Los Viajes de Dom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Las 10 mejores playas de Cerdeña - Los Viajes de Domi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4" name="Picture 6" descr="Por qué todos quieren ir a Cerdeña? | El Viajero | EL PAÍ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2691"/>
            <a:ext cx="11593513" cy="762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631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os platos más típicos de Ita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8872"/>
            <a:ext cx="11914471" cy="688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-1620068" y="3412282"/>
            <a:ext cx="852993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800" b="1" i="1" dirty="0">
                <a:solidFill>
                  <a:srgbClr val="FF0000"/>
                </a:solidFill>
                <a:latin typeface="Ravie" pitchFamily="82" charset="0"/>
                <a:cs typeface="Aharoni" pitchFamily="2" charset="-79"/>
              </a:rPr>
              <a:t>G</a:t>
            </a:r>
            <a:r>
              <a:rPr lang="es-ES" altLang="es-ES" sz="4800" b="1" i="1" dirty="0" smtClean="0">
                <a:solidFill>
                  <a:srgbClr val="FF0000"/>
                </a:solidFill>
                <a:latin typeface="Ravie" pitchFamily="82" charset="0"/>
                <a:cs typeface="Aharoni" pitchFamily="2" charset="-79"/>
              </a:rPr>
              <a:t>astronomía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 smtClean="0">
                <a:solidFill>
                  <a:srgbClr val="00B0F0"/>
                </a:solidFill>
                <a:latin typeface="Ravie" pitchFamily="82" charset="0"/>
              </a:rPr>
              <a:t>.</a:t>
            </a:r>
            <a:endParaRPr lang="es-ES" altLang="es-ES" sz="2400" b="1" i="1" dirty="0">
              <a:solidFill>
                <a:srgbClr val="00B0F0"/>
              </a:solidFill>
              <a:latin typeface="Ravie" pitchFamily="82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8633" y="5306266"/>
            <a:ext cx="1826683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794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iajar Cerdeña: Guía de viaje y turismo Cerdeña 2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628"/>
            <a:ext cx="11593513" cy="694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568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ardinia Active Holidays | Blue Mi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782"/>
            <a:ext cx="11609451" cy="686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746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6 restaurantes donde comer bien en Cerdeña - Currycurryquetepil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5" y="-19050"/>
            <a:ext cx="11576497" cy="7046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461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130" y="0"/>
            <a:ext cx="116056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RISTORANTE LA GRITTA, Palau - Fotos, Número de Teléfono y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99" y="-37725"/>
            <a:ext cx="8319071" cy="689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189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ubiertas del Costa Smeralda, Costa Cruceros - Planet Cruise 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54" y="-32743"/>
            <a:ext cx="11807874" cy="705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86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59351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4874" y="3384887"/>
            <a:ext cx="6858000" cy="8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120389" y="3384887"/>
            <a:ext cx="6858000" cy="8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" y="0"/>
            <a:ext cx="1159351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" y="6783316"/>
            <a:ext cx="1159351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96832" y="5803934"/>
            <a:ext cx="76396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510859" y="4572019"/>
            <a:ext cx="3413423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16785" y="501226"/>
            <a:ext cx="3551657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752138" y="4"/>
            <a:ext cx="4435303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12 de agosto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09:15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607778" y="5611366"/>
            <a:ext cx="2546968" cy="934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532" y="3276600"/>
            <a:ext cx="38645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59351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593513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929" y="0"/>
            <a:ext cx="618320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59351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49189" y="4724402"/>
            <a:ext cx="3381441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333" y="4191000"/>
            <a:ext cx="299499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0468" y="4876800"/>
            <a:ext cx="1545802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7628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7628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7628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76288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1593513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217082" y="838200"/>
            <a:ext cx="6118799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ERDEÑ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CERDEÑA</Template>
  <TotalTime>31</TotalTime>
  <Words>268</Words>
  <Application>Microsoft Office PowerPoint</Application>
  <PresentationFormat>Personalizado</PresentationFormat>
  <Paragraphs>24</Paragraphs>
  <Slides>80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80</vt:i4>
      </vt:variant>
    </vt:vector>
  </HeadingPairs>
  <TitlesOfParts>
    <vt:vector size="82" baseType="lpstr">
      <vt:lpstr>CERDEÑA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16</cp:revision>
  <dcterms:created xsi:type="dcterms:W3CDTF">2020-08-12T07:15:35Z</dcterms:created>
  <dcterms:modified xsi:type="dcterms:W3CDTF">2020-08-12T07:47:35Z</dcterms:modified>
</cp:coreProperties>
</file>