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8" r:id="rId3"/>
    <p:sldId id="307" r:id="rId4"/>
    <p:sldId id="25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9" r:id="rId5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xe3bEt8r2Cy4ZWtX48G7A" hashData="CZd+V+SpXsMzdt77c3IRl3MO41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CC6600"/>
    <a:srgbClr val="FFCC66"/>
    <a:srgbClr val="66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2" autoAdjust="0"/>
    <p:restoredTop sz="94624" autoAdjust="0"/>
  </p:normalViewPr>
  <p:slideViewPr>
    <p:cSldViewPr>
      <p:cViewPr varScale="1">
        <p:scale>
          <a:sx n="65" d="100"/>
          <a:sy n="65" d="100"/>
        </p:scale>
        <p:origin x="-5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CC56E-E609-4FE0-81F0-F516002144E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F7C92-B30B-4B53-9260-32060A56CF70}" type="datetimeFigureOut">
              <a:rPr lang="es-ES" smtClean="0"/>
              <a:pPr/>
              <a:t>16/09/2013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88947-0DB3-4633-9B3E-D03C2E3A15D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7D306E05-B20C-4EDC-8F0B-457F56B2073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es.wikipedia.org/wiki/Siglo_XV" TargetMode="External"/><Relationship Id="rId3" Type="http://schemas.openxmlformats.org/officeDocument/2006/relationships/hyperlink" Target="http://es.wikipedia.org/wiki/Apulia" TargetMode="External"/><Relationship Id="rId7" Type="http://schemas.openxmlformats.org/officeDocument/2006/relationships/hyperlink" Target="http://es.wikipedia.org/wiki/Reino_de_N%C3%A1poles" TargetMode="External"/><Relationship Id="rId2" Type="http://schemas.openxmlformats.org/officeDocument/2006/relationships/hyperlink" Target="http://es.wikipedia.org/wiki/Dialecto_apulo-bares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s.wikipedia.org/wiki/1996" TargetMode="External"/><Relationship Id="rId5" Type="http://schemas.openxmlformats.org/officeDocument/2006/relationships/hyperlink" Target="http://es.wikipedia.org/wiki/Unesco" TargetMode="External"/><Relationship Id="rId4" Type="http://schemas.openxmlformats.org/officeDocument/2006/relationships/hyperlink" Target="http://es.wikipedia.org/wiki/Patrimonio_de_la_Humanidad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es.wikipedia.org/wiki/Fernando_I_de_Borb%C3%B3n" TargetMode="External"/><Relationship Id="rId2" Type="http://schemas.openxmlformats.org/officeDocument/2006/relationships/hyperlink" Target="http://es.wikipedia.org/wiki/1797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es.wikipedia.org/wiki/27_de_mayo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ALBEROBELLO\ALBEROBELLO\alberobel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285720" y="3000372"/>
            <a:ext cx="8858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latin typeface="Goudy Stout" pitchFamily="18" charset="0"/>
              </a:rPr>
              <a:t>A L B E R O B E L </a:t>
            </a:r>
            <a:r>
              <a:rPr lang="es-ES" sz="3600" b="1" dirty="0" err="1" smtClean="0">
                <a:solidFill>
                  <a:srgbClr val="FF0000"/>
                </a:solidFill>
                <a:latin typeface="Goudy Stout" pitchFamily="18" charset="0"/>
              </a:rPr>
              <a:t>L</a:t>
            </a:r>
            <a:r>
              <a:rPr lang="es-ES" sz="3600" b="1" dirty="0" smtClean="0">
                <a:solidFill>
                  <a:srgbClr val="FF0000"/>
                </a:solidFill>
                <a:latin typeface="Goudy Stout" pitchFamily="18" charset="0"/>
              </a:rPr>
              <a:t> O</a:t>
            </a:r>
            <a:endParaRPr lang="es-ES" sz="3600" b="1" dirty="0">
              <a:solidFill>
                <a:srgbClr val="FF0000"/>
              </a:solidFill>
              <a:latin typeface="Goudy Stout" pitchFamily="18" charset="0"/>
            </a:endParaRPr>
          </a:p>
        </p:txBody>
      </p:sp>
    </p:spTree>
  </p:cSld>
  <p:clrMapOvr>
    <a:masterClrMapping/>
  </p:clrMapOvr>
  <p:transition spd="slow" advTm="8500">
    <p:sndAc>
      <p:stSnd loop="1">
        <p:snd r:embed="rId2" name="MUSICA DE ITALIA-2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28670"/>
            <a:ext cx="8258204" cy="5197493"/>
          </a:xfrm>
        </p:spPr>
        <p:txBody>
          <a:bodyPr>
            <a:noAutofit/>
          </a:bodyPr>
          <a:lstStyle/>
          <a:p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</a:rPr>
              <a:t>Alberobello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(«</a:t>
            </a:r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</a:rPr>
              <a:t>Ajarubbèdde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» en </a:t>
            </a:r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  <a:hlinkClick r:id="rId2" tooltip="Dialecto apulo-barese"/>
              </a:rPr>
              <a:t>apulo-barese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) es una pequeña ciudad y un municipio italiano de 10.930 habitantes en la provincia de Bari (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  <a:hlinkClick r:id="rId3" tooltip="Apulia"/>
              </a:rPr>
              <a:t>Apulia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). Son célebres «Los </a:t>
            </a:r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</a:rPr>
              <a:t>truyos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de </a:t>
            </a:r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</a:rPr>
              <a:t>Alberobello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», declarados 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  <a:hlinkClick r:id="rId4" tooltip="Patrimonio de la Humanidad"/>
              </a:rPr>
              <a:t>patrimonio de la Humanidad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por la 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  <a:hlinkClick r:id="rId5" tooltip="Unesco"/>
              </a:rPr>
              <a:t>Unesco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en el año 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  <a:hlinkClick r:id="rId6" tooltip="1996"/>
              </a:rPr>
              <a:t>1996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.</a:t>
            </a:r>
            <a:b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</a:b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Los orígenes de la ciudad se remontan a la segunda mitad de edad media o a principios del siglo XVI cuando, siendo un pequeño feudo bajo el dominio de los </a:t>
            </a:r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</a:rPr>
              <a:t>Acquaviva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, condes de </a:t>
            </a:r>
            <a:r>
              <a:rPr lang="es-ES" sz="2000" dirty="0" err="1" smtClean="0">
                <a:solidFill>
                  <a:srgbClr val="FF0000"/>
                </a:solidFill>
                <a:latin typeface="Berlin Sans FB Demi" pitchFamily="34" charset="0"/>
              </a:rPr>
              <a:t>Conversano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comenzó a poblarse de campesinos que deseaban cosechar la </a:t>
            </a:r>
            <a:r>
              <a:rPr lang="es-ES" sz="2000" i="1" dirty="0" smtClean="0">
                <a:solidFill>
                  <a:srgbClr val="FF0000"/>
                </a:solidFill>
                <a:latin typeface="Berlin Sans FB Demi" pitchFamily="34" charset="0"/>
              </a:rPr>
              <a:t>selva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(así llamada) fértil. Los condes autorizaron a los colonos para que construyeran sus casas a la piedra seca, esto es, sin cemento, para poder ser derruidas en caso de inspección regia. Esto se debía a la </a:t>
            </a:r>
            <a:r>
              <a:rPr lang="es-ES" sz="2000" i="1" dirty="0" err="1" smtClean="0">
                <a:solidFill>
                  <a:srgbClr val="FF0000"/>
                </a:solidFill>
                <a:latin typeface="Berlin Sans FB Demi" pitchFamily="34" charset="0"/>
              </a:rPr>
              <a:t>prammatica</a:t>
            </a:r>
            <a:r>
              <a:rPr lang="es-ES" sz="2000" i="1" dirty="0" smtClean="0">
                <a:solidFill>
                  <a:srgbClr val="FF0000"/>
                </a:solidFill>
                <a:latin typeface="Berlin Sans FB Demi" pitchFamily="34" charset="0"/>
              </a:rPr>
              <a:t> de </a:t>
            </a:r>
            <a:r>
              <a:rPr lang="es-ES" sz="2000" i="1" dirty="0" err="1" smtClean="0">
                <a:solidFill>
                  <a:srgbClr val="FF0000"/>
                </a:solidFill>
                <a:latin typeface="Berlin Sans FB Demi" pitchFamily="34" charset="0"/>
              </a:rPr>
              <a:t>baronibus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, norma existente en el 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  <a:hlinkClick r:id="rId7" tooltip="Reino de Nápoles"/>
              </a:rPr>
              <a:t>Reino de Nápoles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 desde el 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  <a:hlinkClick r:id="rId8" tooltip="Siglo XV"/>
              </a:rPr>
              <a:t>siglo XV</a:t>
            </a:r>
            <a:r>
              <a:rPr lang="es-ES" sz="2000" dirty="0" smtClean="0">
                <a:solidFill>
                  <a:srgbClr val="FF0000"/>
                </a:solidFill>
                <a:latin typeface="Berlin Sans FB Demi" pitchFamily="34" charset="0"/>
              </a:rPr>
              <a:t>, en cuya virtud el nacimiento de una aglomeración urbana exigía el pago del tributo; con la astuta propuesta se evitaba el impuesto. Así pudieron construir estas casas que podían configurarse como construcciones precarias, de fácil demolición.</a:t>
            </a:r>
            <a:endParaRPr lang="es-ES" sz="2000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38079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928670"/>
            <a:ext cx="8258204" cy="5197493"/>
          </a:xfrm>
        </p:spPr>
        <p:txBody>
          <a:bodyPr>
            <a:no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Corría el año 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  <a:hlinkClick r:id="rId2" tooltip="1797"/>
              </a:rPr>
              <a:t>1797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 y un grupo de atrevidos </a:t>
            </a:r>
            <a:r>
              <a:rPr lang="es-ES" sz="2400" b="1" dirty="0" err="1" smtClean="0">
                <a:solidFill>
                  <a:srgbClr val="FF0000"/>
                </a:solidFill>
                <a:latin typeface="Berlin Sans FB Demi" pitchFamily="34" charset="0"/>
              </a:rPr>
              <a:t>alberobelleses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, dada su precaria condición, se acercaron a Tarento para pedir auxilio al rey 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  <a:hlinkClick r:id="rId3" tooltip="Fernando I de Borbón"/>
              </a:rPr>
              <a:t>Fernando I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 de Borbón que los escuchó. El 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  <a:hlinkClick r:id="rId4" tooltip="27 de mayo"/>
              </a:rPr>
              <a:t>27 de mayo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 de 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  <a:hlinkClick r:id="rId2" tooltip="1797"/>
              </a:rPr>
              <a:t>1797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 el rey emitió un decreto con el cual la pequeña población quedó libre.</a:t>
            </a:r>
          </a:p>
          <a:p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Hay diversos productos de </a:t>
            </a:r>
            <a:r>
              <a:rPr lang="es-ES" sz="2400" b="1" dirty="0" err="1" smtClean="0">
                <a:solidFill>
                  <a:srgbClr val="FF0000"/>
                </a:solidFill>
                <a:latin typeface="Berlin Sans FB Demi" pitchFamily="34" charset="0"/>
              </a:rPr>
              <a:t>artesania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 elaborados localmente, que van desde el trabajo en hierro a la elaboración de cestos hechos con madera de olivo; desde el trabajo en piedra a la producción del típico vino joven y de aceite. Entre las especialidades gastronómicas locales se encuentran los dulces de almendras, las </a:t>
            </a:r>
            <a:r>
              <a:rPr lang="es-ES" sz="2400" b="1" i="1" dirty="0" err="1" smtClean="0">
                <a:solidFill>
                  <a:srgbClr val="FF0000"/>
                </a:solidFill>
                <a:latin typeface="Berlin Sans FB Demi" pitchFamily="34" charset="0"/>
              </a:rPr>
              <a:t>pettole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, le </a:t>
            </a:r>
            <a:r>
              <a:rPr lang="es-ES" sz="2400" b="1" i="1" dirty="0" err="1" smtClean="0">
                <a:solidFill>
                  <a:srgbClr val="FF0000"/>
                </a:solidFill>
                <a:latin typeface="Berlin Sans FB Demi" pitchFamily="34" charset="0"/>
              </a:rPr>
              <a:t>cartellate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 y los </a:t>
            </a:r>
            <a:r>
              <a:rPr lang="es-ES" sz="2400" b="1" i="1" dirty="0" err="1" smtClean="0">
                <a:solidFill>
                  <a:srgbClr val="FF0000"/>
                </a:solidFill>
                <a:latin typeface="Berlin Sans FB Demi" pitchFamily="34" charset="0"/>
              </a:rPr>
              <a:t>amaretti</a:t>
            </a:r>
            <a:r>
              <a:rPr lang="es-ES" sz="2400" b="1" dirty="0" smtClean="0">
                <a:solidFill>
                  <a:srgbClr val="FF0000"/>
                </a:solidFill>
                <a:latin typeface="Berlin Sans FB Demi" pitchFamily="34" charset="0"/>
              </a:rPr>
              <a:t>. Además, los habitantes del lugar son célebres por su habilidad en el arte textil.</a:t>
            </a:r>
            <a:endParaRPr lang="es-ES" sz="2400" b="1" dirty="0">
              <a:solidFill>
                <a:srgbClr val="FF0000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 advTm="23062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Francisco\Pictures\ALBEROBELLO\ALBEROBELLO\294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4" y="0"/>
            <a:ext cx="91469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516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074" name="Picture 2" descr="C:\Users\Francisco\Pictures\ALBEROBELLO\ALBEROBELLO\alberobello-trulli-ter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8989" y="0"/>
            <a:ext cx="1028197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609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8" name="Picture 2" descr="C:\Users\Francisco\Pictures\ALBEROBELLO\ALBEROBELLO\3 Alberobello vacanz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1" y="0"/>
            <a:ext cx="1032734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47">
    <p:pull dir="r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Francisco\Pictures\ALBEROBELLO\ALBEROBELLO\302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84" y="1113"/>
            <a:ext cx="9145484" cy="685688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641">
    <p:wheel spokes="2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6146" name="Picture 2" descr="C:\Users\Francisco\Pictures\ALBEROBELLO\ALBEROBELLO\1024px-Trulli_Alberobello20_apr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133350"/>
            <a:ext cx="9753600" cy="71247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641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7170" name="Picture 2" descr="C:\Users\Francisco\Pictures\ALBEROBELLO\ALBEROBELLO\1280px-Trulli_Alberobello11_apr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71463"/>
            <a:ext cx="9753600" cy="74009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797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C:\Users\Francisco\Pictures\ALBEROBELLO\ALBEROBELLO\610021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7" y="0"/>
            <a:ext cx="91458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641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C:\Users\Francisco\Pictures\ALBEROBELLO\ALBEROBELLO\2772933101_42c427265b_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6507" y="0"/>
            <a:ext cx="10237013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813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42" name="Picture 2" descr="C:\Users\Francisco\Pictures\ALBEROBELLO\ALBEROBELLO\Alberobello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35204" y="790277"/>
            <a:ext cx="9279204" cy="521049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438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266" name="Picture 2" descr="C:\Users\Francisco\Pictures\ALBEROBELLO\ALBEROBELLO\alberobello (2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32">
    <p:diamond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290" name="Picture 2" descr="C:\Users\Francisco\Pictures\ALBEROBELLO\ALBEROBELLO\Alberobello 0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407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3314" name="Picture 2" descr="C:\Users\Francisco\Pictures\ALBEROBELLO\ALBEROBELLO\Alberobello, Italy 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29">
    <p:comb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4338" name="Picture 2" descr="C:\Users\Francisco\Pictures\ALBEROBELLO\ALBEROBELLO\Alberobello, Italy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719">
    <p:comb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5362" name="Picture 2" descr="C:\Users\Francisco\Pictures\ALBEROBELLO\ALBEROBELLO\Alberobello, Italy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687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6386" name="Picture 2" descr="C:\Users\Francisco\Pictures\ALBEROBELLO\ALBEROBELLO\285_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953">
    <p:checke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7410" name="Picture 2" descr="C:\Users\Francisco\Pictures\ALBEROBELLO\ALBEROBELLO\Alberobello, Italy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171">
    <p:cover dir="r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8434" name="Picture 2" descr="C:\Users\Francisco\Pictures\ALBEROBELLO\ALBEROBELLO\Alberobello, Italy 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609">
    <p:cover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9458" name="Picture 2" descr="C:\Users\Francisco\Pictures\ALBEROBELLO\ALBEROBELLO\Alberobello, Italy 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765">
    <p:cover dir="l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482" name="Picture 2" descr="C:\Users\Francisco\Pictures\ALBEROBELLO\ALBEROBELLO\Alberobello, Italy 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9088" y="-238125"/>
            <a:ext cx="9782176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172">
    <p:cover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1506" name="Picture 2" descr="C:\Users\Francisco\Pictures\ALBEROBELLO\ALBEROBELLO\Alberobello, Italy 10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9088" y="-238125"/>
            <a:ext cx="9782176" cy="73342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625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2530" name="Picture 2" descr="C:\Users\Francisco\Pictures\ALBEROBELLO\ALBEROBELLO\Alberobello, Italy 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75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3554" name="Picture 2" descr="C:\Users\Francisco\Pictures\ALBEROBELLO\ALBEROBELLO\Alberobello, Italy 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828">
    <p:zoom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4578" name="Picture 2" descr="C:\Users\Francisco\Pictures\ALBEROBELLO\ALBEROBELLO\Alberobello, Italy 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59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5602" name="Picture 2" descr="C:\Users\Francisco\Pictures\ALBEROBELLO\ALBEROBELLO\Alberobello, Italy 1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766">
    <p:pull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7650" name="Picture 2" descr="C:\Users\Francisco\Pictures\ALBEROBELLO\ALBEROBELLO\alberobello_2011-08-10_13-26-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422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9698" name="Picture 2" descr="C:\Users\Francisco\Pictures\ALBEROBELLO\ALBEROBELLO\Alberobello_village_stre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125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1746" name="Picture 2" descr="C:\Users\Francisco\Pictures\ALBEROBELLO\ALBEROBELLO\Alberobello2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14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2770" name="Picture 2" descr="C:\Users\Francisco\Pictures\ALBEROBELLO\ALBEROBELLO\alberobello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687">
    <p:wedg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3794" name="Picture 2" descr="C:\Users\Francisco\Pictures\ALBEROBELLO\ALBEROBELLO\Alberobellos-Trull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4818" name="Picture 2" descr="C:\Users\Francisco\Pictures\ALBEROBELLO\ALBEROBELLO\DSC_0146.jpgalobe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607429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31">
    <p:diamond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5842" name="Picture 2" descr="C:\Users\Francisco\Pictures\ALBEROBELLO\ALBEROBELLO\dscn00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" y="1"/>
            <a:ext cx="91408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12">
    <p:newsflash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6866" name="Picture 2" descr="C:\Users\Francisco\Pictures\ALBEROBELLO\ALBEROBELLO\dscn00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87538" cy="696801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18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7890" name="Picture 2" descr="C:\Users\Francisco\Pictures\ALBEROBELLO\ALBEROBELLO\dscn017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342900"/>
            <a:ext cx="9753600" cy="75438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203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8914" name="Picture 2" descr="C:\Users\Francisco\Pictures\ALBEROBELLO\ALBEROBELLO\Murge,_Alberobello,_Trulli.jpg_shutterstock_23564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144000" cy="609755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15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39938" name="Picture 2" descr="C:\Users\Francisco\Pictures\ALBEROBELLO\ALBEROBELLO\p104089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6" y="-943"/>
            <a:ext cx="9144326" cy="685894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359">
    <p:split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0962" name="Picture 2" descr="C:\Users\Francisco\Pictures\ALBEROBELLO\ALBEROBELLO\The-Trulli-of-Alberobello-4fb89504bead4_hi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156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3010" name="Picture 2" descr="C:\Users\Francisco\Pictures\ALBEROBELLO\ALBEROBELLO\trulli-alberobello-ital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0"/>
            <a:ext cx="97536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16">
    <p:wedg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4034" name="Picture 2" descr="C:\Users\Francisco\Pictures\ALBEROBELLO\ALBEROBELLO\trulli-of-alberobello-row_104315-1440x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95290"/>
            <a:ext cx="9144000" cy="5715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672">
    <p:wheel spokes="8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5058" name="Picture 2" descr="C:\Users\Francisco\Pictures\ALBEROBELLO\ALBEROBELLO\XIMG_784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9538" y="-82550"/>
            <a:ext cx="9363076" cy="70231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46">
    <p:strips dir="rd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6082" name="Picture 2" descr="C:\Users\Francisco\Pictures\ALBEROBELLO\ALBEROBELLO\DSC_815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6528" y="0"/>
            <a:ext cx="10297054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500">
    <p:strips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7106" name="Picture 2" descr="C:\Users\Francisco\Pictures\ALBEROBELLO\ALBEROBELLO\DSC_822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6" y="357166"/>
            <a:ext cx="9184256" cy="61168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563">
    <p:strips dir="rd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8130" name="Picture 2" descr="C:\Users\Francisco\Pictures\ALBEROBELLO\ALBEROBELLO\DSC_8267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5" y="383976"/>
            <a:ext cx="9184256" cy="61168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610">
    <p:strips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9154" name="Picture 2" descr="C:\Users\Francisco\Pictures\ALBEROBELLO\ALBEROBELLO\DSC_8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7517" y="383976"/>
            <a:ext cx="9291518" cy="618829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562">
    <p:strips dir="ld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0178" name="Picture 2" descr="C:\Users\Francisco\Pictures\ALBEROBELLO\ALBEROBELLO\DSC_82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5" y="383976"/>
            <a:ext cx="9184256" cy="6116858"/>
          </a:xfrm>
          <a:prstGeom prst="rect">
            <a:avLst/>
          </a:prstGeom>
          <a:noFill/>
        </p:spPr>
      </p:pic>
      <p:pic>
        <p:nvPicPr>
          <p:cNvPr id="50179" name="Picture 3" descr="C:\Users\Francisco\Pictures\ALBEROBELLO\ALBEROBELLO\DSC_828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0255" y="383976"/>
            <a:ext cx="9184256" cy="611685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9906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02" name="Picture 2" descr="C:\Users\Francisco\Pictures\ALBEROBELLO\ALBEROBELLO\Alberobello_at_nigh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4" y="1"/>
            <a:ext cx="914089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63">
    <p:split orient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2226" name="Picture 2" descr="C:\Users\Francisco\Pictures\ALBEROBELLO\ALBEROBELLO\italia_jyfn9.T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312">
    <p:split orient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3250" name="Picture 2" descr="C:\Users\Francisco\Pictures\ALBEROBELLO\ALBEROBELLO\viewer (12) - cop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343648" cy="5834082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1214414" y="6286520"/>
            <a:ext cx="49292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0070C0"/>
                </a:solidFill>
                <a:latin typeface="Brush Script MT" pitchFamily="66" charset="0"/>
              </a:rPr>
              <a:t>Realizado por </a:t>
            </a:r>
            <a:r>
              <a:rPr lang="es-ES" sz="3600" b="1" dirty="0" err="1" smtClean="0">
                <a:solidFill>
                  <a:srgbClr val="0070C0"/>
                </a:solidFill>
                <a:latin typeface="Brush Script MT" pitchFamily="66" charset="0"/>
              </a:rPr>
              <a:t>Pacolmo</a:t>
            </a:r>
            <a:endParaRPr lang="es-ES" sz="3600" b="1" dirty="0">
              <a:solidFill>
                <a:srgbClr val="0070C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11859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4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5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6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2058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9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3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233</Words>
  <Application>Microsoft Office PowerPoint</Application>
  <PresentationFormat>Presentación en pantalla (4:3)</PresentationFormat>
  <Paragraphs>20</Paragraphs>
  <Slides>51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Francisco</dc:creator>
  <cp:lastModifiedBy>Francisco</cp:lastModifiedBy>
  <cp:revision>21</cp:revision>
  <dcterms:created xsi:type="dcterms:W3CDTF">2013-09-14T00:21:19Z</dcterms:created>
  <dcterms:modified xsi:type="dcterms:W3CDTF">2013-09-16T01:03:24Z</dcterms:modified>
</cp:coreProperties>
</file>