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338" r:id="rId3"/>
    <p:sldId id="348" r:id="rId4"/>
    <p:sldId id="259" r:id="rId5"/>
    <p:sldId id="261" r:id="rId6"/>
    <p:sldId id="265" r:id="rId7"/>
    <p:sldId id="268" r:id="rId8"/>
    <p:sldId id="270" r:id="rId9"/>
    <p:sldId id="272" r:id="rId10"/>
    <p:sldId id="273" r:id="rId11"/>
    <p:sldId id="276" r:id="rId12"/>
    <p:sldId id="280" r:id="rId13"/>
    <p:sldId id="349" r:id="rId14"/>
    <p:sldId id="283" r:id="rId15"/>
    <p:sldId id="287" r:id="rId16"/>
    <p:sldId id="288" r:id="rId17"/>
    <p:sldId id="291" r:id="rId18"/>
    <p:sldId id="350" r:id="rId19"/>
    <p:sldId id="296" r:id="rId20"/>
    <p:sldId id="311" r:id="rId21"/>
    <p:sldId id="300" r:id="rId22"/>
    <p:sldId id="303" r:id="rId23"/>
    <p:sldId id="304" r:id="rId24"/>
    <p:sldId id="307" r:id="rId25"/>
    <p:sldId id="302" r:id="rId26"/>
    <p:sldId id="316" r:id="rId27"/>
    <p:sldId id="317" r:id="rId28"/>
    <p:sldId id="319" r:id="rId29"/>
    <p:sldId id="320" r:id="rId30"/>
    <p:sldId id="326" r:id="rId31"/>
    <p:sldId id="331" r:id="rId32"/>
    <p:sldId id="335" r:id="rId33"/>
    <p:sldId id="342" r:id="rId34"/>
    <p:sldId id="337" r:id="rId35"/>
    <p:sldId id="343" r:id="rId36"/>
    <p:sldId id="347" r:id="rId37"/>
    <p:sldId id="322" r:id="rId38"/>
    <p:sldId id="351" r:id="rId39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SwqtRzcUwk7r1ETnBC4eQ==" hashData="y4Y+46B3bf5M8YwXHv0L9ZS7F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7"/>
    <p:penClr>
      <a:srgbClr val="FF0000"/>
    </p:penClr>
  </p:showPr>
  <p:clrMru>
    <a:srgbClr val="996633"/>
    <a:srgbClr val="5F5F5F"/>
    <a:srgbClr val="33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CC0BCBDE-530D-4299-9F76-AAE7BD578CA7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4AD1A0C-D07F-41D3-B9FD-32147CD6E8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58FA32E-360F-483B-9FF2-1A34F906BD33}" type="slidenum">
              <a:rPr lang="es-ES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2EEFE-5B69-4A7A-90FE-7380E92F6BEA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7E3E0-C2E8-45F6-8B8D-4A6C9AC93E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0606B-4627-4E99-8D3A-DC81C664A5BF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1C572-F780-42A4-8574-57C21B0613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CDE0E-3172-44E6-B08E-BD98A33D87EF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3BA42-FF2A-4DA6-82E9-C5844BBD45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0CBE9-2033-4B2B-A8D9-1D19760BC636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64772-9D51-4D49-AC8D-4973DC936D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348FB-5F7E-4074-BF85-F2DA1897AEF6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8A4CD-0605-4349-9657-EDBE63DF5D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2D833-5E06-4A47-A026-FEE8543469AE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283C5-2C74-4B25-A272-0A1B096060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D7B9DF-791F-44A6-9B2B-EA40EC0DF3E6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3F51A-E771-4007-A0F9-581CC66F22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99A12-38A5-4FA4-ABF1-C870690D8E29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303FE-CA8B-4BEE-B565-EE527A3177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9C24B-2228-4774-9A6A-7732B08FBB68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8CF0A-615F-4C9F-A361-386761155C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83AAD-7823-4163-8D24-D630EB0ECE71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DC052-D033-4A03-BC43-E45F429E1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B6C86-B274-4B46-89B7-E4C649FA6A57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DAD9C-0D3B-4716-B501-E680C69CBE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C65740-BA7D-435E-A4D2-B6C880A41DE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E78E24-1E8F-43E1-8833-9D90A91C33AF}" type="datetimeFigureOut">
              <a:rPr lang="es-ES"/>
              <a:pPr>
                <a:defRPr/>
              </a:pPr>
              <a:t>23/12/2013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5105EF-51E9-4A7D-9A70-6671AAB494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AE4741A-EDEF-46C7-8181-FDB6EF8C9E4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8.png"/><Relationship Id="rId7" Type="http://schemas.openxmlformats.org/officeDocument/2006/relationships/image" Target="../media/image8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VALLE DE ARAN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1 Imagen" descr="VALLE DE ARAN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aballos500X333..jpg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971600" y="1529408"/>
            <a:ext cx="7200800" cy="5328592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" y="6525344"/>
            <a:ext cx="205171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Imágenes Internet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596336" y="6525344"/>
            <a:ext cx="154766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Automático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227447" y="332657"/>
            <a:ext cx="468910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!! LA BELLEZA DEL VAL </a:t>
            </a:r>
            <a:r>
              <a:rPr lang="es-ES" sz="3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D`ARAN !!</a:t>
            </a:r>
            <a:endParaRPr lang="es-ES" sz="3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9200">
    <p:fade/>
    <p:sndAc>
      <p:stSnd loop="1">
        <p:snd r:embed="rId2" name="LA-IS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" y="332656"/>
            <a:ext cx="914400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es-ES" sz="2400" b="1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  <a:p>
            <a:pPr algn="ctr">
              <a:defRPr/>
            </a:pPr>
            <a:endParaRPr lang="es-ES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es-ES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2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Es </a:t>
            </a:r>
            <a:r>
              <a:rPr lang="es-ES" sz="2800" b="1" dirty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una </a:t>
            </a:r>
            <a:r>
              <a:rPr lang="es-ES" sz="2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comarca catalana  situada </a:t>
            </a:r>
            <a:r>
              <a:rPr lang="es-ES" sz="2800" b="1" dirty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en los Pirineos Centrales, formada por treinta y tres pueblos de </a:t>
            </a:r>
            <a:r>
              <a:rPr lang="es-ES" sz="2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montaña </a:t>
            </a:r>
            <a:r>
              <a:rPr lang="es-ES" sz="2800" b="1" dirty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repartidos en nueve municipios.</a:t>
            </a:r>
          </a:p>
          <a:p>
            <a:pPr algn="ctr">
              <a:defRPr/>
            </a:pPr>
            <a:endParaRPr lang="es-ES" sz="2800" b="1" dirty="0">
              <a:ln w="17780" cmpd="sng">
                <a:noFill/>
                <a:prstDash val="solid"/>
                <a:miter lim="800000"/>
              </a:ln>
              <a:solidFill>
                <a:srgbClr val="002060"/>
              </a:solidFill>
              <a:latin typeface="Agency FB" pitchFamily="34" charset="0"/>
            </a:endParaRPr>
          </a:p>
          <a:p>
            <a:pPr algn="ctr">
              <a:defRPr/>
            </a:pPr>
            <a:endParaRPr lang="es-ES" sz="2800" b="1" dirty="0">
              <a:ln w="17780" cmpd="sng">
                <a:noFill/>
                <a:prstDash val="solid"/>
                <a:miter lim="800000"/>
              </a:ln>
              <a:solidFill>
                <a:srgbClr val="002060"/>
              </a:solidFill>
              <a:latin typeface="Agency FB" pitchFamily="34" charset="0"/>
            </a:endParaRPr>
          </a:p>
          <a:p>
            <a:pPr algn="ctr">
              <a:defRPr/>
            </a:pPr>
            <a:r>
              <a:rPr lang="es-ES" sz="2800" b="1" dirty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En esta comarca conviven tres lenguas cooficiales; el “Aranés” (dialecto vernáculo del Valle), el </a:t>
            </a:r>
            <a:r>
              <a:rPr lang="es-ES" sz="2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“catalán” </a:t>
            </a:r>
            <a:r>
              <a:rPr lang="es-ES" sz="2800" b="1" dirty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y el </a:t>
            </a:r>
            <a:r>
              <a:rPr lang="es-ES" sz="2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“castellano”. Cuenta con 10.295 habitantes.</a:t>
            </a:r>
            <a:endParaRPr lang="es-ES" sz="2800" b="1" dirty="0">
              <a:ln w="17780" cmpd="sng">
                <a:noFill/>
                <a:prstDash val="solid"/>
                <a:miter lim="800000"/>
              </a:ln>
              <a:solidFill>
                <a:srgbClr val="002060"/>
              </a:solidFill>
              <a:latin typeface="Agency FB" pitchFamily="34" charset="0"/>
            </a:endParaRPr>
          </a:p>
          <a:p>
            <a:pPr algn="ctr">
              <a:defRPr/>
            </a:pPr>
            <a:endParaRPr lang="es-ES" sz="2800" b="1" dirty="0">
              <a:ln w="17780" cmpd="sng">
                <a:noFill/>
                <a:prstDash val="solid"/>
                <a:miter lim="800000"/>
              </a:ln>
              <a:solidFill>
                <a:srgbClr val="002060"/>
              </a:solidFill>
              <a:latin typeface="Agency FB" pitchFamily="34" charset="0"/>
            </a:endParaRPr>
          </a:p>
          <a:p>
            <a:pPr algn="ctr">
              <a:defRPr/>
            </a:pPr>
            <a:r>
              <a:rPr lang="es-ES" sz="2800" b="1" dirty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Forman un conjunto de sabor añejo en los que la “Piedra”, la “Madera” y la “Pizarra</a:t>
            </a:r>
            <a:r>
              <a:rPr lang="es-ES" sz="2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” </a:t>
            </a:r>
            <a:r>
              <a:rPr lang="es-ES" sz="2800" b="1" dirty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se mezclan con la belleza de la Naturaleza</a:t>
            </a:r>
            <a:r>
              <a:rPr lang="es-ES" sz="28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002060"/>
                </a:solidFill>
                <a:latin typeface="Agency FB" pitchFamily="34" charset="0"/>
              </a:rPr>
              <a:t>.</a:t>
            </a:r>
          </a:p>
          <a:p>
            <a:pPr algn="ctr">
              <a:defRPr/>
            </a:pPr>
            <a:endParaRPr lang="es-ES" sz="2800" b="1" dirty="0">
              <a:ln w="17780" cmpd="sng">
                <a:noFill/>
                <a:prstDash val="solid"/>
                <a:miter lim="800000"/>
              </a:ln>
              <a:solidFill>
                <a:srgbClr val="002060"/>
              </a:solidFill>
              <a:latin typeface="Agency FB" pitchFamily="34" charset="0"/>
            </a:endParaRPr>
          </a:p>
          <a:p>
            <a:pPr algn="ctr">
              <a:defRPr/>
            </a:pPr>
            <a:endParaRPr lang="es-ES" sz="24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ARRESDEJOS-01_650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RES DE JOS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4324" t="4851" r="3537" b="48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6165304"/>
            <a:ext cx="6948264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uno de los siete pueblos que integran el “</a:t>
            </a:r>
            <a:r>
              <a:rPr lang="es-ES" sz="2400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Terson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de </a:t>
            </a:r>
            <a:r>
              <a:rPr lang="es-ES" sz="2400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Lairissa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763688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ARRES DE JOS</a:t>
            </a:r>
            <a:endParaRPr lang="es-ES" sz="24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ARRESDESUS-BASSADEARRES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588"/>
            <a:ext cx="9144000" cy="717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2 Imagen" descr="ARRESDESUS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563888" y="0"/>
            <a:ext cx="1872208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ARRES DE SUS</a:t>
            </a: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ARRÓS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ROS PUEBLO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4222" t="4851" r="4222" b="48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707904" y="0"/>
            <a:ext cx="11521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ARRÒS</a:t>
            </a:r>
          </a:p>
        </p:txBody>
      </p:sp>
    </p:spTree>
  </p:cSld>
  <p:clrMapOvr>
    <a:masterClrMapping/>
  </p:clrMapOvr>
  <p:transition spd="slow" advTm="12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 Imagen" descr="Arties_-_Santa_Maria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Arties-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979712" y="6165304"/>
            <a:ext cx="504056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  <a:prstDash val="sysDot"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uno de los más sobresalientes del Alto Arán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131840" y="0"/>
            <a:ext cx="295232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bg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ARTIES</a:t>
            </a:r>
            <a:endParaRPr lang="es-ES" sz="2400" b="1" cap="none" spc="0" dirty="0">
              <a:ln w="1905"/>
              <a:solidFill>
                <a:schemeClr val="bg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AUBERT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1 Imagen" descr="AUBERT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131840" y="0"/>
            <a:ext cx="28803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AUBERT</a:t>
            </a:r>
          </a:p>
        </p:txBody>
      </p:sp>
    </p:spTree>
  </p:cSld>
  <p:clrMapOvr>
    <a:masterClrMapping/>
  </p:clrMapOvr>
  <p:transition spd="slow" advTm="9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BAGERGUEPRADOS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2 Imagen" descr="BAGERGUENIEVE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95736" y="6165304"/>
            <a:ext cx="496855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  <a:prstDash val="sysDot"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el más alto del Valle a 1.490 </a:t>
            </a:r>
            <a:r>
              <a:rPr lang="es-ES" sz="2400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mts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de altura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75656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BAGERGUE</a:t>
            </a:r>
            <a:endParaRPr lang="es-ES" sz="24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aqueirapueblo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-1" y="0"/>
            <a:ext cx="9144001" cy="6857999"/>
          </a:xfrm>
          <a:prstGeom prst="rect">
            <a:avLst/>
          </a:prstGeom>
        </p:spPr>
      </p:pic>
      <p:pic>
        <p:nvPicPr>
          <p:cNvPr id="10243" name="2 Imagen" descr="BAQUEIRAESQUI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3 Imagen" descr="BAQUEIRAESQUI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779912" y="0"/>
            <a:ext cx="1512168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BAQUEIRA</a:t>
            </a:r>
          </a:p>
        </p:txBody>
      </p:sp>
    </p:spTree>
  </p:cSld>
  <p:clrMapOvr>
    <a:masterClrMapping/>
  </p:clrMapOvr>
  <p:transition spd="slow" advTm="11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Bausen_village_(2)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bausen nevado.jpg"/>
          <p:cNvPicPr>
            <a:picLocks noChangeAspect="1"/>
          </p:cNvPicPr>
          <p:nvPr/>
        </p:nvPicPr>
        <p:blipFill>
          <a:blip r:embed="rId3" cstate="print">
            <a:lum bright="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67544" y="6093296"/>
            <a:ext cx="8280920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  <a:prstDash val="sysDot"/>
          </a:ln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Idílico </a:t>
            </a:r>
            <a:r>
              <a:rPr lang="es-ES" sz="2400" b="1" dirty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pueblo del Bajo Arán, aún conserva una notable virginidad urbanística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779912" y="0"/>
            <a:ext cx="151216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BAUSEN</a:t>
            </a:r>
            <a:endParaRPr lang="es-ES" sz="24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BENOS2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2 Imagen" descr="benós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084168" y="0"/>
            <a:ext cx="30598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BENÒS</a:t>
            </a:r>
          </a:p>
        </p:txBody>
      </p:sp>
    </p:spTree>
  </p:cSld>
  <p:clrMapOvr>
    <a:masterClrMapping/>
  </p:clrMapOvr>
  <p:transition spd="slow" advTm="12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1 Imagen" descr="BETLAN-BOSQUEBARUCAUBA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betlan2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411760" y="6165304"/>
            <a:ext cx="4176464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Bonitas vistas al </a:t>
            </a:r>
            <a:r>
              <a:rPr lang="es-ES" sz="2400" b="1" dirty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“Bosque </a:t>
            </a:r>
            <a:r>
              <a:rPr lang="es-ES" sz="2400" b="1" dirty="0" err="1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Baricauba</a:t>
            </a:r>
            <a:r>
              <a:rPr lang="es-ES" sz="2400" b="1" dirty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884368" y="0"/>
            <a:ext cx="1259632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BETLAN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BETREN500X375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4 Imagen" descr="BETREN896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b="9051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RCOBETREN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t="4851" r="7076" b="4851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161967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BETREN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5 Imagen" descr="Bossost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6 Imagen" descr="BOSSOST RIO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7 Imagen" descr="BOSSOSTIGLESIA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467544" y="0"/>
            <a:ext cx="39604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BOSSÒST</a:t>
            </a:r>
          </a:p>
        </p:txBody>
      </p:sp>
    </p:spTree>
  </p:cSld>
  <p:clrMapOvr>
    <a:masterClrMapping/>
  </p:clrMapOvr>
  <p:transition spd="slow" advTm="12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 descr="Canejan_vu_depuis_Bausen_(1)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3 Imagen" descr="CANEJAN CASITA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331640" y="6165304"/>
            <a:ext cx="684076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</a:t>
            </a:r>
            <a:r>
              <a:rPr lang="es-ES" sz="2400" b="1" dirty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Valle del </a:t>
            </a:r>
            <a:r>
              <a:rPr lang="es-ES" sz="2400" b="1" dirty="0" err="1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Toran</a:t>
            </a:r>
            <a:r>
              <a:rPr lang="es-ES" sz="2400" b="1" dirty="0" smtClean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”, último </a:t>
            </a:r>
            <a:r>
              <a:rPr lang="es-ES" sz="2400" b="1" dirty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valle antes de la frontera con </a:t>
            </a:r>
            <a:r>
              <a:rPr lang="es-ES" sz="2400" b="1" dirty="0" smtClean="0">
                <a:ln w="1905">
                  <a:prstDash val="sysDot"/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Francia</a:t>
            </a:r>
            <a:endParaRPr lang="es-ES" sz="2400" b="1" dirty="0">
              <a:ln w="1905">
                <a:prstDash val="sysDot"/>
              </a:ln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012160" y="0"/>
            <a:ext cx="144016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CANEJAN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100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SARILH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1" name="1 Imagen" descr="CASARILH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627784" y="6093296"/>
            <a:ext cx="3888432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Situado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 orillas del río “Garona”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779912" y="0"/>
            <a:ext cx="1512168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CASARILH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CASARILHRIOGARONA64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3 Imagen" descr="garona3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FAMILIAPATOS.jpg"/>
          <p:cNvPicPr>
            <a:picLocks noChangeAspect="1"/>
          </p:cNvPicPr>
          <p:nvPr/>
        </p:nvPicPr>
        <p:blipFill>
          <a:blip r:embed="rId4" cstate="print"/>
          <a:srcRect b="10211"/>
          <a:stretch>
            <a:fillRect/>
          </a:stretch>
        </p:blipFill>
        <p:spPr>
          <a:xfrm>
            <a:off x="5759624" y="3356992"/>
            <a:ext cx="3384376" cy="1645345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8436" name="3 Imagen" descr="garona3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2 Imagen" descr="garona2.jpg"/>
          <p:cNvPicPr>
            <a:picLocks noChangeAspect="1"/>
          </p:cNvPicPr>
          <p:nvPr/>
        </p:nvPicPr>
        <p:blipFill>
          <a:blip r:embed="rId5" cstate="print">
            <a:lum contrast="30000"/>
          </a:blip>
          <a:srcRect r="23529"/>
          <a:stretch>
            <a:fillRect/>
          </a:stretch>
        </p:blipFill>
        <p:spPr bwMode="auto">
          <a:xfrm flipH="1">
            <a:off x="2339752" y="1340768"/>
            <a:ext cx="4536504" cy="302433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606834" y="0"/>
            <a:ext cx="1930337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RÍO GARONA</a:t>
            </a:r>
          </a:p>
        </p:txBody>
      </p:sp>
    </p:spTree>
  </p:cSld>
  <p:clrMapOvr>
    <a:masterClrMapping/>
  </p:clrMapOvr>
  <p:transition spd="slow" advTm="11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4 Imagen" descr="montcorbison015dc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2 Imagen" descr="CASAU.jpg"/>
          <p:cNvPicPr>
            <a:picLocks noChangeAspect="1"/>
          </p:cNvPicPr>
          <p:nvPr/>
        </p:nvPicPr>
        <p:blipFill>
          <a:blip r:embed="rId3" cstate="print">
            <a:lum bright="10000" contrast="20000"/>
          </a:blip>
          <a:srcRect l="6798" t="9595" r="4326" b="79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131840" y="0"/>
            <a:ext cx="295232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CASAU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71600" y="6165304"/>
            <a:ext cx="720080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Situado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en un entorno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privilegiado, presidido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por el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</a:t>
            </a:r>
            <a:r>
              <a:rPr lang="es-ES" sz="2400" b="1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MontCorbison</a:t>
            </a:r>
            <a:endParaRPr lang="es-ES" sz="2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lagos+de+colomers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2 Imagen" descr="ruta-de-los-lagos-de-colomers-valle-de-aran_421477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339753" y="0"/>
            <a:ext cx="4536504" cy="461665"/>
          </a:xfrm>
          <a:prstGeom prst="rect">
            <a:avLst/>
          </a:prstGeom>
          <a:solidFill>
            <a:schemeClr val="tx1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RUTA DE LOS “LAGOS DE </a:t>
            </a: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COLOMERS”</a:t>
            </a:r>
            <a:endParaRPr lang="es-ES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ES BOREN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2 Imagen" descr="GLACIAR DEL ANETO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3 Imagen" descr="Ojos del río Joeu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 flipH="1"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" y="6237312"/>
            <a:ext cx="428396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8" name="2 Imagen" descr="GLACIAR DEL ANETO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flipH="1"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3 Imagen" descr="Ojos del río Joeu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971600" y="6165304"/>
            <a:ext cx="720080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Donde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empieza el medio Arán, situado en el enclave “Ojos del </a:t>
            </a:r>
            <a:r>
              <a:rPr lang="es-ES" sz="2400" b="1" dirty="0" err="1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Joeu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707904" y="0"/>
            <a:ext cx="160454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BÒRDES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ueblo-garo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684568" cy="6858000"/>
          </a:xfrm>
          <a:prstGeom prst="rect">
            <a:avLst/>
          </a:prstGeom>
        </p:spPr>
      </p:pic>
      <p:pic>
        <p:nvPicPr>
          <p:cNvPr id="22530" name="1 Imagen" descr="GARÓS.jpg"/>
          <p:cNvPicPr>
            <a:picLocks noGrp="1" noChangeAspect="1"/>
          </p:cNvPicPr>
          <p:nvPr isPhoto="1"/>
        </p:nvPicPr>
        <p:blipFill>
          <a:blip r:embed="rId3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6845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411760" y="6093296"/>
            <a:ext cx="4392488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el primer pueblo del Alto Arán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115786" y="0"/>
            <a:ext cx="912429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GARÒS</a:t>
            </a:r>
            <a:endParaRPr lang="es-ES" sz="24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xit" presetSubtype="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UERTO VIELHA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PUERTO VIELHA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296400" cy="6858000"/>
          </a:xfrm>
          <a:prstGeom prst="rect">
            <a:avLst/>
          </a:prstGeom>
        </p:spPr>
      </p:pic>
      <p:pic>
        <p:nvPicPr>
          <p:cNvPr id="23555" name="1 Imagen" descr="GAUSAC.jpg"/>
          <p:cNvPicPr>
            <a:picLocks noGrp="1" noChangeAspect="1"/>
          </p:cNvPicPr>
          <p:nvPr isPhoto="1"/>
        </p:nvPicPr>
        <p:blipFill>
          <a:blip r:embed="rId3" cstate="print">
            <a:lum bright="10000" contrast="10000"/>
          </a:blip>
          <a:srcRect l="6459" t="8001" r="7605" b="9051"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05264"/>
            <a:ext cx="9468544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Se </a:t>
            </a:r>
            <a:r>
              <a:rPr lang="es-ES" sz="2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ha convertido en una zona residencial por sus preciosas vistas hacia el Puerto de </a:t>
            </a:r>
            <a:r>
              <a:rPr lang="es-ES" sz="2400" b="1" dirty="0" err="1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Vielha</a:t>
            </a:r>
            <a:endParaRPr lang="es-ES" sz="24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31841" y="0"/>
            <a:ext cx="288032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GAUSA</a:t>
            </a:r>
            <a:endParaRPr lang="es-ES" sz="24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GESSA-BOSQUE MONT ROMIES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3 Imagen" descr="gessa2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6381328"/>
            <a:ext cx="6012160" cy="46166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Excelentes 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vistas sobre el “Bosque de </a:t>
            </a:r>
            <a:r>
              <a:rPr lang="es-ES" sz="2400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Mont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</a:t>
            </a:r>
            <a:r>
              <a:rPr lang="es-ES" sz="2400" b="1" dirty="0" err="1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Romies</a:t>
            </a:r>
            <a:r>
              <a:rPr lang="es-ES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948264" y="0"/>
            <a:ext cx="1008112" cy="46166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GESSA</a:t>
            </a:r>
            <a:endParaRPr lang="es-ES" sz="24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TERMAS DE BARONIA-LE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825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ueblo-de-les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827584" y="5877272"/>
            <a:ext cx="7416824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Alberga </a:t>
            </a:r>
            <a:r>
              <a:rPr lang="es-ES" sz="2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en el subsuelo aguas </a:t>
            </a:r>
            <a:r>
              <a:rPr lang="es-ES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termales, podemos disfrutar de  sus saludables “Termas de </a:t>
            </a:r>
            <a:r>
              <a:rPr lang="es-ES" sz="2400" b="1" dirty="0" err="1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Baronia</a:t>
            </a:r>
            <a:r>
              <a:rPr lang="es-ES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”.</a:t>
            </a:r>
            <a:endParaRPr lang="es-ES" sz="24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139952" y="0"/>
            <a:ext cx="716742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LES</a:t>
            </a:r>
            <a:endParaRPr lang="es-ES" sz="2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8" presetClass="exit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MONTCORBAU-MONTAÑASDEL TUC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1 Imagen" descr="MONTCORBAU2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95536" y="6237312"/>
            <a:ext cx="842493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>
                  <a:prstDash val="sysDot"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Situado </a:t>
            </a:r>
            <a:r>
              <a:rPr lang="es-ES" sz="2400" b="1" dirty="0">
                <a:ln w="1905">
                  <a:prstDash val="sysDot"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 1222 </a:t>
            </a:r>
            <a:r>
              <a:rPr lang="es-ES" sz="2400" b="1" dirty="0" err="1">
                <a:ln w="1905">
                  <a:prstDash val="sysDot"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mts</a:t>
            </a:r>
            <a:r>
              <a:rPr lang="es-ES" sz="2400" b="1" dirty="0">
                <a:ln w="1905">
                  <a:prstDash val="sysDot"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de altitud, con bonitas vistas a las montañas </a:t>
            </a:r>
            <a:r>
              <a:rPr lang="es-ES" sz="2400" b="1" dirty="0" smtClean="0">
                <a:ln w="1905">
                  <a:prstDash val="sysDot"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del </a:t>
            </a:r>
            <a:r>
              <a:rPr lang="es-ES" sz="2400" b="1" dirty="0" err="1" smtClean="0">
                <a:ln w="1905">
                  <a:prstDash val="sysDot"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Tuc</a:t>
            </a:r>
            <a:r>
              <a:rPr lang="es-ES" sz="2400" b="1" dirty="0" smtClean="0">
                <a:ln w="1905">
                  <a:prstDash val="sysDot"/>
                </a:ln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</a:t>
            </a:r>
            <a:endParaRPr lang="es-ES" sz="2400" b="1" dirty="0">
              <a:ln w="1905">
                <a:prstDash val="sysDot"/>
              </a:ln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131840" y="0"/>
            <a:ext cx="295232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MONTCORBAU</a:t>
            </a:r>
            <a:endParaRPr lang="es-ES" sz="2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9" presetClass="exit" presetSubtype="0" ac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MONTCORBAU-BOSQUE BARICAUBA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2 Imagen" descr="BOSQUE BARICAUBA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4139952" cy="83099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También posee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bellas vistas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al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“Bosque de </a:t>
            </a:r>
            <a:r>
              <a:rPr lang="es-ES" sz="2400" b="1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Baricauba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</a:t>
            </a:r>
            <a:endParaRPr lang="es-ES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montgarri-amb-raquetes.jpg"/>
          <p:cNvPicPr>
            <a:picLocks noChangeAspect="1"/>
          </p:cNvPicPr>
          <p:nvPr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MONTGARRI...SANTUARIO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Excursión </a:t>
            </a:r>
            <a:r>
              <a:rPr lang="es-ES" sz="2400" b="1" dirty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obligada en el Valle de Arán, donde destaca el “Santuario de </a:t>
            </a:r>
            <a:r>
              <a:rPr lang="es-ES" sz="2400" b="1" dirty="0" err="1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Montgarri</a:t>
            </a:r>
            <a:r>
              <a:rPr lang="es-ES" sz="2400" b="1" dirty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236296" y="0"/>
            <a:ext cx="19077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accent1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MONTGARRI</a:t>
            </a:r>
            <a:endParaRPr lang="es-ES" sz="2400" b="1" cap="none" spc="0" dirty="0">
              <a:ln w="1905"/>
              <a:solidFill>
                <a:schemeClr val="accent1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3 Imagen" descr="SALTO DEL PISH1430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2 Imagen" descr="Pont_DArros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6165304"/>
            <a:ext cx="9144000" cy="46166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el inicio de la excursión a  “El Salto del </a:t>
            </a:r>
            <a:r>
              <a:rPr lang="es-ES" sz="2400" b="1" dirty="0" err="1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Pish</a:t>
            </a:r>
            <a:r>
              <a:rPr lang="es-ES" sz="2400" b="1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 </a:t>
            </a:r>
            <a:r>
              <a:rPr lang="es-ES" sz="2400" b="1" dirty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con  magníficas vistas panorámicas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" y="0"/>
            <a:ext cx="233975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PONT  D,ARROS</a:t>
            </a:r>
            <a:endParaRPr lang="es-ES" sz="2400" b="1" cap="none" spc="0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1 Imagen" descr="Salardu-38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rcRect l="3538" t="4637" r="4326" b="44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4 Imagen" descr="SALARDUiglesia-romanica-de-sant-andreu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043608" y="6381328"/>
            <a:ext cx="5904656" cy="461665"/>
          </a:xfrm>
          <a:prstGeom prst="rect">
            <a:avLst/>
          </a:prstGeom>
          <a:solidFill>
            <a:schemeClr val="tx1">
              <a:lumMod val="7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Podemos </a:t>
            </a:r>
            <a:r>
              <a:rPr lang="es-ES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visitar la Iglesia románica de </a:t>
            </a:r>
            <a:r>
              <a:rPr lang="es-ES" sz="240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Sant</a:t>
            </a:r>
            <a:r>
              <a:rPr lang="es-ES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Andreu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131841" y="0"/>
            <a:ext cx="288032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SALARDÙ</a:t>
            </a:r>
            <a:endParaRPr lang="es-ES" sz="2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2 Imagen" descr="TREDOSSANTMAURICI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1 Imagen" descr="TREDOSbalneario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83099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  <a:prstDash val="sysDot"/>
          </a:ln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una de las puertas de entrada al Parque Nacional de </a:t>
            </a:r>
            <a:r>
              <a:rPr lang="es-ES" sz="2400" b="1" dirty="0" err="1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Airgüestortes</a:t>
            </a:r>
            <a:r>
              <a:rPr lang="es-ES" sz="2400" b="1" dirty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, Estación de </a:t>
            </a:r>
            <a:r>
              <a:rPr lang="es-ES" sz="2400" b="1" dirty="0" err="1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Sant</a:t>
            </a:r>
            <a:r>
              <a:rPr lang="es-ES" sz="2400" b="1" dirty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</a:t>
            </a:r>
            <a:r>
              <a:rPr lang="es-ES" sz="2400" b="1" dirty="0" err="1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Maurici</a:t>
            </a:r>
            <a:endParaRPr lang="es-ES" sz="2400" b="1" dirty="0">
              <a:ln w="1905"/>
              <a:solidFill>
                <a:schemeClr val="accent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051666" y="0"/>
            <a:ext cx="104067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TREDOS</a:t>
            </a:r>
            <a:endParaRPr lang="es-ES" sz="2400" b="1" cap="none" spc="0" dirty="0">
              <a:ln w="1905"/>
              <a:solidFill>
                <a:schemeClr val="accent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4 Imagen" descr="UNHA-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6032" t="4637" r="4778" b="4397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1 Imagen" descr="UNHASTA EULALIA500.jpg"/>
          <p:cNvPicPr>
            <a:picLocks noGrp="1" noChangeAspect="1"/>
          </p:cNvPicPr>
          <p:nvPr isPhoto="1"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6 Imagen" descr="Unha_valle_7878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0" y="6021288"/>
            <a:ext cx="9144000" cy="830997"/>
          </a:xfrm>
          <a:prstGeom prst="rect">
            <a:avLst/>
          </a:prstGeom>
          <a:solidFill>
            <a:schemeClr val="tx1">
              <a:lumMod val="7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uno de los que mejor ha resistido el paso del tiempo, como testimonio está la Iglesia románica dedicada a </a:t>
            </a:r>
            <a:r>
              <a:rPr lang="es-ES" sz="2400" b="1" dirty="0" err="1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Sta</a:t>
            </a:r>
            <a:r>
              <a:rPr lang="es-ES" sz="2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Eulalia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084168" y="0"/>
            <a:ext cx="305983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UNHA</a:t>
            </a:r>
            <a:endParaRPr lang="es-ES" sz="2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4 Imagen" descr="vielha-IGLESIA SANT MIQUEL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 descr="Vielha-la-capital-del-Valle-de-Aran.jpg"/>
          <p:cNvPicPr>
            <a:picLocks noGrp="1" noChangeAspect="1"/>
          </p:cNvPicPr>
          <p:nvPr isPhoto="1"/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05264"/>
            <a:ext cx="9144000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 </a:t>
            </a:r>
            <a:r>
              <a:rPr lang="es-ES" sz="2400" b="1" dirty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la capital del Valle de Arán, podemos ver entre otras cosas la Iglesia de </a:t>
            </a:r>
            <a:r>
              <a:rPr lang="es-ES" sz="2400" b="1" dirty="0" err="1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Sant</a:t>
            </a:r>
            <a:r>
              <a:rPr lang="es-ES" sz="2400" b="1" dirty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 Miquel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079718" y="0"/>
            <a:ext cx="98456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VIELHA</a:t>
            </a:r>
            <a:endParaRPr lang="es-ES" sz="2400" b="1" cap="none" spc="0" dirty="0">
              <a:ln w="1905"/>
              <a:solidFill>
                <a:schemeClr val="bg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1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vall+d%27aran.jp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SOL-NUBES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-324544" y="-315416"/>
            <a:ext cx="9793087" cy="7848872"/>
          </a:xfrm>
          <a:prstGeom prst="rect">
            <a:avLst/>
          </a:prstGeom>
        </p:spPr>
      </p:pic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VILAC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1 Imagen" descr="VILAC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Bellas </a:t>
            </a:r>
            <a:r>
              <a:rPr lang="es-ES" sz="2400" b="1" dirty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casas con amplios balcones y artesanía de madera, aún existen dinteles del año 1.700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159066" y="0"/>
            <a:ext cx="82586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chemeClr val="bg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VILAC</a:t>
            </a:r>
            <a:endParaRPr lang="es-ES" sz="2400" b="1" cap="none" spc="0" dirty="0">
              <a:ln w="1905"/>
              <a:solidFill>
                <a:schemeClr val="bg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0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xit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2 Imagen" descr="VILAMO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acizo_de_la_Maladeta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VILAMOS</a:t>
            </a:r>
          </a:p>
          <a:p>
            <a:pPr algn="ctr">
              <a:defRPr/>
            </a:pP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Típico pueblo aranés con un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excepcional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mirador sobre el 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“Macizo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de la </a:t>
            </a:r>
            <a:r>
              <a:rPr lang="es-ES" sz="2400" b="1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Maladeta</a:t>
            </a:r>
            <a:r>
              <a:rPr lang="es-ES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” </a:t>
            </a:r>
            <a:r>
              <a:rPr lang="es-ES" sz="24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y el Aneto</a:t>
            </a:r>
          </a:p>
        </p:txBody>
      </p:sp>
    </p:spTree>
  </p:cSld>
  <p:clrMapOvr>
    <a:masterClrMapping/>
  </p:clrMapOvr>
  <p:transition spd="slow" advTm="10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ANET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3" name="12 Imagen" descr="ANET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7 Imagen" descr="ANET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8 Imagen" descr="ANET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6381328"/>
            <a:ext cx="15476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Julio 2013</a:t>
            </a:r>
          </a:p>
        </p:txBody>
      </p:sp>
      <p:pic>
        <p:nvPicPr>
          <p:cNvPr id="6" name="5 Imagen" descr="gifhadacharo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380312" y="5229200"/>
            <a:ext cx="1763688" cy="1152128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7812360" y="6381328"/>
            <a:ext cx="13316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err="1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Charo.zs</a:t>
            </a:r>
            <a:endParaRPr lang="es-ES" sz="2000" b="1" dirty="0">
              <a:ln w="1905"/>
              <a:solidFill>
                <a:schemeClr val="accent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</p:txBody>
      </p:sp>
      <p:pic>
        <p:nvPicPr>
          <p:cNvPr id="10" name="9 Imagen" descr="esquiando150x200.jpg"/>
          <p:cNvPicPr>
            <a:picLocks noChangeAspect="1"/>
          </p:cNvPicPr>
          <p:nvPr/>
        </p:nvPicPr>
        <p:blipFill>
          <a:blip r:embed="rId5" cstate="print">
            <a:grayscl/>
          </a:blip>
          <a:srcRect t="43478" r="-6250"/>
          <a:stretch>
            <a:fillRect/>
          </a:stretch>
        </p:blipFill>
        <p:spPr>
          <a:xfrm>
            <a:off x="1907704" y="3140968"/>
            <a:ext cx="1656184" cy="1440160"/>
          </a:xfrm>
          <a:prstGeom prst="hexagon">
            <a:avLst/>
          </a:prstGeom>
          <a:effectLst>
            <a:softEdge rad="127000"/>
          </a:effectLst>
        </p:spPr>
      </p:pic>
      <p:pic>
        <p:nvPicPr>
          <p:cNvPr id="11" name="10 Imagen" descr="esquiando150x200.jpg"/>
          <p:cNvPicPr>
            <a:picLocks noChangeAspect="1"/>
          </p:cNvPicPr>
          <p:nvPr/>
        </p:nvPicPr>
        <p:blipFill>
          <a:blip r:embed="rId5" cstate="print">
            <a:grayscl/>
          </a:blip>
          <a:srcRect l="-7143" t="42149"/>
          <a:stretch>
            <a:fillRect/>
          </a:stretch>
        </p:blipFill>
        <p:spPr>
          <a:xfrm>
            <a:off x="3635896" y="4077072"/>
            <a:ext cx="2160240" cy="2420888"/>
          </a:xfrm>
          <a:prstGeom prst="hexagon">
            <a:avLst/>
          </a:prstGeom>
          <a:effectLst>
            <a:softEdge rad="317500"/>
          </a:effectLst>
        </p:spPr>
      </p:pic>
      <p:pic>
        <p:nvPicPr>
          <p:cNvPr id="12" name="11 Imagen" descr="esquiando150x200.jpg"/>
          <p:cNvPicPr>
            <a:picLocks noChangeAspect="1"/>
          </p:cNvPicPr>
          <p:nvPr/>
        </p:nvPicPr>
        <p:blipFill>
          <a:blip r:embed="rId5" cstate="print">
            <a:grayscl/>
          </a:blip>
          <a:srcRect t="38624"/>
          <a:stretch>
            <a:fillRect/>
          </a:stretch>
        </p:blipFill>
        <p:spPr>
          <a:xfrm>
            <a:off x="6012160" y="2996952"/>
            <a:ext cx="1944216" cy="1736576"/>
          </a:xfrm>
          <a:prstGeom prst="hexagon">
            <a:avLst/>
          </a:prstGeom>
          <a:effectLst>
            <a:softEdge rad="317500"/>
          </a:effectLst>
        </p:spPr>
      </p:pic>
      <p:sp>
        <p:nvSpPr>
          <p:cNvPr id="16" name="15 Rectángulo"/>
          <p:cNvSpPr/>
          <p:nvPr/>
        </p:nvSpPr>
        <p:spPr>
          <a:xfrm>
            <a:off x="2144092" y="0"/>
            <a:ext cx="485581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Espero que  </a:t>
            </a:r>
            <a:r>
              <a:rPr lang="es-ES" sz="3600" b="1" cap="none" spc="0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hayáis </a:t>
            </a:r>
            <a:r>
              <a:rPr lang="es-ES" sz="3600" b="1" cap="none" spc="0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disfrutado</a:t>
            </a:r>
          </a:p>
          <a:p>
            <a:pPr algn="ctr"/>
            <a:endParaRPr lang="es-ES" sz="3600" b="1" cap="none" spc="0" dirty="0" smtClean="0">
              <a:ln w="1905"/>
              <a:solidFill>
                <a:schemeClr val="accent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gency FB" pitchFamily="34" charset="0"/>
            </a:endParaRPr>
          </a:p>
          <a:p>
            <a:pPr algn="ctr"/>
            <a:r>
              <a:rPr lang="es-ES" sz="3600" b="1" cap="none" spc="0" dirty="0" smtClean="0">
                <a:ln w="1905"/>
                <a:solidFill>
                  <a:schemeClr val="accent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gency FB" pitchFamily="34" charset="0"/>
              </a:rPr>
              <a:t>!!Un abrazo!!</a:t>
            </a:r>
            <a:endParaRPr lang="es-ES" sz="3600" b="1" cap="none" spc="0" dirty="0">
              <a:ln w="1905"/>
              <a:solidFill>
                <a:schemeClr val="accent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4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3056</TotalTime>
  <Words>503</Words>
  <Application>Microsoft Office PowerPoint</Application>
  <PresentationFormat>Presentación en pantalla (4:3)</PresentationFormat>
  <Paragraphs>87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 D,Aran</dc:title>
  <dc:creator>Charo</dc:creator>
  <cp:lastModifiedBy>Charo</cp:lastModifiedBy>
  <cp:revision>306</cp:revision>
  <dcterms:created xsi:type="dcterms:W3CDTF">2013-07-01T04:49:06Z</dcterms:created>
  <dcterms:modified xsi:type="dcterms:W3CDTF">2013-12-23T04:54:48Z</dcterms:modified>
</cp:coreProperties>
</file>