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3"/>
  </p:notesMasterIdLst>
  <p:sldIdLst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23" r:id="rId23"/>
    <p:sldId id="324" r:id="rId24"/>
    <p:sldId id="325" r:id="rId25"/>
    <p:sldId id="326" r:id="rId26"/>
    <p:sldId id="327" r:id="rId27"/>
    <p:sldId id="328" r:id="rId28"/>
    <p:sldId id="329" r:id="rId29"/>
    <p:sldId id="330" r:id="rId30"/>
    <p:sldId id="331" r:id="rId31"/>
    <p:sldId id="300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9500"/>
    <a:srgbClr val="8C0E71"/>
    <a:srgbClr val="00FFFF"/>
    <a:srgbClr val="FF99FF"/>
    <a:srgbClr val="00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7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7DEA9D-A48C-4B7B-A696-D5263776EC50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VE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2CB84D-A851-401B-9F30-582C6265F7B7}" type="slidenum">
              <a:rPr lang="es-VE" smtClean="0"/>
              <a:pPr>
                <a:defRPr/>
              </a:pPr>
              <a:t>2</a:t>
            </a:fld>
            <a:endParaRPr lang="es-VE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7DFF37-604C-4E70-B00C-DAB3A6D7BF8C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BE8CB7-487E-4265-AFE7-96DF108A5B50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CBDFBF-82FF-4D0A-8AD9-67A8D6FA038B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FE02AB-376E-4964-ADB6-E5251B356E9B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V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83603-0076-461A-B35C-2665E578E44A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43836B-D346-449E-82DD-2A6A187525FD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7E461B-2AC1-4929-9996-6C80261AD201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00D9D5-4894-4823-B67E-FDAC586C1AC3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82C078-DFAE-4C27-8C77-457D58675E6A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8B51C2-D5BC-45F3-9584-C31F063F9382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VE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B6EC6AA-3E05-4A54-9574-7D6942236D26}" type="slidenum">
              <a:rPr lang="es-VE" smtClean="0"/>
              <a:pPr>
                <a:defRPr/>
              </a:pPr>
              <a:t>13</a:t>
            </a:fld>
            <a:endParaRPr lang="es-VE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918A07-8796-40CE-9716-D49E0AE74CB9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9D056D-3E21-433C-8FA1-061778D17593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85D0A8-7E4A-48FB-AC6E-8B0F32AC730A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181C59-82F8-436B-B3B5-0478CB764FB1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EDA3E7-0823-4C9A-9442-04D237040474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2FBF63-4F46-4032-8371-C1D2FF075051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E589AD-9476-4A2F-B6A3-6696FBA9AC0D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135BD0-FFA8-4FFD-8069-D08576AD4CDC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s-VE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DB6CAB-BFBF-41B7-BD84-B839EDF950BC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s-VE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VE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78BFF2-3142-4CDA-943C-742CAA128909}" type="slidenum">
              <a:rPr lang="es-VE" smtClean="0"/>
              <a:pPr>
                <a:defRPr/>
              </a:pPr>
              <a:t>23</a:t>
            </a:fld>
            <a:endParaRPr lang="es-VE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2DA86F-BBD8-4D24-9490-FAF4A4DC070E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s-VE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VE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A2D634-4339-4C14-82F7-59EC3AC826A0}" type="slidenum">
              <a:rPr lang="es-V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s-VE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VE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999B66B-88FC-4B2F-9D10-5A6F827702A1}" type="slidenum">
              <a:rPr lang="es-VE" smtClean="0"/>
              <a:pPr>
                <a:defRPr/>
              </a:pPr>
              <a:t>26</a:t>
            </a:fld>
            <a:endParaRPr lang="es-VE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VE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9196DB5-F821-4E04-9260-30A533F55B51}" type="slidenum">
              <a:rPr lang="es-VE" smtClean="0"/>
              <a:pPr>
                <a:defRPr/>
              </a:pPr>
              <a:t>27</a:t>
            </a:fld>
            <a:endParaRPr lang="es-V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VE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7F7272-9D50-4D4D-A3BE-BE62C5BB2404}" type="slidenum">
              <a:rPr lang="es-VE" smtClean="0"/>
              <a:pPr>
                <a:defRPr/>
              </a:pPr>
              <a:t>28</a:t>
            </a:fld>
            <a:endParaRPr lang="es-VE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VE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50F00E-46EC-42CD-901F-F9F027EFA8B5}" type="slidenum">
              <a:rPr lang="es-VE" smtClean="0"/>
              <a:pPr>
                <a:defRPr/>
              </a:pPr>
              <a:t>29</a:t>
            </a:fld>
            <a:endParaRPr lang="es-VE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Colombia" TargetMode="External"/><Relationship Id="rId13" Type="http://schemas.openxmlformats.org/officeDocument/2006/relationships/hyperlink" Target="http://es.wikipedia.org/wiki/Zona_econ%C3%B3mica_exclusiva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://es.wikipedia.org/wiki/Mar_Caribe" TargetMode="External"/><Relationship Id="rId12" Type="http://schemas.openxmlformats.org/officeDocument/2006/relationships/hyperlink" Target="http://es.wikipedia.org/wiki/Oc%C3%A9ano_Atl%C3%A1ntic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Continente" TargetMode="External"/><Relationship Id="rId11" Type="http://schemas.openxmlformats.org/officeDocument/2006/relationships/hyperlink" Target="http://es.wikipedia.org/wiki/Guayana_Esequiba" TargetMode="External"/><Relationship Id="rId5" Type="http://schemas.openxmlformats.org/officeDocument/2006/relationships/hyperlink" Target="http://es.wikipedia.org/wiki/Am%C3%A9rica_del_Sur" TargetMode="External"/><Relationship Id="rId10" Type="http://schemas.openxmlformats.org/officeDocument/2006/relationships/hyperlink" Target="http://es.wikipedia.org/wiki/Guayana" TargetMode="External"/><Relationship Id="rId4" Type="http://schemas.openxmlformats.org/officeDocument/2006/relationships/hyperlink" Target="http://es.wikipedia.org/wiki/Pa%C3%ADs" TargetMode="External"/><Relationship Id="rId9" Type="http://schemas.openxmlformats.org/officeDocument/2006/relationships/hyperlink" Target="http://es.wikipedia.org/wiki/Brasil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786" y="1714488"/>
            <a:ext cx="8077200" cy="1673352"/>
          </a:xfrm>
        </p:spPr>
        <p:txBody>
          <a:bodyPr/>
          <a:lstStyle/>
          <a:p>
            <a:pPr fontAlgn="auto">
              <a:spcAft>
                <a:spcPts val="0"/>
              </a:spcAft>
              <a:tabLst>
                <a:tab pos="5295900" algn="l"/>
                <a:tab pos="5562600" algn="l"/>
              </a:tabLst>
              <a:defRPr/>
            </a:pPr>
            <a:r>
              <a:rPr lang="es-VE" sz="9600" i="1" dirty="0" smtClean="0">
                <a:solidFill>
                  <a:srgbClr val="FFC000"/>
                </a:solidFill>
              </a:rPr>
              <a:t>Ven</a:t>
            </a:r>
            <a:r>
              <a:rPr lang="es-VE" sz="9600" i="1" dirty="0" smtClean="0">
                <a:solidFill>
                  <a:srgbClr val="002060"/>
                </a:solidFill>
              </a:rPr>
              <a:t>ezu</a:t>
            </a:r>
            <a:r>
              <a:rPr lang="es-VE" sz="9600" i="1" dirty="0" smtClean="0">
                <a:solidFill>
                  <a:srgbClr val="C00000"/>
                </a:solidFill>
              </a:rPr>
              <a:t>ela</a:t>
            </a:r>
            <a:endParaRPr lang="es-VE" sz="9600" i="1" dirty="0">
              <a:solidFill>
                <a:srgbClr val="C00000"/>
              </a:solidFill>
            </a:endParaRPr>
          </a:p>
        </p:txBody>
      </p:sp>
      <p:sp>
        <p:nvSpPr>
          <p:cNvPr id="14339" name="2 Subtítulo"/>
          <p:cNvSpPr>
            <a:spLocks noGrp="1"/>
          </p:cNvSpPr>
          <p:nvPr>
            <p:ph type="subTitle" idx="1"/>
          </p:nvPr>
        </p:nvSpPr>
        <p:spPr>
          <a:xfrm>
            <a:off x="642910" y="5357813"/>
            <a:ext cx="8077200" cy="1500187"/>
          </a:xfrm>
        </p:spPr>
        <p:txBody>
          <a:bodyPr/>
          <a:lstStyle/>
          <a:p>
            <a:r>
              <a:rPr lang="es-VE" i="1" dirty="0" smtClean="0">
                <a:solidFill>
                  <a:srgbClr val="FF0000"/>
                </a:solidFill>
              </a:rPr>
              <a:t>Orgullosamente Venezolano</a:t>
            </a:r>
          </a:p>
        </p:txBody>
      </p:sp>
      <p:pic>
        <p:nvPicPr>
          <p:cNvPr id="14340" name="Picture 3" descr="C:\Users\HP\Desktop\copia-de-bandera-de-venezuel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75" y="3632200"/>
            <a:ext cx="2160588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85720" y="6215082"/>
            <a:ext cx="30315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Avance manual con audio</a:t>
            </a:r>
            <a:endParaRPr lang="es-ES" sz="20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edge/>
    <p:sndAc>
      <p:stSnd loop="1">
        <p:snd r:embed="rId3" name="01) Pedro Castro - Alma Llan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C:\Users\HP\Desktop\venezuela-mapa-de-venezuela-i1.gif"/>
          <p:cNvPicPr>
            <a:picLocks noChangeAspect="1" noChangeArrowheads="1"/>
          </p:cNvPicPr>
          <p:nvPr/>
        </p:nvPicPr>
        <p:blipFill>
          <a:blip r:embed="rId3">
            <a:lum bright="-20000"/>
          </a:blip>
          <a:srcRect/>
          <a:stretch>
            <a:fillRect/>
          </a:stretch>
        </p:blipFill>
        <p:spPr bwMode="auto">
          <a:xfrm>
            <a:off x="0" y="1714500"/>
            <a:ext cx="45624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6 Rectángulo"/>
          <p:cNvSpPr>
            <a:spLocks noChangeArrowheads="1"/>
          </p:cNvSpPr>
          <p:nvPr/>
        </p:nvSpPr>
        <p:spPr bwMode="auto">
          <a:xfrm>
            <a:off x="4572000" y="1889125"/>
            <a:ext cx="45720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1600" i="1">
                <a:solidFill>
                  <a:srgbClr val="FF0000"/>
                </a:solidFill>
              </a:rPr>
              <a:t>Venezuela</a:t>
            </a:r>
            <a:r>
              <a:rPr lang="es-VE" sz="1600" i="1"/>
              <a:t>, es un </a:t>
            </a:r>
            <a:r>
              <a:rPr lang="es-VE" sz="1600" i="1">
                <a:hlinkClick r:id="rId4" action="ppaction://hlinkfile" tooltip="País"/>
              </a:rPr>
              <a:t>país</a:t>
            </a:r>
            <a:r>
              <a:rPr lang="es-VE" sz="1600" i="1"/>
              <a:t> situado en la parte meridional de </a:t>
            </a:r>
            <a:r>
              <a:rPr lang="es-VE" sz="1600" i="1">
                <a:hlinkClick r:id="rId5" action="ppaction://hlinkfile" tooltip="América del Sur"/>
              </a:rPr>
              <a:t>América del Sur</a:t>
            </a:r>
            <a:r>
              <a:rPr lang="es-VE" sz="1600" i="1"/>
              <a:t>, que comprende tanto una parte </a:t>
            </a:r>
            <a:r>
              <a:rPr lang="es-VE" sz="1600" i="1">
                <a:hlinkClick r:id="rId6" action="ppaction://hlinkfile" tooltip="Continente"/>
              </a:rPr>
              <a:t>continental</a:t>
            </a:r>
            <a:r>
              <a:rPr lang="es-VE" sz="1600" i="1"/>
              <a:t> como un gran número de islas pequeñas e islotes del </a:t>
            </a:r>
            <a:r>
              <a:rPr lang="es-VE" sz="1600" i="1">
                <a:hlinkClick r:id="rId7" action="ppaction://hlinkfile" tooltip="Mar Caribe"/>
              </a:rPr>
              <a:t>mar Caribe</a:t>
            </a:r>
            <a:r>
              <a:rPr lang="es-VE" sz="1600" i="1"/>
              <a:t>. El territorio continental colinda con el mar Caribe por el norte y limita con </a:t>
            </a:r>
            <a:r>
              <a:rPr lang="es-VE" sz="1600" i="1">
                <a:hlinkClick r:id="rId8" action="ppaction://hlinkfile" tooltip="Colombia"/>
              </a:rPr>
              <a:t>Colombia</a:t>
            </a:r>
            <a:r>
              <a:rPr lang="es-VE" sz="1600" i="1"/>
              <a:t> por el oeste, con </a:t>
            </a:r>
            <a:r>
              <a:rPr lang="es-VE" sz="1600" i="1">
                <a:hlinkClick r:id="rId9" action="ppaction://hlinkfile" tooltip="Brasil"/>
              </a:rPr>
              <a:t>Brasil</a:t>
            </a:r>
            <a:r>
              <a:rPr lang="es-VE" sz="1600" i="1"/>
              <a:t> por el sur y con </a:t>
            </a:r>
            <a:r>
              <a:rPr lang="es-VE" sz="1600" i="1">
                <a:hlinkClick r:id="rId10" action="ppaction://hlinkfile" tooltip="Guayana"/>
              </a:rPr>
              <a:t>Guayana</a:t>
            </a:r>
            <a:r>
              <a:rPr lang="es-VE" sz="1600" i="1"/>
              <a:t> por el este. Con este último país, el Estado venezolano mantiene un litigio por el territorio de la </a:t>
            </a:r>
            <a:r>
              <a:rPr lang="es-VE" sz="1600" i="1">
                <a:hlinkClick r:id="rId11" action="ppaction://hlinkfile" tooltip="Guayana Esequiba"/>
              </a:rPr>
              <a:t>Guayana Esequiba</a:t>
            </a:r>
            <a:r>
              <a:rPr lang="es-VE" sz="1600" i="1"/>
              <a:t>. Por sus territorios insulares, ejerce soberanía sobre cerca de 860 mil km² del </a:t>
            </a:r>
            <a:r>
              <a:rPr lang="es-VE" sz="1600" i="1">
                <a:hlinkClick r:id="rId7" action="ppaction://hlinkfile" tooltip="Mar Caribe"/>
              </a:rPr>
              <a:t>mar Caribe</a:t>
            </a:r>
            <a:r>
              <a:rPr lang="es-VE" sz="1600" i="1"/>
              <a:t> y del </a:t>
            </a:r>
            <a:r>
              <a:rPr lang="es-VE" sz="1600" i="1">
                <a:hlinkClick r:id="rId12" action="ppaction://hlinkfile" tooltip="Océano Atlántico"/>
              </a:rPr>
              <a:t>océano Atlántico</a:t>
            </a:r>
            <a:r>
              <a:rPr lang="es-VE" sz="1600" i="1"/>
              <a:t> bajo el concepto de </a:t>
            </a:r>
            <a:r>
              <a:rPr lang="es-VE" sz="1600" i="1">
                <a:solidFill>
                  <a:srgbClr val="FF0000"/>
                </a:solidFill>
                <a:hlinkClick r:id="rId13" action="ppaction://hlinkfile" tooltip="Zona económica exclusiva"/>
              </a:rPr>
              <a:t>zona económica exclusiva</a:t>
            </a:r>
            <a:r>
              <a:rPr lang="es-VE" sz="1600" i="1"/>
              <a:t>.</a:t>
            </a:r>
            <a:r>
              <a:rPr lang="es-VE" sz="1600" i="1" baseline="30000"/>
              <a:t> </a:t>
            </a:r>
            <a:r>
              <a:rPr lang="es-VE" sz="1600" i="1"/>
              <a:t>Esta zona marina limita con las de trece Estados.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Rectángulo"/>
          <p:cNvSpPr>
            <a:spLocks noChangeArrowheads="1"/>
          </p:cNvSpPr>
          <p:nvPr/>
        </p:nvSpPr>
        <p:spPr bwMode="auto">
          <a:xfrm>
            <a:off x="4286250" y="550863"/>
            <a:ext cx="4572000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1600" dirty="0">
                <a:latin typeface="Corbel" pitchFamily="34" charset="0"/>
              </a:rPr>
              <a:t/>
            </a:r>
            <a:br>
              <a:rPr lang="es-VE" sz="1600" dirty="0">
                <a:latin typeface="Corbel" pitchFamily="34" charset="0"/>
              </a:rPr>
            </a:br>
            <a:r>
              <a:rPr lang="es-VE" sz="1600" dirty="0">
                <a:latin typeface="Corbel" pitchFamily="34" charset="0"/>
              </a:rPr>
              <a:t> </a:t>
            </a:r>
            <a:br>
              <a:rPr lang="es-VE" sz="1600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Brasil, por la Samba y el fútbol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 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México, por los Mariachis, los Tacos y los Aztecas.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/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Colombia, por el Café y la Cumbia.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/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Panamá, por el Canal.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/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España, por ser la 'Madre Patria'.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/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China, por la Muralla.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/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Italia, por la Pasta.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/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Estados Unidos, por ser la 'Primera Potencia Mundial'.</a:t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/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Argentina, por el Tango y el fútbol</a:t>
            </a:r>
          </a:p>
          <a:p>
            <a:r>
              <a:rPr lang="es-VE" sz="1600" i="1" dirty="0">
                <a:latin typeface="Corbel" pitchFamily="34" charset="0"/>
              </a:rPr>
              <a:t/>
            </a:r>
            <a:br>
              <a:rPr lang="es-VE" sz="1600" i="1" dirty="0">
                <a:latin typeface="Corbel" pitchFamily="34" charset="0"/>
              </a:rPr>
            </a:br>
            <a:r>
              <a:rPr lang="es-VE" sz="1600" i="1" dirty="0">
                <a:latin typeface="Corbel" pitchFamily="34" charset="0"/>
              </a:rPr>
              <a:t>Perú, por los Incas.</a:t>
            </a:r>
            <a:endParaRPr lang="es-VE" sz="1600" dirty="0">
              <a:latin typeface="Corbel" pitchFamily="34" charset="0"/>
            </a:endParaRPr>
          </a:p>
        </p:txBody>
      </p:sp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0" y="2967038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i="1">
                <a:latin typeface="Corbel" pitchFamily="34" charset="0"/>
              </a:rPr>
              <a:t>Pensándolo bien, me doy cuenta de que cada país tiene algo de </a:t>
            </a:r>
            <a:r>
              <a:rPr lang="es-VE">
                <a:latin typeface="Corbel" pitchFamily="34" charset="0"/>
              </a:rPr>
              <a:t/>
            </a:r>
            <a:br>
              <a:rPr lang="es-VE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lo cual sentirse orgulloso:</a:t>
            </a:r>
            <a:endParaRPr lang="es-VE">
              <a:latin typeface="Corbe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2500298" y="2857496"/>
            <a:ext cx="4572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2000" i="1" dirty="0">
                <a:latin typeface="Corbel" pitchFamily="34" charset="0"/>
              </a:rPr>
              <a:t>Pero definitivamente, en </a:t>
            </a:r>
            <a:r>
              <a:rPr lang="es-VE" sz="2800" i="1" dirty="0">
                <a:solidFill>
                  <a:srgbClr val="C49500"/>
                </a:solidFill>
                <a:latin typeface="Corbel" pitchFamily="34" charset="0"/>
              </a:rPr>
              <a:t>VEN</a:t>
            </a:r>
            <a:r>
              <a:rPr lang="es-VE" sz="2800" i="1" dirty="0">
                <a:solidFill>
                  <a:srgbClr val="002060"/>
                </a:solidFill>
                <a:latin typeface="Corbel" pitchFamily="34" charset="0"/>
              </a:rPr>
              <a:t>EZU</a:t>
            </a:r>
            <a:r>
              <a:rPr lang="es-VE" sz="2800" i="1" dirty="0">
                <a:solidFill>
                  <a:srgbClr val="C00000"/>
                </a:solidFill>
                <a:latin typeface="Corbel" pitchFamily="34" charset="0"/>
              </a:rPr>
              <a:t>ELA</a:t>
            </a:r>
            <a:r>
              <a:rPr lang="es-VE" sz="2800" i="1" dirty="0">
                <a:latin typeface="Corbel" pitchFamily="34" charset="0"/>
              </a:rPr>
              <a:t> </a:t>
            </a:r>
            <a:r>
              <a:rPr lang="es-VE" sz="2000" i="1" dirty="0">
                <a:latin typeface="Corbel" pitchFamily="34" charset="0"/>
              </a:rPr>
              <a:t>estamos orgullosos de todo:</a:t>
            </a:r>
            <a:endParaRPr lang="es-VE" sz="2000" dirty="0">
              <a:latin typeface="Corbel" pitchFamily="34" charset="0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:\Users\HP\Desktop\maracaibo-edificios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2857500" y="196850"/>
            <a:ext cx="35083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2" descr="C:\Users\HP\Desktop\caracas2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0" y="196850"/>
            <a:ext cx="28797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C:\Users\HP\Desktop\sunsetcit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7763" y="188913"/>
            <a:ext cx="2952750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C:\Users\HP\Desktop\maracay.jpg"/>
          <p:cNvPicPr>
            <a:picLocks noChangeAspect="1" noChangeArrowheads="1"/>
          </p:cNvPicPr>
          <p:nvPr/>
        </p:nvPicPr>
        <p:blipFill>
          <a:blip r:embed="rId6">
            <a:lum bright="-10000"/>
          </a:blip>
          <a:srcRect/>
          <a:stretch>
            <a:fillRect/>
          </a:stretch>
        </p:blipFill>
        <p:spPr bwMode="auto">
          <a:xfrm>
            <a:off x="0" y="2339975"/>
            <a:ext cx="28575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C:\Users\HP\Desktop\sc.jpg"/>
          <p:cNvPicPr>
            <a:picLocks noChangeAspect="1" noChangeArrowheads="1"/>
          </p:cNvPicPr>
          <p:nvPr/>
        </p:nvPicPr>
        <p:blipFill>
          <a:blip r:embed="rId7">
            <a:lum bright="-10000"/>
          </a:blip>
          <a:srcRect/>
          <a:stretch>
            <a:fillRect/>
          </a:stretch>
        </p:blipFill>
        <p:spPr bwMode="auto">
          <a:xfrm>
            <a:off x="2857500" y="2339975"/>
            <a:ext cx="34290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C:\Users\HP\Desktop\los roques.jpg"/>
          <p:cNvPicPr>
            <a:picLocks noChangeAspect="1" noChangeArrowheads="1"/>
          </p:cNvPicPr>
          <p:nvPr/>
        </p:nvPicPr>
        <p:blipFill>
          <a:blip r:embed="rId8">
            <a:lum bright="-10000"/>
          </a:blip>
          <a:srcRect/>
          <a:stretch>
            <a:fillRect/>
          </a:stretch>
        </p:blipFill>
        <p:spPr bwMode="auto">
          <a:xfrm>
            <a:off x="6227763" y="2339975"/>
            <a:ext cx="2879725" cy="217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9" descr="C:\Users\HP\Desktop\isla-margarita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500" y="4483100"/>
            <a:ext cx="34290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0" descr="C:\Users\HP\Desktop\plcruz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65863" y="4483100"/>
            <a:ext cx="287813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2" name="10 CuadroTexto"/>
          <p:cNvSpPr txBox="1">
            <a:spLocks noChangeArrowheads="1"/>
          </p:cNvSpPr>
          <p:nvPr/>
        </p:nvSpPr>
        <p:spPr bwMode="auto">
          <a:xfrm>
            <a:off x="0" y="201613"/>
            <a:ext cx="933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Caracas</a:t>
            </a:r>
          </a:p>
        </p:txBody>
      </p:sp>
      <p:sp>
        <p:nvSpPr>
          <p:cNvPr id="18443" name="11 CuadroTexto"/>
          <p:cNvSpPr txBox="1">
            <a:spLocks noChangeArrowheads="1"/>
          </p:cNvSpPr>
          <p:nvPr/>
        </p:nvSpPr>
        <p:spPr bwMode="auto">
          <a:xfrm>
            <a:off x="2857500" y="214313"/>
            <a:ext cx="11922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Maracaibo</a:t>
            </a:r>
          </a:p>
        </p:txBody>
      </p:sp>
      <p:sp>
        <p:nvSpPr>
          <p:cNvPr id="18444" name="12 CuadroTexto"/>
          <p:cNvSpPr txBox="1">
            <a:spLocks noChangeArrowheads="1"/>
          </p:cNvSpPr>
          <p:nvPr/>
        </p:nvSpPr>
        <p:spPr bwMode="auto">
          <a:xfrm>
            <a:off x="6286500" y="214313"/>
            <a:ext cx="995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Valencia</a:t>
            </a:r>
          </a:p>
        </p:txBody>
      </p:sp>
      <p:sp>
        <p:nvSpPr>
          <p:cNvPr id="18445" name="13 CuadroTexto"/>
          <p:cNvSpPr txBox="1">
            <a:spLocks noChangeArrowheads="1"/>
          </p:cNvSpPr>
          <p:nvPr/>
        </p:nvSpPr>
        <p:spPr bwMode="auto">
          <a:xfrm>
            <a:off x="-71438" y="2344738"/>
            <a:ext cx="100330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Maracay</a:t>
            </a:r>
          </a:p>
        </p:txBody>
      </p:sp>
      <p:sp>
        <p:nvSpPr>
          <p:cNvPr id="18446" name="14 CuadroTexto"/>
          <p:cNvSpPr txBox="1">
            <a:spLocks noChangeArrowheads="1"/>
          </p:cNvSpPr>
          <p:nvPr/>
        </p:nvSpPr>
        <p:spPr bwMode="auto">
          <a:xfrm>
            <a:off x="2857500" y="2357438"/>
            <a:ext cx="1436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San Cristóbal</a:t>
            </a:r>
          </a:p>
        </p:txBody>
      </p:sp>
      <p:sp>
        <p:nvSpPr>
          <p:cNvPr id="18447" name="15 CuadroTexto"/>
          <p:cNvSpPr txBox="1">
            <a:spLocks noChangeArrowheads="1"/>
          </p:cNvSpPr>
          <p:nvPr/>
        </p:nvSpPr>
        <p:spPr bwMode="auto">
          <a:xfrm>
            <a:off x="6286500" y="2344738"/>
            <a:ext cx="1271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Los Roques</a:t>
            </a:r>
          </a:p>
        </p:txBody>
      </p:sp>
      <p:sp>
        <p:nvSpPr>
          <p:cNvPr id="18448" name="16 CuadroTexto"/>
          <p:cNvSpPr txBox="1">
            <a:spLocks noChangeArrowheads="1"/>
          </p:cNvSpPr>
          <p:nvPr/>
        </p:nvSpPr>
        <p:spPr bwMode="auto">
          <a:xfrm>
            <a:off x="1733550" y="4500563"/>
            <a:ext cx="1123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>
                <a:solidFill>
                  <a:schemeClr val="bg1"/>
                </a:solidFill>
                <a:latin typeface="Corbel" pitchFamily="34" charset="0"/>
              </a:rPr>
              <a:t>Margarita</a:t>
            </a:r>
          </a:p>
        </p:txBody>
      </p:sp>
      <p:sp>
        <p:nvSpPr>
          <p:cNvPr id="18449" name="18 CuadroTexto"/>
          <p:cNvSpPr txBox="1">
            <a:spLocks noChangeArrowheads="1"/>
          </p:cNvSpPr>
          <p:nvPr/>
        </p:nvSpPr>
        <p:spPr bwMode="auto">
          <a:xfrm>
            <a:off x="2857500" y="4500563"/>
            <a:ext cx="1123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Margarita</a:t>
            </a:r>
          </a:p>
        </p:txBody>
      </p:sp>
      <p:sp>
        <p:nvSpPr>
          <p:cNvPr id="18450" name="19 CuadroTexto"/>
          <p:cNvSpPr txBox="1">
            <a:spLocks noChangeArrowheads="1"/>
          </p:cNvSpPr>
          <p:nvPr/>
        </p:nvSpPr>
        <p:spPr bwMode="auto">
          <a:xfrm>
            <a:off x="6215063" y="4572000"/>
            <a:ext cx="1585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Puerto La Cruz</a:t>
            </a:r>
          </a:p>
        </p:txBody>
      </p:sp>
      <p:pic>
        <p:nvPicPr>
          <p:cNvPr id="18451" name="Picture 11" descr="C:\Users\HP\Desktop\Merida-venezuela.jpg"/>
          <p:cNvPicPr>
            <a:picLocks noChangeAspect="1" noChangeArrowheads="1"/>
          </p:cNvPicPr>
          <p:nvPr/>
        </p:nvPicPr>
        <p:blipFill>
          <a:blip r:embed="rId11">
            <a:lum bright="-30000"/>
          </a:blip>
          <a:srcRect/>
          <a:stretch>
            <a:fillRect/>
          </a:stretch>
        </p:blipFill>
        <p:spPr bwMode="auto">
          <a:xfrm>
            <a:off x="0" y="4483100"/>
            <a:ext cx="28575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2" name="22 CuadroTexto"/>
          <p:cNvSpPr txBox="1">
            <a:spLocks noChangeArrowheads="1"/>
          </p:cNvSpPr>
          <p:nvPr/>
        </p:nvSpPr>
        <p:spPr bwMode="auto">
          <a:xfrm>
            <a:off x="0" y="4500563"/>
            <a:ext cx="855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chemeClr val="bg1"/>
                </a:solidFill>
                <a:latin typeface="Corbel" pitchFamily="34" charset="0"/>
              </a:rPr>
              <a:t>Mérida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CuadroTexto"/>
          <p:cNvSpPr txBox="1">
            <a:spLocks noChangeArrowheads="1"/>
          </p:cNvSpPr>
          <p:nvPr/>
        </p:nvSpPr>
        <p:spPr bwMode="auto">
          <a:xfrm>
            <a:off x="2736850" y="500063"/>
            <a:ext cx="3670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2800" i="1">
                <a:solidFill>
                  <a:srgbClr val="FF0000"/>
                </a:solidFill>
                <a:latin typeface="Corbel" pitchFamily="34" charset="0"/>
              </a:rPr>
              <a:t>Nuestra gente hermosa</a:t>
            </a:r>
          </a:p>
        </p:txBody>
      </p:sp>
      <p:pic>
        <p:nvPicPr>
          <p:cNvPr id="19459" name="Picture 2" descr="C:\Users\HP\Desktop\12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285750" y="1785938"/>
            <a:ext cx="287972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C:\Users\HP\Desktop\action12_big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6286500" y="1785938"/>
            <a:ext cx="255270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C:\Users\HP\Desktop\00617-VEN-Merida-Cabalgat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50" y="1785938"/>
            <a:ext cx="319087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5" descr="C:\Users\HP\Desktop\Maracaibo.jpg"/>
          <p:cNvPicPr>
            <a:picLocks noChangeAspect="1" noChangeArrowheads="1"/>
          </p:cNvPicPr>
          <p:nvPr/>
        </p:nvPicPr>
        <p:blipFill>
          <a:blip r:embed="rId6">
            <a:lum bright="-20000"/>
          </a:blip>
          <a:srcRect/>
          <a:stretch>
            <a:fillRect/>
          </a:stretch>
        </p:blipFill>
        <p:spPr bwMode="auto">
          <a:xfrm>
            <a:off x="285750" y="4268788"/>
            <a:ext cx="28797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6" descr="C:\Users\HP\Desktop\isla-margarita copy.jpg"/>
          <p:cNvPicPr>
            <a:picLocks noChangeAspect="1" noChangeArrowheads="1"/>
          </p:cNvPicPr>
          <p:nvPr/>
        </p:nvPicPr>
        <p:blipFill>
          <a:blip r:embed="rId7">
            <a:lum bright="-10000"/>
          </a:blip>
          <a:srcRect/>
          <a:stretch>
            <a:fillRect/>
          </a:stretch>
        </p:blipFill>
        <p:spPr bwMode="auto">
          <a:xfrm>
            <a:off x="6357938" y="4286250"/>
            <a:ext cx="257175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7" descr="C:\Users\HP\Desktop\protestas-en-venezuela-300x35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00438" y="4286250"/>
            <a:ext cx="2500312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8 CuadroTexto"/>
          <p:cNvSpPr txBox="1">
            <a:spLocks noChangeArrowheads="1"/>
          </p:cNvSpPr>
          <p:nvPr/>
        </p:nvSpPr>
        <p:spPr bwMode="auto">
          <a:xfrm>
            <a:off x="928688" y="1357313"/>
            <a:ext cx="1549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Los Orientales</a:t>
            </a:r>
          </a:p>
        </p:txBody>
      </p:sp>
      <p:sp>
        <p:nvSpPr>
          <p:cNvPr id="19466" name="9 CuadroTexto"/>
          <p:cNvSpPr txBox="1">
            <a:spLocks noChangeArrowheads="1"/>
          </p:cNvSpPr>
          <p:nvPr/>
        </p:nvSpPr>
        <p:spPr bwMode="auto">
          <a:xfrm>
            <a:off x="4000500" y="1357313"/>
            <a:ext cx="1339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Los Andinos</a:t>
            </a:r>
          </a:p>
        </p:txBody>
      </p:sp>
      <p:sp>
        <p:nvSpPr>
          <p:cNvPr id="19467" name="10 CuadroTexto"/>
          <p:cNvSpPr txBox="1">
            <a:spLocks noChangeArrowheads="1"/>
          </p:cNvSpPr>
          <p:nvPr/>
        </p:nvSpPr>
        <p:spPr bwMode="auto">
          <a:xfrm>
            <a:off x="7000875" y="1357313"/>
            <a:ext cx="13858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Los Llaneros</a:t>
            </a:r>
          </a:p>
        </p:txBody>
      </p:sp>
      <p:sp>
        <p:nvSpPr>
          <p:cNvPr id="19468" name="11 CuadroTexto"/>
          <p:cNvSpPr txBox="1">
            <a:spLocks noChangeArrowheads="1"/>
          </p:cNvSpPr>
          <p:nvPr/>
        </p:nvSpPr>
        <p:spPr bwMode="auto">
          <a:xfrm>
            <a:off x="847725" y="6500813"/>
            <a:ext cx="1724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Los Maracuchos</a:t>
            </a:r>
          </a:p>
        </p:txBody>
      </p:sp>
      <p:sp>
        <p:nvSpPr>
          <p:cNvPr id="19469" name="12 CuadroTexto"/>
          <p:cNvSpPr txBox="1">
            <a:spLocks noChangeArrowheads="1"/>
          </p:cNvSpPr>
          <p:nvPr/>
        </p:nvSpPr>
        <p:spPr bwMode="auto">
          <a:xfrm>
            <a:off x="6786578" y="6488113"/>
            <a:ext cx="1846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Los Margariteños</a:t>
            </a:r>
          </a:p>
        </p:txBody>
      </p:sp>
      <p:sp>
        <p:nvSpPr>
          <p:cNvPr id="19470" name="13 CuadroTexto"/>
          <p:cNvSpPr txBox="1">
            <a:spLocks noChangeArrowheads="1"/>
          </p:cNvSpPr>
          <p:nvPr/>
        </p:nvSpPr>
        <p:spPr bwMode="auto">
          <a:xfrm>
            <a:off x="3857625" y="6488113"/>
            <a:ext cx="16938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Los Caraqueños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Rectángulo"/>
          <p:cNvSpPr>
            <a:spLocks noChangeArrowheads="1"/>
          </p:cNvSpPr>
          <p:nvPr/>
        </p:nvSpPr>
        <p:spPr bwMode="auto">
          <a:xfrm>
            <a:off x="357188" y="1000125"/>
            <a:ext cx="344963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4400" i="1">
                <a:solidFill>
                  <a:srgbClr val="FF0000"/>
                </a:solidFill>
                <a:latin typeface="Corbel" pitchFamily="34" charset="0"/>
              </a:rPr>
              <a:t>Clima Tropical</a:t>
            </a:r>
          </a:p>
        </p:txBody>
      </p:sp>
      <p:pic>
        <p:nvPicPr>
          <p:cNvPr id="20483" name="Picture 2" descr="C:\Users\HP\Desktop\isla-margari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0" y="406400"/>
            <a:ext cx="38401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 descr="C:\Users\HP\Desktop\bwy1259917791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1225" y="2071688"/>
            <a:ext cx="23034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4" descr="C:\Users\HP\Desktop\orinoco_venezuela[1].jpg"/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4286250" y="3621088"/>
            <a:ext cx="38576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3146425" y="142875"/>
            <a:ext cx="29194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 dirty="0">
                <a:latin typeface="Corbel" pitchFamily="34" charset="0"/>
              </a:rPr>
              <a:t>Flora y Fauna espectaculares</a:t>
            </a:r>
          </a:p>
        </p:txBody>
      </p:sp>
      <p:pic>
        <p:nvPicPr>
          <p:cNvPr id="21507" name="Picture 5" descr="C:\Users\HP\Desktop\ORQUIDE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857250"/>
            <a:ext cx="33877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6" descr="C:\Users\HP\Desktop\parquecachamay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857250"/>
            <a:ext cx="38496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 descr="C:\Users\HP\Desktop\Guacamay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9738" y="3906838"/>
            <a:ext cx="37750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C:\Users\HP\Desktop\800PX-~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4268788"/>
            <a:ext cx="405606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4 Rectángulo"/>
          <p:cNvSpPr>
            <a:spLocks noChangeArrowheads="1"/>
          </p:cNvSpPr>
          <p:nvPr/>
        </p:nvSpPr>
        <p:spPr bwMode="auto">
          <a:xfrm>
            <a:off x="785813" y="1404938"/>
            <a:ext cx="1382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2800" i="1" dirty="0">
                <a:latin typeface="Corbel" pitchFamily="34" charset="0"/>
              </a:rPr>
              <a:t>Petróleo</a:t>
            </a:r>
            <a:endParaRPr lang="es-VE" sz="2800" dirty="0">
              <a:latin typeface="Corbel" pitchFamily="34" charset="0"/>
            </a:endParaRPr>
          </a:p>
        </p:txBody>
      </p:sp>
      <p:pic>
        <p:nvPicPr>
          <p:cNvPr id="22531" name="Picture 6" descr="C:\Users\HP\Desktop\petroleo__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4750"/>
            <a:ext cx="323215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7" descr="C:\Users\HP\Desktop\Petroleo-PDVSA-Venezuela-370x27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50" y="857250"/>
            <a:ext cx="24669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8" descr="C:\Users\HP\Desktop\Petrole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81625" y="3500438"/>
            <a:ext cx="3048000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Rectángulo"/>
          <p:cNvSpPr>
            <a:spLocks noChangeArrowheads="1"/>
          </p:cNvSpPr>
          <p:nvPr/>
        </p:nvSpPr>
        <p:spPr bwMode="auto">
          <a:xfrm>
            <a:off x="3214688" y="285750"/>
            <a:ext cx="26019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2400" i="1">
                <a:solidFill>
                  <a:srgbClr val="FF0000"/>
                </a:solidFill>
                <a:latin typeface="Corbel" pitchFamily="34" charset="0"/>
              </a:rPr>
              <a:t>Playas Exuberantes</a:t>
            </a:r>
            <a:endParaRPr lang="es-VE" sz="2400">
              <a:solidFill>
                <a:srgbClr val="FF0000"/>
              </a:solidFill>
              <a:latin typeface="Corbel" pitchFamily="34" charset="0"/>
            </a:endParaRPr>
          </a:p>
        </p:txBody>
      </p:sp>
      <p:pic>
        <p:nvPicPr>
          <p:cNvPr id="23555" name="Picture 2" descr="C:\Users\HP\Desktop\3043065472_d74d5cd3e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054100"/>
            <a:ext cx="39338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3" descr="C:\Users\HP\Desktop\playas-venezuela-isla-margarita2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4356100" y="1052513"/>
            <a:ext cx="39354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 descr="C:\Users\HP\Desktop\chichirivich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3933825"/>
            <a:ext cx="3959225" cy="288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5" descr="C:\Users\HP\Desktop\3189193306_488cb5c03b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6100" y="3941763"/>
            <a:ext cx="3978275" cy="291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Rectángulo"/>
          <p:cNvSpPr>
            <a:spLocks noChangeArrowheads="1"/>
          </p:cNvSpPr>
          <p:nvPr/>
        </p:nvSpPr>
        <p:spPr bwMode="auto">
          <a:xfrm>
            <a:off x="2360613" y="142875"/>
            <a:ext cx="38369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3600" i="1">
                <a:solidFill>
                  <a:srgbClr val="C00000"/>
                </a:solidFill>
                <a:latin typeface="Corbel" pitchFamily="34" charset="0"/>
              </a:rPr>
              <a:t>Montañas Nevadas</a:t>
            </a:r>
          </a:p>
        </p:txBody>
      </p:sp>
      <p:pic>
        <p:nvPicPr>
          <p:cNvPr id="24579" name="Picture 2" descr="C:\Users\HP\Desktop\nieve-en-venezuela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728663" y="928688"/>
            <a:ext cx="36004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C:\Users\HP\Desktop\11_mucuu33_jpg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714375" y="3714750"/>
            <a:ext cx="3571875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 descr="C:\Users\HP\Desktop\untitled.bmp"/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4286250" y="928688"/>
            <a:ext cx="38338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6" descr="C:\Users\HP\Desktop\burro-g.jpg"/>
          <p:cNvPicPr>
            <a:picLocks noChangeAspect="1" noChangeArrowheads="1"/>
          </p:cNvPicPr>
          <p:nvPr/>
        </p:nvPicPr>
        <p:blipFill>
          <a:blip r:embed="rId6">
            <a:lum bright="-10000"/>
          </a:blip>
          <a:srcRect/>
          <a:stretch>
            <a:fillRect/>
          </a:stretch>
        </p:blipFill>
        <p:spPr bwMode="auto">
          <a:xfrm>
            <a:off x="4286250" y="3714750"/>
            <a:ext cx="3840163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HP\Desktop\Angel_Fallsa20and20Canaima20035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928688"/>
            <a:ext cx="19907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 descr="C:\Users\HP\Desktop\gdcozlka-1249267533-bg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2928938" y="928688"/>
            <a:ext cx="287655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HP\Desktop\cor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38" y="928688"/>
            <a:ext cx="2379662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 descr="C:\Users\HP\Desktop\3124120934_07d93c846c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88" y="3857625"/>
            <a:ext cx="3783012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6" descr="C:\Users\HP\Desktop\855253373_39aa7df300_o.jpg"/>
          <p:cNvPicPr>
            <a:picLocks noChangeAspect="1" noChangeArrowheads="1"/>
          </p:cNvPicPr>
          <p:nvPr/>
        </p:nvPicPr>
        <p:blipFill>
          <a:blip r:embed="rId7">
            <a:lum bright="-10000"/>
          </a:blip>
          <a:srcRect/>
          <a:stretch>
            <a:fillRect/>
          </a:stretch>
        </p:blipFill>
        <p:spPr bwMode="auto">
          <a:xfrm>
            <a:off x="642938" y="3838575"/>
            <a:ext cx="3500437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6 CuadroTexto"/>
          <p:cNvSpPr txBox="1">
            <a:spLocks noChangeArrowheads="1"/>
          </p:cNvSpPr>
          <p:nvPr/>
        </p:nvSpPr>
        <p:spPr bwMode="auto">
          <a:xfrm>
            <a:off x="1000125" y="500063"/>
            <a:ext cx="1276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Salto Ángel</a:t>
            </a:r>
          </a:p>
        </p:txBody>
      </p:sp>
      <p:sp>
        <p:nvSpPr>
          <p:cNvPr id="25608" name="7 CuadroTexto"/>
          <p:cNvSpPr txBox="1">
            <a:spLocks noChangeArrowheads="1"/>
          </p:cNvSpPr>
          <p:nvPr/>
        </p:nvSpPr>
        <p:spPr bwMode="auto">
          <a:xfrm>
            <a:off x="3286125" y="571500"/>
            <a:ext cx="2038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Teleférico de Mérida</a:t>
            </a:r>
          </a:p>
        </p:txBody>
      </p:sp>
      <p:sp>
        <p:nvSpPr>
          <p:cNvPr id="25609" name="8 CuadroTexto"/>
          <p:cNvSpPr txBox="1">
            <a:spLocks noChangeArrowheads="1"/>
          </p:cNvSpPr>
          <p:nvPr/>
        </p:nvSpPr>
        <p:spPr bwMode="auto">
          <a:xfrm>
            <a:off x="6653213" y="571500"/>
            <a:ext cx="1770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Médanos de Coro</a:t>
            </a:r>
          </a:p>
        </p:txBody>
      </p:sp>
      <p:sp>
        <p:nvSpPr>
          <p:cNvPr id="25610" name="9 CuadroTexto"/>
          <p:cNvSpPr txBox="1">
            <a:spLocks noChangeArrowheads="1"/>
          </p:cNvSpPr>
          <p:nvPr/>
        </p:nvSpPr>
        <p:spPr bwMode="auto">
          <a:xfrm>
            <a:off x="2000250" y="6488113"/>
            <a:ext cx="5689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Santuario de la Virgen de Coromoto, Guanare. Portuguesa</a:t>
            </a:r>
          </a:p>
        </p:txBody>
      </p:sp>
      <p:sp>
        <p:nvSpPr>
          <p:cNvPr id="25611" name="10 CuadroTexto"/>
          <p:cNvSpPr txBox="1">
            <a:spLocks noChangeArrowheads="1"/>
          </p:cNvSpPr>
          <p:nvPr/>
        </p:nvSpPr>
        <p:spPr bwMode="auto">
          <a:xfrm>
            <a:off x="3214678" y="3143248"/>
            <a:ext cx="2408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 dirty="0">
                <a:latin typeface="Corbel" pitchFamily="34" charset="0"/>
              </a:rPr>
              <a:t>El más largo del mundo</a:t>
            </a:r>
          </a:p>
        </p:txBody>
      </p:sp>
      <p:sp>
        <p:nvSpPr>
          <p:cNvPr id="25612" name="11 CuadroTexto"/>
          <p:cNvSpPr txBox="1">
            <a:spLocks noChangeArrowheads="1"/>
          </p:cNvSpPr>
          <p:nvPr/>
        </p:nvSpPr>
        <p:spPr bwMode="auto">
          <a:xfrm>
            <a:off x="571472" y="3143248"/>
            <a:ext cx="20621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1600" i="1" dirty="0">
                <a:latin typeface="Corbel" pitchFamily="34" charset="0"/>
              </a:rPr>
              <a:t>El más alto del mundo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HP\Desktop\puente-maracaib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1357313"/>
            <a:ext cx="290512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C:\Users\HP\Desktop\124518140_d8bc18bfbe_o.jpg"/>
          <p:cNvPicPr>
            <a:picLocks noChangeAspect="1" noChangeArrowheads="1"/>
          </p:cNvPicPr>
          <p:nvPr/>
        </p:nvPicPr>
        <p:blipFill>
          <a:blip r:embed="rId4">
            <a:lum bright="-20000"/>
          </a:blip>
          <a:srcRect/>
          <a:stretch>
            <a:fillRect/>
          </a:stretch>
        </p:blipFill>
        <p:spPr bwMode="auto">
          <a:xfrm>
            <a:off x="3214688" y="1343025"/>
            <a:ext cx="28543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C:\Users\HP\Desktop\embalse_el_guri.jpg"/>
          <p:cNvPicPr>
            <a:picLocks noChangeAspect="1" noChangeArrowheads="1"/>
          </p:cNvPicPr>
          <p:nvPr/>
        </p:nvPicPr>
        <p:blipFill>
          <a:blip r:embed="rId5">
            <a:lum bright="-20000"/>
          </a:blip>
          <a:srcRect/>
          <a:stretch>
            <a:fillRect/>
          </a:stretch>
        </p:blipFill>
        <p:spPr bwMode="auto">
          <a:xfrm>
            <a:off x="371475" y="3294063"/>
            <a:ext cx="4056063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 descr="C:\Users\HP\Desktop\2%20puente%20sobre%20el%20rio%20orinoco.jpg"/>
          <p:cNvPicPr>
            <a:picLocks noChangeAspect="1" noChangeArrowheads="1"/>
          </p:cNvPicPr>
          <p:nvPr/>
        </p:nvPicPr>
        <p:blipFill>
          <a:blip r:embed="rId6">
            <a:lum bright="-10000"/>
          </a:blip>
          <a:srcRect/>
          <a:stretch>
            <a:fillRect/>
          </a:stretch>
        </p:blipFill>
        <p:spPr bwMode="auto">
          <a:xfrm>
            <a:off x="4643438" y="3284538"/>
            <a:ext cx="405765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6" descr="C:\Users\HP\Desktop\canaima.jpg"/>
          <p:cNvPicPr>
            <a:picLocks noChangeAspect="1" noChangeArrowheads="1"/>
          </p:cNvPicPr>
          <p:nvPr/>
        </p:nvPicPr>
        <p:blipFill>
          <a:blip r:embed="rId7">
            <a:lum bright="-10000"/>
          </a:blip>
          <a:srcRect/>
          <a:stretch>
            <a:fillRect/>
          </a:stretch>
        </p:blipFill>
        <p:spPr bwMode="auto">
          <a:xfrm>
            <a:off x="6072188" y="1343025"/>
            <a:ext cx="26431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6 CuadroTexto"/>
          <p:cNvSpPr txBox="1">
            <a:spLocks noChangeArrowheads="1"/>
          </p:cNvSpPr>
          <p:nvPr/>
        </p:nvSpPr>
        <p:spPr bwMode="auto">
          <a:xfrm>
            <a:off x="642938" y="844550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Lago de Maracaibo</a:t>
            </a:r>
          </a:p>
        </p:txBody>
      </p:sp>
      <p:sp>
        <p:nvSpPr>
          <p:cNvPr id="26632" name="7 CuadroTexto"/>
          <p:cNvSpPr txBox="1">
            <a:spLocks noChangeArrowheads="1"/>
          </p:cNvSpPr>
          <p:nvPr/>
        </p:nvSpPr>
        <p:spPr bwMode="auto">
          <a:xfrm>
            <a:off x="3714750" y="844550"/>
            <a:ext cx="1949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Lago de Valencia</a:t>
            </a:r>
          </a:p>
        </p:txBody>
      </p:sp>
      <p:sp>
        <p:nvSpPr>
          <p:cNvPr id="26633" name="8 CuadroTexto"/>
          <p:cNvSpPr txBox="1">
            <a:spLocks noChangeArrowheads="1"/>
          </p:cNvSpPr>
          <p:nvPr/>
        </p:nvSpPr>
        <p:spPr bwMode="auto">
          <a:xfrm>
            <a:off x="6858000" y="844550"/>
            <a:ext cx="1108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Canaima</a:t>
            </a:r>
          </a:p>
        </p:txBody>
      </p:sp>
      <p:sp>
        <p:nvSpPr>
          <p:cNvPr id="26634" name="9 CuadroTexto"/>
          <p:cNvSpPr txBox="1">
            <a:spLocks noChangeArrowheads="1"/>
          </p:cNvSpPr>
          <p:nvPr/>
        </p:nvSpPr>
        <p:spPr bwMode="auto">
          <a:xfrm>
            <a:off x="1382713" y="6215063"/>
            <a:ext cx="1903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Embalse de Guri</a:t>
            </a:r>
          </a:p>
        </p:txBody>
      </p:sp>
      <p:sp>
        <p:nvSpPr>
          <p:cNvPr id="26635" name="10 CuadroTexto"/>
          <p:cNvSpPr txBox="1">
            <a:spLocks noChangeArrowheads="1"/>
          </p:cNvSpPr>
          <p:nvPr/>
        </p:nvSpPr>
        <p:spPr bwMode="auto">
          <a:xfrm>
            <a:off x="6026150" y="6215063"/>
            <a:ext cx="1403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Rio Orinoco</a:t>
            </a: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2286000" y="1143000"/>
            <a:ext cx="45720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2000" i="1" dirty="0">
                <a:latin typeface="Corbel" pitchFamily="34" charset="0"/>
              </a:rPr>
              <a:t>Mujeres Hermosas... Las más </a:t>
            </a:r>
            <a:r>
              <a:rPr lang="es-VE" sz="3200" i="1" dirty="0">
                <a:solidFill>
                  <a:srgbClr val="FFC000"/>
                </a:solidFill>
                <a:latin typeface="Corbel" pitchFamily="34" charset="0"/>
              </a:rPr>
              <a:t>BE</a:t>
            </a:r>
            <a:r>
              <a:rPr lang="es-VE" sz="3200" i="1" dirty="0">
                <a:solidFill>
                  <a:srgbClr val="002060"/>
                </a:solidFill>
                <a:latin typeface="Corbel" pitchFamily="34" charset="0"/>
              </a:rPr>
              <a:t>LL</a:t>
            </a:r>
            <a:r>
              <a:rPr lang="es-VE" sz="3200" i="1" dirty="0">
                <a:solidFill>
                  <a:srgbClr val="FF0000"/>
                </a:solidFill>
                <a:latin typeface="Corbel" pitchFamily="34" charset="0"/>
              </a:rPr>
              <a:t>AS</a:t>
            </a:r>
            <a:r>
              <a:rPr lang="es-VE" sz="2000" i="1" dirty="0">
                <a:solidFill>
                  <a:srgbClr val="FF0000"/>
                </a:solidFill>
                <a:latin typeface="Corbel" pitchFamily="34" charset="0"/>
              </a:rPr>
              <a:t> </a:t>
            </a:r>
            <a:r>
              <a:rPr lang="es-VE" sz="2000" i="1" dirty="0">
                <a:latin typeface="Corbel" pitchFamily="34" charset="0"/>
              </a:rPr>
              <a:t>del Mundo.</a:t>
            </a:r>
            <a:endParaRPr lang="es-VE" sz="2000" dirty="0">
              <a:latin typeface="Corbel" pitchFamily="34" charset="0"/>
            </a:endParaRPr>
          </a:p>
        </p:txBody>
      </p:sp>
      <p:pic>
        <p:nvPicPr>
          <p:cNvPr id="24578" name="Picture 2" descr="C:\Users\HP\Desktop\Miss-Universo-pasa-maravillosos-dias-Guantanamo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593725" y="2478088"/>
            <a:ext cx="21209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C:\Users\HP\Desktop\venezolana_Stefania_Fernandez_Miss_Universo_2009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6310313" y="2549525"/>
            <a:ext cx="2119312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 descr="C:\Users\HP\Desktop\02584_PaginasIreneSaez02_122_339lo.jpg"/>
          <p:cNvPicPr>
            <a:picLocks noChangeAspect="1" noChangeArrowheads="1"/>
          </p:cNvPicPr>
          <p:nvPr/>
        </p:nvPicPr>
        <p:blipFill>
          <a:blip r:embed="rId5">
            <a:lum bright="-40000"/>
          </a:blip>
          <a:srcRect/>
          <a:stretch>
            <a:fillRect/>
          </a:stretch>
        </p:blipFill>
        <p:spPr bwMode="auto">
          <a:xfrm>
            <a:off x="3779838" y="2925763"/>
            <a:ext cx="146208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HP\Desktop\1348347888_5c02db8553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104775" y="1428750"/>
            <a:ext cx="3109913" cy="23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 descr="C:\Users\HP\Desktop\PABELL~1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3214688" y="1454150"/>
            <a:ext cx="3109912" cy="23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C:\Users\HP\Desktop\hallacas-y-ensalada-de-gallina-por-encargo_d02383bd1_2.jpg"/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6286500" y="1452563"/>
            <a:ext cx="2667000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 descr="C:\Users\HP\Desktop\cachapa.jpg"/>
          <p:cNvPicPr>
            <a:picLocks noChangeAspect="1" noChangeArrowheads="1"/>
          </p:cNvPicPr>
          <p:nvPr/>
        </p:nvPicPr>
        <p:blipFill>
          <a:blip r:embed="rId6">
            <a:lum bright="-10000"/>
          </a:blip>
          <a:srcRect/>
          <a:stretch>
            <a:fillRect/>
          </a:stretch>
        </p:blipFill>
        <p:spPr bwMode="auto">
          <a:xfrm>
            <a:off x="214313" y="4000500"/>
            <a:ext cx="28797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6" descr="C:\Users\HP\Desktop\Generales_ImgArticulo_T7_3170_20091028_09513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63" y="4200525"/>
            <a:ext cx="28289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7" descr="C:\Users\HP\Desktop\dulcelechosa_66.jpg"/>
          <p:cNvPicPr>
            <a:picLocks noChangeAspect="1" noChangeArrowheads="1"/>
          </p:cNvPicPr>
          <p:nvPr/>
        </p:nvPicPr>
        <p:blipFill>
          <a:blip r:embed="rId8">
            <a:lum bright="-10000"/>
          </a:blip>
          <a:srcRect/>
          <a:stretch>
            <a:fillRect/>
          </a:stretch>
        </p:blipFill>
        <p:spPr bwMode="auto">
          <a:xfrm>
            <a:off x="6929438" y="4000500"/>
            <a:ext cx="161925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0" name="7 CuadroTexto"/>
          <p:cNvSpPr txBox="1">
            <a:spLocks noChangeArrowheads="1"/>
          </p:cNvSpPr>
          <p:nvPr/>
        </p:nvSpPr>
        <p:spPr bwMode="auto">
          <a:xfrm>
            <a:off x="396875" y="357188"/>
            <a:ext cx="8350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¡¡Ah nuestras arepas, pabellón criollo, hallacas, cachapas, caraotas, dulce de lechosa!!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HP\Desktop\mondongo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428625" y="3286125"/>
            <a:ext cx="3857625" cy="30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C:\Users\HP\Desktop\IMG_2558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4714875" y="285750"/>
            <a:ext cx="3786188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C:\Users\HP\Desktop\pastel-de-chucho-1239505383_full550.jpg"/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428625" y="285750"/>
            <a:ext cx="38576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 descr="C:\Users\HP\Desktop\casab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2643188"/>
            <a:ext cx="3786187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5 CuadroTexto"/>
          <p:cNvSpPr txBox="1">
            <a:spLocks noChangeArrowheads="1"/>
          </p:cNvSpPr>
          <p:nvPr/>
        </p:nvSpPr>
        <p:spPr bwMode="auto">
          <a:xfrm>
            <a:off x="357188" y="285750"/>
            <a:ext cx="1822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rgbClr val="FF0000"/>
                </a:solidFill>
                <a:latin typeface="Corbel" pitchFamily="34" charset="0"/>
              </a:rPr>
              <a:t>Pastel de Chucho</a:t>
            </a:r>
          </a:p>
        </p:txBody>
      </p:sp>
      <p:sp>
        <p:nvSpPr>
          <p:cNvPr id="29703" name="6 CuadroTexto"/>
          <p:cNvSpPr txBox="1">
            <a:spLocks noChangeArrowheads="1"/>
          </p:cNvSpPr>
          <p:nvPr/>
        </p:nvSpPr>
        <p:spPr bwMode="auto">
          <a:xfrm>
            <a:off x="4751388" y="285750"/>
            <a:ext cx="1392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rgbClr val="FF0000"/>
                </a:solidFill>
                <a:latin typeface="Corbel" pitchFamily="34" charset="0"/>
              </a:rPr>
              <a:t>Pisca Andina</a:t>
            </a:r>
          </a:p>
        </p:txBody>
      </p:sp>
      <p:sp>
        <p:nvSpPr>
          <p:cNvPr id="29704" name="8 CuadroTexto"/>
          <p:cNvSpPr txBox="1">
            <a:spLocks noChangeArrowheads="1"/>
          </p:cNvSpPr>
          <p:nvPr/>
        </p:nvSpPr>
        <p:spPr bwMode="auto">
          <a:xfrm>
            <a:off x="357188" y="3500438"/>
            <a:ext cx="1182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rgbClr val="FF0000"/>
                </a:solidFill>
                <a:latin typeface="Corbel" pitchFamily="34" charset="0"/>
              </a:rPr>
              <a:t>Mondongo</a:t>
            </a:r>
          </a:p>
        </p:txBody>
      </p:sp>
      <p:pic>
        <p:nvPicPr>
          <p:cNvPr id="29705" name="Picture 10" descr="C:\Users\HP\Desktop\Sancocho venezolan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4429125"/>
            <a:ext cx="3786187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6" name="9 CuadroTexto"/>
          <p:cNvSpPr txBox="1">
            <a:spLocks noChangeArrowheads="1"/>
          </p:cNvSpPr>
          <p:nvPr/>
        </p:nvSpPr>
        <p:spPr bwMode="auto">
          <a:xfrm>
            <a:off x="4572000" y="2643188"/>
            <a:ext cx="881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i="1">
                <a:solidFill>
                  <a:srgbClr val="FF0000"/>
                </a:solidFill>
                <a:latin typeface="Corbel" pitchFamily="34" charset="0"/>
              </a:rPr>
              <a:t>Casabe</a:t>
            </a:r>
          </a:p>
        </p:txBody>
      </p:sp>
      <p:sp>
        <p:nvSpPr>
          <p:cNvPr id="29707" name="10 CuadroTexto"/>
          <p:cNvSpPr txBox="1">
            <a:spLocks noChangeArrowheads="1"/>
          </p:cNvSpPr>
          <p:nvPr/>
        </p:nvSpPr>
        <p:spPr bwMode="auto">
          <a:xfrm>
            <a:off x="4572000" y="4429125"/>
            <a:ext cx="1211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solidFill>
                  <a:srgbClr val="FF0000"/>
                </a:solidFill>
              </a:rPr>
              <a:t>Sancocho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Rectángulo"/>
          <p:cNvSpPr>
            <a:spLocks noChangeArrowheads="1"/>
          </p:cNvSpPr>
          <p:nvPr/>
        </p:nvSpPr>
        <p:spPr bwMode="auto">
          <a:xfrm>
            <a:off x="142875" y="785813"/>
            <a:ext cx="4572000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i="1">
                <a:latin typeface="Corbel" pitchFamily="34" charset="0"/>
              </a:rPr>
              <a:t>En Venezuela no decimos amigo, decimos: pana, chamo(a)</a:t>
            </a:r>
            <a:br>
              <a:rPr lang="es-VE" i="1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En Venezuela no decimos  fiesta, decimos: Rumba, bochinche, parranda</a:t>
            </a:r>
            <a:br>
              <a:rPr lang="es-VE" i="1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En Venezuela no decimos hola, decimos: Epa pana, que más.</a:t>
            </a:r>
            <a:br>
              <a:rPr lang="es-VE" i="1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En Venezuela no decimos que borrachera, decimos: ¡¡¡Tremenda pea!!!</a:t>
            </a:r>
            <a:br>
              <a:rPr lang="es-VE" i="1">
                <a:latin typeface="Corbel" pitchFamily="34" charset="0"/>
              </a:rPr>
            </a:br>
            <a:endParaRPr lang="es-VE">
              <a:latin typeface="Corbel" pitchFamily="34" charset="0"/>
            </a:endParaRPr>
          </a:p>
        </p:txBody>
      </p:sp>
      <p:sp>
        <p:nvSpPr>
          <p:cNvPr id="30723" name="2 Rectángulo"/>
          <p:cNvSpPr>
            <a:spLocks noChangeArrowheads="1"/>
          </p:cNvSpPr>
          <p:nvPr/>
        </p:nvSpPr>
        <p:spPr bwMode="auto">
          <a:xfrm>
            <a:off x="4643438" y="785813"/>
            <a:ext cx="4572000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i="1">
                <a:latin typeface="Corbel" pitchFamily="34" charset="0"/>
              </a:rPr>
              <a:t>-En Venezuela no decimos hazme un favor, decimos: ¡Hazme la segunda ahí!</a:t>
            </a:r>
            <a:br>
              <a:rPr lang="es-VE" i="1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En Venezuela no decimos dinero, decimos: Rial, Lucas, </a:t>
            </a:r>
            <a:br>
              <a:rPr lang="es-VE" i="1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En Venezuela no decimos Hot Dog, decimos: Perro Caliente</a:t>
            </a:r>
            <a:br>
              <a:rPr lang="es-VE" i="1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En Venezuela no decimos Burla, decimos: Chalequeo.</a:t>
            </a:r>
            <a:br>
              <a:rPr lang="es-VE" i="1">
                <a:latin typeface="Corbel" pitchFamily="34" charset="0"/>
              </a:rPr>
            </a:br>
            <a:endParaRPr lang="es-VE">
              <a:latin typeface="Corbel" pitchFamily="34" charset="0"/>
            </a:endParaRPr>
          </a:p>
        </p:txBody>
      </p:sp>
      <p:sp>
        <p:nvSpPr>
          <p:cNvPr id="30724" name="3 Rectángulo"/>
          <p:cNvSpPr>
            <a:spLocks noChangeArrowheads="1"/>
          </p:cNvSpPr>
          <p:nvPr/>
        </p:nvSpPr>
        <p:spPr bwMode="auto">
          <a:xfrm>
            <a:off x="214313" y="3549650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i="1">
                <a:latin typeface="Corbel" pitchFamily="34" charset="0"/>
              </a:rPr>
              <a:t>En Venezuela no decimos enamorar, decimos: Echar los perrossss</a:t>
            </a:r>
            <a:br>
              <a:rPr lang="es-VE" i="1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En Venezuela no decimos divertirse, decimos: Echar vaina, joder...</a:t>
            </a:r>
            <a:br>
              <a:rPr lang="es-VE" i="1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En Venezuela no decimos tomar licor, decimos: Tomar caña, echarnos los palos.</a:t>
            </a:r>
            <a:endParaRPr lang="es-VE">
              <a:latin typeface="Corbel" pitchFamily="34" charset="0"/>
            </a:endParaRPr>
          </a:p>
        </p:txBody>
      </p:sp>
      <p:sp>
        <p:nvSpPr>
          <p:cNvPr id="30725" name="4 Rectángulo"/>
          <p:cNvSpPr>
            <a:spLocks noChangeArrowheads="1"/>
          </p:cNvSpPr>
          <p:nvPr/>
        </p:nvSpPr>
        <p:spPr bwMode="auto">
          <a:xfrm>
            <a:off x="4929188" y="4071938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i="1">
                <a:latin typeface="Corbel" pitchFamily="34" charset="0"/>
              </a:rPr>
              <a:t>En Venezuela no decimos: LLévame,</a:t>
            </a:r>
            <a:r>
              <a:rPr lang="es-VE">
                <a:latin typeface="Corbel" pitchFamily="34" charset="0"/>
              </a:rPr>
              <a:t/>
            </a:r>
            <a:br>
              <a:rPr lang="es-VE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decimos: Dame la cola....</a:t>
            </a:r>
          </a:p>
          <a:p>
            <a:r>
              <a:rPr lang="es-VE">
                <a:latin typeface="Corbel" pitchFamily="34" charset="0"/>
              </a:rPr>
              <a:t/>
            </a:r>
            <a:br>
              <a:rPr lang="es-VE">
                <a:latin typeface="Corbel" pitchFamily="34" charset="0"/>
              </a:rPr>
            </a:br>
            <a:r>
              <a:rPr lang="es-VE" i="1">
                <a:latin typeface="Corbel" pitchFamily="34" charset="0"/>
              </a:rPr>
              <a:t>Y así podía seguir todo el día....</a:t>
            </a:r>
            <a:endParaRPr lang="es-VE">
              <a:latin typeface="Corbel" pitchFamily="34" charset="0"/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428875" y="100012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b="1" i="1">
                <a:solidFill>
                  <a:srgbClr val="FF0000"/>
                </a:solidFill>
                <a:latin typeface="Corbel" pitchFamily="34" charset="0"/>
              </a:rPr>
              <a:t>En Venezuela no decimos Cerveza, decimos: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905583" y="1857364"/>
            <a:ext cx="3332835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i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¡¡Polar!!</a:t>
            </a:r>
          </a:p>
        </p:txBody>
      </p:sp>
      <p:pic>
        <p:nvPicPr>
          <p:cNvPr id="30722" name="Picture 2" descr="C:\Users\HP\Desktop\2637530188_cd2b0cfed0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571500" y="3268663"/>
            <a:ext cx="182721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 descr="C:\Users\HP\Desktop\MVfvWXPKzsfc.jpg"/>
          <p:cNvPicPr>
            <a:picLocks noChangeAspect="1" noChangeArrowheads="1"/>
          </p:cNvPicPr>
          <p:nvPr/>
        </p:nvPicPr>
        <p:blipFill>
          <a:blip r:embed="rId4">
            <a:lum bright="-20000"/>
          </a:blip>
          <a:srcRect/>
          <a:stretch>
            <a:fillRect/>
          </a:stretch>
        </p:blipFill>
        <p:spPr bwMode="auto">
          <a:xfrm>
            <a:off x="2357438" y="3286125"/>
            <a:ext cx="2782887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C:\Users\HP\Desktop\l12767662034_4695.jpg"/>
          <p:cNvPicPr>
            <a:picLocks noChangeAspect="1" noChangeArrowheads="1"/>
          </p:cNvPicPr>
          <p:nvPr/>
        </p:nvPicPr>
        <p:blipFill>
          <a:blip r:embed="rId5">
            <a:lum bright="-20000"/>
          </a:blip>
          <a:srcRect/>
          <a:stretch>
            <a:fillRect/>
          </a:stretch>
        </p:blipFill>
        <p:spPr bwMode="auto">
          <a:xfrm>
            <a:off x="5072063" y="3214688"/>
            <a:ext cx="30575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913787" y="5643578"/>
            <a:ext cx="731642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i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¡¡Sentimiento Nacional!!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Rectángulo"/>
          <p:cNvSpPr>
            <a:spLocks noChangeArrowheads="1"/>
          </p:cNvSpPr>
          <p:nvPr/>
        </p:nvSpPr>
        <p:spPr bwMode="auto">
          <a:xfrm>
            <a:off x="1778000" y="500063"/>
            <a:ext cx="57832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3200" i="1">
                <a:solidFill>
                  <a:srgbClr val="FF0000"/>
                </a:solidFill>
                <a:latin typeface="Corbel" pitchFamily="34" charset="0"/>
              </a:rPr>
              <a:t>Si hablamos de nuestro Béisbol...</a:t>
            </a:r>
          </a:p>
        </p:txBody>
      </p:sp>
      <p:pic>
        <p:nvPicPr>
          <p:cNvPr id="32771" name="Picture 2" descr="C:\Users\HP\Desktop\Tigres de Aragua.jpg"/>
          <p:cNvPicPr>
            <a:picLocks noChangeAspect="1" noChangeArrowheads="1"/>
          </p:cNvPicPr>
          <p:nvPr/>
        </p:nvPicPr>
        <p:blipFill>
          <a:blip r:embed="rId3">
            <a:lum bright="-20000"/>
          </a:blip>
          <a:srcRect/>
          <a:stretch>
            <a:fillRect/>
          </a:stretch>
        </p:blipFill>
        <p:spPr bwMode="auto">
          <a:xfrm>
            <a:off x="2865438" y="1785938"/>
            <a:ext cx="363537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3" descr="C:\Users\HP\Desktop\los-tigres-de-aragua_tigrota_venezolana.jpg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>
            <a:off x="6478588" y="1785938"/>
            <a:ext cx="2236787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4 CuadroTexto"/>
          <p:cNvSpPr txBox="1">
            <a:spLocks noChangeArrowheads="1"/>
          </p:cNvSpPr>
          <p:nvPr/>
        </p:nvSpPr>
        <p:spPr bwMode="auto">
          <a:xfrm>
            <a:off x="6423025" y="5549900"/>
            <a:ext cx="25066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1400" i="1">
                <a:latin typeface="Corbel" pitchFamily="34" charset="0"/>
              </a:rPr>
              <a:t>¡¡Qué hermosura de Aragüeña!!</a:t>
            </a:r>
          </a:p>
        </p:txBody>
      </p:sp>
      <p:pic>
        <p:nvPicPr>
          <p:cNvPr id="32774" name="Picture 4" descr="C:\Users\HP\Desktop\concepcion.jpg"/>
          <p:cNvPicPr>
            <a:picLocks noChangeAspect="1" noChangeArrowheads="1"/>
          </p:cNvPicPr>
          <p:nvPr/>
        </p:nvPicPr>
        <p:blipFill>
          <a:blip r:embed="rId5">
            <a:lum bright="-20000"/>
          </a:blip>
          <a:srcRect/>
          <a:stretch>
            <a:fillRect/>
          </a:stretch>
        </p:blipFill>
        <p:spPr bwMode="auto">
          <a:xfrm>
            <a:off x="338138" y="1785938"/>
            <a:ext cx="25781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5" name="6 CuadroTexto"/>
          <p:cNvSpPr txBox="1">
            <a:spLocks noChangeArrowheads="1"/>
          </p:cNvSpPr>
          <p:nvPr/>
        </p:nvSpPr>
        <p:spPr bwMode="auto">
          <a:xfrm>
            <a:off x="571500" y="5572125"/>
            <a:ext cx="16351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1600" i="1">
                <a:latin typeface="Corbel" pitchFamily="34" charset="0"/>
              </a:rPr>
              <a:t>David Concepción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HP\Desktop\leones del caracas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0" y="2214563"/>
            <a:ext cx="28670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C:\Users\HP\Desktop\Vizquel9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76875" y="785813"/>
            <a:ext cx="352425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3 CuadroTexto"/>
          <p:cNvSpPr txBox="1">
            <a:spLocks noChangeArrowheads="1"/>
          </p:cNvSpPr>
          <p:nvPr/>
        </p:nvSpPr>
        <p:spPr bwMode="auto">
          <a:xfrm>
            <a:off x="6604000" y="6416675"/>
            <a:ext cx="1468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Omar Vizquel</a:t>
            </a:r>
          </a:p>
        </p:txBody>
      </p:sp>
      <p:pic>
        <p:nvPicPr>
          <p:cNvPr id="33797" name="Picture 4" descr="C:\Users\HP\Desktop\CESAR_TOVAR2.jpg"/>
          <p:cNvPicPr>
            <a:picLocks noChangeAspect="1" noChangeArrowheads="1"/>
          </p:cNvPicPr>
          <p:nvPr/>
        </p:nvPicPr>
        <p:blipFill>
          <a:blip r:embed="rId5">
            <a:lum bright="-20000"/>
          </a:blip>
          <a:srcRect/>
          <a:stretch>
            <a:fillRect/>
          </a:stretch>
        </p:blipFill>
        <p:spPr bwMode="auto">
          <a:xfrm>
            <a:off x="2994025" y="3478213"/>
            <a:ext cx="22209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7 CuadroTexto"/>
          <p:cNvSpPr txBox="1">
            <a:spLocks noChangeArrowheads="1"/>
          </p:cNvSpPr>
          <p:nvPr/>
        </p:nvSpPr>
        <p:spPr bwMode="auto">
          <a:xfrm>
            <a:off x="3492500" y="6381750"/>
            <a:ext cx="1246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César Tovar</a:t>
            </a:r>
          </a:p>
        </p:txBody>
      </p:sp>
      <p:pic>
        <p:nvPicPr>
          <p:cNvPr id="33799" name="Picture 7" descr="C:\Users\HP\Desktop\davalillo_def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16288" y="785813"/>
            <a:ext cx="15430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260725" y="3071813"/>
            <a:ext cx="15986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VE" i="1" dirty="0">
                <a:latin typeface="+mn-lt"/>
              </a:rPr>
              <a:t>Víctor Davalillo</a:t>
            </a: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HP\Desktop\enlatiendadetiburones00ig8.jpg"/>
          <p:cNvPicPr>
            <a:picLocks noChangeAspect="1" noChangeArrowheads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>
            <a:off x="1214438" y="2347913"/>
            <a:ext cx="287972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5" descr="C:\Users\HP\Desktop\ozzie-mouthpiecesportscom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4714875" y="1285875"/>
            <a:ext cx="31623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6 CuadroTexto"/>
          <p:cNvSpPr txBox="1">
            <a:spLocks noChangeArrowheads="1"/>
          </p:cNvSpPr>
          <p:nvPr/>
        </p:nvSpPr>
        <p:spPr bwMode="auto">
          <a:xfrm>
            <a:off x="5492750" y="5715000"/>
            <a:ext cx="1865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Oswaldo Guillén</a:t>
            </a: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HP\Desktop\y1ppHacPZmgvtEsyuNstuFO9k1PBw6awMKNv5WWdUcfCri7rE9azlV5cq5DRKH8EguuVhqmYkUcbi0gNlIOcfuX1w[1].jpg"/>
          <p:cNvPicPr>
            <a:picLocks noChangeAspect="1" noChangeArrowheads="1"/>
          </p:cNvPicPr>
          <p:nvPr/>
        </p:nvPicPr>
        <p:blipFill>
          <a:blip r:embed="rId3">
            <a:lum bright="-20000" contrast="20000"/>
          </a:blip>
          <a:srcRect/>
          <a:stretch>
            <a:fillRect/>
          </a:stretch>
        </p:blipFill>
        <p:spPr bwMode="auto">
          <a:xfrm>
            <a:off x="428625" y="1928813"/>
            <a:ext cx="320040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 descr="C:\Users\HP\Desktop\chico_carrasquel.jpg"/>
          <p:cNvPicPr>
            <a:picLocks noChangeAspect="1" noChangeArrowheads="1"/>
          </p:cNvPicPr>
          <p:nvPr/>
        </p:nvPicPr>
        <p:blipFill>
          <a:blip r:embed="rId4">
            <a:lum bright="-20000"/>
          </a:blip>
          <a:srcRect/>
          <a:stretch>
            <a:fillRect/>
          </a:stretch>
        </p:blipFill>
        <p:spPr bwMode="auto">
          <a:xfrm>
            <a:off x="4429125" y="3857625"/>
            <a:ext cx="3887788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C:\Users\HP\Desktop\johan_santana.jpg"/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5214938" y="928688"/>
            <a:ext cx="1595437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4 CuadroTexto"/>
          <p:cNvSpPr txBox="1">
            <a:spLocks noChangeArrowheads="1"/>
          </p:cNvSpPr>
          <p:nvPr/>
        </p:nvSpPr>
        <p:spPr bwMode="auto">
          <a:xfrm>
            <a:off x="5214938" y="642938"/>
            <a:ext cx="1585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Johan Santana</a:t>
            </a:r>
          </a:p>
        </p:txBody>
      </p:sp>
      <p:sp>
        <p:nvSpPr>
          <p:cNvPr id="35846" name="5 CuadroTexto"/>
          <p:cNvSpPr txBox="1">
            <a:spLocks noChangeArrowheads="1"/>
          </p:cNvSpPr>
          <p:nvPr/>
        </p:nvSpPr>
        <p:spPr bwMode="auto">
          <a:xfrm>
            <a:off x="5116513" y="6286500"/>
            <a:ext cx="27416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>
                <a:latin typeface="Corbel" pitchFamily="34" charset="0"/>
              </a:rPr>
              <a:t>Alfonso “Chico” Carrasquel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deportes809.com/wp-content/uploads/2009/12/Aguilas-de-Zulia-logo.gif"/>
          <p:cNvPicPr>
            <a:picLocks noChangeAspect="1" noChangeArrowheads="1"/>
          </p:cNvPicPr>
          <p:nvPr/>
        </p:nvPicPr>
        <p:blipFill>
          <a:blip r:embed="rId3">
            <a:lum bright="-20000"/>
          </a:blip>
          <a:srcRect/>
          <a:stretch>
            <a:fillRect/>
          </a:stretch>
        </p:blipFill>
        <p:spPr bwMode="auto">
          <a:xfrm>
            <a:off x="500063" y="2339975"/>
            <a:ext cx="287972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 descr="C:\Users\HP\Desktop\LuisAparicio2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4500563" y="500063"/>
            <a:ext cx="2768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3 Rectángulo"/>
          <p:cNvSpPr>
            <a:spLocks noChangeArrowheads="1"/>
          </p:cNvSpPr>
          <p:nvPr/>
        </p:nvSpPr>
        <p:spPr bwMode="auto">
          <a:xfrm>
            <a:off x="4643438" y="4143375"/>
            <a:ext cx="25098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b="1" i="1"/>
              <a:t>Luis Aparicio</a:t>
            </a:r>
          </a:p>
          <a:p>
            <a:r>
              <a:rPr lang="es-VE" sz="1400" b="1" i="1"/>
              <a:t>Hall de la Fama venezolano</a:t>
            </a:r>
            <a:endParaRPr lang="es-VE" sz="1400" i="1"/>
          </a:p>
        </p:txBody>
      </p:sp>
      <p:sp>
        <p:nvSpPr>
          <p:cNvPr id="36869" name="4 Rectángulo"/>
          <p:cNvSpPr>
            <a:spLocks noChangeArrowheads="1"/>
          </p:cNvSpPr>
          <p:nvPr/>
        </p:nvSpPr>
        <p:spPr bwMode="auto">
          <a:xfrm>
            <a:off x="3714750" y="5143500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b="1" i="1"/>
              <a:t>Fue elegido para ingresar al Salón de la Fama(EEUU) por los cronistas del Beisbol en el año de 1984 obteniendo 341 de 406 votos (84,62%) para orgullo de todos los venezolanos. </a:t>
            </a:r>
            <a:endParaRPr lang="es-VE" i="1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Rectángulo"/>
          <p:cNvSpPr>
            <a:spLocks noChangeArrowheads="1"/>
          </p:cNvSpPr>
          <p:nvPr/>
        </p:nvSpPr>
        <p:spPr bwMode="auto">
          <a:xfrm>
            <a:off x="0" y="1571625"/>
            <a:ext cx="4762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3200" i="1">
                <a:solidFill>
                  <a:srgbClr val="FF0000"/>
                </a:solidFill>
              </a:rPr>
              <a:t>y la Vinotinto, ni hablar....</a:t>
            </a:r>
            <a:endParaRPr lang="es-VE" sz="3200">
              <a:solidFill>
                <a:srgbClr val="FF0000"/>
              </a:solidFill>
            </a:endParaRPr>
          </a:p>
        </p:txBody>
      </p:sp>
      <p:pic>
        <p:nvPicPr>
          <p:cNvPr id="37891" name="Picture 1" descr="C:\Users\HP\Desktop\la_vinotinto_posa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4324350" y="500063"/>
            <a:ext cx="43195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3 CuadroTexto"/>
          <p:cNvSpPr txBox="1">
            <a:spLocks noChangeArrowheads="1"/>
          </p:cNvSpPr>
          <p:nvPr/>
        </p:nvSpPr>
        <p:spPr bwMode="auto">
          <a:xfrm>
            <a:off x="2381250" y="6324600"/>
            <a:ext cx="4476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2400" i="1">
                <a:solidFill>
                  <a:srgbClr val="FF0000"/>
                </a:solidFill>
              </a:rPr>
              <a:t>La mejor afición: La del Táchira</a:t>
            </a:r>
          </a:p>
        </p:txBody>
      </p:sp>
      <p:pic>
        <p:nvPicPr>
          <p:cNvPr id="37893" name="Picture 2" descr="C:\Users\HP\Desktop\boca_tachira_aficion_tachira.jpg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2643188" y="3429000"/>
            <a:ext cx="3840162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754313" y="363538"/>
            <a:ext cx="3635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4000" i="1">
                <a:solidFill>
                  <a:srgbClr val="FF0000"/>
                </a:solidFill>
              </a:rPr>
              <a:t>Nuestras ferias</a:t>
            </a:r>
          </a:p>
        </p:txBody>
      </p:sp>
      <p:pic>
        <p:nvPicPr>
          <p:cNvPr id="54274" name="Picture 2" descr="C:\Users\HP\Desktop\ferias-de-san-sebastian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357188" y="1857375"/>
            <a:ext cx="28892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3" descr="C:\Users\HP\Desktop\MAESTRANZA CESAR GIRON DE MARACAY 2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6072188" y="1843088"/>
            <a:ext cx="27860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785813" y="1500188"/>
            <a:ext cx="16843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San Sebastián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143625" y="1500188"/>
            <a:ext cx="2698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Maestranza Cesar Girón</a:t>
            </a:r>
          </a:p>
        </p:txBody>
      </p:sp>
      <p:pic>
        <p:nvPicPr>
          <p:cNvPr id="54278" name="Picture 6" descr="C:\Users\HP\Desktop\324815_2[1].jpg"/>
          <p:cNvPicPr>
            <a:picLocks noChangeAspect="1" noChangeArrowheads="1"/>
          </p:cNvPicPr>
          <p:nvPr/>
        </p:nvPicPr>
        <p:blipFill>
          <a:blip r:embed="rId5">
            <a:lum bright="-10000" contrast="10000"/>
          </a:blip>
          <a:srcRect/>
          <a:stretch>
            <a:fillRect/>
          </a:stretch>
        </p:blipFill>
        <p:spPr bwMode="auto">
          <a:xfrm>
            <a:off x="357188" y="3643313"/>
            <a:ext cx="285750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827088" y="5516563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Feria de Mérida</a:t>
            </a:r>
          </a:p>
        </p:txBody>
      </p:sp>
      <p:pic>
        <p:nvPicPr>
          <p:cNvPr id="30735" name="Picture 15" descr="C:\Users\HP\Desktop\FOTO PLAZA VALENCIA VISTA AEREA.jpg"/>
          <p:cNvPicPr>
            <a:picLocks noChangeAspect="1" noChangeArrowheads="1"/>
          </p:cNvPicPr>
          <p:nvPr/>
        </p:nvPicPr>
        <p:blipFill>
          <a:blip r:embed="rId6">
            <a:lum bright="-20000" contrast="10000"/>
          </a:blip>
          <a:srcRect/>
          <a:stretch>
            <a:fillRect/>
          </a:stretch>
        </p:blipFill>
        <p:spPr bwMode="auto">
          <a:xfrm>
            <a:off x="3214688" y="1857375"/>
            <a:ext cx="2859087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4071938" y="1487488"/>
            <a:ext cx="10525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Valencia</a:t>
            </a:r>
          </a:p>
        </p:txBody>
      </p:sp>
      <p:pic>
        <p:nvPicPr>
          <p:cNvPr id="30736" name="Picture 16" descr="C:\Users\HP\Desktop\RDV-FRANCISCO 1[1].JPG"/>
          <p:cNvPicPr>
            <a:picLocks noChangeAspect="1" noChangeArrowheads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6011863" y="3644900"/>
            <a:ext cx="2859087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7019925" y="5516563"/>
            <a:ext cx="749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i="1"/>
              <a:t>Tovar</a:t>
            </a:r>
          </a:p>
        </p:txBody>
      </p:sp>
      <p:pic>
        <p:nvPicPr>
          <p:cNvPr id="38935" name="Picture 23" descr="C:\Users\HP\Desktop\plaza_de_toros_en_maracaibo_grande.jpg"/>
          <p:cNvPicPr>
            <a:picLocks noChangeAspect="1" noChangeArrowheads="1"/>
          </p:cNvPicPr>
          <p:nvPr/>
        </p:nvPicPr>
        <p:blipFill>
          <a:blip r:embed="rId8">
            <a:lum bright="-10000"/>
          </a:blip>
          <a:srcRect/>
          <a:stretch>
            <a:fillRect/>
          </a:stretch>
        </p:blipFill>
        <p:spPr bwMode="auto">
          <a:xfrm>
            <a:off x="3214688" y="3643313"/>
            <a:ext cx="28575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3995738" y="5516563"/>
            <a:ext cx="1262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Maracaibo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8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4" grpId="0"/>
      <p:bldP spid="16" grpId="0"/>
      <p:bldP spid="18" grpId="0"/>
      <p:bldP spid="25" grpId="0"/>
      <p:bldP spid="25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C:\Users\HP\Desktop\Feriadelachinita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500063" y="2609850"/>
            <a:ext cx="2928937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2 CuadroTexto"/>
          <p:cNvSpPr txBox="1">
            <a:spLocks noChangeArrowheads="1"/>
          </p:cNvSpPr>
          <p:nvPr/>
        </p:nvSpPr>
        <p:spPr bwMode="auto">
          <a:xfrm>
            <a:off x="1403350" y="2201863"/>
            <a:ext cx="1223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La Chinita</a:t>
            </a:r>
          </a:p>
        </p:txBody>
      </p:sp>
      <p:pic>
        <p:nvPicPr>
          <p:cNvPr id="39940" name="Picture 5" descr="C:\Users\HP\Desktop\mesa_navidad.jpg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>
            <a:off x="4643438" y="4438650"/>
            <a:ext cx="2808287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6 CuadroTexto"/>
          <p:cNvSpPr txBox="1">
            <a:spLocks noChangeArrowheads="1"/>
          </p:cNvSpPr>
          <p:nvPr/>
        </p:nvSpPr>
        <p:spPr bwMode="auto">
          <a:xfrm>
            <a:off x="6143625" y="2214563"/>
            <a:ext cx="16843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Divina Pastora</a:t>
            </a:r>
          </a:p>
        </p:txBody>
      </p:sp>
      <p:sp>
        <p:nvSpPr>
          <p:cNvPr id="39942" name="8 CuadroTexto"/>
          <p:cNvSpPr txBox="1">
            <a:spLocks noChangeArrowheads="1"/>
          </p:cNvSpPr>
          <p:nvPr/>
        </p:nvSpPr>
        <p:spPr bwMode="auto">
          <a:xfrm>
            <a:off x="5148263" y="6286500"/>
            <a:ext cx="1736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Cena navideña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428860" y="719720"/>
            <a:ext cx="383951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….y fiestas</a:t>
            </a:r>
          </a:p>
        </p:txBody>
      </p:sp>
      <p:pic>
        <p:nvPicPr>
          <p:cNvPr id="39944" name="Picture 3" descr="C:\Users\HP\Desktop\2354896102_6f709ea55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63" y="2571750"/>
            <a:ext cx="24384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5" name="13 CuadroTexto"/>
          <p:cNvSpPr txBox="1">
            <a:spLocks noChangeArrowheads="1"/>
          </p:cNvSpPr>
          <p:nvPr/>
        </p:nvSpPr>
        <p:spPr bwMode="auto">
          <a:xfrm>
            <a:off x="3306763" y="2211388"/>
            <a:ext cx="24892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Consolación de Táriba</a:t>
            </a:r>
          </a:p>
          <a:p>
            <a:endParaRPr lang="es-VE"/>
          </a:p>
        </p:txBody>
      </p:sp>
      <p:pic>
        <p:nvPicPr>
          <p:cNvPr id="39946" name="Picture 17" descr="C:\Users\HP\Desktop\20080804klpgeogve_6_Ies_SCO.jpg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5724525" y="2565400"/>
            <a:ext cx="2857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7" name="Picture 13" descr="C:\Users\HP\Desktop\Dia_Virgen_del_Valle.jpg"/>
          <p:cNvPicPr>
            <a:picLocks noChangeAspect="1" noChangeArrowheads="1"/>
          </p:cNvPicPr>
          <p:nvPr/>
        </p:nvPicPr>
        <p:blipFill>
          <a:blip r:embed="rId7">
            <a:lum bright="-10000"/>
          </a:blip>
          <a:srcRect/>
          <a:stretch>
            <a:fillRect/>
          </a:stretch>
        </p:blipFill>
        <p:spPr bwMode="auto">
          <a:xfrm>
            <a:off x="2122488" y="4437063"/>
            <a:ext cx="2520950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8" name="14 CuadroTexto"/>
          <p:cNvSpPr txBox="1">
            <a:spLocks noChangeArrowheads="1"/>
          </p:cNvSpPr>
          <p:nvPr/>
        </p:nvSpPr>
        <p:spPr bwMode="auto">
          <a:xfrm>
            <a:off x="2484438" y="6308725"/>
            <a:ext cx="1817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i="1"/>
              <a:t>Virgen Del Valle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elpais.com/recorte/20090207elpepuint_9/LCO340/Ies/Vista_aerea_multitudinaria_manifestacion_reeleccion_Chavez_ha_tenido_lugar_hoy_Caracas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5072063" y="1285875"/>
            <a:ext cx="3252787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3" descr="C:\Users\HP\Desktop\untitled.bmp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714375" y="3071813"/>
            <a:ext cx="43576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11577" y="1401063"/>
            <a:ext cx="4280339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8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 glorioso pueblo</a:t>
            </a:r>
          </a:p>
          <a:p>
            <a:pPr algn="ctr">
              <a:defRPr/>
            </a:pPr>
            <a:r>
              <a:rPr lang="es-ES" sz="28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amante de la </a:t>
            </a:r>
          </a:p>
          <a:p>
            <a:pPr algn="ctr">
              <a:defRPr/>
            </a:pPr>
            <a:r>
              <a:rPr lang="es-ES" sz="28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libertad y la democracia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542682" y="5720380"/>
            <a:ext cx="605864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i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¡¡Viva Venezuela!!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Rectángulo"/>
          <p:cNvSpPr>
            <a:spLocks noChangeArrowheads="1"/>
          </p:cNvSpPr>
          <p:nvPr/>
        </p:nvSpPr>
        <p:spPr bwMode="auto">
          <a:xfrm>
            <a:off x="4572000" y="2398713"/>
            <a:ext cx="457200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1400" i="1"/>
              <a:t>   </a:t>
            </a:r>
            <a:r>
              <a:rPr lang="es-VE" sz="1200" i="1"/>
              <a:t>" LA INSTRUCCIÓN ES </a:t>
            </a:r>
          </a:p>
          <a:p>
            <a:r>
              <a:rPr lang="es-VE" sz="1200" i="1"/>
              <a:t>     LA FELICIDAD DE LA VIDA,</a:t>
            </a:r>
          </a:p>
          <a:p>
            <a:r>
              <a:rPr lang="es-VE" sz="1200" i="1"/>
              <a:t>     Y EL IGNORANTE,</a:t>
            </a:r>
          </a:p>
          <a:p>
            <a:r>
              <a:rPr lang="es-VE" sz="1200" i="1"/>
              <a:t>     QUE SIEMPRE ESTÁ PRÓXIMO</a:t>
            </a:r>
          </a:p>
          <a:p>
            <a:r>
              <a:rPr lang="es-VE" sz="1200" i="1"/>
              <a:t>     A REVOLVERSE EN EL LODO DE LA CORRUPCIÓN</a:t>
            </a:r>
          </a:p>
          <a:p>
            <a:r>
              <a:rPr lang="es-VE" sz="1200" i="1"/>
              <a:t>     SE PRECIPITA LUEGO INFALIBLEMENTE</a:t>
            </a:r>
          </a:p>
          <a:p>
            <a:r>
              <a:rPr lang="es-VE" sz="1200" i="1"/>
              <a:t>     EN LAS TINIEBLAS DE LA SERVIDUMBRE. "</a:t>
            </a:r>
          </a:p>
          <a:p>
            <a:r>
              <a:rPr lang="es-VE" i="1"/>
              <a:t>                                                </a:t>
            </a:r>
          </a:p>
          <a:p>
            <a:r>
              <a:rPr lang="es-VE" sz="1200" i="1"/>
              <a:t>                                                              SIMÓN BOLÍVAR.</a:t>
            </a:r>
          </a:p>
          <a:p>
            <a:r>
              <a:rPr lang="es-VE" sz="1200"/>
              <a:t> </a:t>
            </a:r>
          </a:p>
        </p:txBody>
      </p:sp>
      <p:pic>
        <p:nvPicPr>
          <p:cNvPr id="41987" name="Picture 2" descr="http://venezuela-us.org/es/wp-content/uploads/2009/05/simon-bolivar.jpg"/>
          <p:cNvPicPr>
            <a:picLocks noChangeAspect="1" noChangeArrowheads="1"/>
          </p:cNvPicPr>
          <p:nvPr/>
        </p:nvPicPr>
        <p:blipFill>
          <a:blip r:embed="rId3">
            <a:lum bright="-20000" contrast="10000"/>
          </a:blip>
          <a:srcRect/>
          <a:stretch>
            <a:fillRect/>
          </a:stretch>
        </p:blipFill>
        <p:spPr bwMode="auto">
          <a:xfrm>
            <a:off x="214313" y="809625"/>
            <a:ext cx="4143375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82513" y="2736503"/>
            <a:ext cx="3978973" cy="138499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8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Saludo desde</a:t>
            </a:r>
          </a:p>
          <a:p>
            <a:pPr algn="ctr">
              <a:defRPr/>
            </a:pPr>
            <a:r>
              <a:rPr lang="es-ES" sz="28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San Cristóbal, Táchira</a:t>
            </a:r>
          </a:p>
          <a:p>
            <a:pPr algn="ctr">
              <a:defRPr/>
            </a:pPr>
            <a:r>
              <a:rPr lang="es-ES" sz="28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Venezuel@.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236296" y="5857892"/>
            <a:ext cx="146706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JOMF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19</TotalTime>
  <Words>596</Words>
  <Application>Microsoft Office PowerPoint</Application>
  <PresentationFormat>Presentación en pantalla (4:3)</PresentationFormat>
  <Paragraphs>158</Paragraphs>
  <Slides>30</Slides>
  <Notes>29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LOGO PARA TODO</vt:lpstr>
      <vt:lpstr>Diseño predeterminado</vt:lpstr>
      <vt:lpstr>Venezuela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2013-07-16T15:42:17Z</dcterms:created>
  <dcterms:modified xsi:type="dcterms:W3CDTF">2013-07-16T16:01:50Z</dcterms:modified>
</cp:coreProperties>
</file>