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  <p:sldMasterId id="2147483663" r:id="rId2"/>
  </p:sldMasterIdLst>
  <p:notesMasterIdLst>
    <p:notesMasterId r:id="rId62"/>
  </p:notesMasterIdLst>
  <p:sldIdLst>
    <p:sldId id="304" r:id="rId3"/>
    <p:sldId id="306" r:id="rId4"/>
    <p:sldId id="320" r:id="rId5"/>
    <p:sldId id="256" r:id="rId6"/>
    <p:sldId id="258" r:id="rId7"/>
    <p:sldId id="307" r:id="rId8"/>
    <p:sldId id="308" r:id="rId9"/>
    <p:sldId id="260" r:id="rId10"/>
    <p:sldId id="309" r:id="rId11"/>
    <p:sldId id="261" r:id="rId12"/>
    <p:sldId id="263" r:id="rId13"/>
    <p:sldId id="262" r:id="rId14"/>
    <p:sldId id="264" r:id="rId15"/>
    <p:sldId id="265" r:id="rId16"/>
    <p:sldId id="266" r:id="rId17"/>
    <p:sldId id="298" r:id="rId18"/>
    <p:sldId id="299" r:id="rId19"/>
    <p:sldId id="269" r:id="rId20"/>
    <p:sldId id="267" r:id="rId21"/>
    <p:sldId id="319" r:id="rId22"/>
    <p:sldId id="270" r:id="rId23"/>
    <p:sldId id="271" r:id="rId24"/>
    <p:sldId id="272" r:id="rId25"/>
    <p:sldId id="268" r:id="rId26"/>
    <p:sldId id="317" r:id="rId27"/>
    <p:sldId id="273" r:id="rId28"/>
    <p:sldId id="274" r:id="rId29"/>
    <p:sldId id="295" r:id="rId30"/>
    <p:sldId id="296" r:id="rId31"/>
    <p:sldId id="276" r:id="rId32"/>
    <p:sldId id="277" r:id="rId33"/>
    <p:sldId id="281" r:id="rId34"/>
    <p:sldId id="303" r:id="rId35"/>
    <p:sldId id="300" r:id="rId36"/>
    <p:sldId id="278" r:id="rId37"/>
    <p:sldId id="301" r:id="rId38"/>
    <p:sldId id="297" r:id="rId39"/>
    <p:sldId id="280" r:id="rId40"/>
    <p:sldId id="305" r:id="rId41"/>
    <p:sldId id="279" r:id="rId42"/>
    <p:sldId id="313" r:id="rId43"/>
    <p:sldId id="283" r:id="rId44"/>
    <p:sldId id="311" r:id="rId45"/>
    <p:sldId id="310" r:id="rId46"/>
    <p:sldId id="282" r:id="rId47"/>
    <p:sldId id="318" r:id="rId48"/>
    <p:sldId id="284" r:id="rId49"/>
    <p:sldId id="285" r:id="rId50"/>
    <p:sldId id="286" r:id="rId51"/>
    <p:sldId id="287" r:id="rId52"/>
    <p:sldId id="288" r:id="rId53"/>
    <p:sldId id="289" r:id="rId54"/>
    <p:sldId id="290" r:id="rId55"/>
    <p:sldId id="315" r:id="rId56"/>
    <p:sldId id="302" r:id="rId57"/>
    <p:sldId id="312" r:id="rId58"/>
    <p:sldId id="314" r:id="rId59"/>
    <p:sldId id="291" r:id="rId60"/>
    <p:sldId id="321" r:id="rId6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kvSG2SbWoEkB8nt6pie0Q" hashData="6T616FRera4gObShOeHOJvpDPf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696"/>
    <a:srgbClr val="000000"/>
    <a:srgbClr val="4B87FF"/>
    <a:srgbClr val="008BEA"/>
    <a:srgbClr val="0099FF"/>
    <a:srgbClr val="EAEAEA"/>
    <a:srgbClr val="003366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D0BFFB1-0F6E-4DEC-8314-42DD73637402}" type="datetimeFigureOut">
              <a:rPr lang="es-ES"/>
              <a:pPr/>
              <a:t>09/04/2018</a:t>
            </a:fld>
            <a:endParaRPr lang="es-ES"/>
          </a:p>
        </p:txBody>
      </p:sp>
      <p:sp>
        <p:nvSpPr>
          <p:cNvPr id="727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27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727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s-ES"/>
          </a:p>
        </p:txBody>
      </p:sp>
      <p:sp>
        <p:nvSpPr>
          <p:cNvPr id="727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294A79D8-F73B-4679-88B7-C993A1EDC80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LU7CD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6F97DD-8C33-47CA-B4F8-9CB3968931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A1CFC-FA96-4B14-B7C9-23402A3606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06DF3-81D2-4E6A-93E1-D5C63FD6E8A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78021-5C11-4ED0-9922-88312E5728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EAB7D-6F13-4E54-9185-529EF57606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6BF762-2846-43D3-BC26-469EB2A514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55FE03-6C5B-489D-ABEB-2D0B8FDB4BC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D6531-011D-42A1-9724-4B2C92A838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EDB7F-F4FD-4607-98B4-0BF56E1745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4193C6-3D97-4CA6-A4A5-78019572DB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18C93A-EC59-4809-B777-C2FA909697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B5DEF68-62E1-4D9D-81FD-C8989700A2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</p:sldLayoutIdLst>
  <p:transition spd="slow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23850" y="908050"/>
            <a:ext cx="8510588" cy="1325563"/>
          </a:xfrm>
        </p:spPr>
        <p:txBody>
          <a:bodyPr/>
          <a:lstStyle/>
          <a:p>
            <a:pPr eaLnBrk="1" hangingPunct="1">
              <a:defRPr/>
            </a:pPr>
            <a:r>
              <a:rPr lang="es-ES" sz="4000" b="1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TREN DE LAS NUBES</a:t>
            </a:r>
            <a:br>
              <a:rPr lang="es-ES" sz="4000" b="1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4000" b="1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SALTA</a:t>
            </a:r>
            <a:br>
              <a:rPr lang="es-ES" sz="4000" b="1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4000" b="1" dirty="0" smtClean="0">
                <a:solidFill>
                  <a:srgbClr val="080808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REPÚBLICA ARGENTINA</a:t>
            </a:r>
          </a:p>
        </p:txBody>
      </p:sp>
      <p:pic>
        <p:nvPicPr>
          <p:cNvPr id="58372" name="Picture 4" descr="Imagen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08400" y="2492375"/>
            <a:ext cx="12207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3" name="Text Box 5"/>
          <p:cNvSpPr txBox="1">
            <a:spLocks noChangeArrowheads="1"/>
          </p:cNvSpPr>
          <p:nvPr/>
        </p:nvSpPr>
        <p:spPr bwMode="auto">
          <a:xfrm>
            <a:off x="0" y="344805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EAEAEA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solidFill>
                  <a:srgbClr val="080808"/>
                </a:solidFill>
              </a:rPr>
              <a:t>Música : “TREN DEL CIELO” - canta: SOLEDAD PASTORUTTI</a:t>
            </a:r>
          </a:p>
        </p:txBody>
      </p:sp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0" y="4868863"/>
            <a:ext cx="91440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EAEAEA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80808"/>
                </a:solidFill>
              </a:rPr>
              <a:t>Realización:</a:t>
            </a:r>
          </a:p>
          <a:p>
            <a:pPr algn="ctr"/>
            <a:r>
              <a:rPr lang="es-ES" sz="2000" b="1">
                <a:solidFill>
                  <a:srgbClr val="080808"/>
                </a:solidFill>
              </a:rPr>
              <a:t>BEATRIZ</a:t>
            </a:r>
          </a:p>
          <a:p>
            <a:pPr algn="ctr"/>
            <a:r>
              <a:rPr lang="es-ES" sz="2000" b="1">
                <a:solidFill>
                  <a:srgbClr val="080808"/>
                </a:solidFill>
              </a:rPr>
              <a:t>PRESENTACIONES</a:t>
            </a:r>
          </a:p>
          <a:p>
            <a:pPr algn="ctr"/>
            <a:r>
              <a:rPr lang="es-ES" sz="2000" b="1">
                <a:solidFill>
                  <a:srgbClr val="080808"/>
                </a:solidFill>
              </a:rPr>
              <a:t>LU7CD: José Luis</a:t>
            </a:r>
          </a:p>
          <a:p>
            <a:pPr algn="ctr"/>
            <a:r>
              <a:rPr lang="es-ES" sz="2000" b="1">
                <a:solidFill>
                  <a:srgbClr val="080808"/>
                </a:solidFill>
              </a:rPr>
              <a:t>BUENOS AIRES - ARGENTINA</a:t>
            </a:r>
          </a:p>
        </p:txBody>
      </p:sp>
    </p:spTree>
  </p:cSld>
  <p:clrMapOvr>
    <a:masterClrMapping/>
  </p:clrMapOvr>
  <p:transition spd="slow">
    <p:split/>
    <p:sndAc>
      <p:stSnd loop="1">
        <p:snd r:embed="rId2" name="WAVdeRosySoledadTrendelcie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84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40"/>
                            </p:stCondLst>
                            <p:childTnLst>
                              <p:par>
                                <p:cTn id="17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83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84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83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340"/>
                            </p:stCondLst>
                            <p:childTnLst>
                              <p:par>
                                <p:cTn id="31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3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840"/>
                            </p:stCondLst>
                            <p:childTnLst>
                              <p:par>
                                <p:cTn id="3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83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340"/>
                            </p:stCondLst>
                            <p:childTnLst>
                              <p:par>
                                <p:cTn id="4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83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840"/>
                            </p:stCondLst>
                            <p:childTnLst>
                              <p:par>
                                <p:cTn id="5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83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 descr="Imagen46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424862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El Tren de las Nubes es uno de los ferrocarriles más alto del mundo, </a:t>
            </a: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figura en tercer lugar, asciende a 4.200 metros de altura en un recorrido </a:t>
            </a: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de 217 kilómetros.</a:t>
            </a:r>
          </a:p>
          <a:p>
            <a:endParaRPr lang="es-ES" sz="2000" b="1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Salta, Argentina, es reconocida es distintos puntos del planeta por esta</a:t>
            </a: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magnifica obra de ingeniería dirigida por Richard Fontaine Maury.</a:t>
            </a:r>
          </a:p>
          <a:p>
            <a:endParaRPr lang="es-ES" sz="2000" b="1">
              <a:solidFill>
                <a:schemeClr val="bg1"/>
              </a:solidFill>
              <a:latin typeface="Agency FB" pitchFamily="34" charset="0"/>
            </a:endParaRP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Hacer el paseo en el tren no significa intimar con la magnificencia del</a:t>
            </a: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paisaje, sino también adentrarse con una de las mayores realizaciones</a:t>
            </a:r>
          </a:p>
          <a:p>
            <a:r>
              <a:rPr lang="es-ES" sz="2000" b="1">
                <a:solidFill>
                  <a:schemeClr val="bg1"/>
                </a:solidFill>
                <a:latin typeface="Agency FB" pitchFamily="34" charset="0"/>
              </a:rPr>
              <a:t>ferroviarias de la primera mitad del siglo XX.</a:t>
            </a:r>
          </a:p>
          <a:p>
            <a:endParaRPr lang="es-ES" sz="2000" b="1">
              <a:solidFill>
                <a:schemeClr val="bg1"/>
              </a:solidFill>
              <a:latin typeface="Agency FB" pitchFamily="34" charset="0"/>
            </a:endParaRPr>
          </a:p>
          <a:p>
            <a:endParaRPr lang="es-ES" sz="2000" b="1">
              <a:solidFill>
                <a:srgbClr val="00FF00"/>
              </a:solidFill>
            </a:endParaRPr>
          </a:p>
          <a:p>
            <a:endParaRPr lang="es-ES" sz="2000" b="1">
              <a:solidFill>
                <a:srgbClr val="00FF00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00_21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Salta_SA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8913"/>
            <a:ext cx="9144000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6"/>
          <p:cNvSpPr txBox="1">
            <a:spLocks noChangeArrowheads="1"/>
          </p:cNvSpPr>
          <p:nvPr/>
        </p:nvSpPr>
        <p:spPr bwMode="auto">
          <a:xfrm>
            <a:off x="468313" y="5373688"/>
            <a:ext cx="3422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 b="1">
                <a:solidFill>
                  <a:srgbClr val="003366"/>
                </a:solidFill>
                <a:latin typeface="Goudy Old Style" pitchFamily="18" charset="0"/>
              </a:rPr>
              <a:t>CIRCUITO TURISTICO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50825" y="630872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SCN22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51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0" y="2397125"/>
            <a:ext cx="9532938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003366"/>
                </a:solidFill>
                <a:latin typeface="Agency FB" pitchFamily="34" charset="0"/>
              </a:rPr>
              <a:t>El tren atraviesa en su recorrido: diecinueve túneles, veintinueve puentes,</a:t>
            </a:r>
          </a:p>
          <a:p>
            <a:r>
              <a:rPr lang="es-ES" sz="2000" b="1">
                <a:solidFill>
                  <a:srgbClr val="003366"/>
                </a:solidFill>
                <a:latin typeface="Agency FB" pitchFamily="34" charset="0"/>
              </a:rPr>
              <a:t> nueve cobertizos y varias alcantarillas que son las principales obras de</a:t>
            </a:r>
          </a:p>
          <a:p>
            <a:r>
              <a:rPr lang="es-ES" sz="2000" b="1">
                <a:solidFill>
                  <a:srgbClr val="003366"/>
                </a:solidFill>
                <a:latin typeface="Agency FB" pitchFamily="34" charset="0"/>
              </a:rPr>
              <a:t>arte colosales que imaginó Richard Maury para concretar la hazaña de</a:t>
            </a:r>
          </a:p>
          <a:p>
            <a:r>
              <a:rPr lang="es-ES" sz="2000" b="1">
                <a:solidFill>
                  <a:srgbClr val="003366"/>
                </a:solidFill>
                <a:latin typeface="Agency FB" pitchFamily="34" charset="0"/>
              </a:rPr>
              <a:t>atravesar la Cordillera de los Andes con la posibilidades de la ingeniería.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5"/>
          <p:cNvSpPr txBox="1">
            <a:spLocks noChangeArrowheads="1"/>
          </p:cNvSpPr>
          <p:nvPr/>
        </p:nvSpPr>
        <p:spPr bwMode="auto">
          <a:xfrm>
            <a:off x="0" y="119063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latin typeface="Goudy Old Style" pitchFamily="18" charset="0"/>
              </a:rPr>
              <a:t>ESTACION DE TRENES – SALTA CAPITAL- ARGENTINA</a:t>
            </a:r>
          </a:p>
        </p:txBody>
      </p:sp>
      <p:pic>
        <p:nvPicPr>
          <p:cNvPr id="8195" name="Picture 7" descr="CartelSalta-161102JC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0750"/>
            <a:ext cx="9144000" cy="593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100_21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395288" y="4648200"/>
            <a:ext cx="86645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latin typeface="Agency FB" pitchFamily="34" charset="0"/>
              </a:rPr>
              <a:t>El Tren de las Nubes sale de la estación ferroviaria de Salta ( 1.1.87 metros</a:t>
            </a:r>
          </a:p>
          <a:p>
            <a:r>
              <a:rPr lang="es-ES" b="1">
                <a:latin typeface="Agency FB" pitchFamily="34" charset="0"/>
              </a:rPr>
              <a:t>sobre nivel del mar) a la mañana tempranito, a las 7 Hs. </a:t>
            </a:r>
          </a:p>
          <a:p>
            <a:r>
              <a:rPr lang="es-ES" b="1">
                <a:latin typeface="Agency FB" pitchFamily="34" charset="0"/>
              </a:rPr>
              <a:t>Pasa por las estaciones de Rosario de Lerma, Campo Quijano, Quebrada</a:t>
            </a:r>
          </a:p>
          <a:p>
            <a:r>
              <a:rPr lang="es-ES" b="1">
                <a:latin typeface="Agency FB" pitchFamily="34" charset="0"/>
              </a:rPr>
              <a:t>del Toro, Alisal, Chorrillos, Ingeniero Maury, Gobernador Solá, Puerta</a:t>
            </a:r>
          </a:p>
          <a:p>
            <a:r>
              <a:rPr lang="es-ES" b="1">
                <a:latin typeface="Agency FB" pitchFamily="34" charset="0"/>
              </a:rPr>
              <a:t>de Tastil, San Antonio de los Cobres, llegando a su punto final : el viaducto</a:t>
            </a:r>
          </a:p>
          <a:p>
            <a:r>
              <a:rPr lang="es-ES" b="1">
                <a:latin typeface="Agency FB" pitchFamily="34" charset="0"/>
              </a:rPr>
              <a:t>La Polverilla a 4.200 m.s.n.m. 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20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CocheObserv-161102JC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rosario de lerm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395288" y="2603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969696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endParaRPr lang="es-ES_tradnl" sz="2400" b="1">
              <a:solidFill>
                <a:schemeClr val="bg1"/>
              </a:solidFill>
              <a:latin typeface="Goudy Old Style" pitchFamily="18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735013" y="6010275"/>
            <a:ext cx="1589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gency FB" pitchFamily="34" charset="0"/>
              </a:rPr>
              <a:t>VALLE DE LERMA</a:t>
            </a: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CERROS CAMPO QUIJA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303213" y="6022975"/>
            <a:ext cx="1746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Goudy Old Style" pitchFamily="18" charset="0"/>
              </a:rPr>
              <a:t>Valle de Lerma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CAMPO QUIJANO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quebrada del toro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87313" y="119063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Goudy Old Style" pitchFamily="18" charset="0"/>
              </a:rPr>
              <a:t>Quebrada del Toro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l tor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3213" y="6096000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3300"/>
                </a:solidFill>
                <a:latin typeface="Goudy Old Style" pitchFamily="18" charset="0"/>
              </a:rPr>
              <a:t>Quebrada del Toro</a:t>
            </a:r>
          </a:p>
        </p:txBody>
      </p:sp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QUEBRADA DEL TORO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4500563" y="188913"/>
            <a:ext cx="21605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3300"/>
                </a:solidFill>
                <a:latin typeface="Goudy Old Style" pitchFamily="18" charset="0"/>
              </a:rPr>
              <a:t>Quebrada del Toro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5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5487988" y="182563"/>
            <a:ext cx="1228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Río Toro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n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5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6772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5292725" y="692150"/>
            <a:ext cx="367188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Diez vagones calefacionados 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y una locomotora con un 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servicio de primera conducen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a un pasaje que llega a las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512 personas. Turistas de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todas partes del mundo.</a:t>
            </a:r>
            <a:r>
              <a:rPr lang="es-ES" sz="2000" b="1">
                <a:latin typeface="Goudy Old Style" pitchFamily="18" charset="0"/>
              </a:rPr>
              <a:t> </a:t>
            </a: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468313" y="3933825"/>
            <a:ext cx="2881312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Cuenta con servicio de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azafatas, coordinadores,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traductores, guías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turísticos, TV. videos,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correo, bar y un comedor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donde se pueden probar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las famosas empanadas</a:t>
            </a:r>
          </a:p>
          <a:p>
            <a:r>
              <a:rPr lang="es-ES" sz="2000" b="1">
                <a:solidFill>
                  <a:srgbClr val="003366"/>
                </a:solidFill>
                <a:latin typeface="Goudy Old Style" pitchFamily="18" charset="0"/>
              </a:rPr>
              <a:t>salteñas.</a:t>
            </a:r>
          </a:p>
        </p:txBody>
      </p:sp>
      <p:pic>
        <p:nvPicPr>
          <p:cNvPr id="21508" name="Picture 6" descr="SALTA INTERIOR TR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333375"/>
            <a:ext cx="4752975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9" descr="20061211195854-salta-tren-a-las-nubes1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0200" y="3500438"/>
            <a:ext cx="4752975" cy="317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untitl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aisaje camb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76238" y="190500"/>
            <a:ext cx="1608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Goudy Old Style" pitchFamily="18" charset="0"/>
              </a:rPr>
              <a:t>Puna norteña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paraje el alis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Text Box 6"/>
          <p:cNvSpPr txBox="1">
            <a:spLocks noChangeArrowheads="1"/>
          </p:cNvSpPr>
          <p:nvPr/>
        </p:nvSpPr>
        <p:spPr bwMode="auto">
          <a:xfrm>
            <a:off x="735013" y="6022975"/>
            <a:ext cx="1228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chemeClr val="hlink"/>
                </a:solidFill>
                <a:latin typeface="Goudy Old Style" pitchFamily="18" charset="0"/>
              </a:rPr>
              <a:t>Capilla en</a:t>
            </a:r>
          </a:p>
          <a:p>
            <a:pPr algn="ctr"/>
            <a:r>
              <a:rPr lang="es-ES" sz="2000" b="1">
                <a:solidFill>
                  <a:schemeClr val="hlink"/>
                </a:solidFill>
                <a:latin typeface="Goudy Old Style" pitchFamily="18" charset="0"/>
              </a:rPr>
              <a:t>El Alisal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DSCN21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n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7818438" y="3863975"/>
            <a:ext cx="88423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latin typeface="Goudy Old Style" pitchFamily="18" charset="0"/>
              </a:rPr>
              <a:t>Paisaje</a:t>
            </a:r>
          </a:p>
          <a:p>
            <a:pPr algn="ctr"/>
            <a:r>
              <a:rPr lang="es-ES" sz="2000" b="1">
                <a:latin typeface="Goudy Old Style" pitchFamily="18" charset="0"/>
              </a:rPr>
              <a:t>visto</a:t>
            </a:r>
          </a:p>
          <a:p>
            <a:pPr algn="ctr"/>
            <a:r>
              <a:rPr lang="es-ES" sz="2000" b="1">
                <a:latin typeface="Goudy Old Style" pitchFamily="18" charset="0"/>
              </a:rPr>
              <a:t>desde</a:t>
            </a:r>
          </a:p>
          <a:p>
            <a:pPr algn="ctr"/>
            <a:r>
              <a:rPr lang="es-ES" sz="2000" b="1">
                <a:latin typeface="Goudy Old Style" pitchFamily="18" charset="0"/>
              </a:rPr>
              <a:t>el tren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ngeniero maury creador de la polvaril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487988" y="5807075"/>
            <a:ext cx="1925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Goudy Old Style" pitchFamily="18" charset="0"/>
              </a:rPr>
              <a:t>Ingeniero Maury</a:t>
            </a: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chorrillo estac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5"/>
          <p:cNvSpPr txBox="1">
            <a:spLocks noChangeArrowheads="1"/>
          </p:cNvSpPr>
          <p:nvPr/>
        </p:nvSpPr>
        <p:spPr bwMode="auto">
          <a:xfrm>
            <a:off x="3995738" y="6159500"/>
            <a:ext cx="4586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/>
              <a:t>Estación de Chorrillos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chorri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6208713" y="182563"/>
            <a:ext cx="1382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0000"/>
                </a:solidFill>
              </a:rPr>
              <a:t>Chorrillos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DSCN22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tunel donde pasa el tren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tunel donde pasa el tr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7" descr="los chorrill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nevado de aca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SALTA PAISAJE PU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51a15 gobernador so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2244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/>
              <a:t>Gobernador Solá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51a16puerta de tast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6351588" y="255588"/>
            <a:ext cx="8461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/>
              <a:t>Tastil</a:t>
            </a:r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SANTA ROSAS DE TAST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663575" y="6226175"/>
            <a:ext cx="1789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gency FB" pitchFamily="34" charset="0"/>
              </a:rPr>
              <a:t>CAPILLA EN TASTIL</a:t>
            </a:r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nevada de acay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4"/>
          <p:cNvSpPr txBox="1">
            <a:spLocks noChangeArrowheads="1"/>
          </p:cNvSpPr>
          <p:nvPr/>
        </p:nvSpPr>
        <p:spPr bwMode="auto">
          <a:xfrm>
            <a:off x="5416550" y="6015038"/>
            <a:ext cx="21478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/>
              <a:t>Nevado de Acay</a:t>
            </a:r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6" descr="tren-de-las-nub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san antonio de los cob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4"/>
          <p:cNvSpPr txBox="1">
            <a:spLocks noChangeArrowheads="1"/>
          </p:cNvSpPr>
          <p:nvPr/>
        </p:nvSpPr>
        <p:spPr bwMode="auto">
          <a:xfrm>
            <a:off x="971550" y="6237288"/>
            <a:ext cx="4727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</a:rPr>
              <a:t>San Antonio de los Cobres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7" descr="san antonio de los cobres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4"/>
          <p:cNvSpPr txBox="1">
            <a:spLocks noChangeArrowheads="1"/>
          </p:cNvSpPr>
          <p:nvPr/>
        </p:nvSpPr>
        <p:spPr bwMode="auto">
          <a:xfrm>
            <a:off x="0" y="4724400"/>
            <a:ext cx="914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Agency FB" pitchFamily="34" charset="0"/>
              </a:rPr>
              <a:t>San Antonio de los Cobres, a 3770 m.s.n.m., conocido por su famoso salar en medio de  su aridez y en presencia de un constante viento.</a:t>
            </a:r>
          </a:p>
          <a:p>
            <a:r>
              <a:rPr lang="es-ES" sz="2000" b="1">
                <a:solidFill>
                  <a:srgbClr val="FFFF00"/>
                </a:solidFill>
                <a:latin typeface="Agency FB" pitchFamily="34" charset="0"/>
              </a:rPr>
              <a:t>La llegada de tren, es una verdadera  fiesta para los lugareños, se iza la Bandera Nacional y se entona el Himno Patrio.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82420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6" descr="Argentin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771775" y="1484313"/>
            <a:ext cx="1963738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estacion de san antonio de los cob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tren de las nubes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7" descr="82421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6" descr="SALTA LA POLVARILLA 2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323850" y="1268413"/>
            <a:ext cx="84248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Goudy Old Style" pitchFamily="18" charset="0"/>
              </a:rPr>
              <a:t>Ya estamos en el punto más alto del trayecto: EL VIADUCTO LA POLVARILLA, puente ferroviario de 224 metros de longitud, de trazado curvo y a 4.220 metros de altura sobre nivel del mar.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430213" y="2636838"/>
            <a:ext cx="8713787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Goudy Old Style" pitchFamily="18" charset="0"/>
              </a:rPr>
              <a:t>Esta obra es considerada tan</a:t>
            </a:r>
            <a:r>
              <a:rPr lang="es-ES" sz="2400">
                <a:solidFill>
                  <a:schemeClr val="bg1"/>
                </a:solidFill>
              </a:rPr>
              <a:t> </a:t>
            </a:r>
            <a:r>
              <a:rPr lang="es-ES" sz="2400" b="1">
                <a:solidFill>
                  <a:schemeClr val="bg1"/>
                </a:solidFill>
                <a:latin typeface="Goudy Old Style" pitchFamily="18" charset="0"/>
              </a:rPr>
              <a:t>monumental como la Torre Eiffel. </a:t>
            </a:r>
          </a:p>
          <a:p>
            <a:endParaRPr lang="es-ES" sz="2400" b="1">
              <a:solidFill>
                <a:schemeClr val="bg1"/>
              </a:solidFill>
              <a:latin typeface="Goudy Old Style" pitchFamily="18" charset="0"/>
            </a:endParaRPr>
          </a:p>
          <a:p>
            <a:r>
              <a:rPr lang="es-ES" sz="2400" b="1">
                <a:solidFill>
                  <a:schemeClr val="bg1"/>
                </a:solidFill>
                <a:latin typeface="Goudy Old Style" pitchFamily="18" charset="0"/>
              </a:rPr>
              <a:t>Desde las ventanillas del tren se puede ver parte del convoy sobre  </a:t>
            </a:r>
          </a:p>
          <a:p>
            <a:r>
              <a:rPr lang="es-ES" sz="2400" b="1">
                <a:solidFill>
                  <a:schemeClr val="bg1"/>
                </a:solidFill>
                <a:latin typeface="Goudy Old Style" pitchFamily="18" charset="0"/>
              </a:rPr>
              <a:t>el puente y al mismo tiempo el fondo del cañadon a 63 metros de profundidad. </a:t>
            </a:r>
          </a:p>
          <a:p>
            <a:endParaRPr lang="es-ES" sz="2400" b="1">
              <a:solidFill>
                <a:schemeClr val="bg1"/>
              </a:solidFill>
              <a:latin typeface="Goudy Old Style" pitchFamily="18" charset="0"/>
            </a:endParaRPr>
          </a:p>
          <a:p>
            <a:r>
              <a:rPr lang="es-ES" sz="2400" b="1">
                <a:solidFill>
                  <a:schemeClr val="bg1"/>
                </a:solidFill>
                <a:latin typeface="Goudy Old Style" pitchFamily="18" charset="0"/>
              </a:rPr>
              <a:t>Produce una sensación de estar entre las nubes.</a:t>
            </a: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4808_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DSCN22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trennubescq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tren_a_las_nubes_viaducto_la_polvorill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DSCN22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4" descr="SALTA LA POLVARILL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5" descr="DSCN22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 descr="60187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DSCN22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468313" y="5589588"/>
            <a:ext cx="67691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latin typeface="Goudy Old Style" pitchFamily="18" charset="0"/>
              </a:rPr>
              <a:t>El regreso está amenizado por espectáculos</a:t>
            </a:r>
          </a:p>
          <a:p>
            <a:r>
              <a:rPr lang="es-ES" sz="2400" b="1">
                <a:latin typeface="Goudy Old Style" pitchFamily="18" charset="0"/>
              </a:rPr>
              <a:t>folclóricos, juegos, todo esto coordinado por </a:t>
            </a:r>
          </a:p>
          <a:p>
            <a:r>
              <a:rPr lang="es-ES" sz="2400" b="1">
                <a:latin typeface="Goudy Old Style" pitchFamily="18" charset="0"/>
              </a:rPr>
              <a:t>los guías.</a:t>
            </a: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7812088" y="6237288"/>
            <a:ext cx="1009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 </a:t>
            </a:r>
            <a:r>
              <a:rPr lang="es-ES" b="1">
                <a:solidFill>
                  <a:srgbClr val="00FF00"/>
                </a:solidFill>
              </a:rPr>
              <a:t>LU7CD</a:t>
            </a: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gentine - Voyage en Train - LU7CD .. 21 03 2018">
  <a:themeElements>
    <a:clrScheme name="Nube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Nub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be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be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be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Argentine - Voyage en Train - LU7CD .. 21 03 2018</Template>
  <TotalTime>6</TotalTime>
  <Words>650</Words>
  <Application>Microsoft Office PowerPoint</Application>
  <PresentationFormat>Presentación en pantalla (4:3)</PresentationFormat>
  <Paragraphs>137</Paragraphs>
  <Slides>59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6" baseType="lpstr">
      <vt:lpstr>Arial</vt:lpstr>
      <vt:lpstr>Wingdings</vt:lpstr>
      <vt:lpstr>Calibri</vt:lpstr>
      <vt:lpstr>Agency FB</vt:lpstr>
      <vt:lpstr>Goudy Old Style</vt:lpstr>
      <vt:lpstr>Argentine - Voyage en Train - LU7CD .. 21 03 2018</vt:lpstr>
      <vt:lpstr>Diseño predeterminado</vt:lpstr>
      <vt:lpstr>TREN DE LAS NUBES SALTA REPÚBLICA ARGENTINA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TREN DE LAS NUBES SALTA REPÚBLICA ARGENTINA</dc:title>
  <dc:subject>UN PASEO POR LAS NUBES---www.laboutiquedelpowerpoint.com</dc:subject>
  <dc:creator>Jose Luis</dc:creator>
  <cp:lastModifiedBy>Jose Luis</cp:lastModifiedBy>
  <cp:revision>3</cp:revision>
  <dcterms:created xsi:type="dcterms:W3CDTF">2018-04-09T17:58:20Z</dcterms:created>
  <dcterms:modified xsi:type="dcterms:W3CDTF">2018-04-09T18:04:31Z</dcterms:modified>
  <cp:category>TURISTICA E INFORMATIVA</cp:category>
</cp:coreProperties>
</file>