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3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00" r:id="rId2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FF99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2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286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AB795B5-0786-42E5-9C93-7BB6FDEF6F03}" type="slidenum">
              <a:rPr lang="es-ES_tradnl" smtClean="0"/>
              <a:pPr/>
              <a:t>1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ED8B3A3-3E00-4E1D-ACF1-35166E810289}" type="slidenum">
              <a:rPr lang="es-ES_tradnl" smtClean="0"/>
              <a:pPr/>
              <a:t>2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EEB535F-988D-4458-ABC0-7BFCF483C31A}" type="slidenum">
              <a:rPr lang="es-ES_tradnl" smtClean="0"/>
              <a:pPr/>
              <a:t>3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450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17AF1A9-919B-4418-8DD2-03C4B8537130}" type="slidenum">
              <a:rPr lang="es-ES_tradnl" smtClean="0"/>
              <a:pPr/>
              <a:t>4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BB934EB-F6C4-490B-AB3B-07773E1465A0}" type="slidenum">
              <a:rPr lang="es-ES_tradnl" smtClean="0"/>
              <a:pPr/>
              <a:t>5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337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2948A7C-F74D-4DB9-A6A0-FBE6541D7BF4}" type="slidenum">
              <a:rPr lang="es-ES_tradnl" smtClean="0"/>
              <a:pPr/>
              <a:t>6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419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74AA669-CE52-46F8-963A-BDB0CE3AA223}" type="slidenum">
              <a:rPr lang="es-ES_tradnl" smtClean="0"/>
              <a:pPr/>
              <a:t>7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342C6F-ADF5-42FB-B0A6-CBC75C8A8022}" type="slidenum">
              <a:rPr lang="es-ES_tradnl" smtClean="0"/>
              <a:pPr/>
              <a:t>8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E9E01E3-1033-4136-AEC5-F65050555564}" type="slidenum">
              <a:rPr lang="es-ES_tradnl" smtClean="0"/>
              <a:pPr/>
              <a:t>9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DA56D02-7E88-414A-8923-A7AAAABB4BD9}" type="slidenum">
              <a:rPr lang="es-ES_tradnl" smtClean="0"/>
              <a:pPr/>
              <a:t>10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460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2CEF762-2797-4296-A47C-2E11859C1A54}" type="slidenum">
              <a:rPr lang="es-ES_tradnl" smtClean="0"/>
              <a:pPr/>
              <a:t>11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D909F4D-6FE4-42D6-8F85-ECB7F319A0C0}" type="slidenum">
              <a:rPr lang="es-ES_tradnl" smtClean="0"/>
              <a:pPr/>
              <a:t>12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5EA9AFF-EE9E-4446-9F2E-77DE3065B2AF}" type="slidenum">
              <a:rPr lang="es-ES_tradnl" smtClean="0"/>
              <a:pPr/>
              <a:t>13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491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02A8EBA-20A3-4E8C-BF50-9E82EB5F10A3}" type="slidenum">
              <a:rPr lang="es-ES_tradnl" smtClean="0"/>
              <a:pPr/>
              <a:t>14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348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DBDCCB-A788-490D-9C86-AA8711E65ED0}" type="slidenum">
              <a:rPr lang="es-ES_tradnl" smtClean="0"/>
              <a:pPr/>
              <a:t>15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512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BB21C10-211C-47AA-931C-CB4CBFF85B4F}" type="slidenum">
              <a:rPr lang="es-ES_tradnl" smtClean="0"/>
              <a:pPr/>
              <a:t>17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522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F74D55A-C5A2-44E4-8373-08801894C5FE}" type="slidenum">
              <a:rPr lang="es-ES_tradnl" smtClean="0"/>
              <a:pPr/>
              <a:t>18</a:t>
            </a:fld>
            <a:endParaRPr lang="es-ES_tradn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F56A87A-227F-4022-B9BA-DDB656AFB825}" type="slidenum">
              <a:rPr lang="es-ES_tradnl" smtClean="0"/>
              <a:pPr/>
              <a:t>19</a:t>
            </a:fld>
            <a:endParaRPr lang="es-ES_trad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4 Imagen" descr="610x..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4925" y="0"/>
            <a:ext cx="917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4"/>
          <p:cNvSpPr>
            <a:spLocks noChangeArrowheads="1" noChangeShapeType="1"/>
          </p:cNvSpPr>
          <p:nvPr/>
        </p:nvSpPr>
        <p:spPr bwMode="auto">
          <a:xfrm>
            <a:off x="161925" y="304800"/>
            <a:ext cx="4410075" cy="1314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800" b="1" kern="10" dirty="0">
                <a:ln w="9525">
                  <a:solidFill>
                    <a:srgbClr val="AD7003"/>
                  </a:solidFill>
                  <a:round/>
                  <a:headEnd/>
                  <a:tailEnd/>
                </a:ln>
                <a:solidFill>
                  <a:srgbClr val="008A00"/>
                </a:solidFill>
                <a:latin typeface="Book Antiqua"/>
              </a:rPr>
              <a:t>Un temple </a:t>
            </a:r>
            <a:r>
              <a:rPr lang="fr-FR" sz="2800" b="1" kern="10" dirty="0" err="1">
                <a:ln w="9525">
                  <a:solidFill>
                    <a:srgbClr val="AD7003"/>
                  </a:solidFill>
                  <a:round/>
                  <a:headEnd/>
                  <a:tailEnd/>
                </a:ln>
                <a:solidFill>
                  <a:srgbClr val="008A00"/>
                </a:solidFill>
                <a:latin typeface="Book Antiqua"/>
              </a:rPr>
              <a:t>boudhiste</a:t>
            </a:r>
            <a:r>
              <a:rPr lang="fr-FR" sz="2800" b="1" kern="10" dirty="0">
                <a:ln w="9525">
                  <a:solidFill>
                    <a:srgbClr val="AD7003"/>
                  </a:solidFill>
                  <a:round/>
                  <a:headEnd/>
                  <a:tailEnd/>
                </a:ln>
                <a:solidFill>
                  <a:srgbClr val="008A00"/>
                </a:solidFill>
                <a:latin typeface="Book Antiqua"/>
              </a:rPr>
              <a:t> </a:t>
            </a:r>
          </a:p>
          <a:p>
            <a:pPr algn="ctr"/>
            <a:r>
              <a:rPr lang="fr-FR" sz="2800" b="1" kern="10" dirty="0">
                <a:ln w="9525">
                  <a:solidFill>
                    <a:srgbClr val="AD7003"/>
                  </a:solidFill>
                  <a:round/>
                  <a:headEnd/>
                  <a:tailEnd/>
                </a:ln>
                <a:solidFill>
                  <a:srgbClr val="008A00"/>
                </a:solidFill>
                <a:latin typeface="Book Antiqua"/>
              </a:rPr>
              <a:t>construit avec des bouteilles</a:t>
            </a:r>
            <a:endParaRPr lang="es-ES" sz="2800" b="1" kern="10" dirty="0">
              <a:ln w="9525">
                <a:solidFill>
                  <a:srgbClr val="AD7003"/>
                </a:solidFill>
                <a:round/>
                <a:headEnd/>
                <a:tailEnd/>
              </a:ln>
              <a:solidFill>
                <a:srgbClr val="008A00"/>
              </a:solidFill>
              <a:latin typeface="Book Antiqua"/>
            </a:endParaRP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5715000" y="6248400"/>
            <a:ext cx="2819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FF00"/>
                </a:solidFill>
              </a:rPr>
              <a:t>Cliquez pour visiter</a:t>
            </a:r>
          </a:p>
        </p:txBody>
      </p:sp>
    </p:spTree>
  </p:cSld>
  <p:clrMapOvr>
    <a:masterClrMapping/>
  </p:clrMapOvr>
  <p:transition spd="med">
    <p:fade/>
    <p:sndAc>
      <p:stSnd loop="1">
        <p:snd r:embed="rId3" name="ban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3 Imagen" descr="bottle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8"/>
            <a:ext cx="4535488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5 Imagen" descr="2994833124_71e65bbd2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08513" y="357188"/>
            <a:ext cx="4535487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6"/>
          <p:cNvSpPr txBox="1">
            <a:spLocks noChangeArrowheads="1"/>
          </p:cNvSpPr>
          <p:nvPr/>
        </p:nvSpPr>
        <p:spPr bwMode="auto">
          <a:xfrm>
            <a:off x="1619250" y="0"/>
            <a:ext cx="54006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 sz="3200" b="1"/>
          </a:p>
          <a:p>
            <a:pPr>
              <a:spcBef>
                <a:spcPct val="50000"/>
              </a:spcBef>
            </a:pPr>
            <a:endParaRPr lang="es-ES" sz="3200" b="1"/>
          </a:p>
        </p:txBody>
      </p:sp>
      <p:sp>
        <p:nvSpPr>
          <p:cNvPr id="5123" name="Rectangle 8"/>
          <p:cNvSpPr>
            <a:spLocks noChangeArrowheads="1"/>
          </p:cNvSpPr>
          <p:nvPr/>
        </p:nvSpPr>
        <p:spPr bwMode="auto">
          <a:xfrm>
            <a:off x="4457700" y="0"/>
            <a:ext cx="184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es-ES_tradnl" sz="3200" b="1"/>
          </a:p>
        </p:txBody>
      </p:sp>
      <p:pic>
        <p:nvPicPr>
          <p:cNvPr id="5124" name="6 Imagen" descr="khunhanmillionbottletempl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762000" y="609600"/>
            <a:ext cx="601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/>
              <a:t>des millions de bouteilles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4 Imagen" descr="wat-pa-maha-chedi-kaew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0" y="0"/>
            <a:ext cx="44196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000"/>
              <a:t>des bouteilles de bière :</a:t>
            </a:r>
          </a:p>
          <a:p>
            <a:r>
              <a:rPr lang="es-ES_tradnl" sz="2000"/>
              <a:t>Heineken et Chang</a:t>
            </a:r>
          </a:p>
          <a:p>
            <a:r>
              <a:rPr lang="es-ES_tradnl" sz="2000"/>
              <a:t>les 2 préférées dans la région</a:t>
            </a:r>
          </a:p>
          <a:p>
            <a:pPr>
              <a:spcBef>
                <a:spcPct val="50000"/>
              </a:spcBef>
            </a:pPr>
            <a:endParaRPr lang="fr-FR"/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6096000" y="1600200"/>
            <a:ext cx="30480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FR" sz="2000"/>
              <a:t>…mais pas de Coca cola</a:t>
            </a:r>
          </a:p>
          <a:p>
            <a:pPr algn="r">
              <a:spcBef>
                <a:spcPct val="50000"/>
              </a:spcBef>
            </a:pPr>
            <a:r>
              <a:rPr lang="fr-FR" sz="2000"/>
              <a:t> (à cause de la forme)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4 Imagen" descr="88411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04800" y="0"/>
            <a:ext cx="2819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/>
              <a:t>brut de verre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4 Imagen" descr="Si_Saket_-28province-29-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295400" y="838200"/>
            <a:ext cx="65532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000"/>
              <a:t>Heineken de couleur verte   et Chang couleur marron, </a:t>
            </a:r>
          </a:p>
          <a:p>
            <a:pPr>
              <a:spcBef>
                <a:spcPct val="50000"/>
              </a:spcBef>
            </a:pPr>
            <a:endParaRPr lang="fr-FR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4 Imagen" descr="temple-interio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3 Rectángulo"/>
          <p:cNvSpPr>
            <a:spLocks noChangeArrowheads="1"/>
          </p:cNvSpPr>
          <p:nvPr/>
        </p:nvSpPr>
        <p:spPr bwMode="auto">
          <a:xfrm>
            <a:off x="1000125" y="4876800"/>
            <a:ext cx="714375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/>
              <a:t>Le temple Wath Pha Maha Cedi Kahew, </a:t>
            </a:r>
          </a:p>
          <a:p>
            <a:pPr algn="ctr"/>
            <a:r>
              <a:rPr lang="es-ES_tradnl" sz="2800"/>
              <a:t>à Khun Han en Thaïlande </a:t>
            </a:r>
          </a:p>
          <a:p>
            <a:pPr algn="ctr"/>
            <a:r>
              <a:rPr lang="es-ES_tradnl" sz="2800"/>
              <a:t>surprend par son design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8 Imagen" descr="SIN%20~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25"/>
            <a:ext cx="9144000" cy="581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wat-pa-maha-chedi-kaew-temple_Ywxxe_1144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26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152400"/>
            <a:ext cx="830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dirty="0">
                <a:solidFill>
                  <a:srgbClr val="FF0000"/>
                </a:solidFill>
              </a:rPr>
              <a:t>Après coup, les moines ont constaté une bonne isolation thermique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4 Imagen" descr="templobudista_8841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4 Rectángulo"/>
          <p:cNvSpPr>
            <a:spLocks noChangeArrowheads="1"/>
          </p:cNvSpPr>
          <p:nvPr/>
        </p:nvSpPr>
        <p:spPr bwMode="auto">
          <a:xfrm>
            <a:off x="0" y="0"/>
            <a:ext cx="67056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/>
              <a:t>Ils ont décidé </a:t>
            </a:r>
          </a:p>
          <a:p>
            <a:r>
              <a:rPr lang="es-ES_tradnl"/>
              <a:t>de rassembler toutes ces bouteilles, </a:t>
            </a:r>
          </a:p>
          <a:p>
            <a:r>
              <a:rPr lang="es-ES_tradnl"/>
              <a:t>comme “exemple de recyclage utile” :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4191000" y="304800"/>
            <a:ext cx="4267200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s-ES_tradnl"/>
              <a:t>ils ont mobilisé</a:t>
            </a:r>
          </a:p>
          <a:p>
            <a:pPr algn="r"/>
            <a:r>
              <a:rPr lang="es-ES_tradnl"/>
              <a:t>les habitants de la région  </a:t>
            </a:r>
          </a:p>
          <a:p>
            <a:pPr algn="r"/>
            <a:r>
              <a:rPr lang="es-ES_tradnl"/>
              <a:t>dans une vaste opération </a:t>
            </a:r>
          </a:p>
          <a:p>
            <a:pPr algn="r"/>
            <a:r>
              <a:rPr lang="es-ES_tradnl"/>
              <a:t>de nettoyage </a:t>
            </a:r>
          </a:p>
          <a:p>
            <a:pPr>
              <a:spcBef>
                <a:spcPct val="50000"/>
              </a:spcBef>
            </a:pPr>
            <a:endParaRPr lang="fr-FR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4 Imagen" descr="ltemple22100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828800" y="1600200"/>
            <a:ext cx="6096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0" y="0"/>
            <a:ext cx="50292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400"/>
              <a:t>pour aboutir à ce temple singulier</a:t>
            </a:r>
          </a:p>
          <a:p>
            <a:pPr>
              <a:spcBef>
                <a:spcPct val="50000"/>
              </a:spcBef>
            </a:pPr>
            <a:endParaRPr lang="fr-FR" sz="240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4 Imagen" descr="bottle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28600" y="0"/>
            <a:ext cx="65532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b="1">
                <a:solidFill>
                  <a:schemeClr val="bg1"/>
                </a:solidFill>
              </a:rPr>
              <a:t>C’est à l’aube, sous le soleil rasant </a:t>
            </a:r>
          </a:p>
          <a:p>
            <a:pPr>
              <a:spcBef>
                <a:spcPct val="50000"/>
              </a:spcBef>
            </a:pPr>
            <a:r>
              <a:rPr lang="fr-FR" b="1">
                <a:solidFill>
                  <a:schemeClr val="bg1"/>
                </a:solidFill>
              </a:rPr>
              <a:t>que le temple est  le plus      « éblouissant »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3 Imagen" descr="templ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14300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http://www.environmentteam.com/wp-content/uploads/2010/05/buddhist-temple-made-of-bottl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375" y="3178175"/>
            <a:ext cx="5508625" cy="3679825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4419600" y="0"/>
            <a:ext cx="45720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_tradnl" sz="2000" dirty="0"/>
              <a:t>Les </a:t>
            </a:r>
            <a:r>
              <a:rPr lang="es-ES_tradnl" sz="2000" dirty="0" err="1"/>
              <a:t>moines</a:t>
            </a:r>
            <a:r>
              <a:rPr lang="es-ES_tradnl" sz="2000" dirty="0"/>
              <a:t> </a:t>
            </a:r>
            <a:r>
              <a:rPr lang="es-ES_tradnl" sz="2000" dirty="0" err="1"/>
              <a:t>avaient</a:t>
            </a:r>
            <a:r>
              <a:rPr lang="es-ES_tradnl" sz="2000" dirty="0"/>
              <a:t> </a:t>
            </a:r>
            <a:r>
              <a:rPr lang="es-ES_tradnl" sz="2000" dirty="0" err="1"/>
              <a:t>commencé</a:t>
            </a:r>
            <a:r>
              <a:rPr lang="es-ES_tradnl" sz="2000" dirty="0"/>
              <a:t> à </a:t>
            </a:r>
            <a:r>
              <a:rPr lang="es-ES_tradnl" sz="2000" dirty="0" err="1"/>
              <a:t>utiliser</a:t>
            </a:r>
            <a:r>
              <a:rPr lang="es-ES_tradnl" sz="2000" dirty="0"/>
              <a:t> les </a:t>
            </a:r>
            <a:r>
              <a:rPr lang="es-ES_tradnl" sz="2000" dirty="0" err="1"/>
              <a:t>bouteilles</a:t>
            </a:r>
            <a:r>
              <a:rPr lang="es-ES_tradnl" sz="2000" dirty="0"/>
              <a:t> en 1984</a:t>
            </a:r>
          </a:p>
          <a:p>
            <a:pPr algn="r">
              <a:spcBef>
                <a:spcPct val="50000"/>
              </a:spcBef>
            </a:pPr>
            <a:r>
              <a:rPr lang="es-ES_tradnl" sz="2000" dirty="0" err="1"/>
              <a:t>pour</a:t>
            </a:r>
            <a:r>
              <a:rPr lang="es-ES_tradnl" sz="2000" dirty="0"/>
              <a:t> </a:t>
            </a:r>
            <a:r>
              <a:rPr lang="es-ES_tradnl" sz="2000" dirty="0" err="1"/>
              <a:t>décorer</a:t>
            </a:r>
            <a:r>
              <a:rPr lang="es-ES_tradnl" sz="2000" dirty="0"/>
              <a:t> </a:t>
            </a:r>
            <a:r>
              <a:rPr lang="es-ES_tradnl" sz="2000" dirty="0" err="1"/>
              <a:t>leurs</a:t>
            </a:r>
            <a:r>
              <a:rPr lang="es-ES_tradnl" sz="2000" dirty="0"/>
              <a:t> </a:t>
            </a:r>
            <a:r>
              <a:rPr lang="es-ES_tradnl" sz="2000" dirty="0" err="1"/>
              <a:t>cellules</a:t>
            </a:r>
            <a:r>
              <a:rPr lang="es-ES_tradnl" sz="2000" dirty="0">
                <a:solidFill>
                  <a:srgbClr val="002600"/>
                </a:solidFill>
              </a:rPr>
              <a:t> 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6 Imagen" descr="bottledetai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457200" y="1066800"/>
            <a:ext cx="5867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/>
          </a:p>
        </p:txBody>
      </p:sp>
      <p:sp>
        <p:nvSpPr>
          <p:cNvPr id="20488" name="5 Rectángulo"/>
          <p:cNvSpPr>
            <a:spLocks noChangeArrowheads="1"/>
          </p:cNvSpPr>
          <p:nvPr/>
        </p:nvSpPr>
        <p:spPr bwMode="auto">
          <a:xfrm>
            <a:off x="0" y="533400"/>
            <a:ext cx="764381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_tradnl" sz="2000">
              <a:solidFill>
                <a:srgbClr val="002600"/>
              </a:solidFill>
            </a:endParaRPr>
          </a:p>
          <a:p>
            <a:r>
              <a:rPr lang="es-ES_tradnl" sz="2000">
                <a:solidFill>
                  <a:srgbClr val="002600"/>
                </a:solidFill>
              </a:rPr>
              <a:t>et puis, recevant de plus en plus de bouteilles,</a:t>
            </a:r>
          </a:p>
          <a:p>
            <a:r>
              <a:rPr lang="es-ES_tradnl" sz="2000">
                <a:solidFill>
                  <a:srgbClr val="002600"/>
                </a:solidFill>
              </a:rPr>
              <a:t>ils ont érigé d’autres édifices : </a:t>
            </a:r>
          </a:p>
          <a:p>
            <a:r>
              <a:rPr lang="es-ES_tradnl" sz="2000">
                <a:solidFill>
                  <a:srgbClr val="002600"/>
                </a:solidFill>
              </a:rPr>
              <a:t>comme cette pagode, une salle des fêtes... </a:t>
            </a:r>
            <a:endParaRPr lang="es-ES_tradnl">
              <a:solidFill>
                <a:srgbClr val="0026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4 Imagen" descr="bottle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-76200" y="304800"/>
            <a:ext cx="26670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000"/>
              <a:t>et leurs toilettes :</a:t>
            </a:r>
            <a:endParaRPr lang="es-ES_tradnl"/>
          </a:p>
          <a:p>
            <a:pPr>
              <a:spcBef>
                <a:spcPct val="50000"/>
              </a:spcBef>
            </a:pPr>
            <a:endParaRPr lang="fr-FR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9 Imagen" descr="610x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11 Imagen" descr="bottle-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02163" y="0"/>
            <a:ext cx="45418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029200" y="762000"/>
            <a:ext cx="3657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/>
              <a:t>Tôt le matin…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http://farm5.static.flickr.com/4120/4958607051_36479348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794125" cy="5715000"/>
          </a:xfrm>
          <a:prstGeom prst="rect">
            <a:avLst/>
          </a:prstGeom>
          <a:noFill/>
        </p:spPr>
      </p:pic>
      <p:pic>
        <p:nvPicPr>
          <p:cNvPr id="66562" name="Picture 2" descr="http://farm5.static.flickr.com/4153/4959224272_cfdb262b9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3063875"/>
            <a:ext cx="5715000" cy="3794125"/>
          </a:xfrm>
          <a:prstGeom prst="rect">
            <a:avLst/>
          </a:prstGeom>
          <a:noFill/>
        </p:spPr>
      </p:pic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4038600" y="1752600"/>
            <a:ext cx="2743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/>
              <a:t>…venez…	…entrez…</a:t>
            </a:r>
          </a:p>
        </p:txBody>
      </p:sp>
    </p:spTree>
  </p:cSld>
  <p:clrMapOvr>
    <a:masterClrMapping/>
  </p:clrMapOvr>
  <p:transition advTm="5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4 Imagen" descr="bottl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81000" y="533400"/>
            <a:ext cx="2743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/>
              <a:t>…suivez la voie :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4 Imagen" descr="bottle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81000" y="304800"/>
            <a:ext cx="1752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/>
              <a:t>…élévation…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4 Imagen" descr="0013729e42ea0a67d7ea3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5105400" y="152400"/>
            <a:ext cx="2743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/>
              <a:t>…respect…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16</TotalTime>
  <Words>274</Words>
  <Application>Microsoft Office PowerPoint</Application>
  <PresentationFormat>Presentación en pantalla (4:3)</PresentationFormat>
  <Paragraphs>83</Paragraphs>
  <Slides>20</Slides>
  <Notes>19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2013-07-05T13:35:40Z</dcterms:created>
  <dcterms:modified xsi:type="dcterms:W3CDTF">2013-07-05T13:52:03Z</dcterms:modified>
</cp:coreProperties>
</file>