
<file path=[Content_Types].xml><?xml version="1.0" encoding="utf-8"?>
<Types xmlns="http://schemas.openxmlformats.org/package/2006/content-types">
  <Override PartName="/ppt/slideMasters/slideMaster3.xml" ContentType="application/vnd.openxmlformats-officedocument.presentationml.slideMaster+xml"/>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Lst>
  <p:sldIdLst>
    <p:sldId id="304" r:id="rId4"/>
    <p:sldId id="285" r:id="rId5"/>
    <p:sldId id="303" r:id="rId6"/>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 id="283" r:id="rId33"/>
    <p:sldId id="284" r:id="rId34"/>
    <p:sldId id="286" r:id="rId35"/>
    <p:sldId id="287" r:id="rId36"/>
    <p:sldId id="288" r:id="rId37"/>
    <p:sldId id="289" r:id="rId38"/>
    <p:sldId id="290" r:id="rId39"/>
    <p:sldId id="291" r:id="rId40"/>
    <p:sldId id="292" r:id="rId41"/>
    <p:sldId id="293" r:id="rId42"/>
    <p:sldId id="294" r:id="rId43"/>
    <p:sldId id="295" r:id="rId44"/>
    <p:sldId id="305" r:id="rId45"/>
    <p:sldId id="296" r:id="rId46"/>
    <p:sldId id="297" r:id="rId47"/>
    <p:sldId id="298" r:id="rId48"/>
    <p:sldId id="299" r:id="rId49"/>
    <p:sldId id="300" r:id="rId50"/>
    <p:sldId id="301" r:id="rId51"/>
    <p:sldId id="306" r:id="rId52"/>
  </p:sldIdLst>
  <p:sldSz cx="9144000" cy="5143500" type="screen16x9"/>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50000" saltData="o8yGZ89L5I+Bm2/a6Cg6Mg" hashData="ky0q3GAkJ6Gw5L2fQ1kGtFIMB68"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81C1C"/>
    <a:srgbClr val="A47083"/>
    <a:srgbClr val="FFFF66"/>
    <a:srgbClr val="FFFF00"/>
    <a:srgbClr val="FFFFCC"/>
    <a:srgbClr val="FF9900"/>
    <a:srgbClr val="FFCC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snapVertSplitter="1" vertBarState="minimized" horzBarState="maximized">
    <p:restoredLeft sz="16444" autoAdjust="0"/>
    <p:restoredTop sz="94660"/>
  </p:normalViewPr>
  <p:slideViewPr>
    <p:cSldViewPr>
      <p:cViewPr varScale="1">
        <p:scale>
          <a:sx n="74" d="100"/>
          <a:sy n="74" d="100"/>
        </p:scale>
        <p:origin x="-384" y="-96"/>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theme" Target="theme/theme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presProps" Target="pres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tableStyles" Target="tableStyles.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E7EB7D9F-6A96-40FB-8EF8-BA33D8CCCB98}" type="datetimeFigureOut">
              <a:rPr lang="es-ES"/>
              <a:pPr>
                <a:defRPr/>
              </a:pPr>
              <a:t>08/09/2015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E16CA5A1-F3CD-465B-BB0F-9378ACD97AD5}" type="slidenum">
              <a:rPr lang="es-ES"/>
              <a:pPr>
                <a:defRPr/>
              </a:pPr>
              <a:t>‹Nº›</a:t>
            </a:fld>
            <a:endParaRPr lang="es-ES"/>
          </a:p>
        </p:txBody>
      </p:sp>
    </p:spTree>
  </p:cSld>
  <p:clrMapOvr>
    <a:masterClrMapping/>
  </p:clrMapOvr>
  <p:transition spd="slow">
    <p:wipe dir="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0D5B6216-BC78-4EBA-A59D-5611BBF313F8}" type="datetimeFigureOut">
              <a:rPr lang="es-ES"/>
              <a:pPr>
                <a:defRPr/>
              </a:pPr>
              <a:t>08/09/2015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65C5F547-F4B3-4FD6-8F93-430AADFDCDED}" type="slidenum">
              <a:rPr lang="es-ES"/>
              <a:pPr>
                <a:defRPr/>
              </a:pPr>
              <a:t>‹Nº›</a:t>
            </a:fld>
            <a:endParaRPr lang="es-ES"/>
          </a:p>
        </p:txBody>
      </p:sp>
    </p:spTree>
  </p:cSld>
  <p:clrMapOvr>
    <a:masterClrMapping/>
  </p:clrMapOvr>
  <p:transition spd="slow">
    <p:wipe dir="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80CDF847-3840-4F03-830F-6232342D9E4A}" type="datetimeFigureOut">
              <a:rPr lang="es-ES"/>
              <a:pPr>
                <a:defRPr/>
              </a:pPr>
              <a:t>08/09/2015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3DF5F6E4-762B-4C8D-B03F-7E954D5ED274}" type="slidenum">
              <a:rPr lang="es-ES"/>
              <a:pPr>
                <a:defRPr/>
              </a:pPr>
              <a:t>‹Nº›</a:t>
            </a:fld>
            <a:endParaRPr lang="es-ES"/>
          </a:p>
        </p:txBody>
      </p:sp>
    </p:spTree>
  </p:cSld>
  <p:clrMapOvr>
    <a:masterClrMapping/>
  </p:clrMapOvr>
  <p:transition spd="slow">
    <p:wipe dir="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9D8D0DDE-7E66-4689-956D-532F4CB4F192}" type="datetimeFigureOut">
              <a:rPr lang="es-ES"/>
              <a:pPr>
                <a:defRPr/>
              </a:pPr>
              <a:t>08/09/2015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0F45EA91-B474-4A62-A8C3-42C536FAE529}" type="slidenum">
              <a:rPr lang="es-ES"/>
              <a:pPr>
                <a:defRPr/>
              </a:pPr>
              <a:t>‹Nº›</a:t>
            </a:fld>
            <a:endParaRPr lang="es-ES"/>
          </a:p>
        </p:txBody>
      </p:sp>
    </p:spTree>
  </p:cSld>
  <p:clrMapOvr>
    <a:masterClrMapping/>
  </p:clrMapOvr>
  <p:transition spd="slow">
    <p:wipe dir="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D5F24987-7F83-4E30-8BA1-56C1ABB1F477}" type="datetimeFigureOut">
              <a:rPr lang="es-ES"/>
              <a:pPr>
                <a:defRPr/>
              </a:pPr>
              <a:t>08/09/2015</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E1F228E4-952A-4339-991B-E3239D1E7E84}" type="slidenum">
              <a:rPr lang="es-ES"/>
              <a:pPr>
                <a:defRPr/>
              </a:pPr>
              <a:t>‹Nº›</a:t>
            </a:fld>
            <a:endParaRPr lang="es-ES"/>
          </a:p>
        </p:txBody>
      </p:sp>
    </p:spTree>
  </p:cSld>
  <p:clrMapOvr>
    <a:masterClrMapping/>
  </p:clrMapOvr>
  <p:transition spd="slow">
    <p:wipe dir="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C8C64208-8428-4B62-B63B-B39871F5430D}" type="datetimeFigureOut">
              <a:rPr lang="es-ES"/>
              <a:pPr>
                <a:defRPr/>
              </a:pPr>
              <a:t>08/09/2015</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9EE4EE07-2F50-4310-A186-9AE8716F3B5E}" type="slidenum">
              <a:rPr lang="es-ES"/>
              <a:pPr>
                <a:defRPr/>
              </a:pPr>
              <a:t>‹Nº›</a:t>
            </a:fld>
            <a:endParaRPr lang="es-ES"/>
          </a:p>
        </p:txBody>
      </p:sp>
    </p:spTree>
  </p:cSld>
  <p:clrMapOvr>
    <a:masterClrMapping/>
  </p:clrMapOvr>
  <p:transition spd="slow">
    <p:wipe dir="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7D35400E-8338-49A6-8B87-B999AAB70667}" type="datetimeFigureOut">
              <a:rPr lang="es-ES"/>
              <a:pPr>
                <a:defRPr/>
              </a:pPr>
              <a:t>08/09/2015</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1D17DDB9-DA46-4900-B6B4-3814436B2303}" type="slidenum">
              <a:rPr lang="es-ES"/>
              <a:pPr>
                <a:defRPr/>
              </a:pPr>
              <a:t>‹Nº›</a:t>
            </a:fld>
            <a:endParaRPr lang="es-ES"/>
          </a:p>
        </p:txBody>
      </p:sp>
    </p:spTree>
  </p:cSld>
  <p:clrMapOvr>
    <a:masterClrMapping/>
  </p:clrMapOvr>
  <p:transition spd="slow">
    <p:wipe dir="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1E006329-7598-4EAD-8064-F53E6D75E213}" type="datetimeFigureOut">
              <a:rPr lang="es-ES"/>
              <a:pPr>
                <a:defRPr/>
              </a:pPr>
              <a:t>08/09/2015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9AC89DBB-09D4-429D-AD47-629FB94B9F0F}" type="slidenum">
              <a:rPr lang="es-ES"/>
              <a:pPr>
                <a:defRPr/>
              </a:pPr>
              <a:t>‹Nº›</a:t>
            </a:fld>
            <a:endParaRPr lang="es-ES"/>
          </a:p>
        </p:txBody>
      </p:sp>
    </p:spTree>
  </p:cSld>
  <p:clrMapOvr>
    <a:masterClrMapping/>
  </p:clrMapOvr>
  <p:transition spd="slow">
    <p:wipe dir="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smtClean="0"/>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6A98F8B7-9EBC-419C-998D-2F388B607830}" type="datetimeFigureOut">
              <a:rPr lang="es-ES"/>
              <a:pPr>
                <a:defRPr/>
              </a:pPr>
              <a:t>08/09/2015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1342FDAA-23B1-4490-9B9A-220B9EAB27F2}" type="slidenum">
              <a:rPr lang="es-ES"/>
              <a:pPr>
                <a:defRPr/>
              </a:pPr>
              <a:t>‹Nº›</a:t>
            </a:fld>
            <a:endParaRPr lang="es-ES"/>
          </a:p>
        </p:txBody>
      </p:sp>
    </p:spTree>
  </p:cSld>
  <p:clrMapOvr>
    <a:masterClrMapping/>
  </p:clrMapOvr>
  <p:transition spd="slow">
    <p:wipe dir="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3A94B0BF-2910-4C0F-8610-42A1CD7C48BE}" type="datetimeFigureOut">
              <a:rPr lang="es-ES"/>
              <a:pPr>
                <a:defRPr/>
              </a:pPr>
              <a:t>08/09/2015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BED31FFF-14CE-4CE0-B797-CE4390738748}" type="slidenum">
              <a:rPr lang="es-ES"/>
              <a:pPr>
                <a:defRPr/>
              </a:pPr>
              <a:t>‹Nº›</a:t>
            </a:fld>
            <a:endParaRPr lang="es-ES"/>
          </a:p>
        </p:txBody>
      </p:sp>
    </p:spTree>
  </p:cSld>
  <p:clrMapOvr>
    <a:masterClrMapping/>
  </p:clrMapOvr>
  <p:transition spd="slow">
    <p:wipe dir="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D6CCC759-0E3E-4CDF-8D54-70AA311D3226}" type="datetimeFigureOut">
              <a:rPr lang="es-ES"/>
              <a:pPr>
                <a:defRPr/>
              </a:pPr>
              <a:t>08/09/2015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4BF99D67-69E4-4568-B22B-E0364BCD8986}" type="slidenum">
              <a:rPr lang="es-ES"/>
              <a:pPr>
                <a:defRPr/>
              </a:pPr>
              <a:t>‹Nº›</a:t>
            </a:fld>
            <a:endParaRPr lang="es-ES"/>
          </a:p>
        </p:txBody>
      </p:sp>
    </p:spTree>
  </p:cSld>
  <p:clrMapOvr>
    <a:masterClrMapping/>
  </p:clrMapOvr>
  <p:transition spd="slow">
    <p:wipe dir="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1"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06375"/>
            <a:ext cx="8229600" cy="85725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200150"/>
            <a:ext cx="8229600" cy="339407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4767263"/>
            <a:ext cx="2133600" cy="274637"/>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B56D9E5E-8F2E-4331-A20F-972332092E72}" type="datetimeFigureOut">
              <a:rPr lang="es-ES"/>
              <a:pPr>
                <a:defRPr/>
              </a:pPr>
              <a:t>08/09/2015</a:t>
            </a:fld>
            <a:endParaRPr lang="es-ES"/>
          </a:p>
        </p:txBody>
      </p:sp>
      <p:sp>
        <p:nvSpPr>
          <p:cNvPr id="5" name="4 Marcador de pie de página"/>
          <p:cNvSpPr>
            <a:spLocks noGrp="1"/>
          </p:cNvSpPr>
          <p:nvPr>
            <p:ph type="ftr" sz="quarter" idx="3"/>
          </p:nvPr>
        </p:nvSpPr>
        <p:spPr>
          <a:xfrm>
            <a:off x="3124200" y="4767263"/>
            <a:ext cx="2895600" cy="274637"/>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s-ES"/>
          </a:p>
        </p:txBody>
      </p:sp>
      <p:sp>
        <p:nvSpPr>
          <p:cNvPr id="6" name="5 Marcador de número de diapositiva"/>
          <p:cNvSpPr>
            <a:spLocks noGrp="1"/>
          </p:cNvSpPr>
          <p:nvPr>
            <p:ph type="sldNum" sz="quarter" idx="4"/>
          </p:nvPr>
        </p:nvSpPr>
        <p:spPr>
          <a:xfrm>
            <a:off x="6553200" y="4767263"/>
            <a:ext cx="2133600" cy="274637"/>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03A6F1E8-CBAE-4B51-A7AB-8EBEF288A26F}"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slow">
    <p:wipe dir="r"/>
  </p:transition>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accent4">
            <a:lumMod val="75000"/>
          </a:schemeClr>
        </a:solidFill>
        <a:effectLst/>
      </p:bgPr>
    </p:bg>
    <p:spTree>
      <p:nvGrpSpPr>
        <p:cNvPr id="1" name=""/>
        <p:cNvGrpSpPr/>
        <p:nvPr/>
      </p:nvGrpSpPr>
      <p:grpSpPr>
        <a:xfrm>
          <a:off x="0" y="0"/>
          <a:ext cx="0" cy="0"/>
          <a:chOff x="0" y="0"/>
          <a:chExt cx="0" cy="0"/>
        </a:xfrm>
      </p:grpSpPr>
      <p:sp>
        <p:nvSpPr>
          <p:cNvPr id="2050" name="Marcador de título 1"/>
          <p:cNvSpPr>
            <a:spLocks noGrp="1"/>
          </p:cNvSpPr>
          <p:nvPr>
            <p:ph type="title"/>
          </p:nvPr>
        </p:nvSpPr>
        <p:spPr bwMode="auto">
          <a:xfrm>
            <a:off x="628650" y="274638"/>
            <a:ext cx="7886700" cy="993775"/>
          </a:xfrm>
          <a:prstGeom prst="rect">
            <a:avLst/>
          </a:prstGeom>
          <a:noFill/>
          <a:ln w="9525">
            <a:noFill/>
            <a:miter lim="800000"/>
            <a:headEnd/>
            <a:tailEnd/>
          </a:ln>
        </p:spPr>
        <p:txBody>
          <a:bodyPr vert="horz" wrap="square" lIns="68580" tIns="34290" rIns="68580" bIns="34290" numCol="1" anchor="ctr" anchorCtr="0" compatLnSpc="1">
            <a:prstTxWarp prst="textNoShape">
              <a:avLst/>
            </a:prstTxWarp>
          </a:bodyPr>
          <a:lstStyle/>
          <a:p>
            <a:pPr lvl="0"/>
            <a:r>
              <a:rPr lang="es-ES" altLang="en-US" smtClean="0"/>
              <a:t>Haga clic para modificar el estilo de título del patrón</a:t>
            </a:r>
          </a:p>
        </p:txBody>
      </p:sp>
      <p:sp>
        <p:nvSpPr>
          <p:cNvPr id="2051" name="Marcador de texto 2"/>
          <p:cNvSpPr>
            <a:spLocks noGrp="1"/>
          </p:cNvSpPr>
          <p:nvPr>
            <p:ph type="body" idx="1"/>
          </p:nvPr>
        </p:nvSpPr>
        <p:spPr bwMode="auto">
          <a:xfrm>
            <a:off x="628650" y="1370013"/>
            <a:ext cx="7886700" cy="3262312"/>
          </a:xfrm>
          <a:prstGeom prst="rect">
            <a:avLst/>
          </a:prstGeom>
          <a:noFill/>
          <a:ln w="9525">
            <a:noFill/>
            <a:miter lim="800000"/>
            <a:headEnd/>
            <a:tailEnd/>
          </a:ln>
        </p:spPr>
        <p:txBody>
          <a:bodyPr vert="horz" wrap="square" lIns="68580" tIns="34290" rIns="68580" bIns="34290" numCol="1" anchor="t" anchorCtr="0" compatLnSpc="1">
            <a:prstTxWarp prst="textNoShape">
              <a:avLst/>
            </a:prstTxWarp>
          </a:bodyPr>
          <a:lstStyle/>
          <a:p>
            <a:pPr lvl="0"/>
            <a:r>
              <a:rPr lang="es-ES" altLang="en-US" smtClean="0"/>
              <a:t>Haga clic para modificar el estilo de texto del patrón</a:t>
            </a:r>
          </a:p>
          <a:p>
            <a:pPr lvl="1"/>
            <a:r>
              <a:rPr lang="es-ES" altLang="en-US" smtClean="0"/>
              <a:t>Segundo nivel</a:t>
            </a:r>
          </a:p>
          <a:p>
            <a:pPr lvl="2"/>
            <a:r>
              <a:rPr lang="es-ES" altLang="en-US" smtClean="0"/>
              <a:t>Tercer nivel</a:t>
            </a:r>
          </a:p>
          <a:p>
            <a:pPr lvl="3"/>
            <a:r>
              <a:rPr lang="es-ES" altLang="en-US" smtClean="0"/>
              <a:t>Cuarto nivel</a:t>
            </a:r>
          </a:p>
          <a:p>
            <a:pPr lvl="4"/>
            <a:r>
              <a:rPr lang="es-ES" altLang="en-US" smtClean="0"/>
              <a:t>Quinto nivel</a:t>
            </a:r>
          </a:p>
        </p:txBody>
      </p:sp>
      <p:sp>
        <p:nvSpPr>
          <p:cNvPr id="4" name="Marcador de fecha 3"/>
          <p:cNvSpPr>
            <a:spLocks noGrp="1"/>
          </p:cNvSpPr>
          <p:nvPr>
            <p:ph type="dt" sz="half" idx="2"/>
          </p:nvPr>
        </p:nvSpPr>
        <p:spPr>
          <a:xfrm>
            <a:off x="628650" y="4767263"/>
            <a:ext cx="2057400" cy="274637"/>
          </a:xfrm>
          <a:prstGeom prst="rect">
            <a:avLst/>
          </a:prstGeom>
        </p:spPr>
        <p:txBody>
          <a:bodyPr vert="horz" lIns="68580" tIns="34290" rIns="68580" bIns="34290" rtlCol="0" anchor="ctr"/>
          <a:lstStyle>
            <a:lvl1pPr algn="l" eaLnBrk="1" fontAlgn="auto" hangingPunct="1">
              <a:spcBef>
                <a:spcPts val="0"/>
              </a:spcBef>
              <a:spcAft>
                <a:spcPts val="0"/>
              </a:spcAft>
              <a:defRPr sz="900">
                <a:solidFill>
                  <a:prstClr val="black">
                    <a:tint val="75000"/>
                  </a:prstClr>
                </a:solidFill>
                <a:latin typeface="+mn-lt"/>
                <a:cs typeface="+mn-cs"/>
              </a:defRPr>
            </a:lvl1pPr>
          </a:lstStyle>
          <a:p>
            <a:pPr>
              <a:defRPr/>
            </a:pPr>
            <a:fld id="{3DAE7E36-9415-4833-8272-09A276301771}" type="datetimeFigureOut">
              <a:rPr lang="es-ES"/>
              <a:pPr>
                <a:defRPr/>
              </a:pPr>
              <a:t>08/09/2015</a:t>
            </a:fld>
            <a:endParaRPr lang="es-ES"/>
          </a:p>
        </p:txBody>
      </p:sp>
      <p:sp>
        <p:nvSpPr>
          <p:cNvPr id="5" name="Marcador de pie de página 4"/>
          <p:cNvSpPr>
            <a:spLocks noGrp="1"/>
          </p:cNvSpPr>
          <p:nvPr>
            <p:ph type="ftr" sz="quarter" idx="3"/>
          </p:nvPr>
        </p:nvSpPr>
        <p:spPr>
          <a:xfrm>
            <a:off x="3028950" y="4767263"/>
            <a:ext cx="3086100" cy="274637"/>
          </a:xfrm>
          <a:prstGeom prst="rect">
            <a:avLst/>
          </a:prstGeom>
        </p:spPr>
        <p:txBody>
          <a:bodyPr vert="horz" lIns="68580" tIns="34290" rIns="68580" bIns="34290" rtlCol="0" anchor="ctr"/>
          <a:lstStyle>
            <a:lvl1pPr algn="ctr" eaLnBrk="1" fontAlgn="auto" hangingPunct="1">
              <a:spcBef>
                <a:spcPts val="0"/>
              </a:spcBef>
              <a:spcAft>
                <a:spcPts val="0"/>
              </a:spcAft>
              <a:defRPr sz="900">
                <a:solidFill>
                  <a:prstClr val="black">
                    <a:tint val="75000"/>
                  </a:prstClr>
                </a:solidFill>
                <a:latin typeface="+mn-lt"/>
                <a:cs typeface="+mn-cs"/>
              </a:defRPr>
            </a:lvl1pPr>
          </a:lstStyle>
          <a:p>
            <a:pPr>
              <a:defRPr/>
            </a:pPr>
            <a:endParaRPr lang="es-ES"/>
          </a:p>
        </p:txBody>
      </p:sp>
      <p:sp>
        <p:nvSpPr>
          <p:cNvPr id="6" name="Marcador de número de diapositiva 5"/>
          <p:cNvSpPr>
            <a:spLocks noGrp="1"/>
          </p:cNvSpPr>
          <p:nvPr>
            <p:ph type="sldNum" sz="quarter" idx="4"/>
          </p:nvPr>
        </p:nvSpPr>
        <p:spPr>
          <a:xfrm>
            <a:off x="6457950" y="4767263"/>
            <a:ext cx="2057400" cy="274637"/>
          </a:xfrm>
          <a:prstGeom prst="rect">
            <a:avLst/>
          </a:prstGeom>
        </p:spPr>
        <p:txBody>
          <a:bodyPr vert="horz" wrap="square" lIns="68580" tIns="34290" rIns="68580" bIns="34290" numCol="1" anchor="ctr" anchorCtr="0" compatLnSpc="1">
            <a:prstTxWarp prst="textNoShape">
              <a:avLst/>
            </a:prstTxWarp>
          </a:bodyPr>
          <a:lstStyle>
            <a:lvl1pPr algn="r" eaLnBrk="1" hangingPunct="1">
              <a:defRPr sz="900">
                <a:solidFill>
                  <a:srgbClr val="898989"/>
                </a:solidFill>
                <a:latin typeface="Calibri" pitchFamily="34" charset="0"/>
                <a:cs typeface="+mn-cs"/>
              </a:defRPr>
            </a:lvl1pPr>
          </a:lstStyle>
          <a:p>
            <a:pPr>
              <a:defRPr/>
            </a:pPr>
            <a:fld id="{BEDCE154-5A0A-41BA-8402-FBBBA0FCAC1F}" type="slidenum">
              <a:rPr lang="es-ES" altLang="en-US"/>
              <a:pPr>
                <a:defRPr/>
              </a:pPr>
              <a:t>‹Nº›</a:t>
            </a:fld>
            <a:endParaRPr lang="es-ES" altLang="en-US"/>
          </a:p>
        </p:txBody>
      </p:sp>
    </p:spTree>
  </p:cSld>
  <p:clrMap bg1="lt1" tx1="dk1" bg2="lt2" tx2="dk2" accent1="accent1" accent2="accent2" accent3="accent3" accent4="accent4" accent5="accent5" accent6="accent6" hlink="hlink" folHlink="folHlink"/>
  <p:transition spd="slow">
    <p:wipe dir="r"/>
  </p:transition>
  <p:txStyles>
    <p:titleStyle>
      <a:lvl1pPr algn="l" rtl="0" eaLnBrk="0" fontAlgn="base" hangingPunct="0">
        <a:lnSpc>
          <a:spcPct val="90000"/>
        </a:lnSpc>
        <a:spcBef>
          <a:spcPct val="0"/>
        </a:spcBef>
        <a:spcAft>
          <a:spcPct val="0"/>
        </a:spcAft>
        <a:defRPr sz="3300" kern="1200">
          <a:solidFill>
            <a:schemeClr val="tx1"/>
          </a:solidFill>
          <a:latin typeface="+mj-lt"/>
          <a:ea typeface="+mj-ea"/>
          <a:cs typeface="+mj-cs"/>
        </a:defRPr>
      </a:lvl1pPr>
      <a:lvl2pPr algn="l" rtl="0" eaLnBrk="0" fontAlgn="base" hangingPunct="0">
        <a:lnSpc>
          <a:spcPct val="90000"/>
        </a:lnSpc>
        <a:spcBef>
          <a:spcPct val="0"/>
        </a:spcBef>
        <a:spcAft>
          <a:spcPct val="0"/>
        </a:spcAft>
        <a:defRPr sz="3300">
          <a:solidFill>
            <a:schemeClr val="tx1"/>
          </a:solidFill>
          <a:latin typeface="Calibri Light" pitchFamily="34" charset="0"/>
        </a:defRPr>
      </a:lvl2pPr>
      <a:lvl3pPr algn="l" rtl="0" eaLnBrk="0" fontAlgn="base" hangingPunct="0">
        <a:lnSpc>
          <a:spcPct val="90000"/>
        </a:lnSpc>
        <a:spcBef>
          <a:spcPct val="0"/>
        </a:spcBef>
        <a:spcAft>
          <a:spcPct val="0"/>
        </a:spcAft>
        <a:defRPr sz="3300">
          <a:solidFill>
            <a:schemeClr val="tx1"/>
          </a:solidFill>
          <a:latin typeface="Calibri Light" pitchFamily="34" charset="0"/>
        </a:defRPr>
      </a:lvl3pPr>
      <a:lvl4pPr algn="l" rtl="0" eaLnBrk="0" fontAlgn="base" hangingPunct="0">
        <a:lnSpc>
          <a:spcPct val="90000"/>
        </a:lnSpc>
        <a:spcBef>
          <a:spcPct val="0"/>
        </a:spcBef>
        <a:spcAft>
          <a:spcPct val="0"/>
        </a:spcAft>
        <a:defRPr sz="3300">
          <a:solidFill>
            <a:schemeClr val="tx1"/>
          </a:solidFill>
          <a:latin typeface="Calibri Light" pitchFamily="34" charset="0"/>
        </a:defRPr>
      </a:lvl4pPr>
      <a:lvl5pPr algn="l" rtl="0" eaLnBrk="0" fontAlgn="base" hangingPunct="0">
        <a:lnSpc>
          <a:spcPct val="90000"/>
        </a:lnSpc>
        <a:spcBef>
          <a:spcPct val="0"/>
        </a:spcBef>
        <a:spcAft>
          <a:spcPct val="0"/>
        </a:spcAft>
        <a:defRPr sz="3300">
          <a:solidFill>
            <a:schemeClr val="tx1"/>
          </a:solidFill>
          <a:latin typeface="Calibri Light" pitchFamily="34" charset="0"/>
        </a:defRPr>
      </a:lvl5pPr>
      <a:lvl6pPr marL="342900" algn="l" rtl="0" fontAlgn="base">
        <a:lnSpc>
          <a:spcPct val="90000"/>
        </a:lnSpc>
        <a:spcBef>
          <a:spcPct val="0"/>
        </a:spcBef>
        <a:spcAft>
          <a:spcPct val="0"/>
        </a:spcAft>
        <a:defRPr sz="3300">
          <a:solidFill>
            <a:schemeClr val="tx1"/>
          </a:solidFill>
          <a:latin typeface="Calibri Light" pitchFamily="34" charset="0"/>
        </a:defRPr>
      </a:lvl6pPr>
      <a:lvl7pPr marL="685800" algn="l" rtl="0" fontAlgn="base">
        <a:lnSpc>
          <a:spcPct val="90000"/>
        </a:lnSpc>
        <a:spcBef>
          <a:spcPct val="0"/>
        </a:spcBef>
        <a:spcAft>
          <a:spcPct val="0"/>
        </a:spcAft>
        <a:defRPr sz="3300">
          <a:solidFill>
            <a:schemeClr val="tx1"/>
          </a:solidFill>
          <a:latin typeface="Calibri Light" pitchFamily="34" charset="0"/>
        </a:defRPr>
      </a:lvl7pPr>
      <a:lvl8pPr marL="1028700" algn="l" rtl="0" fontAlgn="base">
        <a:lnSpc>
          <a:spcPct val="90000"/>
        </a:lnSpc>
        <a:spcBef>
          <a:spcPct val="0"/>
        </a:spcBef>
        <a:spcAft>
          <a:spcPct val="0"/>
        </a:spcAft>
        <a:defRPr sz="3300">
          <a:solidFill>
            <a:schemeClr val="tx1"/>
          </a:solidFill>
          <a:latin typeface="Calibri Light" pitchFamily="34" charset="0"/>
        </a:defRPr>
      </a:lvl8pPr>
      <a:lvl9pPr marL="1371600" algn="l" rtl="0" fontAlgn="base">
        <a:lnSpc>
          <a:spcPct val="90000"/>
        </a:lnSpc>
        <a:spcBef>
          <a:spcPct val="0"/>
        </a:spcBef>
        <a:spcAft>
          <a:spcPct val="0"/>
        </a:spcAft>
        <a:defRPr sz="3300">
          <a:solidFill>
            <a:schemeClr val="tx1"/>
          </a:solidFill>
          <a:latin typeface="Calibri Light" pitchFamily="34" charset="0"/>
        </a:defRPr>
      </a:lvl9pPr>
    </p:titleStyle>
    <p:bodyStyle>
      <a:lvl1pPr marL="171450" indent="-171450" algn="l" rtl="0" eaLnBrk="0" fontAlgn="base" hangingPunct="0">
        <a:lnSpc>
          <a:spcPct val="90000"/>
        </a:lnSpc>
        <a:spcBef>
          <a:spcPts val="750"/>
        </a:spcBef>
        <a:spcAft>
          <a:spcPct val="0"/>
        </a:spcAft>
        <a:buFont typeface="Arial" charset="0"/>
        <a:buChar char="•"/>
        <a:defRPr sz="2100" kern="1200">
          <a:solidFill>
            <a:schemeClr val="tx1"/>
          </a:solidFill>
          <a:latin typeface="+mn-lt"/>
          <a:ea typeface="+mn-ea"/>
          <a:cs typeface="+mn-cs"/>
        </a:defRPr>
      </a:lvl1pPr>
      <a:lvl2pPr marL="514350" indent="-171450" algn="l" rtl="0" eaLnBrk="0" fontAlgn="base" hangingPunct="0">
        <a:lnSpc>
          <a:spcPct val="90000"/>
        </a:lnSpc>
        <a:spcBef>
          <a:spcPts val="375"/>
        </a:spcBef>
        <a:spcAft>
          <a:spcPct val="0"/>
        </a:spcAft>
        <a:buFont typeface="Arial" charset="0"/>
        <a:buChar char="•"/>
        <a:defRPr kern="1200">
          <a:solidFill>
            <a:schemeClr val="tx1"/>
          </a:solidFill>
          <a:latin typeface="+mn-lt"/>
          <a:ea typeface="+mn-ea"/>
          <a:cs typeface="+mn-cs"/>
        </a:defRPr>
      </a:lvl2pPr>
      <a:lvl3pPr marL="857250" indent="-171450" algn="l" rtl="0" eaLnBrk="0" fontAlgn="base" hangingPunct="0">
        <a:lnSpc>
          <a:spcPct val="90000"/>
        </a:lnSpc>
        <a:spcBef>
          <a:spcPts val="375"/>
        </a:spcBef>
        <a:spcAft>
          <a:spcPct val="0"/>
        </a:spcAft>
        <a:buFont typeface="Arial" charset="0"/>
        <a:buChar char="•"/>
        <a:defRPr sz="1500" kern="1200">
          <a:solidFill>
            <a:schemeClr val="tx1"/>
          </a:solidFill>
          <a:latin typeface="+mn-lt"/>
          <a:ea typeface="+mn-ea"/>
          <a:cs typeface="+mn-cs"/>
        </a:defRPr>
      </a:lvl3pPr>
      <a:lvl4pPr marL="1200150" indent="-171450" algn="l" rtl="0" eaLnBrk="0" fontAlgn="base" hangingPunct="0">
        <a:lnSpc>
          <a:spcPct val="90000"/>
        </a:lnSpc>
        <a:spcBef>
          <a:spcPts val="375"/>
        </a:spcBef>
        <a:spcAft>
          <a:spcPct val="0"/>
        </a:spcAft>
        <a:buFont typeface="Arial" charset="0"/>
        <a:buChar char="•"/>
        <a:defRPr kern="1200">
          <a:solidFill>
            <a:schemeClr val="tx1"/>
          </a:solidFill>
          <a:latin typeface="+mn-lt"/>
          <a:ea typeface="+mn-ea"/>
          <a:cs typeface="+mn-cs"/>
        </a:defRPr>
      </a:lvl4pPr>
      <a:lvl5pPr marL="1543050" indent="-171450" algn="l" rtl="0" eaLnBrk="0" fontAlgn="base" hangingPunct="0">
        <a:lnSpc>
          <a:spcPct val="90000"/>
        </a:lnSpc>
        <a:spcBef>
          <a:spcPts val="375"/>
        </a:spcBef>
        <a:spcAft>
          <a:spcPct val="0"/>
        </a:spcAft>
        <a:buFont typeface="Arial" charset="0"/>
        <a:buChar char="•"/>
        <a:defRPr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p:bodyStyle>
    <p:otherStyle>
      <a:defPPr>
        <a:defRPr lang="es-ES"/>
      </a:defPPr>
      <a:lvl1pPr marL="0" algn="l" defTabSz="685800" rtl="0" eaLnBrk="1" latinLnBrk="0" hangingPunct="1">
        <a:defRPr sz="1400" kern="1200">
          <a:solidFill>
            <a:schemeClr val="tx1"/>
          </a:solidFill>
          <a:latin typeface="+mn-lt"/>
          <a:ea typeface="+mn-ea"/>
          <a:cs typeface="+mn-cs"/>
        </a:defRPr>
      </a:lvl1pPr>
      <a:lvl2pPr marL="342900" algn="l" defTabSz="685800" rtl="0" eaLnBrk="1" latinLnBrk="0" hangingPunct="1">
        <a:defRPr sz="1400" kern="1200">
          <a:solidFill>
            <a:schemeClr val="tx1"/>
          </a:solidFill>
          <a:latin typeface="+mn-lt"/>
          <a:ea typeface="+mn-ea"/>
          <a:cs typeface="+mn-cs"/>
        </a:defRPr>
      </a:lvl2pPr>
      <a:lvl3pPr marL="685800" algn="l" defTabSz="685800" rtl="0" eaLnBrk="1" latinLnBrk="0" hangingPunct="1">
        <a:defRPr sz="1400" kern="1200">
          <a:solidFill>
            <a:schemeClr val="tx1"/>
          </a:solidFill>
          <a:latin typeface="+mn-lt"/>
          <a:ea typeface="+mn-ea"/>
          <a:cs typeface="+mn-cs"/>
        </a:defRPr>
      </a:lvl3pPr>
      <a:lvl4pPr marL="1028700" algn="l" defTabSz="685800" rtl="0" eaLnBrk="1" latinLnBrk="0" hangingPunct="1">
        <a:defRPr sz="1400" kern="1200">
          <a:solidFill>
            <a:schemeClr val="tx1"/>
          </a:solidFill>
          <a:latin typeface="+mn-lt"/>
          <a:ea typeface="+mn-ea"/>
          <a:cs typeface="+mn-cs"/>
        </a:defRPr>
      </a:lvl4pPr>
      <a:lvl5pPr marL="1371600" algn="l" defTabSz="685800" rtl="0" eaLnBrk="1" latinLnBrk="0" hangingPunct="1">
        <a:defRPr sz="1400" kern="1200">
          <a:solidFill>
            <a:schemeClr val="tx1"/>
          </a:solidFill>
          <a:latin typeface="+mn-lt"/>
          <a:ea typeface="+mn-ea"/>
          <a:cs typeface="+mn-cs"/>
        </a:defRPr>
      </a:lvl5pPr>
      <a:lvl6pPr marL="1714500" algn="l" defTabSz="685800" rtl="0" eaLnBrk="1" latinLnBrk="0" hangingPunct="1">
        <a:defRPr sz="1400" kern="1200">
          <a:solidFill>
            <a:schemeClr val="tx1"/>
          </a:solidFill>
          <a:latin typeface="+mn-lt"/>
          <a:ea typeface="+mn-ea"/>
          <a:cs typeface="+mn-cs"/>
        </a:defRPr>
      </a:lvl6pPr>
      <a:lvl7pPr marL="2057400" algn="l" defTabSz="685800" rtl="0" eaLnBrk="1" latinLnBrk="0" hangingPunct="1">
        <a:defRPr sz="1400" kern="1200">
          <a:solidFill>
            <a:schemeClr val="tx1"/>
          </a:solidFill>
          <a:latin typeface="+mn-lt"/>
          <a:ea typeface="+mn-ea"/>
          <a:cs typeface="+mn-cs"/>
        </a:defRPr>
      </a:lvl7pPr>
      <a:lvl8pPr marL="2400300" algn="l" defTabSz="685800" rtl="0" eaLnBrk="1" latinLnBrk="0" hangingPunct="1">
        <a:defRPr sz="1400" kern="1200">
          <a:solidFill>
            <a:schemeClr val="tx1"/>
          </a:solidFill>
          <a:latin typeface="+mn-lt"/>
          <a:ea typeface="+mn-ea"/>
          <a:cs typeface="+mn-cs"/>
        </a:defRPr>
      </a:lvl8pPr>
      <a:lvl9pPr marL="2743200" algn="l" defTabSz="685800" rtl="0" eaLnBrk="1" latinLnBrk="0" hangingPunct="1">
        <a:defRPr sz="14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73"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7.xml"/><Relationship Id="rId1" Type="http://schemas.openxmlformats.org/officeDocument/2006/relationships/audio" Target="../media/audio1.wav"/></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slideLayout" Target="../slideLayouts/slideLayout7.xml"/><Relationship Id="rId1" Type="http://schemas.openxmlformats.org/officeDocument/2006/relationships/audio" Target="../media/audio2.wav"/><Relationship Id="rId4" Type="http://schemas.openxmlformats.org/officeDocument/2006/relationships/image" Target="../media/image26.png"/></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48.gif"/><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8" Type="http://schemas.openxmlformats.org/officeDocument/2006/relationships/image" Target="../media/image52.png"/><Relationship Id="rId13" Type="http://schemas.openxmlformats.org/officeDocument/2006/relationships/hyperlink" Target="https://vk.com/mispps" TargetMode="External"/><Relationship Id="rId3" Type="http://schemas.openxmlformats.org/officeDocument/2006/relationships/image" Target="../media/image49.png"/><Relationship Id="rId7" Type="http://schemas.openxmlformats.org/officeDocument/2006/relationships/hyperlink" Target="https://www.facebook.com/mispps" TargetMode="External"/><Relationship Id="rId12" Type="http://schemas.openxmlformats.org/officeDocument/2006/relationships/image" Target="../media/image54.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1.png"/><Relationship Id="rId11" Type="http://schemas.openxmlformats.org/officeDocument/2006/relationships/hyperlink" Target="https://plus.google.com/+Mispps/" TargetMode="External"/><Relationship Id="rId5" Type="http://schemas.openxmlformats.org/officeDocument/2006/relationships/image" Target="../media/image50.png"/><Relationship Id="rId10" Type="http://schemas.openxmlformats.org/officeDocument/2006/relationships/image" Target="../media/image53.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259632" y="987574"/>
            <a:ext cx="6696744" cy="3046988"/>
          </a:xfrm>
          <a:prstGeom prst="rect">
            <a:avLst/>
          </a:prstGeom>
        </p:spPr>
        <p:txBody>
          <a:bodyPr>
            <a:spAutoFit/>
            <a:scene3d>
              <a:camera prst="orthographicFront"/>
              <a:lightRig rig="threePt" dir="t"/>
            </a:scene3d>
            <a:sp3d extrusionH="57150">
              <a:bevelT w="38100" h="38100"/>
            </a:sp3d>
          </a:bodyPr>
          <a:lstStyle/>
          <a:p>
            <a:pPr algn="ctr">
              <a:defRPr/>
            </a:pPr>
            <a:r>
              <a:rPr lang="es-ES" sz="2400" dirty="0">
                <a:solidFill>
                  <a:srgbClr val="C00000"/>
                </a:solidFill>
                <a:latin typeface="Franklin Gothic Demi Cond" pitchFamily="34" charset="0"/>
              </a:rPr>
              <a:t>Bangkok (la capital) en tailandés se llama:</a:t>
            </a:r>
          </a:p>
          <a:p>
            <a:pPr algn="ctr">
              <a:defRPr/>
            </a:pPr>
            <a:endParaRPr lang="es-ES" sz="2400" dirty="0">
              <a:solidFill>
                <a:srgbClr val="C00000"/>
              </a:solidFill>
              <a:latin typeface="Franklin Gothic Demi Cond" pitchFamily="34" charset="0"/>
            </a:endParaRPr>
          </a:p>
          <a:p>
            <a:pPr algn="ctr">
              <a:defRPr/>
            </a:pPr>
            <a:r>
              <a:rPr lang="es-ES" sz="2400" dirty="0">
                <a:solidFill>
                  <a:srgbClr val="C00000"/>
                </a:solidFill>
                <a:latin typeface="Franklin Gothic Demi Cond" pitchFamily="34" charset="0"/>
              </a:rPr>
              <a:t> </a:t>
            </a:r>
            <a:r>
              <a:rPr lang="es-ES" sz="2400" i="1" dirty="0" err="1">
                <a:solidFill>
                  <a:srgbClr val="C00000"/>
                </a:solidFill>
                <a:latin typeface="Franklin Gothic Demi Cond" pitchFamily="34" charset="0"/>
              </a:rPr>
              <a:t>Krung</a:t>
            </a:r>
            <a:r>
              <a:rPr lang="es-ES" sz="2400" i="1" dirty="0">
                <a:solidFill>
                  <a:srgbClr val="C00000"/>
                </a:solidFill>
                <a:latin typeface="Franklin Gothic Demi Cond" pitchFamily="34" charset="0"/>
              </a:rPr>
              <a:t> </a:t>
            </a:r>
            <a:r>
              <a:rPr lang="es-ES" sz="2400" i="1" dirty="0" err="1">
                <a:solidFill>
                  <a:srgbClr val="C00000"/>
                </a:solidFill>
                <a:latin typeface="Franklin Gothic Demi Cond" pitchFamily="34" charset="0"/>
              </a:rPr>
              <a:t>Thep</a:t>
            </a:r>
            <a:r>
              <a:rPr lang="es-ES" sz="2400" i="1" dirty="0">
                <a:solidFill>
                  <a:srgbClr val="C00000"/>
                </a:solidFill>
                <a:latin typeface="Franklin Gothic Demi Cond" pitchFamily="34" charset="0"/>
              </a:rPr>
              <a:t> </a:t>
            </a:r>
            <a:r>
              <a:rPr lang="es-ES" sz="2400" i="1" dirty="0" err="1">
                <a:solidFill>
                  <a:srgbClr val="C00000"/>
                </a:solidFill>
                <a:latin typeface="Franklin Gothic Demi Cond" pitchFamily="34" charset="0"/>
              </a:rPr>
              <a:t>Mahanakhon</a:t>
            </a:r>
            <a:r>
              <a:rPr lang="es-ES" sz="2400" i="1" dirty="0">
                <a:solidFill>
                  <a:srgbClr val="C00000"/>
                </a:solidFill>
                <a:latin typeface="Franklin Gothic Demi Cond" pitchFamily="34" charset="0"/>
              </a:rPr>
              <a:t> </a:t>
            </a:r>
            <a:r>
              <a:rPr lang="es-ES" sz="2400" i="1" dirty="0" err="1">
                <a:solidFill>
                  <a:srgbClr val="C00000"/>
                </a:solidFill>
                <a:latin typeface="Franklin Gothic Demi Cond" pitchFamily="34" charset="0"/>
              </a:rPr>
              <a:t>Amon</a:t>
            </a:r>
            <a:r>
              <a:rPr lang="es-ES" sz="2400" i="1" dirty="0">
                <a:solidFill>
                  <a:srgbClr val="C00000"/>
                </a:solidFill>
                <a:latin typeface="Franklin Gothic Demi Cond" pitchFamily="34" charset="0"/>
              </a:rPr>
              <a:t> </a:t>
            </a:r>
            <a:r>
              <a:rPr lang="es-ES" sz="2400" i="1" dirty="0" err="1">
                <a:solidFill>
                  <a:srgbClr val="C00000"/>
                </a:solidFill>
                <a:latin typeface="Franklin Gothic Demi Cond" pitchFamily="34" charset="0"/>
              </a:rPr>
              <a:t>Rattanakosin</a:t>
            </a:r>
            <a:r>
              <a:rPr lang="es-ES" sz="2400" i="1" dirty="0">
                <a:solidFill>
                  <a:srgbClr val="C00000"/>
                </a:solidFill>
                <a:latin typeface="Franklin Gothic Demi Cond" pitchFamily="34" charset="0"/>
              </a:rPr>
              <a:t> </a:t>
            </a:r>
            <a:r>
              <a:rPr lang="es-ES" sz="2400" i="1" dirty="0" err="1">
                <a:solidFill>
                  <a:srgbClr val="C00000"/>
                </a:solidFill>
                <a:latin typeface="Franklin Gothic Demi Cond" pitchFamily="34" charset="0"/>
              </a:rPr>
              <a:t>Mahinthara</a:t>
            </a:r>
            <a:r>
              <a:rPr lang="es-ES" sz="2400" i="1" dirty="0">
                <a:solidFill>
                  <a:srgbClr val="C00000"/>
                </a:solidFill>
                <a:latin typeface="Franklin Gothic Demi Cond" pitchFamily="34" charset="0"/>
              </a:rPr>
              <a:t> </a:t>
            </a:r>
            <a:r>
              <a:rPr lang="es-ES" sz="2400" i="1" dirty="0" err="1">
                <a:solidFill>
                  <a:srgbClr val="C00000"/>
                </a:solidFill>
                <a:latin typeface="Franklin Gothic Demi Cond" pitchFamily="34" charset="0"/>
              </a:rPr>
              <a:t>Yuthaya</a:t>
            </a:r>
            <a:r>
              <a:rPr lang="es-ES" sz="2400" i="1" dirty="0">
                <a:solidFill>
                  <a:srgbClr val="C00000"/>
                </a:solidFill>
                <a:latin typeface="Franklin Gothic Demi Cond" pitchFamily="34" charset="0"/>
              </a:rPr>
              <a:t> </a:t>
            </a:r>
            <a:r>
              <a:rPr lang="es-ES" sz="2400" i="1" dirty="0" err="1">
                <a:solidFill>
                  <a:srgbClr val="C00000"/>
                </a:solidFill>
                <a:latin typeface="Franklin Gothic Demi Cond" pitchFamily="34" charset="0"/>
              </a:rPr>
              <a:t>Mahadilok</a:t>
            </a:r>
            <a:r>
              <a:rPr lang="es-ES" sz="2400" i="1" dirty="0">
                <a:solidFill>
                  <a:srgbClr val="C00000"/>
                </a:solidFill>
                <a:latin typeface="Franklin Gothic Demi Cond" pitchFamily="34" charset="0"/>
              </a:rPr>
              <a:t> </a:t>
            </a:r>
            <a:r>
              <a:rPr lang="es-ES" sz="2400" i="1" dirty="0" err="1">
                <a:solidFill>
                  <a:srgbClr val="C00000"/>
                </a:solidFill>
                <a:latin typeface="Franklin Gothic Demi Cond" pitchFamily="34" charset="0"/>
              </a:rPr>
              <a:t>Phop</a:t>
            </a:r>
            <a:r>
              <a:rPr lang="es-ES" sz="2400" i="1" dirty="0">
                <a:solidFill>
                  <a:srgbClr val="C00000"/>
                </a:solidFill>
                <a:latin typeface="Franklin Gothic Demi Cond" pitchFamily="34" charset="0"/>
              </a:rPr>
              <a:t> </a:t>
            </a:r>
            <a:r>
              <a:rPr lang="es-ES" sz="2400" i="1" dirty="0" err="1">
                <a:solidFill>
                  <a:srgbClr val="C00000"/>
                </a:solidFill>
                <a:latin typeface="Franklin Gothic Demi Cond" pitchFamily="34" charset="0"/>
              </a:rPr>
              <a:t>Noppharat</a:t>
            </a:r>
            <a:r>
              <a:rPr lang="es-ES" sz="2400" i="1" dirty="0">
                <a:solidFill>
                  <a:srgbClr val="C00000"/>
                </a:solidFill>
                <a:latin typeface="Franklin Gothic Demi Cond" pitchFamily="34" charset="0"/>
              </a:rPr>
              <a:t> </a:t>
            </a:r>
            <a:r>
              <a:rPr lang="es-ES" sz="2400" i="1" dirty="0" err="1">
                <a:solidFill>
                  <a:srgbClr val="C00000"/>
                </a:solidFill>
                <a:latin typeface="Franklin Gothic Demi Cond" pitchFamily="34" charset="0"/>
              </a:rPr>
              <a:t>Ratchathani</a:t>
            </a:r>
            <a:r>
              <a:rPr lang="es-ES" sz="2400" i="1" dirty="0">
                <a:solidFill>
                  <a:srgbClr val="C00000"/>
                </a:solidFill>
                <a:latin typeface="Franklin Gothic Demi Cond" pitchFamily="34" charset="0"/>
              </a:rPr>
              <a:t> </a:t>
            </a:r>
            <a:r>
              <a:rPr lang="es-ES" sz="2400" i="1" dirty="0" err="1">
                <a:solidFill>
                  <a:srgbClr val="C00000"/>
                </a:solidFill>
                <a:latin typeface="Franklin Gothic Demi Cond" pitchFamily="34" charset="0"/>
              </a:rPr>
              <a:t>Burirom</a:t>
            </a:r>
            <a:r>
              <a:rPr lang="es-ES" sz="2400" i="1" dirty="0">
                <a:solidFill>
                  <a:srgbClr val="C00000"/>
                </a:solidFill>
                <a:latin typeface="Franklin Gothic Demi Cond" pitchFamily="34" charset="0"/>
              </a:rPr>
              <a:t> </a:t>
            </a:r>
            <a:r>
              <a:rPr lang="es-ES" sz="2400" i="1" dirty="0" err="1">
                <a:solidFill>
                  <a:srgbClr val="C00000"/>
                </a:solidFill>
                <a:latin typeface="Franklin Gothic Demi Cond" pitchFamily="34" charset="0"/>
              </a:rPr>
              <a:t>Udomratchaniwet</a:t>
            </a:r>
            <a:r>
              <a:rPr lang="es-ES" sz="2400" i="1" dirty="0">
                <a:solidFill>
                  <a:srgbClr val="C00000"/>
                </a:solidFill>
                <a:latin typeface="Franklin Gothic Demi Cond" pitchFamily="34" charset="0"/>
              </a:rPr>
              <a:t> </a:t>
            </a:r>
            <a:r>
              <a:rPr lang="es-ES" sz="2400" i="1" dirty="0" err="1">
                <a:solidFill>
                  <a:srgbClr val="C00000"/>
                </a:solidFill>
                <a:latin typeface="Franklin Gothic Demi Cond" pitchFamily="34" charset="0"/>
              </a:rPr>
              <a:t>Mahasathan</a:t>
            </a:r>
            <a:r>
              <a:rPr lang="es-ES" sz="2400" i="1" dirty="0">
                <a:solidFill>
                  <a:srgbClr val="C00000"/>
                </a:solidFill>
                <a:latin typeface="Franklin Gothic Demi Cond" pitchFamily="34" charset="0"/>
              </a:rPr>
              <a:t> </a:t>
            </a:r>
            <a:r>
              <a:rPr lang="es-ES" sz="2400" i="1" dirty="0" err="1">
                <a:solidFill>
                  <a:srgbClr val="C00000"/>
                </a:solidFill>
                <a:latin typeface="Franklin Gothic Demi Cond" pitchFamily="34" charset="0"/>
              </a:rPr>
              <a:t>Amon</a:t>
            </a:r>
            <a:r>
              <a:rPr lang="es-ES" sz="2400" i="1" dirty="0">
                <a:solidFill>
                  <a:srgbClr val="C00000"/>
                </a:solidFill>
                <a:latin typeface="Franklin Gothic Demi Cond" pitchFamily="34" charset="0"/>
              </a:rPr>
              <a:t> </a:t>
            </a:r>
            <a:r>
              <a:rPr lang="es-ES" sz="2400" i="1" dirty="0" err="1">
                <a:solidFill>
                  <a:srgbClr val="C00000"/>
                </a:solidFill>
                <a:latin typeface="Franklin Gothic Demi Cond" pitchFamily="34" charset="0"/>
              </a:rPr>
              <a:t>Phiman</a:t>
            </a:r>
            <a:r>
              <a:rPr lang="es-ES" sz="2400" i="1" dirty="0">
                <a:solidFill>
                  <a:srgbClr val="C00000"/>
                </a:solidFill>
                <a:latin typeface="Franklin Gothic Demi Cond" pitchFamily="34" charset="0"/>
              </a:rPr>
              <a:t> </a:t>
            </a:r>
            <a:r>
              <a:rPr lang="es-ES" sz="2400" i="1" dirty="0" err="1">
                <a:solidFill>
                  <a:srgbClr val="C00000"/>
                </a:solidFill>
                <a:latin typeface="Franklin Gothic Demi Cond" pitchFamily="34" charset="0"/>
              </a:rPr>
              <a:t>Awatan</a:t>
            </a:r>
            <a:r>
              <a:rPr lang="es-ES" sz="2400" i="1" dirty="0">
                <a:solidFill>
                  <a:srgbClr val="C00000"/>
                </a:solidFill>
                <a:latin typeface="Franklin Gothic Demi Cond" pitchFamily="34" charset="0"/>
              </a:rPr>
              <a:t> </a:t>
            </a:r>
            <a:r>
              <a:rPr lang="es-ES" sz="2400" i="1" dirty="0" err="1">
                <a:solidFill>
                  <a:srgbClr val="C00000"/>
                </a:solidFill>
                <a:latin typeface="Franklin Gothic Demi Cond" pitchFamily="34" charset="0"/>
              </a:rPr>
              <a:t>Sathit</a:t>
            </a:r>
            <a:r>
              <a:rPr lang="es-ES" sz="2400" i="1" dirty="0">
                <a:solidFill>
                  <a:srgbClr val="C00000"/>
                </a:solidFill>
                <a:latin typeface="Franklin Gothic Demi Cond" pitchFamily="34" charset="0"/>
              </a:rPr>
              <a:t> </a:t>
            </a:r>
            <a:r>
              <a:rPr lang="es-ES" sz="2400" i="1" dirty="0" err="1">
                <a:solidFill>
                  <a:srgbClr val="C00000"/>
                </a:solidFill>
                <a:latin typeface="Franklin Gothic Demi Cond" pitchFamily="34" charset="0"/>
              </a:rPr>
              <a:t>Sakkathattiya</a:t>
            </a:r>
            <a:r>
              <a:rPr lang="es-ES" sz="2400" i="1" dirty="0">
                <a:solidFill>
                  <a:srgbClr val="C00000"/>
                </a:solidFill>
                <a:latin typeface="Franklin Gothic Demi Cond" pitchFamily="34" charset="0"/>
              </a:rPr>
              <a:t> </a:t>
            </a:r>
            <a:r>
              <a:rPr lang="es-ES" sz="2400" i="1" dirty="0" err="1">
                <a:solidFill>
                  <a:srgbClr val="C00000"/>
                </a:solidFill>
                <a:latin typeface="Franklin Gothic Demi Cond" pitchFamily="34" charset="0"/>
              </a:rPr>
              <a:t>Witsanukam</a:t>
            </a:r>
            <a:r>
              <a:rPr lang="es-ES" sz="2400" i="1" dirty="0">
                <a:solidFill>
                  <a:srgbClr val="C00000"/>
                </a:solidFill>
                <a:latin typeface="Franklin Gothic Demi Cond" pitchFamily="34" charset="0"/>
              </a:rPr>
              <a:t> </a:t>
            </a:r>
            <a:r>
              <a:rPr lang="es-ES" sz="2400" i="1" dirty="0" err="1">
                <a:solidFill>
                  <a:srgbClr val="C00000"/>
                </a:solidFill>
                <a:latin typeface="Franklin Gothic Demi Cond" pitchFamily="34" charset="0"/>
              </a:rPr>
              <a:t>Prasi</a:t>
            </a:r>
            <a:r>
              <a:rPr lang="es-ES" sz="2400" i="1" dirty="0">
                <a:solidFill>
                  <a:srgbClr val="C00000"/>
                </a:solidFill>
                <a:latin typeface="Franklin Gothic Demi Cond" pitchFamily="34" charset="0"/>
              </a:rPr>
              <a:t>.  </a:t>
            </a:r>
            <a:r>
              <a:rPr lang="es-ES" sz="2400" dirty="0">
                <a:solidFill>
                  <a:srgbClr val="C00000"/>
                </a:solidFill>
                <a:latin typeface="Franklin Gothic Demi Cond" pitchFamily="34" charset="0"/>
              </a:rPr>
              <a:t>(que se resume en </a:t>
            </a:r>
            <a:r>
              <a:rPr lang="es-ES" sz="2400" dirty="0" err="1">
                <a:solidFill>
                  <a:srgbClr val="C00000"/>
                </a:solidFill>
                <a:latin typeface="Franklin Gothic Demi Cond" pitchFamily="34" charset="0"/>
              </a:rPr>
              <a:t>Krung</a:t>
            </a:r>
            <a:r>
              <a:rPr lang="es-ES" sz="2400" dirty="0">
                <a:solidFill>
                  <a:srgbClr val="C00000"/>
                </a:solidFill>
                <a:latin typeface="Franklin Gothic Demi Cond" pitchFamily="34" charset="0"/>
              </a:rPr>
              <a:t> </a:t>
            </a:r>
            <a:r>
              <a:rPr lang="es-ES" sz="2400" dirty="0" err="1">
                <a:solidFill>
                  <a:srgbClr val="C00000"/>
                </a:solidFill>
                <a:latin typeface="Franklin Gothic Demi Cond" pitchFamily="34" charset="0"/>
              </a:rPr>
              <a:t>Thep</a:t>
            </a:r>
            <a:r>
              <a:rPr lang="es-ES" sz="2400" dirty="0">
                <a:solidFill>
                  <a:srgbClr val="C00000"/>
                </a:solidFill>
                <a:latin typeface="Franklin Gothic Demi Cond" pitchFamily="34" charset="0"/>
              </a:rPr>
              <a:t>, la ciudad de los ángeles) </a:t>
            </a:r>
          </a:p>
        </p:txBody>
      </p:sp>
      <p:sp>
        <p:nvSpPr>
          <p:cNvPr id="3" name="2 Marco"/>
          <p:cNvSpPr/>
          <p:nvPr/>
        </p:nvSpPr>
        <p:spPr>
          <a:xfrm>
            <a:off x="63500" y="63500"/>
            <a:ext cx="9017000" cy="5013325"/>
          </a:xfrm>
          <a:prstGeom prst="frame">
            <a:avLst>
              <a:gd name="adj1" fmla="val 547"/>
            </a:avLst>
          </a:prstGeom>
          <a:solidFill>
            <a:srgbClr val="C00000"/>
          </a:solidFill>
          <a:ln cap="rnd">
            <a:solidFill>
              <a:srgbClr val="C00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dirty="0">
              <a:solidFill>
                <a:srgbClr val="C00000"/>
              </a:solidFill>
            </a:endParaRPr>
          </a:p>
        </p:txBody>
      </p:sp>
      <p:sp>
        <p:nvSpPr>
          <p:cNvPr id="5" name="4 Marco"/>
          <p:cNvSpPr/>
          <p:nvPr/>
        </p:nvSpPr>
        <p:spPr>
          <a:xfrm>
            <a:off x="127000" y="127000"/>
            <a:ext cx="8890000" cy="4884738"/>
          </a:xfrm>
          <a:prstGeom prst="frame">
            <a:avLst>
              <a:gd name="adj1" fmla="val 429"/>
            </a:avLst>
          </a:prstGeom>
          <a:solidFill>
            <a:srgbClr val="C00000"/>
          </a:solidFill>
          <a:ln cap="rnd">
            <a:solidFill>
              <a:srgbClr val="C00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dirty="0">
              <a:solidFill>
                <a:srgbClr val="C00000"/>
              </a:solidFill>
            </a:endParaRPr>
          </a:p>
        </p:txBody>
      </p:sp>
      <p:pic>
        <p:nvPicPr>
          <p:cNvPr id="6" name="-RogerWilliams-BeyondTheSea.wav">
            <a:hlinkClick r:id="" action="ppaction://media"/>
          </p:cNvPr>
          <p:cNvPicPr>
            <a:picLocks noRot="1" noChangeAspect="1"/>
          </p:cNvPicPr>
          <p:nvPr>
            <a:wavAudioFile r:embed="rId1" name="-RogerWilliams-BeyondTheSea.wav"/>
          </p:nvPr>
        </p:nvPicPr>
        <p:blipFill>
          <a:blip r:embed="rId3"/>
          <a:srcRect/>
          <a:stretch>
            <a:fillRect/>
          </a:stretch>
        </p:blipFill>
        <p:spPr bwMode="auto">
          <a:xfrm>
            <a:off x="4449763" y="2449513"/>
            <a:ext cx="244475" cy="244475"/>
          </a:xfrm>
          <a:prstGeom prst="rect">
            <a:avLst/>
          </a:prstGeom>
          <a:noFill/>
          <a:ln w="9525">
            <a:noFill/>
            <a:miter lim="800000"/>
            <a:headEnd/>
            <a:tailEnd/>
          </a:ln>
        </p:spPr>
      </p:pic>
      <p:sp>
        <p:nvSpPr>
          <p:cNvPr id="4103" name="Text Box 7"/>
          <p:cNvSpPr txBox="1">
            <a:spLocks noChangeArrowheads="1"/>
          </p:cNvSpPr>
          <p:nvPr/>
        </p:nvSpPr>
        <p:spPr bwMode="auto">
          <a:xfrm>
            <a:off x="3779838" y="4227513"/>
            <a:ext cx="3744912" cy="366712"/>
          </a:xfrm>
          <a:prstGeom prst="rect">
            <a:avLst/>
          </a:prstGeom>
          <a:noFill/>
          <a:ln w="9525">
            <a:noFill/>
            <a:miter lim="800000"/>
            <a:headEnd/>
            <a:tailEnd/>
          </a:ln>
          <a:effectLst/>
        </p:spPr>
        <p:txBody>
          <a:bodyPr>
            <a:spAutoFit/>
          </a:bodyPr>
          <a:lstStyle/>
          <a:p>
            <a:pPr>
              <a:spcBef>
                <a:spcPct val="50000"/>
              </a:spcBef>
            </a:pPr>
            <a:r>
              <a:rPr lang="es-ES"/>
              <a:t>Pásalo a tu gusto</a:t>
            </a: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26" showWhenStopped="0">
                <p:cTn id="7" repeatCount="indefinite" fill="hold" display="0">
                  <p:stCondLst>
                    <p:cond delay="indefinite"/>
                  </p:stCondLst>
                  <p:endCondLst>
                    <p:cond evt="onPrev" delay="0">
                      <p:tgtEl>
                        <p:sldTgt/>
                      </p:tgtEl>
                    </p:cond>
                    <p:cond evt="onStopAudio" delay="0">
                      <p:tgtEl>
                        <p:sldTgt/>
                      </p:tgtEl>
                    </p:cond>
                  </p:endCondLst>
                </p:cTn>
                <p:tgtEl>
                  <p:spTgt spid="6"/>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043608" y="627534"/>
            <a:ext cx="7200800" cy="3970318"/>
          </a:xfrm>
          <a:prstGeom prst="rect">
            <a:avLst/>
          </a:prstGeom>
          <a:noFill/>
          <a:scene3d>
            <a:camera prst="orthographicFront"/>
            <a:lightRig rig="threePt" dir="t"/>
          </a:scene3d>
          <a:sp3d>
            <a:bevelT/>
          </a:sp3d>
        </p:spPr>
        <p:txBody>
          <a:bodyPr>
            <a:spAutoFit/>
            <a:sp3d extrusionH="57150">
              <a:bevelT w="38100" h="38100"/>
            </a:sp3d>
          </a:bodyPr>
          <a:lstStyle/>
          <a:p>
            <a:pPr algn="ctr">
              <a:defRPr/>
            </a:pPr>
            <a:r>
              <a:rPr lang="es-ES" sz="2800" b="1" dirty="0">
                <a:ln>
                  <a:solidFill>
                    <a:srgbClr val="C00000"/>
                  </a:solidFill>
                </a:ln>
                <a:solidFill>
                  <a:srgbClr val="981C1C"/>
                </a:solidFill>
                <a:latin typeface="Franklin Gothic Demi Cond" pitchFamily="34" charset="0"/>
              </a:rPr>
              <a:t>Tailandia: ciudades vibrantes como Bangkok, rincones donde nunca deja de hacer calor, palacios y templos en medio de grandes ciudades, o en medio de la nada, islas tropicales, gente que sonríe, colores, arroz, ruinas que son Patrimonio de la Humanidad, mercados que flotan, paraísos tropicales escondidos, lugares de película, playas entre acantilados, entre arrecifes, en bahías escondidas… </a:t>
            </a:r>
            <a:endParaRPr lang="es-ES" sz="2800" dirty="0">
              <a:ln>
                <a:solidFill>
                  <a:srgbClr val="C00000"/>
                </a:solidFill>
              </a:ln>
              <a:solidFill>
                <a:srgbClr val="981C1C"/>
              </a:solidFill>
              <a:latin typeface="Franklin Gothic Demi Cond" pitchFamily="34" charset="0"/>
            </a:endParaRPr>
          </a:p>
        </p:txBody>
      </p:sp>
      <p:sp>
        <p:nvSpPr>
          <p:cNvPr id="4" name="3 Marco"/>
          <p:cNvSpPr/>
          <p:nvPr/>
        </p:nvSpPr>
        <p:spPr>
          <a:xfrm>
            <a:off x="63500" y="63500"/>
            <a:ext cx="9017000" cy="5013325"/>
          </a:xfrm>
          <a:prstGeom prst="frame">
            <a:avLst>
              <a:gd name="adj1" fmla="val 547"/>
            </a:avLst>
          </a:prstGeom>
          <a:solidFill>
            <a:srgbClr val="C00000"/>
          </a:solidFill>
          <a:ln cap="rnd">
            <a:solidFill>
              <a:srgbClr val="C00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dirty="0">
              <a:solidFill>
                <a:srgbClr val="C00000"/>
              </a:solidFill>
            </a:endParaRPr>
          </a:p>
        </p:txBody>
      </p:sp>
      <p:sp>
        <p:nvSpPr>
          <p:cNvPr id="5" name="4 Marco"/>
          <p:cNvSpPr/>
          <p:nvPr/>
        </p:nvSpPr>
        <p:spPr>
          <a:xfrm>
            <a:off x="127000" y="127000"/>
            <a:ext cx="8878888" cy="4884738"/>
          </a:xfrm>
          <a:prstGeom prst="frame">
            <a:avLst>
              <a:gd name="adj1" fmla="val 429"/>
            </a:avLst>
          </a:prstGeom>
          <a:solidFill>
            <a:srgbClr val="C00000"/>
          </a:solidFill>
          <a:ln cap="rnd">
            <a:solidFill>
              <a:srgbClr val="C00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dirty="0">
              <a:solidFill>
                <a:srgbClr val="C00000"/>
              </a:solidFill>
            </a:endParaRPr>
          </a:p>
        </p:txBody>
      </p:sp>
    </p:spTree>
  </p:cSld>
  <p:clrMapOvr>
    <a:masterClrMapping/>
  </p:clrMapOvr>
  <p:transition spd="slow">
    <p:wipe dir="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043608" y="987574"/>
            <a:ext cx="6984702" cy="3108543"/>
          </a:xfrm>
          <a:prstGeom prst="rect">
            <a:avLst/>
          </a:prstGeom>
          <a:noFill/>
          <a:effectLst/>
        </p:spPr>
        <p:txBody>
          <a:bodyPr>
            <a:spAutoFit/>
            <a:scene3d>
              <a:camera prst="orthographicFront"/>
              <a:lightRig rig="threePt" dir="t"/>
            </a:scene3d>
            <a:sp3d extrusionH="57150">
              <a:bevelT w="38100" h="38100"/>
            </a:sp3d>
          </a:bodyPr>
          <a:lstStyle/>
          <a:p>
            <a:pPr algn="ctr">
              <a:defRPr/>
            </a:pPr>
            <a:r>
              <a:rPr lang="es-ES" sz="2800" b="1" dirty="0">
                <a:solidFill>
                  <a:srgbClr val="C00000"/>
                </a:solidFill>
                <a:latin typeface="Franklin Gothic Demi Cond" pitchFamily="34" charset="0"/>
              </a:rPr>
              <a:t>El Reino de Tailandia es uno de los países más visitados del sudeste asiático. Mucho de </a:t>
            </a:r>
            <a:r>
              <a:rPr lang="es-ES" sz="2800" b="1" dirty="0" err="1">
                <a:solidFill>
                  <a:srgbClr val="C00000"/>
                </a:solidFill>
                <a:latin typeface="Franklin Gothic Demi Cond" pitchFamily="34" charset="0"/>
              </a:rPr>
              <a:t>ésto</a:t>
            </a:r>
            <a:r>
              <a:rPr lang="es-ES" sz="2800" b="1" dirty="0">
                <a:solidFill>
                  <a:srgbClr val="C00000"/>
                </a:solidFill>
                <a:latin typeface="Franklin Gothic Demi Cond" pitchFamily="34" charset="0"/>
              </a:rPr>
              <a:t> se explica por sus paisajes naturales (junglas, pantanos, formaciones kársticas, islas rodeadas de mar turquesa). Pero mucho tal vez se explique por lo seductor de su colorido, cultura, historia, ruinas, y su gente.</a:t>
            </a:r>
            <a:endParaRPr lang="es-ES" sz="2800" dirty="0">
              <a:solidFill>
                <a:srgbClr val="C00000"/>
              </a:solidFill>
              <a:latin typeface="Franklin Gothic Demi Cond" pitchFamily="34" charset="0"/>
            </a:endParaRPr>
          </a:p>
        </p:txBody>
      </p:sp>
      <p:sp>
        <p:nvSpPr>
          <p:cNvPr id="4" name="3 Marco"/>
          <p:cNvSpPr/>
          <p:nvPr/>
        </p:nvSpPr>
        <p:spPr>
          <a:xfrm>
            <a:off x="138113" y="138113"/>
            <a:ext cx="8878887" cy="4884737"/>
          </a:xfrm>
          <a:prstGeom prst="frame">
            <a:avLst>
              <a:gd name="adj1" fmla="val 429"/>
            </a:avLst>
          </a:prstGeom>
          <a:solidFill>
            <a:srgbClr val="C00000"/>
          </a:solidFill>
          <a:ln cap="rnd">
            <a:solidFill>
              <a:srgbClr val="C00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extrusionH="57150">
              <a:bevelT w="38100" h="38100"/>
            </a:sp3d>
          </a:bodyPr>
          <a:lstStyle/>
          <a:p>
            <a:pPr algn="ctr">
              <a:defRPr/>
            </a:pPr>
            <a:endParaRPr lang="es-ES" dirty="0">
              <a:solidFill>
                <a:srgbClr val="C00000"/>
              </a:solidFill>
              <a:effectLst>
                <a:outerShdw blurRad="38100" dist="38100" dir="2700000" algn="tl">
                  <a:srgbClr val="000000">
                    <a:alpha val="43137"/>
                  </a:srgbClr>
                </a:outerShdw>
              </a:effectLst>
            </a:endParaRPr>
          </a:p>
        </p:txBody>
      </p:sp>
      <p:sp>
        <p:nvSpPr>
          <p:cNvPr id="5" name="4 Marco"/>
          <p:cNvSpPr/>
          <p:nvPr/>
        </p:nvSpPr>
        <p:spPr>
          <a:xfrm>
            <a:off x="63500" y="63500"/>
            <a:ext cx="9017000" cy="5013325"/>
          </a:xfrm>
          <a:prstGeom prst="frame">
            <a:avLst>
              <a:gd name="adj1" fmla="val 547"/>
            </a:avLst>
          </a:prstGeom>
          <a:solidFill>
            <a:srgbClr val="C00000"/>
          </a:solidFill>
          <a:ln cap="rnd">
            <a:solidFill>
              <a:srgbClr val="C00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extrusionH="57150">
              <a:bevelT w="38100" h="38100"/>
            </a:sp3d>
          </a:bodyPr>
          <a:lstStyle/>
          <a:p>
            <a:pPr algn="ctr">
              <a:defRPr/>
            </a:pPr>
            <a:endParaRPr lang="es-ES" dirty="0">
              <a:solidFill>
                <a:srgbClr val="C00000"/>
              </a:solidFill>
            </a:endParaRPr>
          </a:p>
        </p:txBody>
      </p:sp>
    </p:spTree>
  </p:cSld>
  <p:clrMapOvr>
    <a:masterClrMapping/>
  </p:clrMapOvr>
  <p:transition spd="slow">
    <p:wipe dir="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http://www.posteos.com/wp-content/uploads/2015/01/Tailandia-imagenes-paisajes-naturales-Thailand-landscapes-HD-wallpapers-11.jpg"/>
          <p:cNvPicPr>
            <a:picLocks noChangeAspect="1" noChangeArrowheads="1"/>
          </p:cNvPicPr>
          <p:nvPr/>
        </p:nvPicPr>
        <p:blipFill>
          <a:blip r:embed="rId2"/>
          <a:srcRect/>
          <a:stretch>
            <a:fillRect/>
          </a:stretch>
        </p:blipFill>
        <p:spPr bwMode="auto">
          <a:xfrm>
            <a:off x="0" y="0"/>
            <a:ext cx="9136063" cy="5143500"/>
          </a:xfrm>
          <a:prstGeom prst="rect">
            <a:avLst/>
          </a:prstGeom>
          <a:noFill/>
          <a:ln w="9525">
            <a:noFill/>
            <a:miter lim="800000"/>
            <a:headEnd/>
            <a:tailEnd/>
          </a:ln>
        </p:spPr>
      </p:pic>
      <p:sp>
        <p:nvSpPr>
          <p:cNvPr id="3" name="2 Rectángulo"/>
          <p:cNvSpPr/>
          <p:nvPr/>
        </p:nvSpPr>
        <p:spPr>
          <a:xfrm>
            <a:off x="5543550" y="0"/>
            <a:ext cx="3600450" cy="517525"/>
          </a:xfrm>
          <a:prstGeom prst="rect">
            <a:avLst/>
          </a:prstGeom>
        </p:spPr>
        <p:txBody>
          <a:bodyPr>
            <a:spAutoFit/>
          </a:bodyPr>
          <a:lstStyle/>
          <a:p>
            <a:pPr algn="ctr">
              <a:defRPr/>
            </a:pPr>
            <a:r>
              <a:rPr lang="es-ES" sz="1400" b="1" dirty="0">
                <a:solidFill>
                  <a:schemeClr val="bg1"/>
                </a:solidFill>
                <a:latin typeface="+mj-lt"/>
              </a:rPr>
              <a:t> No se tolera la falta de respeto hacia la familia real o su imagen. </a:t>
            </a:r>
          </a:p>
        </p:txBody>
      </p:sp>
    </p:spTree>
  </p:cSld>
  <p:clrMapOvr>
    <a:masterClrMapping/>
  </p:clrMapOvr>
  <p:transition spd="slow">
    <p:wipe dir="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http://exclusivegolftours.net.au/wp-content/gallery/indochina/9013957141_e6533dc263_h.jpg"/>
          <p:cNvPicPr>
            <a:picLocks noChangeAspect="1" noChangeArrowheads="1"/>
          </p:cNvPicPr>
          <p:nvPr/>
        </p:nvPicPr>
        <p:blipFill>
          <a:blip r:embed="rId2"/>
          <a:srcRect/>
          <a:stretch>
            <a:fillRect/>
          </a:stretch>
        </p:blipFill>
        <p:spPr bwMode="auto">
          <a:xfrm>
            <a:off x="0" y="0"/>
            <a:ext cx="9144000" cy="5143500"/>
          </a:xfrm>
          <a:prstGeom prst="rect">
            <a:avLst/>
          </a:prstGeom>
          <a:noFill/>
          <a:ln w="9525">
            <a:noFill/>
            <a:miter lim="800000"/>
            <a:headEnd/>
            <a:tailEnd/>
          </a:ln>
        </p:spPr>
      </p:pic>
    </p:spTree>
  </p:cSld>
  <p:clrMapOvr>
    <a:masterClrMapping/>
  </p:clrMapOvr>
  <p:transition spd="slow">
    <p:wipe dir="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http://wallpaper.ultradownloads.com.br/125537_Papel-de-Parede-Templo-na-Tailandia_1280x800.jpg"/>
          <p:cNvPicPr>
            <a:picLocks noChangeAspect="1" noChangeArrowheads="1"/>
          </p:cNvPicPr>
          <p:nvPr/>
        </p:nvPicPr>
        <p:blipFill>
          <a:blip r:embed="rId2"/>
          <a:srcRect/>
          <a:stretch>
            <a:fillRect/>
          </a:stretch>
        </p:blipFill>
        <p:spPr bwMode="auto">
          <a:xfrm>
            <a:off x="0" y="0"/>
            <a:ext cx="9144000" cy="5199063"/>
          </a:xfrm>
          <a:prstGeom prst="rect">
            <a:avLst/>
          </a:prstGeom>
          <a:noFill/>
          <a:ln w="9525">
            <a:noFill/>
            <a:miter lim="800000"/>
            <a:headEnd/>
            <a:tailEnd/>
          </a:ln>
        </p:spPr>
      </p:pic>
    </p:spTree>
  </p:cSld>
  <p:clrMapOvr>
    <a:masterClrMapping/>
  </p:clrMapOvr>
  <p:transition spd="slow">
    <p:wipe dir="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AutoShape 2" descr="http://stock-free-images.net/pictures/24/images/white-temple-of-chiang-rai-thailand-photo.jpg"/>
          <p:cNvSpPr>
            <a:spLocks noChangeAspect="1" noChangeArrowheads="1"/>
          </p:cNvSpPr>
          <p:nvPr/>
        </p:nvSpPr>
        <p:spPr bwMode="auto">
          <a:xfrm>
            <a:off x="155575" y="-1965325"/>
            <a:ext cx="6170613" cy="4110038"/>
          </a:xfrm>
          <a:prstGeom prst="rect">
            <a:avLst/>
          </a:prstGeom>
          <a:noFill/>
          <a:ln w="9525">
            <a:noFill/>
            <a:miter lim="800000"/>
            <a:headEnd/>
            <a:tailEnd/>
          </a:ln>
        </p:spPr>
        <p:txBody>
          <a:bodyPr/>
          <a:lstStyle/>
          <a:p>
            <a:endParaRPr lang="es-ES">
              <a:latin typeface="Calibri" pitchFamily="34" charset="0"/>
            </a:endParaRPr>
          </a:p>
        </p:txBody>
      </p:sp>
      <p:pic>
        <p:nvPicPr>
          <p:cNvPr id="10243" name="Picture 4" descr="http://www.artleo.com/pic/201306/1366x768/artleo.com-50246.jpg"/>
          <p:cNvPicPr>
            <a:picLocks noChangeAspect="1" noChangeArrowheads="1"/>
          </p:cNvPicPr>
          <p:nvPr/>
        </p:nvPicPr>
        <p:blipFill>
          <a:blip r:embed="rId2">
            <a:lum contrast="10000"/>
          </a:blip>
          <a:srcRect/>
          <a:stretch>
            <a:fillRect/>
          </a:stretch>
        </p:blipFill>
        <p:spPr bwMode="auto">
          <a:xfrm>
            <a:off x="0" y="0"/>
            <a:ext cx="9136063" cy="5143500"/>
          </a:xfrm>
          <a:prstGeom prst="rect">
            <a:avLst/>
          </a:prstGeom>
          <a:noFill/>
          <a:ln w="9525">
            <a:noFill/>
            <a:miter lim="800000"/>
            <a:headEnd/>
            <a:tailEnd/>
          </a:ln>
        </p:spPr>
      </p:pic>
      <p:sp>
        <p:nvSpPr>
          <p:cNvPr id="4" name="3 Rectángulo"/>
          <p:cNvSpPr/>
          <p:nvPr/>
        </p:nvSpPr>
        <p:spPr>
          <a:xfrm>
            <a:off x="5111750" y="0"/>
            <a:ext cx="4032250" cy="517525"/>
          </a:xfrm>
          <a:prstGeom prst="rect">
            <a:avLst/>
          </a:prstGeom>
        </p:spPr>
        <p:txBody>
          <a:bodyPr>
            <a:spAutoFit/>
          </a:bodyPr>
          <a:lstStyle/>
          <a:p>
            <a:pPr algn="ctr">
              <a:defRPr/>
            </a:pPr>
            <a:r>
              <a:rPr lang="es-ES" sz="1400" dirty="0">
                <a:latin typeface="+mj-lt"/>
              </a:rPr>
              <a:t>El día del aniversario del Rey la mayoría de la gente se viste con sus colores (amarillo). </a:t>
            </a:r>
          </a:p>
        </p:txBody>
      </p:sp>
    </p:spTree>
  </p:cSld>
  <p:clrMapOvr>
    <a:masterClrMapping/>
  </p:clrMapOvr>
  <p:transition spd="slow">
    <p:wipe dir="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http://picsfab.com/download/image/131699/1920x1080_bangkok-thailand-giant-statue-at-temple-of-dawn.jpg"/>
          <p:cNvPicPr>
            <a:picLocks noChangeAspect="1" noChangeArrowheads="1"/>
          </p:cNvPicPr>
          <p:nvPr/>
        </p:nvPicPr>
        <p:blipFill>
          <a:blip r:embed="rId2"/>
          <a:srcRect/>
          <a:stretch>
            <a:fillRect/>
          </a:stretch>
        </p:blipFill>
        <p:spPr bwMode="auto">
          <a:xfrm>
            <a:off x="0" y="0"/>
            <a:ext cx="9136063" cy="5143500"/>
          </a:xfrm>
          <a:prstGeom prst="rect">
            <a:avLst/>
          </a:prstGeom>
          <a:noFill/>
          <a:ln w="9525">
            <a:noFill/>
            <a:miter lim="800000"/>
            <a:headEnd/>
            <a:tailEnd/>
          </a:ln>
        </p:spPr>
      </p:pic>
      <p:sp>
        <p:nvSpPr>
          <p:cNvPr id="3" name="2 Rectángulo"/>
          <p:cNvSpPr/>
          <p:nvPr/>
        </p:nvSpPr>
        <p:spPr>
          <a:xfrm>
            <a:off x="2700338" y="0"/>
            <a:ext cx="4572000" cy="581025"/>
          </a:xfrm>
          <a:prstGeom prst="rect">
            <a:avLst/>
          </a:prstGeom>
        </p:spPr>
        <p:txBody>
          <a:bodyPr>
            <a:spAutoFit/>
          </a:bodyPr>
          <a:lstStyle/>
          <a:p>
            <a:pPr algn="ctr">
              <a:defRPr/>
            </a:pPr>
            <a:r>
              <a:rPr lang="es-ES" sz="1600" dirty="0">
                <a:solidFill>
                  <a:schemeClr val="bg1"/>
                </a:solidFill>
                <a:latin typeface="+mj-lt"/>
              </a:rPr>
              <a:t>El día del aniversario del Rey la mayoría de la gente se viste con sus colores (amarillo). </a:t>
            </a:r>
          </a:p>
        </p:txBody>
      </p:sp>
    </p:spTree>
  </p:cSld>
  <p:clrMapOvr>
    <a:masterClrMapping/>
  </p:clrMapOvr>
  <p:transition spd="slow">
    <p:wipe dir="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4" descr="http://wallpaper.free-photograph.net/img/jp/1400x1050/jpeg/yun_3565.jpg"/>
          <p:cNvPicPr>
            <a:picLocks noChangeAspect="1" noChangeArrowheads="1"/>
          </p:cNvPicPr>
          <p:nvPr/>
        </p:nvPicPr>
        <p:blipFill>
          <a:blip r:embed="rId2">
            <a:lum contrast="20000"/>
          </a:blip>
          <a:srcRect/>
          <a:stretch>
            <a:fillRect/>
          </a:stretch>
        </p:blipFill>
        <p:spPr bwMode="auto">
          <a:xfrm>
            <a:off x="0" y="0"/>
            <a:ext cx="9144000" cy="5143500"/>
          </a:xfrm>
          <a:prstGeom prst="rect">
            <a:avLst/>
          </a:prstGeom>
          <a:noFill/>
          <a:ln w="9525">
            <a:noFill/>
            <a:miter lim="800000"/>
            <a:headEnd/>
            <a:tailEnd/>
          </a:ln>
        </p:spPr>
      </p:pic>
      <p:sp>
        <p:nvSpPr>
          <p:cNvPr id="12291" name="2 Rectángulo"/>
          <p:cNvSpPr>
            <a:spLocks noChangeArrowheads="1"/>
          </p:cNvSpPr>
          <p:nvPr/>
        </p:nvSpPr>
        <p:spPr bwMode="auto">
          <a:xfrm>
            <a:off x="5399088" y="0"/>
            <a:ext cx="3744912" cy="1155700"/>
          </a:xfrm>
          <a:prstGeom prst="rect">
            <a:avLst/>
          </a:prstGeom>
          <a:noFill/>
          <a:ln w="9525">
            <a:noFill/>
            <a:miter lim="800000"/>
            <a:headEnd/>
            <a:tailEnd/>
          </a:ln>
        </p:spPr>
        <p:txBody>
          <a:bodyPr>
            <a:spAutoFit/>
          </a:bodyPr>
          <a:lstStyle/>
          <a:p>
            <a:pPr algn="ctr"/>
            <a:r>
              <a:rPr lang="es-ES" sz="1400">
                <a:solidFill>
                  <a:srgbClr val="FF0000"/>
                </a:solidFill>
              </a:rPr>
              <a:t>Durante la Segunda Guerra Mundial y después del ataque de los japoneses, Tailandia declaró la guerra a la Gran Bretaña y a los EUA. Al terminar la guerra se convirtió en un aliado de los EUA. </a:t>
            </a:r>
          </a:p>
        </p:txBody>
      </p:sp>
    </p:spTree>
  </p:cSld>
  <p:clrMapOvr>
    <a:masterClrMapping/>
  </p:clrMapOvr>
  <p:transition spd="slow">
    <p:wipe dir="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AutoShape 2" descr="http://hdwallpaperhub.net/wallpapers/l/1280x720/93/temple_in_bankok_thailand_hdr_1280x720_92649.jpg"/>
          <p:cNvSpPr>
            <a:spLocks noChangeAspect="1" noChangeArrowheads="1"/>
          </p:cNvSpPr>
          <p:nvPr/>
        </p:nvSpPr>
        <p:spPr bwMode="auto">
          <a:xfrm>
            <a:off x="155575" y="-1965325"/>
            <a:ext cx="7315200" cy="4110038"/>
          </a:xfrm>
          <a:prstGeom prst="rect">
            <a:avLst/>
          </a:prstGeom>
          <a:noFill/>
          <a:ln w="9525">
            <a:noFill/>
            <a:miter lim="800000"/>
            <a:headEnd/>
            <a:tailEnd/>
          </a:ln>
        </p:spPr>
        <p:txBody>
          <a:bodyPr/>
          <a:lstStyle/>
          <a:p>
            <a:endParaRPr lang="es-ES">
              <a:latin typeface="Calibri" pitchFamily="34" charset="0"/>
            </a:endParaRPr>
          </a:p>
        </p:txBody>
      </p:sp>
      <p:sp>
        <p:nvSpPr>
          <p:cNvPr id="13315" name="AutoShape 4" descr="http://hdwallpaperhub.net/wallpapers/l/1280x720/93/temple_in_bankok_thailand_hdr_1280x720_92649.jpg"/>
          <p:cNvSpPr>
            <a:spLocks noChangeAspect="1" noChangeArrowheads="1"/>
          </p:cNvSpPr>
          <p:nvPr/>
        </p:nvSpPr>
        <p:spPr bwMode="auto">
          <a:xfrm>
            <a:off x="155575" y="-1965325"/>
            <a:ext cx="7315200" cy="4110038"/>
          </a:xfrm>
          <a:prstGeom prst="rect">
            <a:avLst/>
          </a:prstGeom>
          <a:noFill/>
          <a:ln w="9525">
            <a:noFill/>
            <a:miter lim="800000"/>
            <a:headEnd/>
            <a:tailEnd/>
          </a:ln>
        </p:spPr>
        <p:txBody>
          <a:bodyPr/>
          <a:lstStyle/>
          <a:p>
            <a:endParaRPr lang="es-ES">
              <a:latin typeface="Calibri" pitchFamily="34" charset="0"/>
            </a:endParaRPr>
          </a:p>
        </p:txBody>
      </p:sp>
      <p:pic>
        <p:nvPicPr>
          <p:cNvPr id="13316" name="Picture 6" descr="http://mnd-travel.com/wp-content/uploads/2015/07/temple_in_bankok_thailand-wallpaper-1366x768.jpg"/>
          <p:cNvPicPr>
            <a:picLocks noChangeAspect="1" noChangeArrowheads="1"/>
          </p:cNvPicPr>
          <p:nvPr/>
        </p:nvPicPr>
        <p:blipFill>
          <a:blip r:embed="rId2">
            <a:lum contrast="20000"/>
          </a:blip>
          <a:srcRect/>
          <a:stretch>
            <a:fillRect/>
          </a:stretch>
        </p:blipFill>
        <p:spPr bwMode="auto">
          <a:xfrm>
            <a:off x="0" y="0"/>
            <a:ext cx="9136063" cy="5143500"/>
          </a:xfrm>
          <a:prstGeom prst="rect">
            <a:avLst/>
          </a:prstGeom>
          <a:noFill/>
          <a:ln w="9525">
            <a:noFill/>
            <a:miter lim="800000"/>
            <a:headEnd/>
            <a:tailEnd/>
          </a:ln>
        </p:spPr>
      </p:pic>
      <p:sp>
        <p:nvSpPr>
          <p:cNvPr id="13317" name="4 Rectángulo"/>
          <p:cNvSpPr>
            <a:spLocks noChangeArrowheads="1"/>
          </p:cNvSpPr>
          <p:nvPr/>
        </p:nvSpPr>
        <p:spPr bwMode="auto">
          <a:xfrm>
            <a:off x="5508625" y="0"/>
            <a:ext cx="3221038" cy="639763"/>
          </a:xfrm>
          <a:prstGeom prst="rect">
            <a:avLst/>
          </a:prstGeom>
          <a:noFill/>
          <a:ln w="9525">
            <a:noFill/>
            <a:miter lim="800000"/>
            <a:headEnd/>
            <a:tailEnd/>
          </a:ln>
        </p:spPr>
        <p:txBody>
          <a:bodyPr>
            <a:spAutoFit/>
          </a:bodyPr>
          <a:lstStyle/>
          <a:p>
            <a:pPr algn="ctr"/>
            <a:r>
              <a:rPr lang="es-ES" sz="1200" b="1">
                <a:solidFill>
                  <a:srgbClr val="FF0000"/>
                </a:solidFill>
              </a:rPr>
              <a:t>A los extranjeros se les llama Farang, puedes oír esta palabra a toda hora (y sabes que se habla de ti). </a:t>
            </a:r>
          </a:p>
        </p:txBody>
      </p:sp>
    </p:spTree>
  </p:cSld>
  <p:clrMapOvr>
    <a:masterClrMapping/>
  </p:clrMapOvr>
  <p:transition spd="slow">
    <p:wipe dir="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AutoShape 2" descr="http://mmbiz.qpic.cn/mmbiz/XDtL3Rl1yUezCykMAHWkhX38Hdthm3SnlTicWjavVIpDKbD9w85bYv6LxiaVcpCZKqPzCNOV0OkQicFFQgGPIvqpQ/0?wx_fmt=jpeg"/>
          <p:cNvSpPr>
            <a:spLocks noChangeAspect="1" noChangeArrowheads="1"/>
          </p:cNvSpPr>
          <p:nvPr/>
        </p:nvSpPr>
        <p:spPr bwMode="auto">
          <a:xfrm>
            <a:off x="155575" y="-1493838"/>
            <a:ext cx="4675188" cy="3119438"/>
          </a:xfrm>
          <a:prstGeom prst="rect">
            <a:avLst/>
          </a:prstGeom>
          <a:noFill/>
          <a:ln w="9525">
            <a:noFill/>
            <a:miter lim="800000"/>
            <a:headEnd/>
            <a:tailEnd/>
          </a:ln>
        </p:spPr>
        <p:txBody>
          <a:bodyPr/>
          <a:lstStyle/>
          <a:p>
            <a:endParaRPr lang="es-ES">
              <a:latin typeface="Calibri" pitchFamily="34" charset="0"/>
            </a:endParaRPr>
          </a:p>
        </p:txBody>
      </p:sp>
      <p:sp>
        <p:nvSpPr>
          <p:cNvPr id="14339" name="AutoShape 4" descr="http://mmbiz.qpic.cn/mmbiz/XDtL3Rl1yUezCykMAHWkhX38Hdthm3SnlTicWjavVIpDKbD9w85bYv6LxiaVcpCZKqPzCNOV0OkQicFFQgGPIvqpQ/0?wx_fmt=jpeg"/>
          <p:cNvSpPr>
            <a:spLocks noChangeAspect="1" noChangeArrowheads="1"/>
          </p:cNvSpPr>
          <p:nvPr/>
        </p:nvSpPr>
        <p:spPr bwMode="auto">
          <a:xfrm>
            <a:off x="155575" y="-1493838"/>
            <a:ext cx="4675188" cy="3119438"/>
          </a:xfrm>
          <a:prstGeom prst="rect">
            <a:avLst/>
          </a:prstGeom>
          <a:noFill/>
          <a:ln w="9525">
            <a:noFill/>
            <a:miter lim="800000"/>
            <a:headEnd/>
            <a:tailEnd/>
          </a:ln>
        </p:spPr>
        <p:txBody>
          <a:bodyPr/>
          <a:lstStyle/>
          <a:p>
            <a:endParaRPr lang="es-ES">
              <a:latin typeface="Calibri" pitchFamily="34" charset="0"/>
            </a:endParaRPr>
          </a:p>
        </p:txBody>
      </p:sp>
      <p:pic>
        <p:nvPicPr>
          <p:cNvPr id="14340" name="Picture 6" descr="http://wallpaper.free-photograph.net/img/jp/1366x768/jpeg/yun_3585.jpg"/>
          <p:cNvPicPr>
            <a:picLocks noChangeAspect="1" noChangeArrowheads="1"/>
          </p:cNvPicPr>
          <p:nvPr/>
        </p:nvPicPr>
        <p:blipFill>
          <a:blip r:embed="rId2">
            <a:lum contrast="20000"/>
          </a:blip>
          <a:srcRect l="3860" r="3693"/>
          <a:stretch>
            <a:fillRect/>
          </a:stretch>
        </p:blipFill>
        <p:spPr bwMode="auto">
          <a:xfrm>
            <a:off x="0" y="0"/>
            <a:ext cx="9144000" cy="5143500"/>
          </a:xfrm>
          <a:prstGeom prst="rect">
            <a:avLst/>
          </a:prstGeom>
          <a:noFill/>
          <a:ln w="9525">
            <a:noFill/>
            <a:miter lim="800000"/>
            <a:headEnd/>
            <a:tailEnd/>
          </a:ln>
        </p:spPr>
      </p:pic>
      <p:sp>
        <p:nvSpPr>
          <p:cNvPr id="14341" name="4 Rectángulo"/>
          <p:cNvSpPr>
            <a:spLocks noChangeArrowheads="1"/>
          </p:cNvSpPr>
          <p:nvPr/>
        </p:nvSpPr>
        <p:spPr bwMode="auto">
          <a:xfrm>
            <a:off x="2411413" y="0"/>
            <a:ext cx="4572000" cy="822325"/>
          </a:xfrm>
          <a:prstGeom prst="rect">
            <a:avLst/>
          </a:prstGeom>
          <a:noFill/>
          <a:ln w="9525">
            <a:noFill/>
            <a:miter lim="800000"/>
            <a:headEnd/>
            <a:tailEnd/>
          </a:ln>
        </p:spPr>
        <p:txBody>
          <a:bodyPr>
            <a:spAutoFit/>
          </a:bodyPr>
          <a:lstStyle/>
          <a:p>
            <a:pPr algn="ctr"/>
            <a:r>
              <a:rPr lang="es-ES" sz="1200"/>
              <a:t>Se pueden ver muestras de respeto al himno y a la monarquía tailandesa cada vez que vas al cine ya que antes de empezar la película suena el himno de la monarquía junto a un vídeo del Rey y todo el mundo debe levantarse de la silla. </a:t>
            </a:r>
          </a:p>
        </p:txBody>
      </p:sp>
    </p:spTree>
  </p:cSld>
  <p:clrMapOvr>
    <a:masterClrMapping/>
  </p:clrMapOvr>
  <p:transition spd="slow">
    <p:wipe dir="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6" descr="http://www.fondospantallagratis.com/wp-content/uploads/2009/05/wat_mahathat_sukhothai_thailand.jpg"/>
          <p:cNvPicPr>
            <a:picLocks noChangeAspect="1" noChangeArrowheads="1"/>
          </p:cNvPicPr>
          <p:nvPr/>
        </p:nvPicPr>
        <p:blipFill>
          <a:blip r:embed="rId2"/>
          <a:srcRect/>
          <a:stretch>
            <a:fillRect/>
          </a:stretch>
        </p:blipFill>
        <p:spPr bwMode="auto">
          <a:xfrm>
            <a:off x="0" y="0"/>
            <a:ext cx="9144000" cy="5211763"/>
          </a:xfrm>
          <a:prstGeom prst="rect">
            <a:avLst/>
          </a:prstGeom>
          <a:noFill/>
          <a:ln w="9525">
            <a:noFill/>
            <a:miter lim="800000"/>
            <a:headEnd/>
            <a:tailEnd/>
          </a:ln>
        </p:spPr>
      </p:pic>
      <p:sp>
        <p:nvSpPr>
          <p:cNvPr id="15363" name="2 Rectángulo"/>
          <p:cNvSpPr>
            <a:spLocks noChangeArrowheads="1"/>
          </p:cNvSpPr>
          <p:nvPr/>
        </p:nvSpPr>
        <p:spPr bwMode="auto">
          <a:xfrm>
            <a:off x="1979613" y="0"/>
            <a:ext cx="5543550" cy="639763"/>
          </a:xfrm>
          <a:prstGeom prst="rect">
            <a:avLst/>
          </a:prstGeom>
          <a:noFill/>
          <a:ln w="9525">
            <a:noFill/>
            <a:miter lim="800000"/>
            <a:headEnd/>
            <a:tailEnd/>
          </a:ln>
        </p:spPr>
        <p:txBody>
          <a:bodyPr>
            <a:spAutoFit/>
          </a:bodyPr>
          <a:lstStyle/>
          <a:p>
            <a:pPr algn="ctr"/>
            <a:r>
              <a:rPr lang="es-ES" sz="1200"/>
              <a:t>También en los parques cada tarde a les 18h suena el himno de Tailandia y todo el mundo se queda parado (algunos erigidos en postura militar) hasta que el himno termina.</a:t>
            </a:r>
          </a:p>
        </p:txBody>
      </p:sp>
    </p:spTree>
  </p:cSld>
  <p:clrMapOvr>
    <a:masterClrMapping/>
  </p:clrMapOvr>
  <p:transition spd="slow">
    <p:wipe dir="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http://powerlingual.info/wp-content/uploads/thai-icon.jpg"/>
          <p:cNvPicPr>
            <a:picLocks noChangeAspect="1" noChangeArrowheads="1"/>
          </p:cNvPicPr>
          <p:nvPr/>
        </p:nvPicPr>
        <p:blipFill>
          <a:blip r:embed="rId2">
            <a:lum contrast="10000"/>
          </a:blip>
          <a:srcRect/>
          <a:stretch>
            <a:fillRect/>
          </a:stretch>
        </p:blipFill>
        <p:spPr bwMode="auto">
          <a:xfrm>
            <a:off x="0" y="0"/>
            <a:ext cx="9144000" cy="5275263"/>
          </a:xfrm>
          <a:prstGeom prst="rect">
            <a:avLst/>
          </a:prstGeom>
          <a:noFill/>
          <a:ln w="9525">
            <a:noFill/>
            <a:miter lim="800000"/>
            <a:headEnd/>
            <a:tailEnd/>
          </a:ln>
        </p:spPr>
      </p:pic>
      <p:sp>
        <p:nvSpPr>
          <p:cNvPr id="16387" name="2 Rectángulo"/>
          <p:cNvSpPr>
            <a:spLocks noChangeArrowheads="1"/>
          </p:cNvSpPr>
          <p:nvPr/>
        </p:nvSpPr>
        <p:spPr bwMode="auto">
          <a:xfrm>
            <a:off x="1908175" y="0"/>
            <a:ext cx="4572000" cy="517525"/>
          </a:xfrm>
          <a:prstGeom prst="rect">
            <a:avLst/>
          </a:prstGeom>
          <a:noFill/>
          <a:ln w="9525">
            <a:noFill/>
            <a:miter lim="800000"/>
            <a:headEnd/>
            <a:tailEnd/>
          </a:ln>
        </p:spPr>
        <p:txBody>
          <a:bodyPr>
            <a:spAutoFit/>
          </a:bodyPr>
          <a:lstStyle/>
          <a:p>
            <a:pPr algn="ctr"/>
            <a:r>
              <a:rPr lang="es-ES" sz="1400"/>
              <a:t>Mucha gente besa, como en Brasil, acercando la nariz a la cara y aspirando con ella. </a:t>
            </a:r>
          </a:p>
        </p:txBody>
      </p:sp>
    </p:spTree>
  </p:cSld>
  <p:clrMapOvr>
    <a:masterClrMapping/>
  </p:clrMapOvr>
  <p:transition spd="slow">
    <p:wipe dir="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4" descr="http://www.papeldeparede.etc.br/fotos/wp-content/uploads/Tail%C3%A2ndia7.jpg"/>
          <p:cNvPicPr>
            <a:picLocks noChangeAspect="1" noChangeArrowheads="1"/>
          </p:cNvPicPr>
          <p:nvPr/>
        </p:nvPicPr>
        <p:blipFill>
          <a:blip r:embed="rId2">
            <a:lum contrast="10000"/>
          </a:blip>
          <a:srcRect/>
          <a:stretch>
            <a:fillRect/>
          </a:stretch>
        </p:blipFill>
        <p:spPr bwMode="auto">
          <a:xfrm>
            <a:off x="0" y="0"/>
            <a:ext cx="9144000" cy="5143500"/>
          </a:xfrm>
          <a:prstGeom prst="rect">
            <a:avLst/>
          </a:prstGeom>
          <a:noFill/>
          <a:ln w="9525">
            <a:noFill/>
            <a:miter lim="800000"/>
            <a:headEnd/>
            <a:tailEnd/>
          </a:ln>
        </p:spPr>
      </p:pic>
    </p:spTree>
  </p:cSld>
  <p:clrMapOvr>
    <a:masterClrMapping/>
  </p:clrMapOvr>
  <p:transition spd="slow">
    <p:wipe dir="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http://2.bp.blogspot.com/-eCb62aErfIE/TcZSyl-ZKCI/AAAAAAAAAbw/-e8hEA4YRgg/s1600/BKK_WatPhraKaew.jpg"/>
          <p:cNvPicPr>
            <a:picLocks noChangeAspect="1" noChangeArrowheads="1"/>
          </p:cNvPicPr>
          <p:nvPr/>
        </p:nvPicPr>
        <p:blipFill>
          <a:blip r:embed="rId2">
            <a:lum contrast="10000"/>
          </a:blip>
          <a:srcRect/>
          <a:stretch>
            <a:fillRect/>
          </a:stretch>
        </p:blipFill>
        <p:spPr bwMode="auto">
          <a:xfrm>
            <a:off x="0" y="0"/>
            <a:ext cx="9144000" cy="5143500"/>
          </a:xfrm>
          <a:prstGeom prst="rect">
            <a:avLst/>
          </a:prstGeom>
          <a:noFill/>
          <a:ln w="9525">
            <a:noFill/>
            <a:miter lim="800000"/>
            <a:headEnd/>
            <a:tailEnd/>
          </a:ln>
        </p:spPr>
      </p:pic>
      <p:sp>
        <p:nvSpPr>
          <p:cNvPr id="18435" name="2 Rectángulo"/>
          <p:cNvSpPr>
            <a:spLocks noChangeArrowheads="1"/>
          </p:cNvSpPr>
          <p:nvPr/>
        </p:nvSpPr>
        <p:spPr bwMode="auto">
          <a:xfrm>
            <a:off x="4572000" y="0"/>
            <a:ext cx="4572000" cy="517525"/>
          </a:xfrm>
          <a:prstGeom prst="rect">
            <a:avLst/>
          </a:prstGeom>
          <a:noFill/>
          <a:ln w="9525">
            <a:noFill/>
            <a:miter lim="800000"/>
            <a:headEnd/>
            <a:tailEnd/>
          </a:ln>
        </p:spPr>
        <p:txBody>
          <a:bodyPr>
            <a:spAutoFit/>
          </a:bodyPr>
          <a:lstStyle/>
          <a:p>
            <a:pPr algn="ctr"/>
            <a:r>
              <a:rPr lang="es-ES" sz="1400"/>
              <a:t> Están orgullosos de haber sido el único país del sureste asiático que no fue colonizado. </a:t>
            </a:r>
          </a:p>
        </p:txBody>
      </p:sp>
    </p:spTree>
  </p:cSld>
  <p:clrMapOvr>
    <a:masterClrMapping/>
  </p:clrMapOvr>
  <p:transition spd="slow">
    <p:wipe dir="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4" descr="http://tanoshimithai.com/wp-content/uploads/2014/10/yun_3570.jpg"/>
          <p:cNvPicPr>
            <a:picLocks noChangeAspect="1" noChangeArrowheads="1"/>
          </p:cNvPicPr>
          <p:nvPr/>
        </p:nvPicPr>
        <p:blipFill>
          <a:blip r:embed="rId2">
            <a:lum contrast="10000"/>
          </a:blip>
          <a:srcRect/>
          <a:stretch>
            <a:fillRect/>
          </a:stretch>
        </p:blipFill>
        <p:spPr bwMode="auto">
          <a:xfrm>
            <a:off x="0" y="-165100"/>
            <a:ext cx="9144000" cy="5300663"/>
          </a:xfrm>
          <a:prstGeom prst="rect">
            <a:avLst/>
          </a:prstGeom>
          <a:noFill/>
          <a:ln w="9525">
            <a:noFill/>
            <a:miter lim="800000"/>
            <a:headEnd/>
            <a:tailEnd/>
          </a:ln>
        </p:spPr>
      </p:pic>
      <p:sp>
        <p:nvSpPr>
          <p:cNvPr id="19459" name="2 Rectángulo"/>
          <p:cNvSpPr>
            <a:spLocks noChangeArrowheads="1"/>
          </p:cNvSpPr>
          <p:nvPr/>
        </p:nvSpPr>
        <p:spPr bwMode="auto">
          <a:xfrm>
            <a:off x="5508625" y="0"/>
            <a:ext cx="3887788" cy="517525"/>
          </a:xfrm>
          <a:prstGeom prst="rect">
            <a:avLst/>
          </a:prstGeom>
          <a:noFill/>
          <a:ln w="9525">
            <a:noFill/>
            <a:miter lim="800000"/>
            <a:headEnd/>
            <a:tailEnd/>
          </a:ln>
        </p:spPr>
        <p:txBody>
          <a:bodyPr>
            <a:spAutoFit/>
          </a:bodyPr>
          <a:lstStyle/>
          <a:p>
            <a:pPr algn="ctr"/>
            <a:r>
              <a:rPr lang="es-ES" sz="1400"/>
              <a:t>Tailandia ha sido muchos años el primer exportador de arroz en el mundo.</a:t>
            </a:r>
          </a:p>
        </p:txBody>
      </p:sp>
    </p:spTree>
  </p:cSld>
  <p:clrMapOvr>
    <a:masterClrMapping/>
  </p:clrMapOvr>
  <p:transition spd="slow">
    <p:wipe dir="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http://wallpaper.ultradownloads.com.br/131058_Papel-de-Parede-Templo_1680x1050.jpg"/>
          <p:cNvPicPr>
            <a:picLocks noChangeAspect="1" noChangeArrowheads="1"/>
          </p:cNvPicPr>
          <p:nvPr/>
        </p:nvPicPr>
        <p:blipFill>
          <a:blip r:embed="rId2"/>
          <a:srcRect/>
          <a:stretch>
            <a:fillRect/>
          </a:stretch>
        </p:blipFill>
        <p:spPr bwMode="auto">
          <a:xfrm>
            <a:off x="0" y="0"/>
            <a:ext cx="9144000" cy="5153025"/>
          </a:xfrm>
          <a:prstGeom prst="rect">
            <a:avLst/>
          </a:prstGeom>
          <a:noFill/>
          <a:ln w="9525">
            <a:noFill/>
            <a:miter lim="800000"/>
            <a:headEnd/>
            <a:tailEnd/>
          </a:ln>
        </p:spPr>
      </p:pic>
      <p:sp>
        <p:nvSpPr>
          <p:cNvPr id="20483" name="2 Rectángulo"/>
          <p:cNvSpPr>
            <a:spLocks noChangeArrowheads="1"/>
          </p:cNvSpPr>
          <p:nvPr/>
        </p:nvSpPr>
        <p:spPr bwMode="auto">
          <a:xfrm>
            <a:off x="4572000" y="195263"/>
            <a:ext cx="4572000" cy="517525"/>
          </a:xfrm>
          <a:prstGeom prst="rect">
            <a:avLst/>
          </a:prstGeom>
          <a:noFill/>
          <a:ln w="9525">
            <a:noFill/>
            <a:miter lim="800000"/>
            <a:headEnd/>
            <a:tailEnd/>
          </a:ln>
        </p:spPr>
        <p:txBody>
          <a:bodyPr>
            <a:spAutoFit/>
          </a:bodyPr>
          <a:lstStyle/>
          <a:p>
            <a:pPr algn="ctr"/>
            <a:r>
              <a:rPr lang="es-ES" sz="1400"/>
              <a:t>En tailandés comer se dice </a:t>
            </a:r>
            <a:r>
              <a:rPr lang="es-ES" sz="1400" i="1"/>
              <a:t>Kin Kao</a:t>
            </a:r>
            <a:r>
              <a:rPr lang="es-ES" sz="1400"/>
              <a:t>, que significa literalmente </a:t>
            </a:r>
            <a:r>
              <a:rPr lang="es-ES" sz="1400" i="1"/>
              <a:t>Comer Arroz</a:t>
            </a:r>
            <a:r>
              <a:rPr lang="es-ES" sz="1400"/>
              <a:t>.</a:t>
            </a:r>
          </a:p>
        </p:txBody>
      </p:sp>
    </p:spTree>
  </p:cSld>
  <p:clrMapOvr>
    <a:masterClrMapping/>
  </p:clrMapOvr>
  <p:transition spd="slow">
    <p:wipe dir="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4" descr="http://www.fotosdeciudades.com/1366x768/el-templo-del-buda-de-esmeralda.jpg"/>
          <p:cNvPicPr>
            <a:picLocks noChangeAspect="1" noChangeArrowheads="1"/>
          </p:cNvPicPr>
          <p:nvPr/>
        </p:nvPicPr>
        <p:blipFill>
          <a:blip r:embed="rId2">
            <a:lum contrast="20000"/>
          </a:blip>
          <a:srcRect/>
          <a:stretch>
            <a:fillRect/>
          </a:stretch>
        </p:blipFill>
        <p:spPr bwMode="auto">
          <a:xfrm>
            <a:off x="0" y="0"/>
            <a:ext cx="9136063" cy="5143500"/>
          </a:xfrm>
          <a:prstGeom prst="rect">
            <a:avLst/>
          </a:prstGeom>
          <a:noFill/>
          <a:ln w="9525">
            <a:noFill/>
            <a:miter lim="800000"/>
            <a:headEnd/>
            <a:tailEnd/>
          </a:ln>
        </p:spPr>
      </p:pic>
      <p:sp>
        <p:nvSpPr>
          <p:cNvPr id="21507" name="2 Rectángulo"/>
          <p:cNvSpPr>
            <a:spLocks noChangeArrowheads="1"/>
          </p:cNvSpPr>
          <p:nvPr/>
        </p:nvSpPr>
        <p:spPr bwMode="auto">
          <a:xfrm>
            <a:off x="4572000" y="0"/>
            <a:ext cx="4572000" cy="639763"/>
          </a:xfrm>
          <a:prstGeom prst="rect">
            <a:avLst/>
          </a:prstGeom>
          <a:noFill/>
          <a:ln w="9525">
            <a:noFill/>
            <a:miter lim="800000"/>
            <a:headEnd/>
            <a:tailEnd/>
          </a:ln>
        </p:spPr>
        <p:txBody>
          <a:bodyPr>
            <a:spAutoFit/>
          </a:bodyPr>
          <a:lstStyle/>
          <a:p>
            <a:pPr algn="ctr"/>
            <a:r>
              <a:rPr lang="es-ES" sz="1200"/>
              <a:t>Les encanta la liga de fútbol inglesa. Marcas de cerveza tailandesas patrocinan equipos de la Premier, como </a:t>
            </a:r>
            <a:r>
              <a:rPr lang="es-ES" sz="1200" i="1"/>
              <a:t>Singha </a:t>
            </a:r>
            <a:r>
              <a:rPr lang="es-ES" sz="1200"/>
              <a:t>al Manchester United. </a:t>
            </a:r>
          </a:p>
        </p:txBody>
      </p:sp>
    </p:spTree>
  </p:cSld>
  <p:clrMapOvr>
    <a:masterClrMapping/>
  </p:clrMapOvr>
  <p:transition spd="slow">
    <p:wipe dir="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http://4.bp.blogspot.com/-3Ced7KUfVqI/VBDe5tvVdAI/AAAAAAAAOgI/0EEoc_AzgeE/s1600/templo-buda-esmeralda-exterior.jpg"/>
          <p:cNvPicPr>
            <a:picLocks noChangeAspect="1" noChangeArrowheads="1"/>
          </p:cNvPicPr>
          <p:nvPr/>
        </p:nvPicPr>
        <p:blipFill>
          <a:blip r:embed="rId2">
            <a:lum contrast="20000"/>
          </a:blip>
          <a:srcRect/>
          <a:stretch>
            <a:fillRect/>
          </a:stretch>
        </p:blipFill>
        <p:spPr bwMode="auto">
          <a:xfrm>
            <a:off x="0" y="0"/>
            <a:ext cx="9144000" cy="5427663"/>
          </a:xfrm>
          <a:prstGeom prst="rect">
            <a:avLst/>
          </a:prstGeom>
          <a:noFill/>
          <a:ln w="9525">
            <a:noFill/>
            <a:miter lim="800000"/>
            <a:headEnd/>
            <a:tailEnd/>
          </a:ln>
        </p:spPr>
      </p:pic>
      <p:sp>
        <p:nvSpPr>
          <p:cNvPr id="22531" name="2 Rectángulo"/>
          <p:cNvSpPr>
            <a:spLocks noChangeArrowheads="1"/>
          </p:cNvSpPr>
          <p:nvPr/>
        </p:nvSpPr>
        <p:spPr bwMode="auto">
          <a:xfrm>
            <a:off x="4572000" y="339725"/>
            <a:ext cx="4572000" cy="517525"/>
          </a:xfrm>
          <a:prstGeom prst="rect">
            <a:avLst/>
          </a:prstGeom>
          <a:noFill/>
          <a:ln w="9525">
            <a:noFill/>
            <a:miter lim="800000"/>
            <a:headEnd/>
            <a:tailEnd/>
          </a:ln>
        </p:spPr>
        <p:txBody>
          <a:bodyPr>
            <a:spAutoFit/>
          </a:bodyPr>
          <a:lstStyle/>
          <a:p>
            <a:pPr algn="ctr"/>
            <a:r>
              <a:rPr lang="es-ES" sz="1400"/>
              <a:t>Estéticamente les gusta la piel blanca (como a la mayoría de países del este de Asia).</a:t>
            </a:r>
          </a:p>
        </p:txBody>
      </p:sp>
    </p:spTree>
  </p:cSld>
  <p:clrMapOvr>
    <a:masterClrMapping/>
  </p:clrMapOvr>
  <p:transition spd="slow">
    <p:wipe dir="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4" descr="http://file.mobilmusic.ru/6f/9d/60/600645.jpg"/>
          <p:cNvPicPr>
            <a:picLocks noChangeAspect="1" noChangeArrowheads="1"/>
          </p:cNvPicPr>
          <p:nvPr/>
        </p:nvPicPr>
        <p:blipFill>
          <a:blip r:embed="rId2">
            <a:lum contrast="20000"/>
          </a:blip>
          <a:srcRect/>
          <a:stretch>
            <a:fillRect/>
          </a:stretch>
        </p:blipFill>
        <p:spPr bwMode="auto">
          <a:xfrm>
            <a:off x="0" y="-461963"/>
            <a:ext cx="9144000" cy="5621338"/>
          </a:xfrm>
          <a:prstGeom prst="rect">
            <a:avLst/>
          </a:prstGeom>
          <a:noFill/>
          <a:ln w="9525">
            <a:noFill/>
            <a:miter lim="800000"/>
            <a:headEnd/>
            <a:tailEnd/>
          </a:ln>
        </p:spPr>
      </p:pic>
      <p:sp>
        <p:nvSpPr>
          <p:cNvPr id="23555" name="2 Rectángulo"/>
          <p:cNvSpPr>
            <a:spLocks noChangeArrowheads="1"/>
          </p:cNvSpPr>
          <p:nvPr/>
        </p:nvSpPr>
        <p:spPr bwMode="auto">
          <a:xfrm>
            <a:off x="4572000" y="0"/>
            <a:ext cx="4572000" cy="517525"/>
          </a:xfrm>
          <a:prstGeom prst="rect">
            <a:avLst/>
          </a:prstGeom>
          <a:noFill/>
          <a:ln w="9525">
            <a:noFill/>
            <a:miter lim="800000"/>
            <a:headEnd/>
            <a:tailEnd/>
          </a:ln>
        </p:spPr>
        <p:txBody>
          <a:bodyPr>
            <a:spAutoFit/>
          </a:bodyPr>
          <a:lstStyle/>
          <a:p>
            <a:pPr algn="ctr"/>
            <a:r>
              <a:rPr lang="es-ES" sz="1400">
                <a:solidFill>
                  <a:schemeClr val="bg1"/>
                </a:solidFill>
              </a:rPr>
              <a:t>Es ilegal pisar billetes o monedas ya que tienen la imagen del rey.</a:t>
            </a:r>
          </a:p>
        </p:txBody>
      </p:sp>
    </p:spTree>
  </p:cSld>
  <p:clrMapOvr>
    <a:masterClrMapping/>
  </p:clrMapOvr>
  <p:transition spd="slow">
    <p:wipe dir="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http://www.andalusiatourtravel.com/uploads/actividades/114/20150508210552tailandia-templos.jpeg"/>
          <p:cNvPicPr>
            <a:picLocks noChangeAspect="1" noChangeArrowheads="1"/>
          </p:cNvPicPr>
          <p:nvPr/>
        </p:nvPicPr>
        <p:blipFill>
          <a:blip r:embed="rId2">
            <a:lum contrast="10000"/>
          </a:blip>
          <a:srcRect/>
          <a:stretch>
            <a:fillRect/>
          </a:stretch>
        </p:blipFill>
        <p:spPr bwMode="auto">
          <a:xfrm>
            <a:off x="0" y="0"/>
            <a:ext cx="9144000" cy="5143500"/>
          </a:xfrm>
          <a:prstGeom prst="rect">
            <a:avLst/>
          </a:prstGeom>
          <a:noFill/>
          <a:ln w="9525">
            <a:noFill/>
            <a:miter lim="800000"/>
            <a:headEnd/>
            <a:tailEnd/>
          </a:ln>
        </p:spPr>
      </p:pic>
      <p:sp>
        <p:nvSpPr>
          <p:cNvPr id="24579" name="2 Rectángulo"/>
          <p:cNvSpPr>
            <a:spLocks noChangeArrowheads="1"/>
          </p:cNvSpPr>
          <p:nvPr/>
        </p:nvSpPr>
        <p:spPr bwMode="auto">
          <a:xfrm>
            <a:off x="2555875" y="0"/>
            <a:ext cx="4968875" cy="517525"/>
          </a:xfrm>
          <a:prstGeom prst="rect">
            <a:avLst/>
          </a:prstGeom>
          <a:noFill/>
          <a:ln w="9525">
            <a:noFill/>
            <a:miter lim="800000"/>
            <a:headEnd/>
            <a:tailEnd/>
          </a:ln>
        </p:spPr>
        <p:txBody>
          <a:bodyPr>
            <a:spAutoFit/>
          </a:bodyPr>
          <a:lstStyle/>
          <a:p>
            <a:pPr algn="ctr"/>
            <a:r>
              <a:rPr lang="es-ES" sz="1400"/>
              <a:t>Tailandia es un país muy abierto y tolerante con respecto a la homosexualidad.</a:t>
            </a:r>
          </a:p>
        </p:txBody>
      </p:sp>
    </p:spTree>
  </p:cSld>
  <p:clrMapOvr>
    <a:masterClrMapping/>
  </p:clrMapOvr>
  <p:transition spd="slow">
    <p:wipe dir="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http://www.voltamundo.pt/sgc/Products/Products/IMAGES/4ca3e4edd2130b0e985f4700de2599af.jpg"/>
          <p:cNvPicPr>
            <a:picLocks noChangeAspect="1" noChangeArrowheads="1"/>
          </p:cNvPicPr>
          <p:nvPr/>
        </p:nvPicPr>
        <p:blipFill>
          <a:blip r:embed="rId2">
            <a:lum contrast="10000"/>
          </a:blip>
          <a:srcRect/>
          <a:stretch>
            <a:fillRect/>
          </a:stretch>
        </p:blipFill>
        <p:spPr bwMode="auto">
          <a:xfrm>
            <a:off x="0" y="0"/>
            <a:ext cx="9144000" cy="5143500"/>
          </a:xfrm>
          <a:prstGeom prst="rect">
            <a:avLst/>
          </a:prstGeom>
          <a:noFill/>
          <a:ln w="9525">
            <a:noFill/>
            <a:miter lim="800000"/>
            <a:headEnd/>
            <a:tailEnd/>
          </a:ln>
        </p:spPr>
      </p:pic>
      <p:sp>
        <p:nvSpPr>
          <p:cNvPr id="25603" name="2 Rectángulo"/>
          <p:cNvSpPr>
            <a:spLocks noChangeArrowheads="1"/>
          </p:cNvSpPr>
          <p:nvPr/>
        </p:nvSpPr>
        <p:spPr bwMode="auto">
          <a:xfrm>
            <a:off x="4572000" y="0"/>
            <a:ext cx="4572000" cy="304800"/>
          </a:xfrm>
          <a:prstGeom prst="rect">
            <a:avLst/>
          </a:prstGeom>
          <a:noFill/>
          <a:ln w="9525">
            <a:noFill/>
            <a:miter lim="800000"/>
            <a:headEnd/>
            <a:tailEnd/>
          </a:ln>
        </p:spPr>
        <p:txBody>
          <a:bodyPr>
            <a:spAutoFit/>
          </a:bodyPr>
          <a:lstStyle/>
          <a:p>
            <a:pPr algn="ctr"/>
            <a:r>
              <a:rPr lang="es-ES" sz="1400"/>
              <a:t>Los perros de Tailandia pueden tener seguro de vida</a:t>
            </a:r>
          </a:p>
        </p:txBody>
      </p:sp>
    </p:spTree>
  </p:cSld>
  <p:clrMapOvr>
    <a:masterClrMapping/>
  </p:clrMapOvr>
  <p:transition spd="slow">
    <p:wipe dir="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http://farm9.staticflickr.com/8001/7204994324_584c648e54_b.jpg"/>
          <p:cNvPicPr>
            <a:picLocks noChangeAspect="1" noChangeArrowheads="1"/>
          </p:cNvPicPr>
          <p:nvPr/>
        </p:nvPicPr>
        <p:blipFill>
          <a:blip r:embed="rId2"/>
          <a:srcRect/>
          <a:stretch>
            <a:fillRect/>
          </a:stretch>
        </p:blipFill>
        <p:spPr bwMode="auto">
          <a:xfrm>
            <a:off x="0" y="0"/>
            <a:ext cx="9144000" cy="5143500"/>
          </a:xfrm>
          <a:prstGeom prst="rect">
            <a:avLst/>
          </a:prstGeom>
          <a:noFill/>
          <a:ln w="9525">
            <a:noFill/>
            <a:miter lim="800000"/>
            <a:headEnd/>
            <a:tailEnd/>
          </a:ln>
        </p:spPr>
      </p:pic>
      <p:sp>
        <p:nvSpPr>
          <p:cNvPr id="26627" name="2 Rectángulo"/>
          <p:cNvSpPr>
            <a:spLocks noChangeArrowheads="1"/>
          </p:cNvSpPr>
          <p:nvPr/>
        </p:nvSpPr>
        <p:spPr bwMode="auto">
          <a:xfrm>
            <a:off x="6156325" y="0"/>
            <a:ext cx="2987675" cy="639763"/>
          </a:xfrm>
          <a:prstGeom prst="rect">
            <a:avLst/>
          </a:prstGeom>
          <a:noFill/>
          <a:ln w="9525">
            <a:noFill/>
            <a:miter lim="800000"/>
            <a:headEnd/>
            <a:tailEnd/>
          </a:ln>
        </p:spPr>
        <p:txBody>
          <a:bodyPr>
            <a:spAutoFit/>
          </a:bodyPr>
          <a:lstStyle/>
          <a:p>
            <a:pPr algn="ctr"/>
            <a:r>
              <a:rPr lang="es-ES" sz="1200"/>
              <a:t>En los pueblos, cuando los tailandeses se despiertan, es muy común que salgan a barrer las veredas o las playas.</a:t>
            </a:r>
          </a:p>
        </p:txBody>
      </p:sp>
    </p:spTree>
  </p:cSld>
  <p:clrMapOvr>
    <a:masterClrMapping/>
  </p:clrMapOvr>
  <p:transition spd="slow">
    <p:wipe dir="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http://enlamaleta.es/files/2013/04/chian-mai.jpg"/>
          <p:cNvPicPr>
            <a:picLocks noChangeAspect="1" noChangeArrowheads="1"/>
          </p:cNvPicPr>
          <p:nvPr/>
        </p:nvPicPr>
        <p:blipFill>
          <a:blip r:embed="rId2">
            <a:lum contrast="20000"/>
          </a:blip>
          <a:srcRect/>
          <a:stretch>
            <a:fillRect/>
          </a:stretch>
        </p:blipFill>
        <p:spPr bwMode="auto">
          <a:xfrm>
            <a:off x="0" y="0"/>
            <a:ext cx="9144000" cy="5143500"/>
          </a:xfrm>
          <a:prstGeom prst="rect">
            <a:avLst/>
          </a:prstGeom>
          <a:noFill/>
          <a:ln w="9525">
            <a:noFill/>
            <a:miter lim="800000"/>
            <a:headEnd/>
            <a:tailEnd/>
          </a:ln>
        </p:spPr>
      </p:pic>
      <p:sp>
        <p:nvSpPr>
          <p:cNvPr id="27651" name="2 Rectángulo"/>
          <p:cNvSpPr>
            <a:spLocks noChangeArrowheads="1"/>
          </p:cNvSpPr>
          <p:nvPr/>
        </p:nvSpPr>
        <p:spPr bwMode="auto">
          <a:xfrm>
            <a:off x="4932363" y="0"/>
            <a:ext cx="4211637" cy="639763"/>
          </a:xfrm>
          <a:prstGeom prst="rect">
            <a:avLst/>
          </a:prstGeom>
          <a:noFill/>
          <a:ln w="9525">
            <a:noFill/>
            <a:miter lim="800000"/>
            <a:headEnd/>
            <a:tailEnd/>
          </a:ln>
        </p:spPr>
        <p:txBody>
          <a:bodyPr>
            <a:spAutoFit/>
          </a:bodyPr>
          <a:lstStyle/>
          <a:p>
            <a:pPr algn="ctr"/>
            <a:r>
              <a:rPr lang="es-ES" sz="1200"/>
              <a:t>El honor es un concepto muy importante en la cultura tailandesa, por eso jamás se los ve discutiendo o gritando en público.</a:t>
            </a:r>
          </a:p>
        </p:txBody>
      </p:sp>
    </p:spTree>
  </p:cSld>
  <p:clrMapOvr>
    <a:masterClrMapping/>
  </p:clrMapOvr>
  <p:transition spd="slow">
    <p:wipe dir="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http://masviajesdigital.com/wp-content/uploads/2014/08/Chiang_Mai_templo.jpg"/>
          <p:cNvPicPr>
            <a:picLocks noChangeAspect="1" noChangeArrowheads="1"/>
          </p:cNvPicPr>
          <p:nvPr/>
        </p:nvPicPr>
        <p:blipFill>
          <a:blip r:embed="rId2">
            <a:lum contrast="10000"/>
          </a:blip>
          <a:srcRect/>
          <a:stretch>
            <a:fillRect/>
          </a:stretch>
        </p:blipFill>
        <p:spPr bwMode="auto">
          <a:xfrm>
            <a:off x="0" y="0"/>
            <a:ext cx="9144000" cy="5200650"/>
          </a:xfrm>
          <a:prstGeom prst="rect">
            <a:avLst/>
          </a:prstGeom>
          <a:noFill/>
          <a:ln w="9525">
            <a:noFill/>
            <a:miter lim="800000"/>
            <a:headEnd/>
            <a:tailEnd/>
          </a:ln>
        </p:spPr>
      </p:pic>
      <p:sp>
        <p:nvSpPr>
          <p:cNvPr id="28675" name="2 Rectángulo"/>
          <p:cNvSpPr>
            <a:spLocks noChangeArrowheads="1"/>
          </p:cNvSpPr>
          <p:nvPr/>
        </p:nvSpPr>
        <p:spPr bwMode="auto">
          <a:xfrm>
            <a:off x="4572000" y="0"/>
            <a:ext cx="4572000" cy="457200"/>
          </a:xfrm>
          <a:prstGeom prst="rect">
            <a:avLst/>
          </a:prstGeom>
          <a:noFill/>
          <a:ln w="9525">
            <a:noFill/>
            <a:miter lim="800000"/>
            <a:headEnd/>
            <a:tailEnd/>
          </a:ln>
        </p:spPr>
        <p:txBody>
          <a:bodyPr>
            <a:spAutoFit/>
          </a:bodyPr>
          <a:lstStyle/>
          <a:p>
            <a:pPr algn="ctr"/>
            <a:r>
              <a:rPr lang="es-ES" sz="1200"/>
              <a:t>Casi cualquier producto de higiene o cuidado personal lleva la coletilla “con efecto blanqueante”.</a:t>
            </a:r>
          </a:p>
        </p:txBody>
      </p:sp>
    </p:spTree>
  </p:cSld>
  <p:clrMapOvr>
    <a:masterClrMapping/>
  </p:clrMapOvr>
  <p:transition spd="slow">
    <p:wipe dir="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http://www.vashmir.tomsk.ru/static/thumbs/country/thailand/1000x/18.jpg"/>
          <p:cNvPicPr>
            <a:picLocks noChangeAspect="1" noChangeArrowheads="1"/>
          </p:cNvPicPr>
          <p:nvPr/>
        </p:nvPicPr>
        <p:blipFill>
          <a:blip r:embed="rId2">
            <a:lum contrast="10000"/>
          </a:blip>
          <a:srcRect/>
          <a:stretch>
            <a:fillRect/>
          </a:stretch>
        </p:blipFill>
        <p:spPr bwMode="auto">
          <a:xfrm>
            <a:off x="0" y="0"/>
            <a:ext cx="9144000" cy="5135563"/>
          </a:xfrm>
          <a:prstGeom prst="rect">
            <a:avLst/>
          </a:prstGeom>
          <a:noFill/>
          <a:ln w="9525">
            <a:noFill/>
            <a:miter lim="800000"/>
            <a:headEnd/>
            <a:tailEnd/>
          </a:ln>
        </p:spPr>
      </p:pic>
      <p:sp>
        <p:nvSpPr>
          <p:cNvPr id="29699" name="2 Rectángulo"/>
          <p:cNvSpPr>
            <a:spLocks noChangeArrowheads="1"/>
          </p:cNvSpPr>
          <p:nvPr/>
        </p:nvSpPr>
        <p:spPr bwMode="auto">
          <a:xfrm>
            <a:off x="0" y="0"/>
            <a:ext cx="4572000" cy="730250"/>
          </a:xfrm>
          <a:prstGeom prst="rect">
            <a:avLst/>
          </a:prstGeom>
          <a:noFill/>
          <a:ln w="9525">
            <a:noFill/>
            <a:miter lim="800000"/>
            <a:headEnd/>
            <a:tailEnd/>
          </a:ln>
        </p:spPr>
        <p:txBody>
          <a:bodyPr>
            <a:spAutoFit/>
          </a:bodyPr>
          <a:lstStyle/>
          <a:p>
            <a:pPr algn="ctr"/>
            <a:r>
              <a:rPr lang="es-ES" sz="1400"/>
              <a:t/>
            </a:r>
            <a:br>
              <a:rPr lang="es-ES" sz="1400"/>
            </a:br>
            <a:r>
              <a:rPr lang="es-ES" sz="1400"/>
              <a:t>La sonrisa. Es un elemento clave de su cultura y lenguaje.</a:t>
            </a:r>
          </a:p>
        </p:txBody>
      </p:sp>
    </p:spTree>
  </p:cSld>
  <p:clrMapOvr>
    <a:masterClrMapping/>
  </p:clrMapOvr>
  <p:transition spd="slow">
    <p:wipe dir="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http://viajeathailandia.com/files/2013/10/los-templos-de-tailandia_7320664.jpg"/>
          <p:cNvPicPr>
            <a:picLocks noChangeAspect="1" noChangeArrowheads="1"/>
          </p:cNvPicPr>
          <p:nvPr/>
        </p:nvPicPr>
        <p:blipFill>
          <a:blip r:embed="rId3"/>
          <a:srcRect/>
          <a:stretch>
            <a:fillRect/>
          </a:stretch>
        </p:blipFill>
        <p:spPr bwMode="auto">
          <a:xfrm>
            <a:off x="0" y="0"/>
            <a:ext cx="9144000" cy="5103813"/>
          </a:xfrm>
          <a:prstGeom prst="rect">
            <a:avLst/>
          </a:prstGeom>
          <a:noFill/>
          <a:ln w="9525">
            <a:noFill/>
            <a:miter lim="800000"/>
            <a:headEnd/>
            <a:tailEnd/>
          </a:ln>
        </p:spPr>
      </p:pic>
      <p:sp>
        <p:nvSpPr>
          <p:cNvPr id="30723" name="2 Rectángulo"/>
          <p:cNvSpPr>
            <a:spLocks noChangeArrowheads="1"/>
          </p:cNvSpPr>
          <p:nvPr/>
        </p:nvSpPr>
        <p:spPr bwMode="auto">
          <a:xfrm>
            <a:off x="1116013" y="0"/>
            <a:ext cx="4572000" cy="517525"/>
          </a:xfrm>
          <a:prstGeom prst="rect">
            <a:avLst/>
          </a:prstGeom>
          <a:noFill/>
          <a:ln w="9525">
            <a:noFill/>
            <a:miter lim="800000"/>
            <a:headEnd/>
            <a:tailEnd/>
          </a:ln>
        </p:spPr>
        <p:txBody>
          <a:bodyPr>
            <a:spAutoFit/>
          </a:bodyPr>
          <a:lstStyle/>
          <a:p>
            <a:pPr algn="ctr"/>
            <a:r>
              <a:rPr lang="es-ES" sz="1400">
                <a:solidFill>
                  <a:schemeClr val="bg1"/>
                </a:solidFill>
              </a:rPr>
              <a:t>Seguramente es  uno de los países más seguros del mundo.</a:t>
            </a:r>
          </a:p>
        </p:txBody>
      </p:sp>
      <p:pic>
        <p:nvPicPr>
          <p:cNvPr id="4" name="-RogerWilliams-SomewhereMyLove.wav">
            <a:hlinkClick r:id="" action="ppaction://media"/>
          </p:cNvPr>
          <p:cNvPicPr>
            <a:picLocks noRot="1" noChangeAspect="1"/>
          </p:cNvPicPr>
          <p:nvPr>
            <a:wavAudioFile r:embed="rId1" name="-RogerWilliams-SomewhereMyLove.wav"/>
          </p:nvPr>
        </p:nvPicPr>
        <p:blipFill>
          <a:blip r:embed="rId4"/>
          <a:srcRect/>
          <a:stretch>
            <a:fillRect/>
          </a:stretch>
        </p:blipFill>
        <p:spPr bwMode="auto">
          <a:xfrm>
            <a:off x="4449763" y="2449513"/>
            <a:ext cx="244475" cy="244475"/>
          </a:xfrm>
          <a:prstGeom prst="rect">
            <a:avLst/>
          </a:prstGeom>
          <a:noFill/>
          <a:ln w="9525">
            <a:noFill/>
            <a:miter lim="800000"/>
            <a:headEnd/>
            <a:tailEnd/>
          </a:ln>
        </p:spPr>
      </p:pic>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 showWhenStopped="0">
                <p:cTn id="7" repeatCount="indefinite" fill="hold" display="0">
                  <p:stCondLst>
                    <p:cond delay="indefinite"/>
                  </p:stCondLst>
                  <p:endCondLst>
                    <p:cond evt="onPrev" delay="0">
                      <p:tgtEl>
                        <p:sldTgt/>
                      </p:tgtEl>
                    </p:cond>
                    <p:cond evt="onStopAudio" delay="0">
                      <p:tgtEl>
                        <p:sldTgt/>
                      </p:tgtEl>
                    </p:cond>
                  </p:endCondLst>
                </p:cTn>
                <p:tgtEl>
                  <p:spTgt spid="4"/>
                </p:tgtEl>
              </p:cMediaNode>
            </p:audio>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4" descr="http://www.bobtrix.com/Allison/Blog/WorldImages/watphrakaew.jpg"/>
          <p:cNvPicPr>
            <a:picLocks noChangeAspect="1" noChangeArrowheads="1"/>
          </p:cNvPicPr>
          <p:nvPr/>
        </p:nvPicPr>
        <p:blipFill>
          <a:blip r:embed="rId2">
            <a:lum contrast="40000"/>
          </a:blip>
          <a:srcRect/>
          <a:stretch>
            <a:fillRect/>
          </a:stretch>
        </p:blipFill>
        <p:spPr bwMode="auto">
          <a:xfrm>
            <a:off x="0" y="0"/>
            <a:ext cx="9144000" cy="5143500"/>
          </a:xfrm>
          <a:prstGeom prst="rect">
            <a:avLst/>
          </a:prstGeom>
          <a:noFill/>
          <a:ln w="9525">
            <a:noFill/>
            <a:miter lim="800000"/>
            <a:headEnd/>
            <a:tailEnd/>
          </a:ln>
        </p:spPr>
      </p:pic>
      <p:sp>
        <p:nvSpPr>
          <p:cNvPr id="31747" name="2 Rectángulo"/>
          <p:cNvSpPr>
            <a:spLocks noChangeArrowheads="1"/>
          </p:cNvSpPr>
          <p:nvPr/>
        </p:nvSpPr>
        <p:spPr bwMode="auto">
          <a:xfrm>
            <a:off x="0" y="0"/>
            <a:ext cx="4572000" cy="457200"/>
          </a:xfrm>
          <a:prstGeom prst="rect">
            <a:avLst/>
          </a:prstGeom>
          <a:noFill/>
          <a:ln w="9525">
            <a:noFill/>
            <a:miter lim="800000"/>
            <a:headEnd/>
            <a:tailEnd/>
          </a:ln>
        </p:spPr>
        <p:txBody>
          <a:bodyPr>
            <a:spAutoFit/>
          </a:bodyPr>
          <a:lstStyle/>
          <a:p>
            <a:pPr algn="ctr"/>
            <a:r>
              <a:rPr lang="es-ES" sz="1200"/>
              <a:t>Lo que en Tailandia no es muy picante, para un occidental significa que le caerán las lágrimas. </a:t>
            </a:r>
          </a:p>
        </p:txBody>
      </p:sp>
    </p:spTree>
  </p:cSld>
  <p:clrMapOvr>
    <a:masterClrMapping/>
  </p:clrMapOvr>
  <p:transition spd="slow">
    <p:wipe dir="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http://www.viagensterranova.com/imagens/produtos/5784/img_p/Tailandia.jpg"/>
          <p:cNvPicPr>
            <a:picLocks noChangeAspect="1" noChangeArrowheads="1"/>
          </p:cNvPicPr>
          <p:nvPr/>
        </p:nvPicPr>
        <p:blipFill>
          <a:blip r:embed="rId2">
            <a:lum contrast="10000"/>
          </a:blip>
          <a:srcRect/>
          <a:stretch>
            <a:fillRect/>
          </a:stretch>
        </p:blipFill>
        <p:spPr bwMode="auto">
          <a:xfrm>
            <a:off x="0" y="0"/>
            <a:ext cx="9144000" cy="5164138"/>
          </a:xfrm>
          <a:prstGeom prst="rect">
            <a:avLst/>
          </a:prstGeom>
          <a:noFill/>
          <a:ln w="9525">
            <a:noFill/>
            <a:miter lim="800000"/>
            <a:headEnd/>
            <a:tailEnd/>
          </a:ln>
        </p:spPr>
      </p:pic>
      <p:sp>
        <p:nvSpPr>
          <p:cNvPr id="32771" name="2 Rectángulo"/>
          <p:cNvSpPr>
            <a:spLocks noChangeArrowheads="1"/>
          </p:cNvSpPr>
          <p:nvPr/>
        </p:nvSpPr>
        <p:spPr bwMode="auto">
          <a:xfrm>
            <a:off x="1619250" y="0"/>
            <a:ext cx="4572000" cy="639763"/>
          </a:xfrm>
          <a:prstGeom prst="rect">
            <a:avLst/>
          </a:prstGeom>
          <a:noFill/>
          <a:ln w="9525">
            <a:noFill/>
            <a:miter lim="800000"/>
            <a:headEnd/>
            <a:tailEnd/>
          </a:ln>
        </p:spPr>
        <p:txBody>
          <a:bodyPr>
            <a:spAutoFit/>
          </a:bodyPr>
          <a:lstStyle/>
          <a:p>
            <a:pPr algn="ctr"/>
            <a:r>
              <a:rPr lang="es-ES" sz="1200"/>
              <a:t>Tailandia es un país amable, pero siempre hay algún que otro estafador. Lo hacen tan bien que te sentirás halagado y nada violento.</a:t>
            </a:r>
          </a:p>
        </p:txBody>
      </p:sp>
    </p:spTree>
  </p:cSld>
  <p:clrMapOvr>
    <a:masterClrMapping/>
  </p:clrMapOvr>
  <p:transition spd="slow">
    <p:wipe dir="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http://wallpaper.free-photograph.net/img/es/1280x720/jpeg/yun_3568.jpg"/>
          <p:cNvPicPr>
            <a:picLocks noChangeAspect="1" noChangeArrowheads="1"/>
          </p:cNvPicPr>
          <p:nvPr/>
        </p:nvPicPr>
        <p:blipFill>
          <a:blip r:embed="rId2">
            <a:lum contrast="20000"/>
          </a:blip>
          <a:srcRect/>
          <a:stretch>
            <a:fillRect/>
          </a:stretch>
        </p:blipFill>
        <p:spPr bwMode="auto">
          <a:xfrm>
            <a:off x="0" y="0"/>
            <a:ext cx="9648825" cy="5143500"/>
          </a:xfrm>
          <a:prstGeom prst="rect">
            <a:avLst/>
          </a:prstGeom>
          <a:noFill/>
          <a:ln w="9525">
            <a:noFill/>
            <a:miter lim="800000"/>
            <a:headEnd/>
            <a:tailEnd/>
          </a:ln>
        </p:spPr>
      </p:pic>
      <p:sp>
        <p:nvSpPr>
          <p:cNvPr id="33795" name="2 Rectángulo"/>
          <p:cNvSpPr>
            <a:spLocks noChangeArrowheads="1"/>
          </p:cNvSpPr>
          <p:nvPr/>
        </p:nvSpPr>
        <p:spPr bwMode="auto">
          <a:xfrm>
            <a:off x="4140200" y="0"/>
            <a:ext cx="4176713" cy="276225"/>
          </a:xfrm>
          <a:prstGeom prst="rect">
            <a:avLst/>
          </a:prstGeom>
          <a:noFill/>
          <a:ln w="9525">
            <a:noFill/>
            <a:miter lim="800000"/>
            <a:headEnd/>
            <a:tailEnd/>
          </a:ln>
        </p:spPr>
        <p:txBody>
          <a:bodyPr>
            <a:spAutoFit/>
          </a:bodyPr>
          <a:lstStyle/>
          <a:p>
            <a:pPr algn="ctr"/>
            <a:r>
              <a:rPr lang="es-ES" sz="1200"/>
              <a:t>Si eres extranjero, no puedes comprar tierra en Tailandia. </a:t>
            </a:r>
          </a:p>
        </p:txBody>
      </p:sp>
    </p:spTree>
  </p:cSld>
  <p:clrMapOvr>
    <a:masterClrMapping/>
  </p:clrMapOvr>
  <p:transition spd="slow">
    <p:wipe dir="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http://4.bp.blogspot.com/-Q6HIy8ZWyao/VOyRloUiE_I/AAAAAAAArns/0kGhHji10jc/s1600/tailand234.jpg"/>
          <p:cNvPicPr>
            <a:picLocks noChangeAspect="1" noChangeArrowheads="1"/>
          </p:cNvPicPr>
          <p:nvPr/>
        </p:nvPicPr>
        <p:blipFill>
          <a:blip r:embed="rId2">
            <a:lum contrast="10000"/>
          </a:blip>
          <a:srcRect/>
          <a:stretch>
            <a:fillRect/>
          </a:stretch>
        </p:blipFill>
        <p:spPr bwMode="auto">
          <a:xfrm>
            <a:off x="0" y="0"/>
            <a:ext cx="9144000" cy="5143500"/>
          </a:xfrm>
          <a:prstGeom prst="rect">
            <a:avLst/>
          </a:prstGeom>
          <a:noFill/>
          <a:ln w="9525">
            <a:noFill/>
            <a:miter lim="800000"/>
            <a:headEnd/>
            <a:tailEnd/>
          </a:ln>
        </p:spPr>
      </p:pic>
      <p:sp>
        <p:nvSpPr>
          <p:cNvPr id="34819" name="2 Rectángulo"/>
          <p:cNvSpPr>
            <a:spLocks noChangeArrowheads="1"/>
          </p:cNvSpPr>
          <p:nvPr/>
        </p:nvSpPr>
        <p:spPr bwMode="auto">
          <a:xfrm>
            <a:off x="5435600" y="0"/>
            <a:ext cx="3457575" cy="457200"/>
          </a:xfrm>
          <a:prstGeom prst="rect">
            <a:avLst/>
          </a:prstGeom>
          <a:noFill/>
          <a:ln w="9525">
            <a:noFill/>
            <a:miter lim="800000"/>
            <a:headEnd/>
            <a:tailEnd/>
          </a:ln>
        </p:spPr>
        <p:txBody>
          <a:bodyPr>
            <a:spAutoFit/>
          </a:bodyPr>
          <a:lstStyle/>
          <a:p>
            <a:pPr algn="ctr"/>
            <a:r>
              <a:rPr lang="es-ES" sz="1200"/>
              <a:t>Tailandia se promociona como "El país de las mil sonrisas" </a:t>
            </a:r>
          </a:p>
        </p:txBody>
      </p:sp>
    </p:spTree>
  </p:cSld>
  <p:clrMapOvr>
    <a:masterClrMapping/>
  </p:clrMapOvr>
  <p:transition spd="slow">
    <p:wipe dir="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4" descr="https://vacacionesfamiliarestailandia.files.wordpress.com/2014/12/wat-phrathat-doi-suthep-chiang-mai-tailandia0.jpg"/>
          <p:cNvPicPr>
            <a:picLocks noChangeAspect="1" noChangeArrowheads="1"/>
          </p:cNvPicPr>
          <p:nvPr/>
        </p:nvPicPr>
        <p:blipFill>
          <a:blip r:embed="rId2">
            <a:lum contrast="10000"/>
          </a:blip>
          <a:srcRect/>
          <a:stretch>
            <a:fillRect/>
          </a:stretch>
        </p:blipFill>
        <p:spPr bwMode="auto">
          <a:xfrm>
            <a:off x="0" y="0"/>
            <a:ext cx="9144000" cy="5165725"/>
          </a:xfrm>
          <a:prstGeom prst="rect">
            <a:avLst/>
          </a:prstGeom>
          <a:noFill/>
          <a:ln w="9525">
            <a:noFill/>
            <a:miter lim="800000"/>
            <a:headEnd/>
            <a:tailEnd/>
          </a:ln>
        </p:spPr>
      </p:pic>
      <p:sp>
        <p:nvSpPr>
          <p:cNvPr id="3" name="2 Rectángulo"/>
          <p:cNvSpPr/>
          <p:nvPr/>
        </p:nvSpPr>
        <p:spPr>
          <a:xfrm>
            <a:off x="4740275" y="0"/>
            <a:ext cx="2881313" cy="304800"/>
          </a:xfrm>
          <a:prstGeom prst="rect">
            <a:avLst/>
          </a:prstGeom>
        </p:spPr>
        <p:txBody>
          <a:bodyPr wrap="none">
            <a:spAutoFit/>
          </a:bodyPr>
          <a:lstStyle/>
          <a:p>
            <a:pPr>
              <a:defRPr/>
            </a:pPr>
            <a:r>
              <a:rPr lang="es-ES" sz="1100" dirty="0">
                <a:solidFill>
                  <a:schemeClr val="bg1"/>
                </a:solidFill>
              </a:rPr>
              <a:t>Tailandia</a:t>
            </a:r>
            <a:r>
              <a:rPr lang="es-ES" sz="1400" dirty="0">
                <a:solidFill>
                  <a:schemeClr val="bg1"/>
                </a:solidFill>
              </a:rPr>
              <a:t> </a:t>
            </a:r>
            <a:r>
              <a:rPr lang="es-ES" sz="1200" dirty="0">
                <a:solidFill>
                  <a:schemeClr val="bg1"/>
                </a:solidFill>
              </a:rPr>
              <a:t>significa “Tierra de la Libertad</a:t>
            </a:r>
            <a:r>
              <a:rPr lang="es-ES" sz="1050" dirty="0">
                <a:solidFill>
                  <a:schemeClr val="bg1"/>
                </a:solidFill>
              </a:rPr>
              <a:t>”.</a:t>
            </a:r>
            <a:endParaRPr lang="es-ES" sz="1400" dirty="0">
              <a:solidFill>
                <a:schemeClr val="bg1"/>
              </a:solidFill>
            </a:endParaRPr>
          </a:p>
        </p:txBody>
      </p:sp>
    </p:spTree>
  </p:cSld>
  <p:clrMapOvr>
    <a:masterClrMapping/>
  </p:clrMapOvr>
  <p:transition spd="slow">
    <p:wipe dir="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http://www.diariodeacessorios.com.br/blog/wp-content/uploads/2015/07/tailandia8.jpg"/>
          <p:cNvPicPr>
            <a:picLocks noChangeAspect="1" noChangeArrowheads="1"/>
          </p:cNvPicPr>
          <p:nvPr/>
        </p:nvPicPr>
        <p:blipFill>
          <a:blip r:embed="rId2">
            <a:lum contrast="20000"/>
          </a:blip>
          <a:srcRect/>
          <a:stretch>
            <a:fillRect/>
          </a:stretch>
        </p:blipFill>
        <p:spPr bwMode="auto">
          <a:xfrm>
            <a:off x="0" y="0"/>
            <a:ext cx="9144000" cy="5154613"/>
          </a:xfrm>
          <a:prstGeom prst="rect">
            <a:avLst/>
          </a:prstGeom>
          <a:noFill/>
          <a:ln w="9525">
            <a:noFill/>
            <a:miter lim="800000"/>
            <a:headEnd/>
            <a:tailEnd/>
          </a:ln>
        </p:spPr>
      </p:pic>
      <p:sp>
        <p:nvSpPr>
          <p:cNvPr id="36867" name="2 Rectángulo"/>
          <p:cNvSpPr>
            <a:spLocks noChangeArrowheads="1"/>
          </p:cNvSpPr>
          <p:nvPr/>
        </p:nvSpPr>
        <p:spPr bwMode="auto">
          <a:xfrm>
            <a:off x="1908175" y="4219575"/>
            <a:ext cx="4572000" cy="457200"/>
          </a:xfrm>
          <a:prstGeom prst="rect">
            <a:avLst/>
          </a:prstGeom>
          <a:noFill/>
          <a:ln w="9525">
            <a:noFill/>
            <a:miter lim="800000"/>
            <a:headEnd/>
            <a:tailEnd/>
          </a:ln>
        </p:spPr>
        <p:txBody>
          <a:bodyPr>
            <a:spAutoFit/>
          </a:bodyPr>
          <a:lstStyle/>
          <a:p>
            <a:pPr algn="ctr"/>
            <a:r>
              <a:rPr lang="es-ES" sz="1200"/>
              <a:t>El río Mekong es el río más largo a través de Tailandia y forma una frontera con Laos.</a:t>
            </a:r>
          </a:p>
        </p:txBody>
      </p:sp>
    </p:spTree>
  </p:cSld>
  <p:clrMapOvr>
    <a:masterClrMapping/>
  </p:clrMapOvr>
  <p:transition spd="slow">
    <p:wipe dir="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https://pbs.twimg.com/media/CF56aZCUsAEbVfa.jpg:large"/>
          <p:cNvPicPr>
            <a:picLocks noChangeAspect="1" noChangeArrowheads="1"/>
          </p:cNvPicPr>
          <p:nvPr/>
        </p:nvPicPr>
        <p:blipFill>
          <a:blip r:embed="rId2">
            <a:lum contrast="10000"/>
          </a:blip>
          <a:srcRect/>
          <a:stretch>
            <a:fillRect/>
          </a:stretch>
        </p:blipFill>
        <p:spPr bwMode="auto">
          <a:xfrm>
            <a:off x="0" y="0"/>
            <a:ext cx="9144000" cy="5151438"/>
          </a:xfrm>
          <a:prstGeom prst="rect">
            <a:avLst/>
          </a:prstGeom>
          <a:noFill/>
          <a:ln w="9525">
            <a:noFill/>
            <a:miter lim="800000"/>
            <a:headEnd/>
            <a:tailEnd/>
          </a:ln>
        </p:spPr>
      </p:pic>
      <p:sp>
        <p:nvSpPr>
          <p:cNvPr id="37891" name="2 Rectángulo"/>
          <p:cNvSpPr>
            <a:spLocks noChangeArrowheads="1"/>
          </p:cNvSpPr>
          <p:nvPr/>
        </p:nvSpPr>
        <p:spPr bwMode="auto">
          <a:xfrm>
            <a:off x="0" y="0"/>
            <a:ext cx="3455988" cy="457200"/>
          </a:xfrm>
          <a:prstGeom prst="rect">
            <a:avLst/>
          </a:prstGeom>
          <a:noFill/>
          <a:ln w="9525">
            <a:noFill/>
            <a:miter lim="800000"/>
            <a:headEnd/>
            <a:tailEnd/>
          </a:ln>
        </p:spPr>
        <p:txBody>
          <a:bodyPr>
            <a:spAutoFit/>
          </a:bodyPr>
          <a:lstStyle/>
          <a:p>
            <a:pPr algn="ctr"/>
            <a:r>
              <a:rPr lang="es-ES" sz="1200">
                <a:solidFill>
                  <a:schemeClr val="bg1"/>
                </a:solidFill>
              </a:rPr>
              <a:t>Hay más de 40.000 templos budistas conocidas como “Wat” en Tailandia.</a:t>
            </a:r>
          </a:p>
        </p:txBody>
      </p:sp>
    </p:spTree>
  </p:cSld>
  <p:clrMapOvr>
    <a:masterClrMapping/>
  </p:clrMapOvr>
  <p:transition spd="slow">
    <p:wipe dir="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http://apureguria.com/wp-content/uploads/2014/09/templo-dourado-Tail%C3%A2ndia-banheiros-wat-Rong-Khun.jpg"/>
          <p:cNvPicPr>
            <a:picLocks noChangeAspect="1" noChangeArrowheads="1"/>
          </p:cNvPicPr>
          <p:nvPr/>
        </p:nvPicPr>
        <p:blipFill>
          <a:blip r:embed="rId2">
            <a:lum contrast="20000"/>
          </a:blip>
          <a:srcRect/>
          <a:stretch>
            <a:fillRect/>
          </a:stretch>
        </p:blipFill>
        <p:spPr bwMode="auto">
          <a:xfrm>
            <a:off x="0" y="0"/>
            <a:ext cx="9144000" cy="5143500"/>
          </a:xfrm>
          <a:prstGeom prst="rect">
            <a:avLst/>
          </a:prstGeom>
          <a:noFill/>
          <a:ln w="9525">
            <a:noFill/>
            <a:miter lim="800000"/>
            <a:headEnd/>
            <a:tailEnd/>
          </a:ln>
        </p:spPr>
      </p:pic>
      <p:sp>
        <p:nvSpPr>
          <p:cNvPr id="38915" name="2 Rectángulo"/>
          <p:cNvSpPr>
            <a:spLocks noChangeArrowheads="1"/>
          </p:cNvSpPr>
          <p:nvPr/>
        </p:nvSpPr>
        <p:spPr bwMode="auto">
          <a:xfrm>
            <a:off x="5975350" y="0"/>
            <a:ext cx="3168650" cy="730250"/>
          </a:xfrm>
          <a:prstGeom prst="rect">
            <a:avLst/>
          </a:prstGeom>
          <a:noFill/>
          <a:ln w="9525">
            <a:noFill/>
            <a:miter lim="800000"/>
            <a:headEnd/>
            <a:tailEnd/>
          </a:ln>
        </p:spPr>
        <p:txBody>
          <a:bodyPr>
            <a:spAutoFit/>
          </a:bodyPr>
          <a:lstStyle/>
          <a:p>
            <a:pPr algn="ctr"/>
            <a:r>
              <a:rPr lang="es-ES" sz="1400"/>
              <a:t>El gato siamés se origina en Tailandia y fue traído a Gran Bretaña en 1884.</a:t>
            </a:r>
          </a:p>
        </p:txBody>
      </p:sp>
    </p:spTree>
  </p:cSld>
  <p:clrMapOvr>
    <a:masterClrMapping/>
  </p:clrMapOvr>
  <p:transition spd="slow">
    <p:wipe dir="r"/>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http://www.teresaperez.com.br/files/highlights/img/137.jpg"/>
          <p:cNvPicPr>
            <a:picLocks noChangeAspect="1" noChangeArrowheads="1"/>
          </p:cNvPicPr>
          <p:nvPr/>
        </p:nvPicPr>
        <p:blipFill>
          <a:blip r:embed="rId2">
            <a:lum contrast="20000"/>
          </a:blip>
          <a:srcRect/>
          <a:stretch>
            <a:fillRect/>
          </a:stretch>
        </p:blipFill>
        <p:spPr bwMode="auto">
          <a:xfrm>
            <a:off x="0" y="0"/>
            <a:ext cx="9182100" cy="5143500"/>
          </a:xfrm>
          <a:prstGeom prst="rect">
            <a:avLst/>
          </a:prstGeom>
          <a:noFill/>
          <a:ln w="9525">
            <a:noFill/>
            <a:miter lim="800000"/>
            <a:headEnd/>
            <a:tailEnd/>
          </a:ln>
        </p:spPr>
      </p:pic>
      <p:sp>
        <p:nvSpPr>
          <p:cNvPr id="39939" name="2 Rectángulo"/>
          <p:cNvSpPr>
            <a:spLocks noChangeArrowheads="1"/>
          </p:cNvSpPr>
          <p:nvPr/>
        </p:nvSpPr>
        <p:spPr bwMode="auto">
          <a:xfrm>
            <a:off x="0" y="0"/>
            <a:ext cx="3149600" cy="822325"/>
          </a:xfrm>
          <a:prstGeom prst="rect">
            <a:avLst/>
          </a:prstGeom>
          <a:noFill/>
          <a:ln w="9525">
            <a:noFill/>
            <a:miter lim="800000"/>
            <a:headEnd/>
            <a:tailEnd/>
          </a:ln>
        </p:spPr>
        <p:txBody>
          <a:bodyPr>
            <a:spAutoFit/>
          </a:bodyPr>
          <a:lstStyle/>
          <a:p>
            <a:pPr algn="ctr"/>
            <a:r>
              <a:rPr lang="es-ES" sz="1200"/>
              <a:t>La serpiente venenosa más grande del mundo, la King Cobra, se encuentra en Tailandia y puede llegar a medir hasta 5,5 metros de largo.</a:t>
            </a:r>
          </a:p>
        </p:txBody>
      </p:sp>
    </p:spTree>
  </p:cSld>
  <p:clrMapOvr>
    <a:masterClrMapping/>
  </p:clrMapOvr>
  <p:transition spd="slow">
    <p:wipe dir="r"/>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http://andamantraveldeals.com/images/cms/Wat2.jpg"/>
          <p:cNvPicPr>
            <a:picLocks noChangeAspect="1" noChangeArrowheads="1"/>
          </p:cNvPicPr>
          <p:nvPr/>
        </p:nvPicPr>
        <p:blipFill>
          <a:blip r:embed="rId2">
            <a:lum contrast="10000"/>
          </a:blip>
          <a:srcRect/>
          <a:stretch>
            <a:fillRect/>
          </a:stretch>
        </p:blipFill>
        <p:spPr bwMode="auto">
          <a:xfrm>
            <a:off x="0" y="0"/>
            <a:ext cx="9134475" cy="5143500"/>
          </a:xfrm>
          <a:prstGeom prst="rect">
            <a:avLst/>
          </a:prstGeom>
          <a:noFill/>
          <a:ln w="9525">
            <a:noFill/>
            <a:miter lim="800000"/>
            <a:headEnd/>
            <a:tailEnd/>
          </a:ln>
        </p:spPr>
      </p:pic>
      <p:sp>
        <p:nvSpPr>
          <p:cNvPr id="40963" name="2 Rectángulo"/>
          <p:cNvSpPr>
            <a:spLocks noChangeArrowheads="1"/>
          </p:cNvSpPr>
          <p:nvPr/>
        </p:nvSpPr>
        <p:spPr bwMode="auto">
          <a:xfrm>
            <a:off x="0" y="0"/>
            <a:ext cx="4572000" cy="517525"/>
          </a:xfrm>
          <a:prstGeom prst="rect">
            <a:avLst/>
          </a:prstGeom>
          <a:noFill/>
          <a:ln w="9525">
            <a:noFill/>
            <a:miter lim="800000"/>
            <a:headEnd/>
            <a:tailEnd/>
          </a:ln>
        </p:spPr>
        <p:txBody>
          <a:bodyPr>
            <a:spAutoFit/>
          </a:bodyPr>
          <a:lstStyle/>
          <a:p>
            <a:pPr algn="ctr"/>
            <a:r>
              <a:rPr lang="es-ES" sz="1400">
                <a:solidFill>
                  <a:schemeClr val="bg1"/>
                </a:solidFill>
              </a:rPr>
              <a:t>Hay aproximadamente 2.000 elefantes salvajes que quedan en Tailandia.</a:t>
            </a:r>
          </a:p>
        </p:txBody>
      </p:sp>
    </p:spTree>
  </p:cSld>
  <p:clrMapOvr>
    <a:masterClrMapping/>
  </p:clrMapOvr>
  <p:transition spd="slow">
    <p:wipe dir="r"/>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4" descr="http://www.99passagens.com/wp-content/uploads/2014/12/tailandia.jpg"/>
          <p:cNvPicPr>
            <a:picLocks noChangeAspect="1" noChangeArrowheads="1"/>
          </p:cNvPicPr>
          <p:nvPr/>
        </p:nvPicPr>
        <p:blipFill>
          <a:blip r:embed="rId2"/>
          <a:srcRect/>
          <a:stretch>
            <a:fillRect/>
          </a:stretch>
        </p:blipFill>
        <p:spPr bwMode="auto">
          <a:xfrm>
            <a:off x="0" y="0"/>
            <a:ext cx="9144000" cy="5211763"/>
          </a:xfrm>
          <a:prstGeom prst="rect">
            <a:avLst/>
          </a:prstGeom>
          <a:noFill/>
          <a:ln w="9525">
            <a:noFill/>
            <a:miter lim="800000"/>
            <a:headEnd/>
            <a:tailEnd/>
          </a:ln>
        </p:spPr>
      </p:pic>
      <p:sp>
        <p:nvSpPr>
          <p:cNvPr id="41987" name="2 Rectángulo"/>
          <p:cNvSpPr>
            <a:spLocks noChangeArrowheads="1"/>
          </p:cNvSpPr>
          <p:nvPr/>
        </p:nvSpPr>
        <p:spPr bwMode="auto">
          <a:xfrm>
            <a:off x="5111750" y="0"/>
            <a:ext cx="4032250" cy="517525"/>
          </a:xfrm>
          <a:prstGeom prst="rect">
            <a:avLst/>
          </a:prstGeom>
          <a:noFill/>
          <a:ln w="9525">
            <a:noFill/>
            <a:miter lim="800000"/>
            <a:headEnd/>
            <a:tailEnd/>
          </a:ln>
        </p:spPr>
        <p:txBody>
          <a:bodyPr>
            <a:spAutoFit/>
          </a:bodyPr>
          <a:lstStyle/>
          <a:p>
            <a:pPr algn="ctr"/>
            <a:r>
              <a:rPr lang="es-ES" sz="1400">
                <a:solidFill>
                  <a:schemeClr val="bg1"/>
                </a:solidFill>
              </a:rPr>
              <a:t>Tailandia produce 2,5 millones de toneladas de mango cada año.</a:t>
            </a:r>
          </a:p>
        </p:txBody>
      </p:sp>
    </p:spTree>
  </p:cSld>
  <p:clrMapOvr>
    <a:masterClrMapping/>
  </p:clrMapOvr>
  <p:transition spd="slow">
    <p:wipe dir="r"/>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http://lunasdemiel-neottie.com/wp-content/uploads/2014/03/tailandia-y-vietnam-10.jpg"/>
          <p:cNvPicPr>
            <a:picLocks noChangeAspect="1" noChangeArrowheads="1"/>
          </p:cNvPicPr>
          <p:nvPr/>
        </p:nvPicPr>
        <p:blipFill>
          <a:blip r:embed="rId2"/>
          <a:srcRect/>
          <a:stretch>
            <a:fillRect/>
          </a:stretch>
        </p:blipFill>
        <p:spPr bwMode="auto">
          <a:xfrm>
            <a:off x="0" y="0"/>
            <a:ext cx="9144000" cy="5143500"/>
          </a:xfrm>
          <a:prstGeom prst="rect">
            <a:avLst/>
          </a:prstGeom>
          <a:noFill/>
          <a:ln w="9525">
            <a:noFill/>
            <a:miter lim="800000"/>
            <a:headEnd/>
            <a:tailEnd/>
          </a:ln>
        </p:spPr>
      </p:pic>
      <p:sp>
        <p:nvSpPr>
          <p:cNvPr id="43011" name="2 Rectángulo"/>
          <p:cNvSpPr>
            <a:spLocks noChangeArrowheads="1"/>
          </p:cNvSpPr>
          <p:nvPr/>
        </p:nvSpPr>
        <p:spPr bwMode="auto">
          <a:xfrm>
            <a:off x="4572000" y="0"/>
            <a:ext cx="4572000" cy="579438"/>
          </a:xfrm>
          <a:prstGeom prst="rect">
            <a:avLst/>
          </a:prstGeom>
          <a:noFill/>
          <a:ln w="9525">
            <a:noFill/>
            <a:miter lim="800000"/>
            <a:headEnd/>
            <a:tailEnd/>
          </a:ln>
        </p:spPr>
        <p:txBody>
          <a:bodyPr>
            <a:spAutoFit/>
          </a:bodyPr>
          <a:lstStyle/>
          <a:p>
            <a:r>
              <a:rPr lang="es-ES" sz="1400"/>
              <a:t>Tailandia</a:t>
            </a:r>
            <a:r>
              <a:rPr lang="es-ES"/>
              <a:t> </a:t>
            </a:r>
            <a:r>
              <a:rPr lang="es-ES" sz="1400"/>
              <a:t>utiliza el calendario budista, por lo que actualmente ellos están viviendo en el año 2555.</a:t>
            </a:r>
            <a:endParaRPr lang="es-ES"/>
          </a:p>
        </p:txBody>
      </p:sp>
    </p:spTree>
  </p:cSld>
  <p:clrMapOvr>
    <a:masterClrMapping/>
  </p:clrMapOvr>
  <p:transition spd="slow">
    <p:wipe dir="r"/>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http://community.edenviaggi.it/blog/wp-content/uploads/2012/11/Thailandia_shutterstock_30231706.jpg"/>
          <p:cNvPicPr>
            <a:picLocks noChangeAspect="1" noChangeArrowheads="1"/>
          </p:cNvPicPr>
          <p:nvPr/>
        </p:nvPicPr>
        <p:blipFill>
          <a:blip r:embed="rId2"/>
          <a:srcRect/>
          <a:stretch>
            <a:fillRect/>
          </a:stretch>
        </p:blipFill>
        <p:spPr bwMode="auto">
          <a:xfrm>
            <a:off x="0" y="0"/>
            <a:ext cx="9144000" cy="5213350"/>
          </a:xfrm>
          <a:prstGeom prst="rect">
            <a:avLst/>
          </a:prstGeom>
          <a:noFill/>
          <a:ln w="9525">
            <a:noFill/>
            <a:miter lim="800000"/>
            <a:headEnd/>
            <a:tailEnd/>
          </a:ln>
        </p:spPr>
      </p:pic>
    </p:spTree>
  </p:cSld>
  <p:clrMapOvr>
    <a:masterClrMapping/>
  </p:clrMapOvr>
  <p:transition spd="slow">
    <p:wipe dir="r"/>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http://images.guidetrip.com/images/uploads/experiences/2521/p2.jpg"/>
          <p:cNvPicPr>
            <a:picLocks noChangeAspect="1" noChangeArrowheads="1"/>
          </p:cNvPicPr>
          <p:nvPr/>
        </p:nvPicPr>
        <p:blipFill>
          <a:blip r:embed="rId2"/>
          <a:srcRect/>
          <a:stretch>
            <a:fillRect/>
          </a:stretch>
        </p:blipFill>
        <p:spPr bwMode="auto">
          <a:xfrm>
            <a:off x="0" y="0"/>
            <a:ext cx="9144000" cy="5143500"/>
          </a:xfrm>
          <a:prstGeom prst="rect">
            <a:avLst/>
          </a:prstGeom>
          <a:noFill/>
          <a:ln w="9525">
            <a:noFill/>
            <a:miter lim="800000"/>
            <a:headEnd/>
            <a:tailEnd/>
          </a:ln>
        </p:spPr>
      </p:pic>
    </p:spTree>
  </p:cSld>
  <p:clrMapOvr>
    <a:masterClrMapping/>
  </p:clrMapOvr>
  <p:transition spd="slow">
    <p:wipe dir="r"/>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Palacio Real"/>
          <p:cNvPicPr>
            <a:picLocks noChangeAspect="1" noChangeArrowheads="1"/>
          </p:cNvPicPr>
          <p:nvPr/>
        </p:nvPicPr>
        <p:blipFill>
          <a:blip r:embed="rId2"/>
          <a:srcRect/>
          <a:stretch>
            <a:fillRect/>
          </a:stretch>
        </p:blipFill>
        <p:spPr bwMode="auto">
          <a:xfrm>
            <a:off x="0" y="-1588"/>
            <a:ext cx="9144000" cy="5145088"/>
          </a:xfrm>
          <a:prstGeom prst="rect">
            <a:avLst/>
          </a:prstGeom>
          <a:noFill/>
          <a:ln w="9525">
            <a:noFill/>
            <a:miter lim="800000"/>
            <a:headEnd/>
            <a:tailEnd/>
          </a:ln>
        </p:spPr>
      </p:pic>
      <p:sp>
        <p:nvSpPr>
          <p:cNvPr id="46083" name="2 Rectángulo"/>
          <p:cNvSpPr>
            <a:spLocks noChangeArrowheads="1"/>
          </p:cNvSpPr>
          <p:nvPr/>
        </p:nvSpPr>
        <p:spPr bwMode="auto">
          <a:xfrm>
            <a:off x="4572000" y="0"/>
            <a:ext cx="4572000" cy="822325"/>
          </a:xfrm>
          <a:prstGeom prst="rect">
            <a:avLst/>
          </a:prstGeom>
          <a:noFill/>
          <a:ln w="9525">
            <a:noFill/>
            <a:miter lim="800000"/>
            <a:headEnd/>
            <a:tailEnd/>
          </a:ln>
        </p:spPr>
        <p:txBody>
          <a:bodyPr>
            <a:spAutoFit/>
          </a:bodyPr>
          <a:lstStyle/>
          <a:p>
            <a:pPr algn="ctr"/>
            <a:r>
              <a:rPr lang="es-ES" sz="1200"/>
              <a:t>En el templo Wat Phra Kaeo, uno de los complejos arquitectónicos más impresionantes de todo el sudeste asiático, se ecuentra la estatua más sagrada de todo Tailandia, el Buda Esmeralda.</a:t>
            </a:r>
          </a:p>
        </p:txBody>
      </p:sp>
    </p:spTree>
  </p:cSld>
  <p:clrMapOvr>
    <a:masterClrMapping/>
  </p:clrMapOvr>
  <p:transition spd="slow">
    <p:wipe dir="r"/>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4" descr="https://viajestoniyelvira.files.wordpress.com/2008/08/9.jpg"/>
          <p:cNvPicPr>
            <a:picLocks noChangeAspect="1" noChangeArrowheads="1"/>
          </p:cNvPicPr>
          <p:nvPr/>
        </p:nvPicPr>
        <p:blipFill>
          <a:blip r:embed="rId2"/>
          <a:srcRect/>
          <a:stretch>
            <a:fillRect/>
          </a:stretch>
        </p:blipFill>
        <p:spPr bwMode="auto">
          <a:xfrm>
            <a:off x="0" y="0"/>
            <a:ext cx="9144000" cy="5143500"/>
          </a:xfrm>
          <a:prstGeom prst="rect">
            <a:avLst/>
          </a:prstGeom>
          <a:noFill/>
          <a:ln w="9525">
            <a:noFill/>
            <a:miter lim="800000"/>
            <a:headEnd/>
            <a:tailEnd/>
          </a:ln>
        </p:spPr>
      </p:pic>
      <p:sp>
        <p:nvSpPr>
          <p:cNvPr id="3" name="2 Rectángulo"/>
          <p:cNvSpPr/>
          <p:nvPr/>
        </p:nvSpPr>
        <p:spPr>
          <a:xfrm>
            <a:off x="5256213" y="0"/>
            <a:ext cx="3887787" cy="730250"/>
          </a:xfrm>
          <a:prstGeom prst="rect">
            <a:avLst/>
          </a:prstGeom>
        </p:spPr>
        <p:txBody>
          <a:bodyPr>
            <a:spAutoFit/>
          </a:bodyPr>
          <a:lstStyle/>
          <a:p>
            <a:pPr algn="ctr">
              <a:defRPr/>
            </a:pPr>
            <a:r>
              <a:rPr lang="es-ES" sz="1400" b="1" dirty="0">
                <a:latin typeface="+mj-lt"/>
              </a:rPr>
              <a:t>El Rey de Tailandia es el monarca vivo que lleva más años reinando (más que la Reina de Inglaterra). </a:t>
            </a:r>
          </a:p>
        </p:txBody>
      </p:sp>
    </p:spTree>
  </p:cSld>
  <p:clrMapOvr>
    <a:masterClrMapping/>
  </p:clrMapOvr>
  <p:transition spd="slow">
    <p:wipe dir="r"/>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8" descr="http://www.travelgallerypr.com/wp-content/uploads/2015/05/tailandia3.jpg"/>
          <p:cNvPicPr>
            <a:picLocks noChangeAspect="1" noChangeArrowheads="1"/>
          </p:cNvPicPr>
          <p:nvPr/>
        </p:nvPicPr>
        <p:blipFill>
          <a:blip r:embed="rId2">
            <a:lum contrast="10000"/>
          </a:blip>
          <a:srcRect/>
          <a:stretch>
            <a:fillRect/>
          </a:stretch>
        </p:blipFill>
        <p:spPr bwMode="auto">
          <a:xfrm>
            <a:off x="0" y="0"/>
            <a:ext cx="9182100" cy="5143500"/>
          </a:xfrm>
          <a:prstGeom prst="rect">
            <a:avLst/>
          </a:prstGeom>
          <a:noFill/>
          <a:ln w="9525">
            <a:noFill/>
            <a:miter lim="800000"/>
            <a:headEnd/>
            <a:tailEnd/>
          </a:ln>
        </p:spPr>
      </p:pic>
      <p:sp>
        <p:nvSpPr>
          <p:cNvPr id="48131" name="2 Rectángulo"/>
          <p:cNvSpPr>
            <a:spLocks noChangeArrowheads="1"/>
          </p:cNvSpPr>
          <p:nvPr/>
        </p:nvSpPr>
        <p:spPr bwMode="auto">
          <a:xfrm>
            <a:off x="4572000" y="0"/>
            <a:ext cx="4572000" cy="639763"/>
          </a:xfrm>
          <a:prstGeom prst="rect">
            <a:avLst/>
          </a:prstGeom>
          <a:noFill/>
          <a:ln w="9525">
            <a:noFill/>
            <a:miter lim="800000"/>
            <a:headEnd/>
            <a:tailEnd/>
          </a:ln>
        </p:spPr>
        <p:txBody>
          <a:bodyPr>
            <a:spAutoFit/>
          </a:bodyPr>
          <a:lstStyle/>
          <a:p>
            <a:pPr algn="ctr"/>
            <a:r>
              <a:rPr lang="es-ES" sz="1200"/>
              <a:t>Como la mayoría de los países asiáticos no es normal mostrar demasiado cariño en la calle. Para muchas mujeres, incluso usar un bañador en la playa, les parece embarazoso. </a:t>
            </a:r>
          </a:p>
        </p:txBody>
      </p:sp>
    </p:spTree>
  </p:cSld>
  <p:clrMapOvr>
    <a:masterClrMapping/>
  </p:clrMapOvr>
  <p:transition spd="slow">
    <p:wipe dir="r"/>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descr="http://www.viajeskinsai.es/contenido/uploads/2014/02/Sukhothai.jpg"/>
          <p:cNvPicPr>
            <a:picLocks noChangeAspect="1" noChangeArrowheads="1"/>
          </p:cNvPicPr>
          <p:nvPr/>
        </p:nvPicPr>
        <p:blipFill>
          <a:blip r:embed="rId2">
            <a:lum contrast="10000"/>
          </a:blip>
          <a:srcRect/>
          <a:stretch>
            <a:fillRect/>
          </a:stretch>
        </p:blipFill>
        <p:spPr bwMode="auto">
          <a:xfrm>
            <a:off x="0" y="0"/>
            <a:ext cx="9144000" cy="5143500"/>
          </a:xfrm>
          <a:prstGeom prst="rect">
            <a:avLst/>
          </a:prstGeom>
          <a:noFill/>
          <a:ln w="9525">
            <a:noFill/>
            <a:miter lim="800000"/>
            <a:headEnd/>
            <a:tailEnd/>
          </a:ln>
        </p:spPr>
      </p:pic>
      <p:sp>
        <p:nvSpPr>
          <p:cNvPr id="3" name="2 Rectángulo"/>
          <p:cNvSpPr/>
          <p:nvPr/>
        </p:nvSpPr>
        <p:spPr>
          <a:xfrm>
            <a:off x="5688013" y="195263"/>
            <a:ext cx="3455987" cy="457200"/>
          </a:xfrm>
          <a:prstGeom prst="rect">
            <a:avLst/>
          </a:prstGeom>
        </p:spPr>
        <p:txBody>
          <a:bodyPr>
            <a:spAutoFit/>
          </a:bodyPr>
          <a:lstStyle/>
          <a:p>
            <a:pPr algn="ctr">
              <a:defRPr/>
            </a:pPr>
            <a:r>
              <a:rPr lang="es-ES" sz="1200" b="1" dirty="0">
                <a:latin typeface="+mn-lt"/>
              </a:rPr>
              <a:t>El delito de </a:t>
            </a:r>
            <a:r>
              <a:rPr lang="es-ES" sz="1200" b="1" i="1" dirty="0" err="1">
                <a:latin typeface="+mn-lt"/>
              </a:rPr>
              <a:t>lèse-majesté</a:t>
            </a:r>
            <a:r>
              <a:rPr lang="es-ES" sz="1200" dirty="0">
                <a:latin typeface="+mn-lt"/>
              </a:rPr>
              <a:t>, </a:t>
            </a:r>
            <a:r>
              <a:rPr lang="es-ES" sz="1200" b="1" dirty="0">
                <a:latin typeface="+mn-lt"/>
              </a:rPr>
              <a:t>faltar el respeto a la </a:t>
            </a:r>
            <a:r>
              <a:rPr lang="es-ES" sz="1200" b="1" dirty="0" err="1">
                <a:latin typeface="+mn-lt"/>
              </a:rPr>
              <a:t>família</a:t>
            </a:r>
            <a:r>
              <a:rPr lang="es-ES" sz="1200" b="1" dirty="0">
                <a:latin typeface="+mn-lt"/>
              </a:rPr>
              <a:t> real, está penado de 3 a 15 años de prisión</a:t>
            </a:r>
            <a:r>
              <a:rPr lang="es-ES" sz="1200" dirty="0">
                <a:latin typeface="+mn-lt"/>
              </a:rPr>
              <a:t>. </a:t>
            </a:r>
          </a:p>
        </p:txBody>
      </p:sp>
    </p:spTree>
  </p:cSld>
  <p:clrMapOvr>
    <a:masterClrMapping/>
  </p:clrMapOvr>
  <p:transition spd="slow">
    <p:wipe dir="r"/>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descr="https://vacacionesdelujotailandia.files.wordpress.com/2014/12/templo-wat-phrathat-doi-suthep-chiang-mai-tailandia0.jpg"/>
          <p:cNvPicPr>
            <a:picLocks noChangeAspect="1" noChangeArrowheads="1"/>
          </p:cNvPicPr>
          <p:nvPr/>
        </p:nvPicPr>
        <p:blipFill>
          <a:blip r:embed="rId2">
            <a:lum contrast="10000"/>
          </a:blip>
          <a:srcRect/>
          <a:stretch>
            <a:fillRect/>
          </a:stretch>
        </p:blipFill>
        <p:spPr bwMode="auto">
          <a:xfrm>
            <a:off x="0" y="0"/>
            <a:ext cx="9144000" cy="5284788"/>
          </a:xfrm>
          <a:prstGeom prst="rect">
            <a:avLst/>
          </a:prstGeom>
          <a:noFill/>
          <a:ln w="9525">
            <a:noFill/>
            <a:miter lim="800000"/>
            <a:headEnd/>
            <a:tailEnd/>
          </a:ln>
        </p:spPr>
      </p:pic>
    </p:spTree>
  </p:cSld>
  <p:clrMapOvr>
    <a:masterClrMapping/>
  </p:clrMapOvr>
  <p:transition spd="slow">
    <p:wipe dir="r"/>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4" descr="http://blogs.elpais.com/.a/6a00d8341bfb1653ef0168e8962e7a970c-pi"/>
          <p:cNvPicPr>
            <a:picLocks noChangeAspect="1" noChangeArrowheads="1"/>
          </p:cNvPicPr>
          <p:nvPr/>
        </p:nvPicPr>
        <p:blipFill>
          <a:blip r:embed="rId2"/>
          <a:srcRect/>
          <a:stretch>
            <a:fillRect/>
          </a:stretch>
        </p:blipFill>
        <p:spPr bwMode="auto">
          <a:xfrm>
            <a:off x="0" y="0"/>
            <a:ext cx="9144000" cy="5157788"/>
          </a:xfrm>
          <a:prstGeom prst="rect">
            <a:avLst/>
          </a:prstGeom>
          <a:noFill/>
          <a:ln w="9525">
            <a:noFill/>
            <a:miter lim="800000"/>
            <a:headEnd/>
            <a:tailEnd/>
          </a:ln>
        </p:spPr>
      </p:pic>
      <p:sp>
        <p:nvSpPr>
          <p:cNvPr id="51203" name="2 Rectángulo"/>
          <p:cNvSpPr>
            <a:spLocks noChangeArrowheads="1"/>
          </p:cNvSpPr>
          <p:nvPr/>
        </p:nvSpPr>
        <p:spPr bwMode="auto">
          <a:xfrm>
            <a:off x="4572000" y="0"/>
            <a:ext cx="4572000" cy="276225"/>
          </a:xfrm>
          <a:prstGeom prst="rect">
            <a:avLst/>
          </a:prstGeom>
          <a:noFill/>
          <a:ln w="9525">
            <a:noFill/>
            <a:miter lim="800000"/>
            <a:headEnd/>
            <a:tailEnd/>
          </a:ln>
        </p:spPr>
        <p:txBody>
          <a:bodyPr>
            <a:spAutoFit/>
          </a:bodyPr>
          <a:lstStyle/>
          <a:p>
            <a:pPr algn="ctr"/>
            <a:r>
              <a:rPr lang="es-ES" sz="1200"/>
              <a:t>Existen multitud de lugares paradisiacos.</a:t>
            </a:r>
          </a:p>
        </p:txBody>
      </p:sp>
    </p:spTree>
  </p:cSld>
  <p:clrMapOvr>
    <a:masterClrMapping/>
  </p:clrMapOvr>
  <p:transition spd="slow">
    <p:wipe dir="r"/>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http://pickyview.com/wp-content/uploads/2015/02/sarojin-resort-hotel-khao-lak-phuket-thailand-swimming-pool.jpg"/>
          <p:cNvPicPr>
            <a:picLocks noChangeAspect="1" noChangeArrowheads="1"/>
          </p:cNvPicPr>
          <p:nvPr/>
        </p:nvPicPr>
        <p:blipFill>
          <a:blip r:embed="rId2"/>
          <a:srcRect/>
          <a:stretch>
            <a:fillRect/>
          </a:stretch>
        </p:blipFill>
        <p:spPr bwMode="auto">
          <a:xfrm>
            <a:off x="0" y="0"/>
            <a:ext cx="9247188" cy="5143500"/>
          </a:xfrm>
          <a:prstGeom prst="rect">
            <a:avLst/>
          </a:prstGeom>
          <a:noFill/>
          <a:ln w="9525">
            <a:noFill/>
            <a:miter lim="800000"/>
            <a:headEnd/>
            <a:tailEnd/>
          </a:ln>
        </p:spPr>
      </p:pic>
      <p:pic>
        <p:nvPicPr>
          <p:cNvPr id="52227" name="2 Imagen" descr="Buchstabe_A.gif"/>
          <p:cNvPicPr>
            <a:picLocks noChangeAspect="1"/>
          </p:cNvPicPr>
          <p:nvPr/>
        </p:nvPicPr>
        <p:blipFill>
          <a:blip r:embed="rId3"/>
          <a:srcRect/>
          <a:stretch>
            <a:fillRect/>
          </a:stretch>
        </p:blipFill>
        <p:spPr bwMode="auto">
          <a:xfrm>
            <a:off x="7862888" y="1268413"/>
            <a:ext cx="360362" cy="358775"/>
          </a:xfrm>
          <a:prstGeom prst="rect">
            <a:avLst/>
          </a:prstGeom>
          <a:noFill/>
          <a:ln w="9525">
            <a:noFill/>
            <a:miter lim="800000"/>
            <a:headEnd/>
            <a:tailEnd/>
          </a:ln>
        </p:spPr>
      </p:pic>
    </p:spTree>
  </p:cSld>
  <p:clrMapOvr>
    <a:masterClrMapping/>
  </p:clrMapOvr>
  <p:transition spd="slow">
    <p:wipe dir="r"/>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038600" y="3657600"/>
            <a:ext cx="1219200" cy="74295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228850"/>
            <a:ext cx="533400" cy="40005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2628900"/>
            <a:ext cx="533400" cy="40005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3028950"/>
            <a:ext cx="533400" cy="40005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3429000"/>
            <a:ext cx="533400" cy="40005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sorprendente_tailandia">
  <a:themeElements>
    <a:clrScheme name="Origen">
      <a:dk1>
        <a:sysClr val="windowText" lastClr="000000"/>
      </a:dk1>
      <a:lt1>
        <a:sysClr val="window" lastClr="FFFFFF"/>
      </a:lt1>
      <a:dk2>
        <a:srgbClr val="464653"/>
      </a:dk2>
      <a:lt2>
        <a:srgbClr val="DDE9EC"/>
      </a:lt2>
      <a:accent1>
        <a:srgbClr val="727CA3"/>
      </a:accent1>
      <a:accent2>
        <a:srgbClr val="9FB8CD"/>
      </a:accent2>
      <a:accent3>
        <a:srgbClr val="D2DA7A"/>
      </a:accent3>
      <a:accent4>
        <a:srgbClr val="FADA7A"/>
      </a:accent4>
      <a:accent5>
        <a:srgbClr val="B88472"/>
      </a:accent5>
      <a:accent6>
        <a:srgbClr val="8E736A"/>
      </a:accent6>
      <a:hlink>
        <a:srgbClr val="B292CA"/>
      </a:hlink>
      <a:folHlink>
        <a:srgbClr val="6B56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sorprendente_tailandia</Template>
  <TotalTime>2</TotalTime>
  <Words>873</Words>
  <Application>Microsoft Office PowerPoint</Application>
  <PresentationFormat>Presentación en pantalla (16:9)</PresentationFormat>
  <Paragraphs>46</Paragraphs>
  <Slides>49</Slides>
  <Notes>0</Notes>
  <HiddenSlides>0</HiddenSlides>
  <MMClips>2</MMClips>
  <ScaleCrop>false</ScaleCrop>
  <HeadingPairs>
    <vt:vector size="6" baseType="variant">
      <vt:variant>
        <vt:lpstr>Fuentes usadas</vt:lpstr>
      </vt:variant>
      <vt:variant>
        <vt:i4>3</vt:i4>
      </vt:variant>
      <vt:variant>
        <vt:lpstr>Tema</vt:lpstr>
      </vt:variant>
      <vt:variant>
        <vt:i4>3</vt:i4>
      </vt:variant>
      <vt:variant>
        <vt:lpstr>Títulos de diapositiva</vt:lpstr>
      </vt:variant>
      <vt:variant>
        <vt:i4>49</vt:i4>
      </vt:variant>
    </vt:vector>
  </HeadingPairs>
  <TitlesOfParts>
    <vt:vector size="55" baseType="lpstr">
      <vt:lpstr>Arial</vt:lpstr>
      <vt:lpstr>Calibri</vt:lpstr>
      <vt:lpstr>Calibri Light</vt:lpstr>
      <vt:lpstr>sorprendente_tailandia</vt: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cp:lastModifiedBy>..</cp:lastModifiedBy>
  <cp:revision>1</cp:revision>
  <dcterms:created xsi:type="dcterms:W3CDTF">2015-09-08T15:55:33Z</dcterms:created>
  <dcterms:modified xsi:type="dcterms:W3CDTF">2015-09-08T15:57:48Z</dcterms:modified>
</cp:coreProperties>
</file>