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8" r:id="rId25"/>
    <p:sldId id="281" r:id="rId26"/>
    <p:sldId id="279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89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2L5iumoXv0l4dYSsvr0Hg" hashData="sAxjHXCd0rUZG52pNkUK6Hvcs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181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8BA4DB0-E6CA-4AEB-B96E-922D639C4A2A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A247E7C-D850-40AC-B866-E4A8ED3AF0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43B673-729E-403F-B640-77BB6331B6F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491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324A54-D58D-4F43-947E-AD6E31B6CA8D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FA42B4-722E-484B-A638-221FF4891715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581E94-50E1-41B0-A8A2-AA5F9A1AF272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22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22854E-2AD2-4167-990E-E380022702CB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32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96210C-0397-4EDA-B890-C108FE07B0C2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42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036B19-32FF-4D34-BE10-D8276D0E748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53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CD28B18-DA12-4DD6-9934-EFD107D58FA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BF4A9EE-221D-4DBA-88B7-502034B49D52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73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5899DD2-CB94-48F6-8052-A301F1D6220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987D14E-E69C-4F19-89B8-D1D0A8CBDB4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816F8F-B9BC-4438-B822-55E8A5E202F5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BA4B63-E1E8-47CD-B8B5-E123E342A28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2DA771-2301-4FFB-B8FE-7ECD400105C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CBAABEB-573D-459C-90E4-3D221169645C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5057133-9EE2-44CA-955F-AA4FFDBF61B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70089A-3654-4C2C-9510-9EFFE0191065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3E5EC8-7D2A-446C-A1C7-C3DFDA880EC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9AF9218-B029-4150-997E-3751C22D36B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1FE803-44B0-45F9-8B61-BE867254DD1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B650D45-0E19-4FCA-9964-4980F58A5C4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DB310F0-CB53-4426-B824-1068B940815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1BD4AF5-C5C6-4A25-992E-89B0CE61287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6E3898-204F-45A8-938F-3CA1071987E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56C78B-CC1C-4CFA-A703-F4F05F6EF80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6E3EB2-2E49-4867-8E24-01C8E0A2B07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CBFD4E8-FBDA-455D-A857-68B5DE3362E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DDD1C9-A686-4D2F-BCC4-5E43D484D52E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3F52A3-FBF8-4439-BD6C-CBC99323459E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F930A3-38B7-41FA-B0F0-FCFD28F53DD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C467373-813B-4D08-89DF-FB4781AE0AA8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B7F685-3391-452C-8F73-1A1AC9A6B5B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F4B23E0-2322-4F78-AEA8-EDBA824500BC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A5DD48-91CC-4D40-A714-C256C18CFB7E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24561A3-F134-40FC-AA50-C1CC272D3392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BB638B2-B71B-4234-B6E4-36DD367D7D4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DAFEBB-BBC9-4CA2-B1B0-C7779CD318F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AEF0467-B6E6-4362-8053-C5E4A42E4DA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C4102F-8F7C-4E9F-97D6-7EC6293ED834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11D368-7BA2-4158-8E71-74D10852911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6EDD18-8B80-4BEE-8B6B-077568063A99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C561B2-91D0-49AC-8EDF-F952B4DD5E37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FA590B-6257-494E-9C09-39D16C41897F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9A488A-295E-486A-9D83-20D1C7E88A0C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BA15C-8C8C-4975-AAC4-EDBB862F53E5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3AE6A-1A80-42DB-B925-F5CBB60328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68CB1-AC18-4837-8D44-4CB94C1AACCE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E0574-300E-4CDD-B2C1-32CFAC54C6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A039C-E680-4F6B-B8B9-B967D3DC0453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7D4E5-8F57-4D9E-B763-DB07367CC0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C5BA0-3392-42F7-8321-56BCB35DA503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E8B2E-91D6-40CB-854A-D648BDC3D9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0BDCB-4BDF-435C-977E-619505AE7D1F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B5AA9-A024-4874-AD03-0A74C3C096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4933D-A869-4C48-A1B2-FC86866AF435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F580C-745B-4565-B72B-281A3896E7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6698D-A588-4607-96E1-7A94BC5E11BA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8A756-F147-4604-B7FE-B5F5513C25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075B2-08BF-4AE8-88BE-A961E8714E2A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1F13A-81C7-40B5-8EF4-E670920D0F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2F534-35F7-4C51-8B00-A92E6631EF2F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C6211-85DE-40D1-91B8-7B2DF9BFDC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F61B0-BCF4-4D03-B96F-0D258F56C83A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FE5B6-F98A-47E8-AC46-3A5CE363F9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CA96A-63B5-43EC-8721-6735B67FC4DC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8C243-B148-42FE-A586-60A9E0F216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51F6B-B244-47C2-A9A6-259022C3F3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E43E59-1AE5-4457-80F2-A3E26725A3C2}" type="datetimeFigureOut">
              <a:rPr lang="es-ES"/>
              <a:pPr>
                <a:defRPr/>
              </a:pPr>
              <a:t>13/05/2014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F7C30B-F26F-4F71-8B00-A1BF6FE455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50167D-6ACF-4CD3-8E57-52F2A44068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3 Imagen" descr="resized_resized_DSC0748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4 Imagen" descr="resized_resized_resized_DSC0766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5 Imagen" descr="resized_Mapa de Sicilia con ruta BIS 2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95925" y="2852738"/>
            <a:ext cx="364807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 redondeado"/>
          <p:cNvSpPr/>
          <p:nvPr/>
        </p:nvSpPr>
        <p:spPr>
          <a:xfrm>
            <a:off x="5867400" y="5949950"/>
            <a:ext cx="2665413" cy="6477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54" name="7 CuadroTexto"/>
          <p:cNvSpPr txBox="1">
            <a:spLocks noChangeArrowheads="1"/>
          </p:cNvSpPr>
          <p:nvPr/>
        </p:nvSpPr>
        <p:spPr bwMode="auto">
          <a:xfrm>
            <a:off x="5580063" y="6092825"/>
            <a:ext cx="3168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Hacer clic para comenzar</a:t>
            </a:r>
          </a:p>
        </p:txBody>
      </p:sp>
      <p:sp>
        <p:nvSpPr>
          <p:cNvPr id="2055" name="8 CuadroTexto"/>
          <p:cNvSpPr txBox="1">
            <a:spLocks noChangeArrowheads="1"/>
          </p:cNvSpPr>
          <p:nvPr/>
        </p:nvSpPr>
        <p:spPr bwMode="auto">
          <a:xfrm>
            <a:off x="5435600" y="260350"/>
            <a:ext cx="3529013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 dirty="0">
                <a:solidFill>
                  <a:schemeClr val="bg1"/>
                </a:solidFill>
                <a:latin typeface="Calibri" pitchFamily="34" charset="0"/>
              </a:rPr>
              <a:t>SICILIA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y los Bronces de </a:t>
            </a:r>
            <a:r>
              <a:rPr lang="es-ES" sz="2800" b="1" dirty="0" err="1">
                <a:solidFill>
                  <a:schemeClr val="bg1"/>
                </a:solidFill>
                <a:latin typeface="Calibri" pitchFamily="34" charset="0"/>
              </a:rPr>
              <a:t>Riace</a:t>
            </a:r>
            <a:r>
              <a:rPr lang="es-ES" sz="28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  <a:latin typeface="Calibri" pitchFamily="34" charset="0"/>
              </a:rPr>
              <a:t>en Reggio Calabria</a:t>
            </a:r>
          </a:p>
          <a:p>
            <a:pPr algn="ctr"/>
            <a:endParaRPr lang="es-ES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2" name="3_banda sonora - El Padrino (Ennio Moricone) Colonne Sonore.wav">
            <a:hlinkClick r:id="" action="ppaction://media"/>
          </p:cNvPr>
          <p:cNvPicPr>
            <a:picLocks noRot="1" noChangeAspect="1"/>
          </p:cNvPicPr>
          <p:nvPr>
            <a:wavAudioFile r:embed="rId1" name="3_banda sonora - El Padrino (Ennio Moricone) Colonne Sonore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8675688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2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resized_resized_DSC0709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3 CuadroTexto"/>
          <p:cNvSpPr txBox="1">
            <a:spLocks noChangeArrowheads="1"/>
          </p:cNvSpPr>
          <p:nvPr/>
        </p:nvSpPr>
        <p:spPr bwMode="auto">
          <a:xfrm>
            <a:off x="250825" y="260350"/>
            <a:ext cx="24495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SEGESTA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Templo dórico,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V</a:t>
            </a:r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 a. C.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resized_resized_DSC0709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5 CuadroTexto"/>
          <p:cNvSpPr txBox="1">
            <a:spLocks noChangeArrowheads="1"/>
          </p:cNvSpPr>
          <p:nvPr/>
        </p:nvSpPr>
        <p:spPr bwMode="auto">
          <a:xfrm>
            <a:off x="6804025" y="6021388"/>
            <a:ext cx="20891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ERICE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Colegiata,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XIV</a:t>
            </a:r>
          </a:p>
        </p:txBody>
      </p:sp>
      <p:pic>
        <p:nvPicPr>
          <p:cNvPr id="7" name="6 Imagen" descr="resized_resized_resized_DSC07111 RE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68538" y="476250"/>
            <a:ext cx="44989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916238" y="765175"/>
            <a:ext cx="3384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Retablo en mármol,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resized_resized_DSC0715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6588125" y="188913"/>
            <a:ext cx="24479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SELINUNTE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Templo dórico,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V</a:t>
            </a:r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 a. C.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resized_resized_DSC07171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38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107950" y="115888"/>
            <a:ext cx="352742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AGRIGENTO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Patrimonio de la Humanidad, 1997</a:t>
            </a:r>
          </a:p>
        </p:txBody>
      </p:sp>
      <p:sp>
        <p:nvSpPr>
          <p:cNvPr id="6148" name="3 Rectángulo"/>
          <p:cNvSpPr>
            <a:spLocks noChangeArrowheads="1"/>
          </p:cNvSpPr>
          <p:nvPr/>
        </p:nvSpPr>
        <p:spPr bwMode="auto">
          <a:xfrm>
            <a:off x="323850" y="6092825"/>
            <a:ext cx="3290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Templo de la Concordia,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V</a:t>
            </a:r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 a. C.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resized_resized_DSC0719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2 Imagen" descr="resized_resized_resized_DSC0716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0"/>
            <a:ext cx="39243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3 Imagen" descr="resized_resized_resized_DSC0718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914775"/>
            <a:ext cx="3924300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4 CuadroTexto"/>
          <p:cNvSpPr txBox="1">
            <a:spLocks noChangeArrowheads="1"/>
          </p:cNvSpPr>
          <p:nvPr/>
        </p:nvSpPr>
        <p:spPr bwMode="auto">
          <a:xfrm>
            <a:off x="5148263" y="3068638"/>
            <a:ext cx="39957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Ruinas. Templo de Zeus, izquierda; Hera, arriba; Hércules, abajo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resized_resized_DSC0723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22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404813"/>
            <a:ext cx="7848600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3 CuadroTexto"/>
          <p:cNvSpPr txBox="1">
            <a:spLocks noChangeArrowheads="1"/>
          </p:cNvSpPr>
          <p:nvPr/>
        </p:nvSpPr>
        <p:spPr bwMode="auto">
          <a:xfrm>
            <a:off x="250825" y="5876925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Piazza Armerina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835150" y="692150"/>
            <a:ext cx="5473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Villa Romana del Casale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Patrimonio de la Humanidad, 1997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resized_resized_DSC07219 RET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179388" y="6237288"/>
            <a:ext cx="424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Decoración de mosaicos,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III</a:t>
            </a:r>
            <a:endParaRPr lang="es-ES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resized_resized_DSC07228 RET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179388" y="6237288"/>
            <a:ext cx="3887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Escena de caza, 300 m</a:t>
            </a:r>
            <a:r>
              <a:rPr lang="es-ES" b="1" baseline="30000">
                <a:solidFill>
                  <a:schemeClr val="bg1"/>
                </a:solidFill>
                <a:latin typeface="Calibri" pitchFamily="34" charset="0"/>
              </a:rPr>
              <a:t>2</a:t>
            </a:r>
            <a:endParaRPr lang="es-ES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resized_resized_DSC07215 RET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3 CuadroTexto"/>
          <p:cNvSpPr txBox="1">
            <a:spLocks noChangeArrowheads="1"/>
          </p:cNvSpPr>
          <p:nvPr/>
        </p:nvSpPr>
        <p:spPr bwMode="auto">
          <a:xfrm>
            <a:off x="5003800" y="6308725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Suelo de la sala de ejercicio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resized_resized_DSC0727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5292725" y="260350"/>
            <a:ext cx="35274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SIRACUSA</a:t>
            </a:r>
          </a:p>
          <a:p>
            <a:pPr algn="ctr"/>
            <a:r>
              <a:rPr lang="es-ES" b="1">
                <a:latin typeface="Calibri" pitchFamily="34" charset="0"/>
              </a:rPr>
              <a:t>Patrimonio de la Humanidad, 2005</a:t>
            </a:r>
          </a:p>
        </p:txBody>
      </p:sp>
      <p:sp>
        <p:nvSpPr>
          <p:cNvPr id="12292" name="3 CuadroTexto"/>
          <p:cNvSpPr txBox="1">
            <a:spLocks noChangeArrowheads="1"/>
          </p:cNvSpPr>
          <p:nvPr/>
        </p:nvSpPr>
        <p:spPr bwMode="auto">
          <a:xfrm>
            <a:off x="5148263" y="623728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Beneventano,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resized_resized_DSC07268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1600"/>
            <a:ext cx="9144000" cy="665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3 CuadroTexto"/>
          <p:cNvSpPr txBox="1">
            <a:spLocks noChangeArrowheads="1"/>
          </p:cNvSpPr>
          <p:nvPr/>
        </p:nvSpPr>
        <p:spPr bwMode="auto">
          <a:xfrm>
            <a:off x="395288" y="6021388"/>
            <a:ext cx="3240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Vermexio,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resized_resized_DSC0729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273 RE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4688" y="714375"/>
            <a:ext cx="7569200" cy="559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3 CuadroTexto"/>
          <p:cNvSpPr txBox="1">
            <a:spLocks noChangeArrowheads="1"/>
          </p:cNvSpPr>
          <p:nvPr/>
        </p:nvSpPr>
        <p:spPr bwMode="auto">
          <a:xfrm>
            <a:off x="250825" y="260350"/>
            <a:ext cx="46815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Catedral, fachada, s. </a:t>
            </a:r>
            <a:r>
              <a:rPr lang="es-ES" sz="1400" b="1">
                <a:latin typeface="Calibri" pitchFamily="34" charset="0"/>
              </a:rPr>
              <a:t>XVIII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148263" y="1052513"/>
            <a:ext cx="2879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Nave central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Antiguo Templo de Atenea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resized_resized_DSC072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323850" y="6237288"/>
            <a:ext cx="3887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Teatro,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III</a:t>
            </a:r>
            <a:endParaRPr lang="es-ES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resized_resized_DSC07359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3025"/>
            <a:ext cx="9144000" cy="671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179388" y="260350"/>
            <a:ext cx="35290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CATANIA</a:t>
            </a:r>
          </a:p>
          <a:p>
            <a:pPr algn="ctr"/>
            <a:r>
              <a:rPr lang="es-ES" b="1">
                <a:latin typeface="Calibri" pitchFamily="34" charset="0"/>
              </a:rPr>
              <a:t>Patrimonio de la Humanidad, 2002</a:t>
            </a:r>
          </a:p>
        </p:txBody>
      </p:sp>
      <p:sp>
        <p:nvSpPr>
          <p:cNvPr id="16388" name="3 CuadroTexto"/>
          <p:cNvSpPr txBox="1">
            <a:spLocks noChangeArrowheads="1"/>
          </p:cNvSpPr>
          <p:nvPr/>
        </p:nvSpPr>
        <p:spPr bwMode="auto">
          <a:xfrm>
            <a:off x="6011863" y="6021388"/>
            <a:ext cx="30241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Ayuntamiento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y fuente del Elefante,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resized_resized_DSC07358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31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9763" y="336550"/>
            <a:ext cx="7964487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3 CuadroTexto"/>
          <p:cNvSpPr txBox="1">
            <a:spLocks noChangeArrowheads="1"/>
          </p:cNvSpPr>
          <p:nvPr/>
        </p:nvSpPr>
        <p:spPr bwMode="auto">
          <a:xfrm>
            <a:off x="250825" y="6165850"/>
            <a:ext cx="3816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Catedral, fachada,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11638" y="620713"/>
            <a:ext cx="4032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Interior, tumba de Vincenzo Bellini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resized_resized_DSC073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325 RE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63550"/>
            <a:ext cx="7489825" cy="560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3 CuadroTexto"/>
          <p:cNvSpPr txBox="1">
            <a:spLocks noChangeArrowheads="1"/>
          </p:cNvSpPr>
          <p:nvPr/>
        </p:nvSpPr>
        <p:spPr bwMode="auto">
          <a:xfrm>
            <a:off x="250825" y="6237288"/>
            <a:ext cx="4176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de la Universidad,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55650" y="765175"/>
            <a:ext cx="3311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Patio central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resized_resized_DSC0736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36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569913"/>
            <a:ext cx="7339012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3 CuadroTexto"/>
          <p:cNvSpPr txBox="1">
            <a:spLocks noChangeArrowheads="1"/>
          </p:cNvSpPr>
          <p:nvPr/>
        </p:nvSpPr>
        <p:spPr bwMode="auto">
          <a:xfrm>
            <a:off x="323850" y="6092825"/>
            <a:ext cx="4968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El Etna, 3300 m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resized_resized_resized_DSC0739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08050"/>
            <a:ext cx="35718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resized_resized_resized_DSC0739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908050"/>
            <a:ext cx="35718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sized_resized_resized_DSC0738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188913"/>
            <a:ext cx="7651750" cy="573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4 CuadroTexto"/>
          <p:cNvSpPr txBox="1">
            <a:spLocks noChangeArrowheads="1"/>
          </p:cNvSpPr>
          <p:nvPr/>
        </p:nvSpPr>
        <p:spPr bwMode="auto">
          <a:xfrm>
            <a:off x="2555875" y="6021388"/>
            <a:ext cx="38877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latin typeface="Calibri" pitchFamily="34" charset="0"/>
              </a:rPr>
              <a:t>TAORMINA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859338" y="476250"/>
            <a:ext cx="33131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latin typeface="Calibri" pitchFamily="34" charset="0"/>
              </a:rPr>
              <a:t>Palacio Corvaia, s. </a:t>
            </a:r>
            <a:r>
              <a:rPr lang="es-ES" sz="1400" b="1">
                <a:latin typeface="Calibri" pitchFamily="34" charset="0"/>
              </a:rPr>
              <a:t>XV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resized_resized_DSC0738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323850" y="6165850"/>
            <a:ext cx="37449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Teatro,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III</a:t>
            </a:r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 a. C.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resized_resized_DSC074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44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260350"/>
            <a:ext cx="4681538" cy="624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3 CuadroTexto"/>
          <p:cNvSpPr txBox="1">
            <a:spLocks noChangeArrowheads="1"/>
          </p:cNvSpPr>
          <p:nvPr/>
        </p:nvSpPr>
        <p:spPr bwMode="auto">
          <a:xfrm>
            <a:off x="179388" y="188913"/>
            <a:ext cx="3600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MESSINA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84438" y="5805488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Fuente de Neptuno,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resized_resized_DSC074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42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628775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sized_resized_resized_DSC07429 BIS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1052513"/>
            <a:ext cx="35718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4 CuadroTexto"/>
          <p:cNvSpPr txBox="1">
            <a:spLocks noChangeArrowheads="1"/>
          </p:cNvSpPr>
          <p:nvPr/>
        </p:nvSpPr>
        <p:spPr bwMode="auto">
          <a:xfrm>
            <a:off x="179388" y="6237288"/>
            <a:ext cx="32400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Museo Regional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68313" y="1773238"/>
            <a:ext cx="4248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Antonello da Messina,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580063" y="5300663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Caravaggio, 1609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resized_resized_DSC074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449 RE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6750" y="620713"/>
            <a:ext cx="8010525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3 CuadroTexto"/>
          <p:cNvSpPr txBox="1">
            <a:spLocks noChangeArrowheads="1"/>
          </p:cNvSpPr>
          <p:nvPr/>
        </p:nvSpPr>
        <p:spPr bwMode="auto">
          <a:xfrm>
            <a:off x="5651500" y="188913"/>
            <a:ext cx="3025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latin typeface="Calibri" pitchFamily="34" charset="0"/>
              </a:rPr>
              <a:t>Duomo, s. </a:t>
            </a:r>
            <a:r>
              <a:rPr lang="es-ES" sz="1400" b="1">
                <a:latin typeface="Calibri" pitchFamily="34" charset="0"/>
              </a:rPr>
              <a:t>XII-XV</a:t>
            </a:r>
            <a:endParaRPr lang="es-ES" b="1">
              <a:latin typeface="Calibri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resized_resized_DSC07464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0963"/>
            <a:ext cx="9144000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46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241300"/>
            <a:ext cx="464185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3 CuadroTexto"/>
          <p:cNvSpPr txBox="1">
            <a:spLocks noChangeArrowheads="1"/>
          </p:cNvSpPr>
          <p:nvPr/>
        </p:nvSpPr>
        <p:spPr bwMode="auto">
          <a:xfrm>
            <a:off x="107950" y="6381750"/>
            <a:ext cx="6048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Iglesia de la Anunciación de los Catalanes, s. </a:t>
            </a:r>
            <a:r>
              <a:rPr lang="es-ES" sz="1400" b="1">
                <a:latin typeface="Calibri" pitchFamily="34" charset="0"/>
              </a:rPr>
              <a:t>XIII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987675" y="333375"/>
            <a:ext cx="39608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Don Juan de Austria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resized_resized_DSC074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CuadroTexto"/>
          <p:cNvSpPr txBox="1">
            <a:spLocks noChangeArrowheads="1"/>
          </p:cNvSpPr>
          <p:nvPr/>
        </p:nvSpPr>
        <p:spPr bwMode="auto">
          <a:xfrm>
            <a:off x="323850" y="6021388"/>
            <a:ext cx="4103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REGGIO DI CALABRIA</a:t>
            </a:r>
          </a:p>
        </p:txBody>
      </p:sp>
      <p:pic>
        <p:nvPicPr>
          <p:cNvPr id="4" name="3 Imagen" descr="resized_resized_resized_DSC0747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838" y="174625"/>
            <a:ext cx="79883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95738" y="5445125"/>
            <a:ext cx="41767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Zerbi, 1925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resized_resized_DSC07493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9213"/>
            <a:ext cx="9144000" cy="675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500 RET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4513" y="300038"/>
            <a:ext cx="79883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3 CuadroTexto"/>
          <p:cNvSpPr txBox="1">
            <a:spLocks noChangeArrowheads="1"/>
          </p:cNvSpPr>
          <p:nvPr/>
        </p:nvSpPr>
        <p:spPr bwMode="auto">
          <a:xfrm>
            <a:off x="250825" y="5949950"/>
            <a:ext cx="40338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Catedral, 1908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427538" y="54927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latin typeface="Calibri" pitchFamily="34" charset="0"/>
              </a:rPr>
              <a:t>Capilla Santísimo Sacramento, s. </a:t>
            </a:r>
            <a:r>
              <a:rPr lang="es-ES" sz="1400" b="1">
                <a:latin typeface="Calibri" pitchFamily="34" charset="0"/>
              </a:rPr>
              <a:t>XVII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resized_resized_Bronces Riace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981075"/>
            <a:ext cx="3324225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2 Imagen" descr="resized_resized_Bronces 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981075"/>
            <a:ext cx="3352800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3 CuadroTexto"/>
          <p:cNvSpPr txBox="1">
            <a:spLocks noChangeArrowheads="1"/>
          </p:cNvSpPr>
          <p:nvPr/>
        </p:nvSpPr>
        <p:spPr bwMode="auto">
          <a:xfrm>
            <a:off x="1908175" y="6021388"/>
            <a:ext cx="511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Bronces de Riace, s. </a:t>
            </a:r>
            <a:r>
              <a:rPr lang="es-ES" sz="1400" b="1">
                <a:latin typeface="Calibri" pitchFamily="34" charset="0"/>
              </a:rPr>
              <a:t>V</a:t>
            </a:r>
            <a:r>
              <a:rPr lang="es-ES" b="1">
                <a:latin typeface="Calibri" pitchFamily="34" charset="0"/>
              </a:rPr>
              <a:t> a. C., descubiertos en 1972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resized_resized_DSC075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CuadroTexto"/>
          <p:cNvSpPr txBox="1">
            <a:spLocks noChangeArrowheads="1"/>
          </p:cNvSpPr>
          <p:nvPr/>
        </p:nvSpPr>
        <p:spPr bwMode="auto">
          <a:xfrm>
            <a:off x="395288" y="260350"/>
            <a:ext cx="30972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CEFALÚ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resized_resized_DSC0752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53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476250"/>
            <a:ext cx="7573962" cy="568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3 CuadroTexto"/>
          <p:cNvSpPr txBox="1">
            <a:spLocks noChangeArrowheads="1"/>
          </p:cNvSpPr>
          <p:nvPr/>
        </p:nvSpPr>
        <p:spPr bwMode="auto">
          <a:xfrm>
            <a:off x="5795963" y="6237288"/>
            <a:ext cx="295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La catedral,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resized_resized_DSC0754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4 CuadroTexto"/>
          <p:cNvSpPr txBox="1">
            <a:spLocks noChangeArrowheads="1"/>
          </p:cNvSpPr>
          <p:nvPr/>
        </p:nvSpPr>
        <p:spPr bwMode="auto">
          <a:xfrm>
            <a:off x="5795963" y="6308725"/>
            <a:ext cx="2952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El ábside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resized_resized_DSC0759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CuadroTexto"/>
          <p:cNvSpPr txBox="1">
            <a:spLocks noChangeArrowheads="1"/>
          </p:cNvSpPr>
          <p:nvPr/>
        </p:nvSpPr>
        <p:spPr bwMode="auto">
          <a:xfrm>
            <a:off x="323850" y="404813"/>
            <a:ext cx="41036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PALERMO</a:t>
            </a:r>
          </a:p>
        </p:txBody>
      </p:sp>
      <p:sp>
        <p:nvSpPr>
          <p:cNvPr id="32772" name="3 CuadroTexto"/>
          <p:cNvSpPr txBox="1">
            <a:spLocks noChangeArrowheads="1"/>
          </p:cNvSpPr>
          <p:nvPr/>
        </p:nvSpPr>
        <p:spPr bwMode="auto">
          <a:xfrm>
            <a:off x="6011863" y="6237288"/>
            <a:ext cx="273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Ópera dei Pupi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resized_resized_DSC0704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58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476250"/>
            <a:ext cx="7483475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3 CuadroTexto"/>
          <p:cNvSpPr txBox="1">
            <a:spLocks noChangeArrowheads="1"/>
          </p:cNvSpPr>
          <p:nvPr/>
        </p:nvSpPr>
        <p:spPr bwMode="auto">
          <a:xfrm>
            <a:off x="5940425" y="6308725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San Cataldo,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  <a:endParaRPr lang="es-ES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971550" y="5516563"/>
            <a:ext cx="2305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Interior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resized_resized_DSC0776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77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9350" y="387350"/>
            <a:ext cx="7513638" cy="563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3 CuadroTexto"/>
          <p:cNvSpPr txBox="1">
            <a:spLocks noChangeArrowheads="1"/>
          </p:cNvSpPr>
          <p:nvPr/>
        </p:nvSpPr>
        <p:spPr bwMode="auto">
          <a:xfrm>
            <a:off x="4643438" y="6021388"/>
            <a:ext cx="41767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San Juan de los Eremitas,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258888" y="544512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Claustro, s. </a:t>
            </a:r>
            <a:r>
              <a:rPr lang="es-ES" sz="1400" b="1">
                <a:latin typeface="Calibri" pitchFamily="34" charset="0"/>
              </a:rPr>
              <a:t>XIII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resized_resized_DSC07600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9225"/>
            <a:ext cx="9144000" cy="655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60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549275"/>
            <a:ext cx="7512050" cy="563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3 CuadroTexto"/>
          <p:cNvSpPr txBox="1">
            <a:spLocks noChangeArrowheads="1"/>
          </p:cNvSpPr>
          <p:nvPr/>
        </p:nvSpPr>
        <p:spPr bwMode="auto">
          <a:xfrm>
            <a:off x="250825" y="6165850"/>
            <a:ext cx="34575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Catedral,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XII-XVIII</a:t>
            </a:r>
            <a:endParaRPr lang="es-ES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500563" y="5589588"/>
            <a:ext cx="3743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Interior,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XVIII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resized_resized_DSC0778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63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674688"/>
            <a:ext cx="74168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3 CuadroTexto"/>
          <p:cNvSpPr txBox="1">
            <a:spLocks noChangeArrowheads="1"/>
          </p:cNvSpPr>
          <p:nvPr/>
        </p:nvSpPr>
        <p:spPr bwMode="auto">
          <a:xfrm>
            <a:off x="179388" y="6308725"/>
            <a:ext cx="5832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Real o Palacio de los Normandos,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XII-XVII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24300" y="5732463"/>
            <a:ext cx="4176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Capilla Palatina,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resized_resized_DSC07640 RE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637 RE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0"/>
            <a:ext cx="3924300" cy="290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sized_resized_resized_DSC0764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43513" y="3933825"/>
            <a:ext cx="3900487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4 CuadroTexto"/>
          <p:cNvSpPr txBox="1">
            <a:spLocks noChangeArrowheads="1"/>
          </p:cNvSpPr>
          <p:nvPr/>
        </p:nvSpPr>
        <p:spPr bwMode="auto">
          <a:xfrm>
            <a:off x="5508625" y="3213100"/>
            <a:ext cx="3311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Interior de la Capilla Palatina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resized_resized_DSC076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sized_resized_resized_DSC0761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225425"/>
            <a:ext cx="8016875" cy="601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4 CuadroTexto"/>
          <p:cNvSpPr txBox="1">
            <a:spLocks noChangeArrowheads="1"/>
          </p:cNvSpPr>
          <p:nvPr/>
        </p:nvSpPr>
        <p:spPr bwMode="auto">
          <a:xfrm>
            <a:off x="323850" y="6237288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Santo Domingo,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XVII-XVIII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427538" y="5445125"/>
            <a:ext cx="3889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Procesiones de Jueves Santo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resized_resized_DSC0785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2 Imagen" descr="resized_resized_resized_DSC0779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3513" y="0"/>
            <a:ext cx="3900487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3 Imagen" descr="resized_resized_resized_DSC0759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3968750"/>
            <a:ext cx="3851275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5 CuadroTexto"/>
          <p:cNvSpPr txBox="1">
            <a:spLocks noChangeArrowheads="1"/>
          </p:cNvSpPr>
          <p:nvPr/>
        </p:nvSpPr>
        <p:spPr bwMode="auto">
          <a:xfrm>
            <a:off x="5292725" y="2997200"/>
            <a:ext cx="38512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Iglesia de la Pietá, izquierda, s. </a:t>
            </a:r>
            <a:r>
              <a:rPr lang="es-ES" sz="1400" b="1">
                <a:latin typeface="Calibri" pitchFamily="34" charset="0"/>
              </a:rPr>
              <a:t>XVII</a:t>
            </a:r>
            <a:r>
              <a:rPr lang="es-ES" b="1">
                <a:latin typeface="Calibri" pitchFamily="34" charset="0"/>
              </a:rPr>
              <a:t> Santa Ana, arriba, s. </a:t>
            </a:r>
            <a:r>
              <a:rPr lang="es-ES" sz="1400" b="1">
                <a:latin typeface="Calibri" pitchFamily="34" charset="0"/>
              </a:rPr>
              <a:t>XVIII</a:t>
            </a:r>
            <a:endParaRPr lang="es-ES" b="1">
              <a:latin typeface="Calibri" pitchFamily="34" charset="0"/>
            </a:endParaRPr>
          </a:p>
          <a:p>
            <a:pPr algn="ctr"/>
            <a:r>
              <a:rPr lang="es-ES" b="1">
                <a:latin typeface="Calibri" pitchFamily="34" charset="0"/>
              </a:rPr>
              <a:t>Gesú, abajo, s. </a:t>
            </a:r>
            <a:r>
              <a:rPr lang="es-ES" sz="1400" b="1">
                <a:latin typeface="Calibri" pitchFamily="34" charset="0"/>
              </a:rPr>
              <a:t>XVI</a:t>
            </a:r>
            <a:endParaRPr lang="es-ES" b="1">
              <a:latin typeface="Calibri" pitchFamily="34" charset="0"/>
            </a:endParaRPr>
          </a:p>
        </p:txBody>
      </p:sp>
      <p:pic>
        <p:nvPicPr>
          <p:cNvPr id="7" name="6 Imagen" descr="resized_resized_resized_DSC07585 REC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549275"/>
            <a:ext cx="7743825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4500563" y="5661025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Interior del Gesú</a:t>
            </a: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resized_resized_DSC0779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767px-Antonello_da_Messina_03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333375"/>
            <a:ext cx="4392613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3 CuadroTexto"/>
          <p:cNvSpPr txBox="1">
            <a:spLocks noChangeArrowheads="1"/>
          </p:cNvSpPr>
          <p:nvPr/>
        </p:nvSpPr>
        <p:spPr bwMode="auto">
          <a:xfrm>
            <a:off x="6300788" y="6092825"/>
            <a:ext cx="28432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Palacio Abatellis,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</a:t>
            </a:r>
          </a:p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Galería Regional de Sicilia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11413" y="5732463"/>
            <a:ext cx="424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Anunciación, Antonello da Messina, 1474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resized_resized_DSC07796 BIS RE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8" y="252413"/>
            <a:ext cx="7743825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84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39975" y="260350"/>
            <a:ext cx="4392613" cy="585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4643438" y="6237288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latin typeface="Calibri" pitchFamily="34" charset="0"/>
              </a:rPr>
              <a:t>El triunfo de la muerte, s. </a:t>
            </a:r>
            <a:r>
              <a:rPr lang="es-ES" sz="1400" b="1">
                <a:latin typeface="Calibri" pitchFamily="34" charset="0"/>
              </a:rPr>
              <a:t>XV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339975" y="5589588"/>
            <a:ext cx="4392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Santa Rosalía, Anton van Dyck,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XVII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resized_resized_DSC0764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67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1075" y="620713"/>
            <a:ext cx="7623175" cy="5716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3 CuadroTexto"/>
          <p:cNvSpPr txBox="1">
            <a:spLocks noChangeArrowheads="1"/>
          </p:cNvSpPr>
          <p:nvPr/>
        </p:nvSpPr>
        <p:spPr bwMode="auto">
          <a:xfrm>
            <a:off x="5003800" y="6488113"/>
            <a:ext cx="3671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Catedral,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</a:p>
        </p:txBody>
      </p:sp>
      <p:sp>
        <p:nvSpPr>
          <p:cNvPr id="43013" name="4 CuadroTexto"/>
          <p:cNvSpPr txBox="1">
            <a:spLocks noChangeArrowheads="1"/>
          </p:cNvSpPr>
          <p:nvPr/>
        </p:nvSpPr>
        <p:spPr bwMode="auto">
          <a:xfrm>
            <a:off x="250825" y="404813"/>
            <a:ext cx="2736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Calibri" pitchFamily="34" charset="0"/>
              </a:rPr>
              <a:t>MONREALE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6372225" y="5876925"/>
            <a:ext cx="201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Interior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resized_resized_DSC0768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2 Imagen" descr="resized_resized_resized_DSC0768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0"/>
            <a:ext cx="3851275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3 Imagen" descr="resized_resized_resized_DSC0768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3968750"/>
            <a:ext cx="3851275" cy="288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4 CuadroTexto"/>
          <p:cNvSpPr txBox="1">
            <a:spLocks noChangeArrowheads="1"/>
          </p:cNvSpPr>
          <p:nvPr/>
        </p:nvSpPr>
        <p:spPr bwMode="auto">
          <a:xfrm>
            <a:off x="5508625" y="3284538"/>
            <a:ext cx="3240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Detalles de los mosaicos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resized_resized_DSC076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sized_resized_resized_DSC0765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404813"/>
            <a:ext cx="7872412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3 CuadroTexto"/>
          <p:cNvSpPr txBox="1">
            <a:spLocks noChangeArrowheads="1"/>
          </p:cNvSpPr>
          <p:nvPr/>
        </p:nvSpPr>
        <p:spPr bwMode="auto">
          <a:xfrm>
            <a:off x="5435600" y="6308725"/>
            <a:ext cx="3529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El claustro, s. </a:t>
            </a:r>
            <a:r>
              <a:rPr lang="es-ES" sz="1400" b="1">
                <a:solidFill>
                  <a:schemeClr val="bg1"/>
                </a:solidFill>
                <a:latin typeface="Calibri" pitchFamily="34" charset="0"/>
              </a:rPr>
              <a:t>XII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27088" y="476250"/>
            <a:ext cx="3457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Capitel, Guillermo II ante la Virgen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resized_resized_DSC0747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6013" y="908050"/>
            <a:ext cx="7056437" cy="50419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Imagen" descr="resized_resized_resized_DSC0759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1052513"/>
            <a:ext cx="35718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859338" y="1268413"/>
            <a:ext cx="3097212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dirty="0">
                <a:latin typeface="Calibri" pitchFamily="34" charset="0"/>
              </a:rPr>
              <a:t>FIN</a:t>
            </a:r>
          </a:p>
          <a:p>
            <a:pPr algn="ctr"/>
            <a:endParaRPr lang="es-ES" b="1" dirty="0">
              <a:latin typeface="Calibri" pitchFamily="34" charset="0"/>
            </a:endParaRPr>
          </a:p>
          <a:p>
            <a:pPr algn="ctr"/>
            <a:r>
              <a:rPr lang="es-ES" sz="4800" b="1" dirty="0">
                <a:latin typeface="Calibri" pitchFamily="34" charset="0"/>
              </a:rPr>
              <a:t>SICILIA</a:t>
            </a:r>
          </a:p>
          <a:p>
            <a:pPr algn="ctr"/>
            <a:r>
              <a:rPr lang="es-ES" sz="2400" b="1" dirty="0">
                <a:latin typeface="Calibri" pitchFamily="34" charset="0"/>
              </a:rPr>
              <a:t>y los Bronces de </a:t>
            </a:r>
            <a:r>
              <a:rPr lang="es-ES" sz="2400" b="1" dirty="0" err="1">
                <a:latin typeface="Calibri" pitchFamily="34" charset="0"/>
              </a:rPr>
              <a:t>Riace</a:t>
            </a:r>
            <a:r>
              <a:rPr lang="es-ES" sz="2400" b="1" dirty="0">
                <a:latin typeface="Calibri" pitchFamily="34" charset="0"/>
              </a:rPr>
              <a:t> en Reggio Calabria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932363" y="3933825"/>
            <a:ext cx="29527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latin typeface="Calibri" pitchFamily="34" charset="0"/>
              </a:rPr>
              <a:t>Música:</a:t>
            </a:r>
          </a:p>
          <a:p>
            <a:pPr algn="ctr"/>
            <a:r>
              <a:rPr lang="es-ES" sz="2400" b="1" i="1">
                <a:latin typeface="Calibri" pitchFamily="34" charset="0"/>
              </a:rPr>
              <a:t>El padrino, </a:t>
            </a:r>
            <a:r>
              <a:rPr lang="es-ES" sz="2400" b="1">
                <a:latin typeface="Calibri" pitchFamily="34" charset="0"/>
              </a:rPr>
              <a:t>1972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395288" y="6308725"/>
            <a:ext cx="936625" cy="360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chemeClr val="tx1"/>
                </a:solidFill>
              </a:rPr>
              <a:t>cobso</a:t>
            </a:r>
            <a:endParaRPr lang="es-E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cilia y Bronces de Ria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566</Words>
  <Application>Microsoft Office PowerPoint</Application>
  <PresentationFormat>Presentación en pantalla (4:3)</PresentationFormat>
  <Paragraphs>162</Paragraphs>
  <Slides>45</Slides>
  <Notes>44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Sicilia y Bronces de Riace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2014-05-13T07:43:03Z</dcterms:created>
  <dcterms:modified xsi:type="dcterms:W3CDTF">2014-05-13T07:51:27Z</dcterms:modified>
</cp:coreProperties>
</file>