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77"/>
  </p:notesMasterIdLst>
  <p:handoutMasterIdLst>
    <p:handoutMasterId r:id="rId78"/>
  </p:handoutMasterIdLst>
  <p:sldIdLst>
    <p:sldId id="427" r:id="rId3"/>
    <p:sldId id="472" r:id="rId4"/>
    <p:sldId id="269" r:id="rId5"/>
    <p:sldId id="268" r:id="rId6"/>
    <p:sldId id="406" r:id="rId7"/>
    <p:sldId id="410" r:id="rId8"/>
    <p:sldId id="411" r:id="rId9"/>
    <p:sldId id="412" r:id="rId10"/>
    <p:sldId id="381" r:id="rId11"/>
    <p:sldId id="461" r:id="rId12"/>
    <p:sldId id="462" r:id="rId13"/>
    <p:sldId id="382" r:id="rId14"/>
    <p:sldId id="418" r:id="rId15"/>
    <p:sldId id="387" r:id="rId16"/>
    <p:sldId id="422" r:id="rId17"/>
    <p:sldId id="423" r:id="rId18"/>
    <p:sldId id="420" r:id="rId19"/>
    <p:sldId id="389" r:id="rId20"/>
    <p:sldId id="419" r:id="rId21"/>
    <p:sldId id="392" r:id="rId22"/>
    <p:sldId id="464" r:id="rId23"/>
    <p:sldId id="465" r:id="rId24"/>
    <p:sldId id="416" r:id="rId25"/>
    <p:sldId id="282" r:id="rId26"/>
    <p:sldId id="281" r:id="rId27"/>
    <p:sldId id="393" r:id="rId28"/>
    <p:sldId id="394" r:id="rId29"/>
    <p:sldId id="371" r:id="rId30"/>
    <p:sldId id="453" r:id="rId31"/>
    <p:sldId id="358" r:id="rId32"/>
    <p:sldId id="459" r:id="rId33"/>
    <p:sldId id="448" r:id="rId34"/>
    <p:sldId id="449" r:id="rId35"/>
    <p:sldId id="445" r:id="rId36"/>
    <p:sldId id="452" r:id="rId37"/>
    <p:sldId id="374" r:id="rId38"/>
    <p:sldId id="456" r:id="rId39"/>
    <p:sldId id="455" r:id="rId40"/>
    <p:sldId id="425" r:id="rId41"/>
    <p:sldId id="285" r:id="rId42"/>
    <p:sldId id="273" r:id="rId43"/>
    <p:sldId id="426" r:id="rId44"/>
    <p:sldId id="272" r:id="rId45"/>
    <p:sldId id="305" r:id="rId46"/>
    <p:sldId id="304" r:id="rId47"/>
    <p:sldId id="457" r:id="rId48"/>
    <p:sldId id="326" r:id="rId49"/>
    <p:sldId id="458" r:id="rId50"/>
    <p:sldId id="361" r:id="rId51"/>
    <p:sldId id="473" r:id="rId52"/>
    <p:sldId id="300" r:id="rId53"/>
    <p:sldId id="463" r:id="rId54"/>
    <p:sldId id="353" r:id="rId55"/>
    <p:sldId id="298" r:id="rId56"/>
    <p:sldId id="297" r:id="rId57"/>
    <p:sldId id="365" r:id="rId58"/>
    <p:sldId id="443" r:id="rId59"/>
    <p:sldId id="364" r:id="rId60"/>
    <p:sldId id="296" r:id="rId61"/>
    <p:sldId id="349" r:id="rId62"/>
    <p:sldId id="367" r:id="rId63"/>
    <p:sldId id="471" r:id="rId64"/>
    <p:sldId id="467" r:id="rId65"/>
    <p:sldId id="294" r:id="rId66"/>
    <p:sldId id="271" r:id="rId67"/>
    <p:sldId id="262" r:id="rId68"/>
    <p:sldId id="261" r:id="rId69"/>
    <p:sldId id="442" r:id="rId70"/>
    <p:sldId id="260" r:id="rId71"/>
    <p:sldId id="469" r:id="rId72"/>
    <p:sldId id="474" r:id="rId73"/>
    <p:sldId id="438" r:id="rId74"/>
    <p:sldId id="257" r:id="rId75"/>
    <p:sldId id="475" r:id="rId76"/>
  </p:sldIdLst>
  <p:sldSz cx="9144000" cy="6858000" type="screen4x3"/>
  <p:notesSz cx="6858000" cy="9144000"/>
  <p:defaultTextStyle>
    <a:defPPr>
      <a:defRPr lang="es-ES_tradnl"/>
    </a:defPPr>
    <a:lvl1pPr algn="ctr" rtl="0" eaLnBrk="0" fontAlgn="base" hangingPunct="0">
      <a:spcBef>
        <a:spcPct val="0"/>
      </a:spcBef>
      <a:spcAft>
        <a:spcPct val="0"/>
      </a:spcAft>
      <a:defRPr sz="1200" b="1" i="1" kern="1200">
        <a:solidFill>
          <a:srgbClr val="FFFF00"/>
        </a:solidFill>
        <a:latin typeface="Times New Roman" pitchFamily="18" charset="0"/>
        <a:ea typeface="+mn-ea"/>
        <a:cs typeface="+mn-cs"/>
      </a:defRPr>
    </a:lvl1pPr>
    <a:lvl2pPr marL="457200" algn="ctr" rtl="0" eaLnBrk="0" fontAlgn="base" hangingPunct="0">
      <a:spcBef>
        <a:spcPct val="0"/>
      </a:spcBef>
      <a:spcAft>
        <a:spcPct val="0"/>
      </a:spcAft>
      <a:defRPr sz="1200" b="1" i="1" kern="1200">
        <a:solidFill>
          <a:srgbClr val="FFFF00"/>
        </a:solidFill>
        <a:latin typeface="Times New Roman" pitchFamily="18" charset="0"/>
        <a:ea typeface="+mn-ea"/>
        <a:cs typeface="+mn-cs"/>
      </a:defRPr>
    </a:lvl2pPr>
    <a:lvl3pPr marL="914400" algn="ctr" rtl="0" eaLnBrk="0" fontAlgn="base" hangingPunct="0">
      <a:spcBef>
        <a:spcPct val="0"/>
      </a:spcBef>
      <a:spcAft>
        <a:spcPct val="0"/>
      </a:spcAft>
      <a:defRPr sz="1200" b="1" i="1" kern="1200">
        <a:solidFill>
          <a:srgbClr val="FFFF00"/>
        </a:solidFill>
        <a:latin typeface="Times New Roman" pitchFamily="18" charset="0"/>
        <a:ea typeface="+mn-ea"/>
        <a:cs typeface="+mn-cs"/>
      </a:defRPr>
    </a:lvl3pPr>
    <a:lvl4pPr marL="1371600" algn="ctr" rtl="0" eaLnBrk="0" fontAlgn="base" hangingPunct="0">
      <a:spcBef>
        <a:spcPct val="0"/>
      </a:spcBef>
      <a:spcAft>
        <a:spcPct val="0"/>
      </a:spcAft>
      <a:defRPr sz="1200" b="1" i="1" kern="1200">
        <a:solidFill>
          <a:srgbClr val="FFFF00"/>
        </a:solidFill>
        <a:latin typeface="Times New Roman" pitchFamily="18" charset="0"/>
        <a:ea typeface="+mn-ea"/>
        <a:cs typeface="+mn-cs"/>
      </a:defRPr>
    </a:lvl4pPr>
    <a:lvl5pPr marL="1828800" algn="ctr" rtl="0" eaLnBrk="0" fontAlgn="base" hangingPunct="0">
      <a:spcBef>
        <a:spcPct val="0"/>
      </a:spcBef>
      <a:spcAft>
        <a:spcPct val="0"/>
      </a:spcAft>
      <a:defRPr sz="1200" b="1" i="1" kern="1200">
        <a:solidFill>
          <a:srgbClr val="FFFF00"/>
        </a:solidFill>
        <a:latin typeface="Times New Roman" pitchFamily="18" charset="0"/>
        <a:ea typeface="+mn-ea"/>
        <a:cs typeface="+mn-cs"/>
      </a:defRPr>
    </a:lvl5pPr>
    <a:lvl6pPr marL="2286000" algn="l" defTabSz="914400" rtl="0" eaLnBrk="1" latinLnBrk="0" hangingPunct="1">
      <a:defRPr sz="1200" b="1" i="1" kern="1200">
        <a:solidFill>
          <a:srgbClr val="FFFF00"/>
        </a:solidFill>
        <a:latin typeface="Times New Roman" pitchFamily="18" charset="0"/>
        <a:ea typeface="+mn-ea"/>
        <a:cs typeface="+mn-cs"/>
      </a:defRPr>
    </a:lvl6pPr>
    <a:lvl7pPr marL="2743200" algn="l" defTabSz="914400" rtl="0" eaLnBrk="1" latinLnBrk="0" hangingPunct="1">
      <a:defRPr sz="1200" b="1" i="1" kern="1200">
        <a:solidFill>
          <a:srgbClr val="FFFF00"/>
        </a:solidFill>
        <a:latin typeface="Times New Roman" pitchFamily="18" charset="0"/>
        <a:ea typeface="+mn-ea"/>
        <a:cs typeface="+mn-cs"/>
      </a:defRPr>
    </a:lvl7pPr>
    <a:lvl8pPr marL="3200400" algn="l" defTabSz="914400" rtl="0" eaLnBrk="1" latinLnBrk="0" hangingPunct="1">
      <a:defRPr sz="1200" b="1" i="1" kern="1200">
        <a:solidFill>
          <a:srgbClr val="FFFF00"/>
        </a:solidFill>
        <a:latin typeface="Times New Roman" pitchFamily="18" charset="0"/>
        <a:ea typeface="+mn-ea"/>
        <a:cs typeface="+mn-cs"/>
      </a:defRPr>
    </a:lvl8pPr>
    <a:lvl9pPr marL="3657600" algn="l" defTabSz="914400" rtl="0" eaLnBrk="1" latinLnBrk="0" hangingPunct="1">
      <a:defRPr sz="1200" b="1" i="1" kern="1200">
        <a:solidFill>
          <a:srgbClr val="FFFF00"/>
        </a:solidFill>
        <a:latin typeface="Times New Roman" pitchFamily="18" charset="0"/>
        <a:ea typeface="+mn-ea"/>
        <a:cs typeface="+mn-cs"/>
      </a:defRPr>
    </a:lvl9pPr>
  </p:defaultTextStyle>
  <p:modifyVerifier cryptProviderType="rsaFull" cryptAlgorithmClass="hash" cryptAlgorithmType="typeAny" cryptAlgorithmSid="4" spinCount="100000" saltData="UT+mpW7nYtB3nXQ7kUzu1w==" hashData="NUFymExqqaXAhTdFDUredQFp1n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BCB"/>
    <a:srgbClr val="000D28"/>
    <a:srgbClr val="CCECFF"/>
    <a:srgbClr val="002776"/>
    <a:srgbClr val="00003A"/>
    <a:srgbClr val="66FF66"/>
    <a:srgbClr val="00FF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1266" y="-3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6" d="100"/>
          <a:sy n="56" d="100"/>
        </p:scale>
        <p:origin x="-2838"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handoutMaster" Target="handoutMasters/handoutMaster1.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035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l">
              <a:defRPr>
                <a:solidFill>
                  <a:schemeClr val="tx1"/>
                </a:solidFill>
              </a:defRPr>
            </a:lvl1pPr>
          </a:lstStyle>
          <a:p>
            <a:pPr>
              <a:defRPr/>
            </a:pPr>
            <a:endParaRPr lang="en-US"/>
          </a:p>
        </p:txBody>
      </p:sp>
      <p:sp>
        <p:nvSpPr>
          <p:cNvPr id="10035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a:defRPr>
                <a:solidFill>
                  <a:schemeClr val="tx1"/>
                </a:solidFill>
              </a:defRPr>
            </a:lvl1pPr>
          </a:lstStyle>
          <a:p>
            <a:pPr>
              <a:defRPr/>
            </a:pPr>
            <a:fld id="{116BF9DF-BECC-4C29-9303-DE069EDB97AD}" type="datetimeFigureOut">
              <a:rPr lang="en-US"/>
              <a:pPr>
                <a:defRPr/>
              </a:pPr>
              <a:t>2/5/2021</a:t>
            </a:fld>
            <a:endParaRPr lang="en-US"/>
          </a:p>
        </p:txBody>
      </p:sp>
      <p:sp>
        <p:nvSpPr>
          <p:cNvPr id="10035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a:solidFill>
                  <a:schemeClr val="tx1"/>
                </a:solidFill>
              </a:defRPr>
            </a:lvl1pPr>
          </a:lstStyle>
          <a:p>
            <a:pPr>
              <a:defRPr/>
            </a:pPr>
            <a:endParaRPr lang="en-US"/>
          </a:p>
        </p:txBody>
      </p:sp>
      <p:sp>
        <p:nvSpPr>
          <p:cNvPr id="10035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a:solidFill>
                  <a:schemeClr val="tx1"/>
                </a:solidFill>
              </a:defRPr>
            </a:lvl1pPr>
          </a:lstStyle>
          <a:p>
            <a:pPr>
              <a:defRPr/>
            </a:pPr>
            <a:fld id="{9178B075-F394-4CD5-A234-C0390B4198FA}" type="slidenum">
              <a:rPr lang="en-US"/>
              <a:pPr>
                <a:defRPr/>
              </a:pPr>
              <a:t>‹Nº›</a:t>
            </a:fld>
            <a:endParaRPr lang="en-US"/>
          </a:p>
        </p:txBody>
      </p:sp>
    </p:spTree>
    <p:extLst>
      <p:ext uri="{BB962C8B-B14F-4D97-AF65-F5344CB8AC3E}">
        <p14:creationId xmlns:p14="http://schemas.microsoft.com/office/powerpoint/2010/main" val="3530937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02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b="0" i="0">
                <a:solidFill>
                  <a:schemeClr val="tx1"/>
                </a:solidFill>
              </a:defRPr>
            </a:lvl1pPr>
          </a:lstStyle>
          <a:p>
            <a:pPr>
              <a:defRPr/>
            </a:pPr>
            <a:endParaRPr lang="es-ES_tradnl"/>
          </a:p>
        </p:txBody>
      </p:sp>
      <p:sp>
        <p:nvSpPr>
          <p:cNvPr id="18022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b="0" i="0">
                <a:solidFill>
                  <a:schemeClr val="tx1"/>
                </a:solidFill>
              </a:defRPr>
            </a:lvl1pPr>
          </a:lstStyle>
          <a:p>
            <a:pPr>
              <a:defRPr/>
            </a:pPr>
            <a:endParaRPr lang="es-ES_tradnl"/>
          </a:p>
        </p:txBody>
      </p:sp>
      <p:sp>
        <p:nvSpPr>
          <p:cNvPr id="76804"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022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noProof="0" smtClean="0"/>
              <a:t>Haga clic para modificar el estilo de texto del patrón</a:t>
            </a:r>
          </a:p>
          <a:p>
            <a:pPr lvl="1"/>
            <a:r>
              <a:rPr lang="es-ES_tradnl" noProof="0" smtClean="0"/>
              <a:t>Segundo nivel</a:t>
            </a:r>
          </a:p>
          <a:p>
            <a:pPr lvl="2"/>
            <a:r>
              <a:rPr lang="es-ES_tradnl" noProof="0" smtClean="0"/>
              <a:t>Tercer nivel</a:t>
            </a:r>
          </a:p>
          <a:p>
            <a:pPr lvl="3"/>
            <a:r>
              <a:rPr lang="es-ES_tradnl" noProof="0" smtClean="0"/>
              <a:t>Cuarto nivel</a:t>
            </a:r>
          </a:p>
          <a:p>
            <a:pPr lvl="4"/>
            <a:r>
              <a:rPr lang="es-ES_tradnl" noProof="0" smtClean="0"/>
              <a:t>Quinto nivel</a:t>
            </a:r>
          </a:p>
        </p:txBody>
      </p:sp>
      <p:sp>
        <p:nvSpPr>
          <p:cNvPr id="18023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b="0" i="0">
                <a:solidFill>
                  <a:schemeClr val="tx1"/>
                </a:solidFill>
              </a:defRPr>
            </a:lvl1pPr>
          </a:lstStyle>
          <a:p>
            <a:pPr>
              <a:defRPr/>
            </a:pPr>
            <a:endParaRPr lang="es-ES_tradnl"/>
          </a:p>
        </p:txBody>
      </p:sp>
      <p:sp>
        <p:nvSpPr>
          <p:cNvPr id="18023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b="0" i="0">
                <a:solidFill>
                  <a:schemeClr val="tx1"/>
                </a:solidFill>
              </a:defRPr>
            </a:lvl1pPr>
          </a:lstStyle>
          <a:p>
            <a:pPr>
              <a:defRPr/>
            </a:pPr>
            <a:fld id="{C527FB9E-034E-49C3-BC4C-E82F5DAFAEEC}" type="slidenum">
              <a:rPr lang="es-ES_tradnl"/>
              <a:pPr>
                <a:defRPr/>
              </a:pPr>
              <a:t>‹Nº›</a:t>
            </a:fld>
            <a:endParaRPr lang="es-ES_tradnl"/>
          </a:p>
        </p:txBody>
      </p:sp>
    </p:spTree>
    <p:extLst>
      <p:ext uri="{BB962C8B-B14F-4D97-AF65-F5344CB8AC3E}">
        <p14:creationId xmlns:p14="http://schemas.microsoft.com/office/powerpoint/2010/main" val="18425813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a:ln/>
        </p:spPr>
      </p:sp>
      <p:sp>
        <p:nvSpPr>
          <p:cNvPr id="77827" name="2 Marcador de notas"/>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s-ES" smtClean="0"/>
          </a:p>
        </p:txBody>
      </p:sp>
      <p:sp>
        <p:nvSpPr>
          <p:cNvPr id="77828" name="3 Marcador de número de diapositiva"/>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b="1" i="1">
                <a:solidFill>
                  <a:srgbClr val="FFFF00"/>
                </a:solidFill>
                <a:latin typeface="Times New Roman" pitchFamily="18" charset="0"/>
              </a:defRPr>
            </a:lvl1pPr>
            <a:lvl2pPr marL="742950" indent="-285750">
              <a:defRPr sz="1200" b="1" i="1">
                <a:solidFill>
                  <a:srgbClr val="FFFF00"/>
                </a:solidFill>
                <a:latin typeface="Times New Roman" pitchFamily="18" charset="0"/>
              </a:defRPr>
            </a:lvl2pPr>
            <a:lvl3pPr marL="1143000" indent="-228600">
              <a:defRPr sz="1200" b="1" i="1">
                <a:solidFill>
                  <a:srgbClr val="FFFF00"/>
                </a:solidFill>
                <a:latin typeface="Times New Roman" pitchFamily="18" charset="0"/>
              </a:defRPr>
            </a:lvl3pPr>
            <a:lvl4pPr marL="1600200" indent="-228600">
              <a:defRPr sz="1200" b="1" i="1">
                <a:solidFill>
                  <a:srgbClr val="FFFF00"/>
                </a:solidFill>
                <a:latin typeface="Times New Roman" pitchFamily="18" charset="0"/>
              </a:defRPr>
            </a:lvl4pPr>
            <a:lvl5pPr marL="2057400" indent="-228600">
              <a:defRPr sz="1200" b="1" i="1">
                <a:solidFill>
                  <a:srgbClr val="FFFF00"/>
                </a:solidFill>
                <a:latin typeface="Times New Roman" pitchFamily="18" charset="0"/>
              </a:defRPr>
            </a:lvl5pPr>
            <a:lvl6pPr marL="2514600" indent="-228600" algn="ctr" eaLnBrk="0" fontAlgn="base" hangingPunct="0">
              <a:spcBef>
                <a:spcPct val="0"/>
              </a:spcBef>
              <a:spcAft>
                <a:spcPct val="0"/>
              </a:spcAft>
              <a:defRPr sz="1200" b="1" i="1">
                <a:solidFill>
                  <a:srgbClr val="FFFF00"/>
                </a:solidFill>
                <a:latin typeface="Times New Roman" pitchFamily="18" charset="0"/>
              </a:defRPr>
            </a:lvl6pPr>
            <a:lvl7pPr marL="2971800" indent="-228600" algn="ctr" eaLnBrk="0" fontAlgn="base" hangingPunct="0">
              <a:spcBef>
                <a:spcPct val="0"/>
              </a:spcBef>
              <a:spcAft>
                <a:spcPct val="0"/>
              </a:spcAft>
              <a:defRPr sz="1200" b="1" i="1">
                <a:solidFill>
                  <a:srgbClr val="FFFF00"/>
                </a:solidFill>
                <a:latin typeface="Times New Roman" pitchFamily="18" charset="0"/>
              </a:defRPr>
            </a:lvl7pPr>
            <a:lvl8pPr marL="3429000" indent="-228600" algn="ctr" eaLnBrk="0" fontAlgn="base" hangingPunct="0">
              <a:spcBef>
                <a:spcPct val="0"/>
              </a:spcBef>
              <a:spcAft>
                <a:spcPct val="0"/>
              </a:spcAft>
              <a:defRPr sz="1200" b="1" i="1">
                <a:solidFill>
                  <a:srgbClr val="FFFF00"/>
                </a:solidFill>
                <a:latin typeface="Times New Roman" pitchFamily="18" charset="0"/>
              </a:defRPr>
            </a:lvl8pPr>
            <a:lvl9pPr marL="3886200" indent="-228600" algn="ctr" eaLnBrk="0" fontAlgn="base" hangingPunct="0">
              <a:spcBef>
                <a:spcPct val="0"/>
              </a:spcBef>
              <a:spcAft>
                <a:spcPct val="0"/>
              </a:spcAft>
              <a:defRPr sz="1200" b="1" i="1">
                <a:solidFill>
                  <a:srgbClr val="FFFF00"/>
                </a:solidFill>
                <a:latin typeface="Times New Roman" pitchFamily="18" charset="0"/>
              </a:defRPr>
            </a:lvl9pPr>
          </a:lstStyle>
          <a:p>
            <a:pPr algn="r"/>
            <a:fld id="{7B74D58D-A1B3-4475-8252-E14EA545D2AE}" type="slidenum">
              <a:rPr lang="es-ES_tradnl" b="0" i="0">
                <a:solidFill>
                  <a:schemeClr val="tx1"/>
                </a:solidFill>
              </a:rPr>
              <a:pPr algn="r"/>
              <a:t>1</a:t>
            </a:fld>
            <a:endParaRPr lang="es-ES_tradnl" b="0" i="0">
              <a:solidFill>
                <a:schemeClr val="tx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ChangeArrowheads="1" noTextEdit="1"/>
          </p:cNvSpPr>
          <p:nvPr>
            <p:ph type="sldImg"/>
          </p:nvPr>
        </p:nvSpPr>
        <p:spPr>
          <a:ln/>
        </p:spPr>
      </p:sp>
      <p:sp>
        <p:nvSpPr>
          <p:cNvPr id="788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ChangeArrowheads="1" noTextEdit="1"/>
          </p:cNvSpPr>
          <p:nvPr>
            <p:ph type="sldImg"/>
          </p:nvPr>
        </p:nvSpPr>
        <p:spPr>
          <a:ln/>
        </p:spPr>
      </p:sp>
      <p:sp>
        <p:nvSpPr>
          <p:cNvPr id="798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ChangeArrowheads="1" noTextEdit="1"/>
          </p:cNvSpPr>
          <p:nvPr>
            <p:ph type="sldImg"/>
          </p:nvPr>
        </p:nvSpPr>
        <p:spPr>
          <a:ln/>
        </p:spPr>
      </p:sp>
      <p:sp>
        <p:nvSpPr>
          <p:cNvPr id="808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ChangeArrowheads="1" noTextEdit="1"/>
          </p:cNvSpPr>
          <p:nvPr>
            <p:ph type="sldImg"/>
          </p:nvPr>
        </p:nvSpPr>
        <p:spPr>
          <a:ln/>
        </p:spPr>
      </p:sp>
      <p:sp>
        <p:nvSpPr>
          <p:cNvPr id="819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ChangeArrowheads="1" noTextEdit="1"/>
          </p:cNvSpPr>
          <p:nvPr>
            <p:ph type="sldImg"/>
          </p:nvPr>
        </p:nvSpPr>
        <p:spPr>
          <a:ln/>
        </p:spPr>
      </p:sp>
      <p:sp>
        <p:nvSpPr>
          <p:cNvPr id="829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ChangeArrowheads="1" noTextEdit="1"/>
          </p:cNvSpPr>
          <p:nvPr>
            <p:ph type="sldImg"/>
          </p:nvPr>
        </p:nvSpPr>
        <p:spPr>
          <a:ln/>
        </p:spPr>
      </p:sp>
      <p:sp>
        <p:nvSpPr>
          <p:cNvPr id="839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ChangeArrowheads="1" noTextEdit="1"/>
          </p:cNvSpPr>
          <p:nvPr>
            <p:ph type="sldImg"/>
          </p:nvPr>
        </p:nvSpPr>
        <p:spPr>
          <a:ln/>
        </p:spPr>
      </p:sp>
      <p:sp>
        <p:nvSpPr>
          <p:cNvPr id="849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ChangeArrowheads="1" noTextEdit="1"/>
          </p:cNvSpPr>
          <p:nvPr>
            <p:ph type="sldImg"/>
          </p:nvPr>
        </p:nvSpPr>
        <p:spPr>
          <a:ln/>
        </p:spPr>
      </p:sp>
      <p:sp>
        <p:nvSpPr>
          <p:cNvPr id="860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ChangeArrowheads="1" noTextEdit="1"/>
          </p:cNvSpPr>
          <p:nvPr>
            <p:ph type="sldImg"/>
          </p:nvPr>
        </p:nvSpPr>
        <p:spPr>
          <a:ln/>
        </p:spPr>
      </p:sp>
      <p:sp>
        <p:nvSpPr>
          <p:cNvPr id="870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ChangeArrowheads="1" noTextEdit="1"/>
          </p:cNvSpPr>
          <p:nvPr>
            <p:ph type="sldImg"/>
          </p:nvPr>
        </p:nvSpPr>
        <p:spPr>
          <a:ln/>
        </p:spPr>
      </p:sp>
      <p:sp>
        <p:nvSpPr>
          <p:cNvPr id="880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ChangeArrowheads="1" noTextEdit="1"/>
          </p:cNvSpPr>
          <p:nvPr>
            <p:ph type="sldImg"/>
          </p:nvPr>
        </p:nvSpPr>
        <p:spPr>
          <a:ln/>
        </p:spPr>
      </p:sp>
      <p:sp>
        <p:nvSpPr>
          <p:cNvPr id="890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ChangeArrowheads="1" noTextEdit="1"/>
          </p:cNvSpPr>
          <p:nvPr>
            <p:ph type="sldImg"/>
          </p:nvPr>
        </p:nvSpPr>
        <p:spPr>
          <a:ln/>
        </p:spPr>
      </p:sp>
      <p:sp>
        <p:nvSpPr>
          <p:cNvPr id="901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ChangeArrowheads="1" noTextEdit="1"/>
          </p:cNvSpPr>
          <p:nvPr>
            <p:ph type="sldImg"/>
          </p:nvPr>
        </p:nvSpPr>
        <p:spPr>
          <a:ln/>
        </p:spPr>
      </p:sp>
      <p:sp>
        <p:nvSpPr>
          <p:cNvPr id="911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ChangeArrowheads="1" noTextEdit="1"/>
          </p:cNvSpPr>
          <p:nvPr>
            <p:ph type="sldImg"/>
          </p:nvPr>
        </p:nvSpPr>
        <p:spPr>
          <a:ln/>
        </p:spPr>
      </p:sp>
      <p:sp>
        <p:nvSpPr>
          <p:cNvPr id="921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ChangeArrowheads="1" noTextEdit="1"/>
          </p:cNvSpPr>
          <p:nvPr>
            <p:ph type="sldImg"/>
          </p:nvPr>
        </p:nvSpPr>
        <p:spPr>
          <a:ln/>
        </p:spPr>
      </p:sp>
      <p:sp>
        <p:nvSpPr>
          <p:cNvPr id="931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ChangeArrowheads="1" noTextEdit="1"/>
          </p:cNvSpPr>
          <p:nvPr>
            <p:ph type="sldImg"/>
          </p:nvPr>
        </p:nvSpPr>
        <p:spPr>
          <a:ln/>
        </p:spPr>
      </p:sp>
      <p:sp>
        <p:nvSpPr>
          <p:cNvPr id="942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ChangeArrowheads="1" noTextEdit="1"/>
          </p:cNvSpPr>
          <p:nvPr>
            <p:ph type="sldImg"/>
          </p:nvPr>
        </p:nvSpPr>
        <p:spPr>
          <a:ln/>
        </p:spPr>
      </p:sp>
      <p:sp>
        <p:nvSpPr>
          <p:cNvPr id="952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ChangeArrowheads="1" noTextEdit="1"/>
          </p:cNvSpPr>
          <p:nvPr>
            <p:ph type="sldImg"/>
          </p:nvPr>
        </p:nvSpPr>
        <p:spPr>
          <a:ln/>
        </p:spPr>
      </p:sp>
      <p:sp>
        <p:nvSpPr>
          <p:cNvPr id="962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ChangeArrowheads="1" noTextEdit="1"/>
          </p:cNvSpPr>
          <p:nvPr>
            <p:ph type="sldImg"/>
          </p:nvPr>
        </p:nvSpPr>
        <p:spPr>
          <a:ln/>
        </p:spPr>
      </p:sp>
      <p:sp>
        <p:nvSpPr>
          <p:cNvPr id="972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ChangeArrowheads="1" noTextEdit="1"/>
          </p:cNvSpPr>
          <p:nvPr>
            <p:ph type="sldImg"/>
          </p:nvPr>
        </p:nvSpPr>
        <p:spPr>
          <a:ln/>
        </p:spPr>
      </p:sp>
      <p:sp>
        <p:nvSpPr>
          <p:cNvPr id="983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ChangeArrowheads="1" noTextEdit="1"/>
          </p:cNvSpPr>
          <p:nvPr>
            <p:ph type="sldImg"/>
          </p:nvPr>
        </p:nvSpPr>
        <p:spPr>
          <a:ln/>
        </p:spPr>
      </p:sp>
      <p:sp>
        <p:nvSpPr>
          <p:cNvPr id="993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ChangeArrowheads="1" noTextEdit="1"/>
          </p:cNvSpPr>
          <p:nvPr>
            <p:ph type="sldImg"/>
          </p:nvPr>
        </p:nvSpPr>
        <p:spPr>
          <a:ln/>
        </p:spPr>
      </p:sp>
      <p:sp>
        <p:nvSpPr>
          <p:cNvPr id="1003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ChangeArrowheads="1" noTextEdit="1"/>
          </p:cNvSpPr>
          <p:nvPr>
            <p:ph type="sldImg"/>
          </p:nvPr>
        </p:nvSpPr>
        <p:spPr>
          <a:ln/>
        </p:spPr>
      </p:sp>
      <p:sp>
        <p:nvSpPr>
          <p:cNvPr id="1013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ChangeArrowheads="1" noTextEdit="1"/>
          </p:cNvSpPr>
          <p:nvPr>
            <p:ph type="sldImg"/>
          </p:nvPr>
        </p:nvSpPr>
        <p:spPr>
          <a:ln/>
        </p:spPr>
      </p:sp>
      <p:sp>
        <p:nvSpPr>
          <p:cNvPr id="1024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ChangeArrowheads="1" noTextEdit="1"/>
          </p:cNvSpPr>
          <p:nvPr>
            <p:ph type="sldImg"/>
          </p:nvPr>
        </p:nvSpPr>
        <p:spPr>
          <a:ln/>
        </p:spPr>
      </p:sp>
      <p:sp>
        <p:nvSpPr>
          <p:cNvPr id="1034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ChangeArrowheads="1" noTextEdit="1"/>
          </p:cNvSpPr>
          <p:nvPr>
            <p:ph type="sldImg"/>
          </p:nvPr>
        </p:nvSpPr>
        <p:spPr>
          <a:ln/>
        </p:spPr>
      </p:sp>
      <p:sp>
        <p:nvSpPr>
          <p:cNvPr id="1044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ChangeArrowheads="1" noTextEdit="1"/>
          </p:cNvSpPr>
          <p:nvPr>
            <p:ph type="sldImg"/>
          </p:nvPr>
        </p:nvSpPr>
        <p:spPr>
          <a:ln/>
        </p:spPr>
      </p:sp>
      <p:sp>
        <p:nvSpPr>
          <p:cNvPr id="1054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ChangeArrowheads="1" noTextEdit="1"/>
          </p:cNvSpPr>
          <p:nvPr>
            <p:ph type="sldImg"/>
          </p:nvPr>
        </p:nvSpPr>
        <p:spPr>
          <a:ln/>
        </p:spPr>
      </p:sp>
      <p:sp>
        <p:nvSpPr>
          <p:cNvPr id="1064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ChangeArrowheads="1" noTextEdit="1"/>
          </p:cNvSpPr>
          <p:nvPr>
            <p:ph type="sldImg"/>
          </p:nvPr>
        </p:nvSpPr>
        <p:spPr>
          <a:ln/>
        </p:spPr>
      </p:sp>
      <p:sp>
        <p:nvSpPr>
          <p:cNvPr id="1075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ChangeArrowheads="1" noTextEdit="1"/>
          </p:cNvSpPr>
          <p:nvPr>
            <p:ph type="sldImg"/>
          </p:nvPr>
        </p:nvSpPr>
        <p:spPr>
          <a:ln/>
        </p:spPr>
      </p:sp>
      <p:sp>
        <p:nvSpPr>
          <p:cNvPr id="1085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ChangeArrowheads="1" noTextEdit="1"/>
          </p:cNvSpPr>
          <p:nvPr>
            <p:ph type="sldImg"/>
          </p:nvPr>
        </p:nvSpPr>
        <p:spPr>
          <a:ln/>
        </p:spPr>
      </p:sp>
      <p:sp>
        <p:nvSpPr>
          <p:cNvPr id="1095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ChangeArrowheads="1" noTextEdit="1"/>
          </p:cNvSpPr>
          <p:nvPr>
            <p:ph type="sldImg"/>
          </p:nvPr>
        </p:nvSpPr>
        <p:spPr>
          <a:ln/>
        </p:spPr>
      </p:sp>
      <p:sp>
        <p:nvSpPr>
          <p:cNvPr id="1105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ChangeArrowheads="1" noTextEdit="1"/>
          </p:cNvSpPr>
          <p:nvPr>
            <p:ph type="sldImg"/>
          </p:nvPr>
        </p:nvSpPr>
        <p:spPr>
          <a:ln/>
        </p:spPr>
      </p:sp>
      <p:sp>
        <p:nvSpPr>
          <p:cNvPr id="1116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ChangeArrowheads="1" noTextEdit="1"/>
          </p:cNvSpPr>
          <p:nvPr>
            <p:ph type="sldImg"/>
          </p:nvPr>
        </p:nvSpPr>
        <p:spPr>
          <a:ln/>
        </p:spPr>
      </p:sp>
      <p:sp>
        <p:nvSpPr>
          <p:cNvPr id="1126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ChangeArrowheads="1" noTextEdit="1"/>
          </p:cNvSpPr>
          <p:nvPr>
            <p:ph type="sldImg"/>
          </p:nvPr>
        </p:nvSpPr>
        <p:spPr>
          <a:ln/>
        </p:spPr>
      </p:sp>
      <p:sp>
        <p:nvSpPr>
          <p:cNvPr id="1136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ChangeArrowheads="1" noTextEdit="1"/>
          </p:cNvSpPr>
          <p:nvPr>
            <p:ph type="sldImg"/>
          </p:nvPr>
        </p:nvSpPr>
        <p:spPr>
          <a:ln/>
        </p:spPr>
      </p:sp>
      <p:sp>
        <p:nvSpPr>
          <p:cNvPr id="1146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ChangeArrowheads="1" noTextEdit="1"/>
          </p:cNvSpPr>
          <p:nvPr>
            <p:ph type="sldImg"/>
          </p:nvPr>
        </p:nvSpPr>
        <p:spPr>
          <a:ln/>
        </p:spPr>
      </p:sp>
      <p:sp>
        <p:nvSpPr>
          <p:cNvPr id="1157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ChangeArrowheads="1" noTextEdit="1"/>
          </p:cNvSpPr>
          <p:nvPr>
            <p:ph type="sldImg"/>
          </p:nvPr>
        </p:nvSpPr>
        <p:spPr>
          <a:ln/>
        </p:spPr>
      </p:sp>
      <p:sp>
        <p:nvSpPr>
          <p:cNvPr id="1167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ChangeArrowheads="1" noTextEdit="1"/>
          </p:cNvSpPr>
          <p:nvPr>
            <p:ph type="sldImg"/>
          </p:nvPr>
        </p:nvSpPr>
        <p:spPr>
          <a:ln/>
        </p:spPr>
      </p:sp>
      <p:sp>
        <p:nvSpPr>
          <p:cNvPr id="1177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ChangeArrowheads="1" noTextEdit="1"/>
          </p:cNvSpPr>
          <p:nvPr>
            <p:ph type="sldImg"/>
          </p:nvPr>
        </p:nvSpPr>
        <p:spPr>
          <a:ln/>
        </p:spPr>
      </p:sp>
      <p:sp>
        <p:nvSpPr>
          <p:cNvPr id="1187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ChangeArrowheads="1" noTextEdit="1"/>
          </p:cNvSpPr>
          <p:nvPr>
            <p:ph type="sldImg"/>
          </p:nvPr>
        </p:nvSpPr>
        <p:spPr>
          <a:ln/>
        </p:spPr>
      </p:sp>
      <p:sp>
        <p:nvSpPr>
          <p:cNvPr id="1198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ChangeArrowheads="1" noTextEdit="1"/>
          </p:cNvSpPr>
          <p:nvPr>
            <p:ph type="sldImg"/>
          </p:nvPr>
        </p:nvSpPr>
        <p:spPr>
          <a:ln/>
        </p:spPr>
      </p:sp>
      <p:sp>
        <p:nvSpPr>
          <p:cNvPr id="1208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ChangeArrowheads="1" noTextEdit="1"/>
          </p:cNvSpPr>
          <p:nvPr>
            <p:ph type="sldImg"/>
          </p:nvPr>
        </p:nvSpPr>
        <p:spPr>
          <a:ln/>
        </p:spPr>
      </p:sp>
      <p:sp>
        <p:nvSpPr>
          <p:cNvPr id="1218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ChangeArrowheads="1" noTextEdit="1"/>
          </p:cNvSpPr>
          <p:nvPr>
            <p:ph type="sldImg"/>
          </p:nvPr>
        </p:nvSpPr>
        <p:spPr>
          <a:ln/>
        </p:spPr>
      </p:sp>
      <p:sp>
        <p:nvSpPr>
          <p:cNvPr id="1228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ChangeArrowheads="1" noTextEdit="1"/>
          </p:cNvSpPr>
          <p:nvPr>
            <p:ph type="sldImg"/>
          </p:nvPr>
        </p:nvSpPr>
        <p:spPr>
          <a:ln/>
        </p:spPr>
      </p:sp>
      <p:sp>
        <p:nvSpPr>
          <p:cNvPr id="1239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ChangeArrowheads="1" noTextEdit="1"/>
          </p:cNvSpPr>
          <p:nvPr>
            <p:ph type="sldImg"/>
          </p:nvPr>
        </p:nvSpPr>
        <p:spPr>
          <a:ln/>
        </p:spPr>
      </p:sp>
      <p:sp>
        <p:nvSpPr>
          <p:cNvPr id="1249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ChangeArrowheads="1" noTextEdit="1"/>
          </p:cNvSpPr>
          <p:nvPr>
            <p:ph type="sldImg"/>
          </p:nvPr>
        </p:nvSpPr>
        <p:spPr>
          <a:ln/>
        </p:spPr>
      </p:sp>
      <p:sp>
        <p:nvSpPr>
          <p:cNvPr id="1259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ChangeArrowheads="1" noTextEdit="1"/>
          </p:cNvSpPr>
          <p:nvPr>
            <p:ph type="sldImg"/>
          </p:nvPr>
        </p:nvSpPr>
        <p:spPr>
          <a:ln/>
        </p:spPr>
      </p:sp>
      <p:sp>
        <p:nvSpPr>
          <p:cNvPr id="1269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ChangeArrowheads="1" noTextEdit="1"/>
          </p:cNvSpPr>
          <p:nvPr>
            <p:ph type="sldImg"/>
          </p:nvPr>
        </p:nvSpPr>
        <p:spPr>
          <a:ln/>
        </p:spPr>
      </p:sp>
      <p:sp>
        <p:nvSpPr>
          <p:cNvPr id="1280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ChangeArrowheads="1" noTextEdit="1"/>
          </p:cNvSpPr>
          <p:nvPr>
            <p:ph type="sldImg"/>
          </p:nvPr>
        </p:nvSpPr>
        <p:spPr>
          <a:ln/>
        </p:spPr>
      </p:sp>
      <p:sp>
        <p:nvSpPr>
          <p:cNvPr id="1290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ChangeArrowheads="1" noTextEdit="1"/>
          </p:cNvSpPr>
          <p:nvPr>
            <p:ph type="sldImg"/>
          </p:nvPr>
        </p:nvSpPr>
        <p:spPr>
          <a:ln/>
        </p:spPr>
      </p:sp>
      <p:sp>
        <p:nvSpPr>
          <p:cNvPr id="1300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ChangeArrowheads="1" noTextEdit="1"/>
          </p:cNvSpPr>
          <p:nvPr>
            <p:ph type="sldImg"/>
          </p:nvPr>
        </p:nvSpPr>
        <p:spPr>
          <a:ln/>
        </p:spPr>
      </p:sp>
      <p:sp>
        <p:nvSpPr>
          <p:cNvPr id="1310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ChangeArrowheads="1" noTextEdit="1"/>
          </p:cNvSpPr>
          <p:nvPr>
            <p:ph type="sldImg"/>
          </p:nvPr>
        </p:nvSpPr>
        <p:spPr>
          <a:ln/>
        </p:spPr>
      </p:sp>
      <p:sp>
        <p:nvSpPr>
          <p:cNvPr id="1320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ChangeArrowheads="1" noTextEdit="1"/>
          </p:cNvSpPr>
          <p:nvPr>
            <p:ph type="sldImg"/>
          </p:nvPr>
        </p:nvSpPr>
        <p:spPr>
          <a:ln/>
        </p:spPr>
      </p:sp>
      <p:sp>
        <p:nvSpPr>
          <p:cNvPr id="1331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ChangeArrowheads="1" noTextEdit="1"/>
          </p:cNvSpPr>
          <p:nvPr>
            <p:ph type="sldImg"/>
          </p:nvPr>
        </p:nvSpPr>
        <p:spPr>
          <a:ln/>
        </p:spPr>
      </p:sp>
      <p:sp>
        <p:nvSpPr>
          <p:cNvPr id="1341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ChangeArrowheads="1" noTextEdit="1"/>
          </p:cNvSpPr>
          <p:nvPr>
            <p:ph type="sldImg"/>
          </p:nvPr>
        </p:nvSpPr>
        <p:spPr>
          <a:ln/>
        </p:spPr>
      </p:sp>
      <p:sp>
        <p:nvSpPr>
          <p:cNvPr id="1351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ChangeArrowheads="1" noTextEdit="1"/>
          </p:cNvSpPr>
          <p:nvPr>
            <p:ph type="sldImg"/>
          </p:nvPr>
        </p:nvSpPr>
        <p:spPr>
          <a:ln/>
        </p:spPr>
      </p:sp>
      <p:sp>
        <p:nvSpPr>
          <p:cNvPr id="1361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ChangeArrowheads="1" noTextEdit="1"/>
          </p:cNvSpPr>
          <p:nvPr>
            <p:ph type="sldImg"/>
          </p:nvPr>
        </p:nvSpPr>
        <p:spPr>
          <a:ln/>
        </p:spPr>
      </p:sp>
      <p:sp>
        <p:nvSpPr>
          <p:cNvPr id="1372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ChangeArrowheads="1" noTextEdit="1"/>
          </p:cNvSpPr>
          <p:nvPr>
            <p:ph type="sldImg"/>
          </p:nvPr>
        </p:nvSpPr>
        <p:spPr>
          <a:ln/>
        </p:spPr>
      </p:sp>
      <p:sp>
        <p:nvSpPr>
          <p:cNvPr id="1382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ChangeArrowheads="1" noTextEdit="1"/>
          </p:cNvSpPr>
          <p:nvPr>
            <p:ph type="sldImg"/>
          </p:nvPr>
        </p:nvSpPr>
        <p:spPr>
          <a:ln/>
        </p:spPr>
      </p:sp>
      <p:sp>
        <p:nvSpPr>
          <p:cNvPr id="1392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ChangeArrowheads="1" noTextEdit="1"/>
          </p:cNvSpPr>
          <p:nvPr>
            <p:ph type="sldImg"/>
          </p:nvPr>
        </p:nvSpPr>
        <p:spPr>
          <a:ln/>
        </p:spPr>
      </p:sp>
      <p:sp>
        <p:nvSpPr>
          <p:cNvPr id="1402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ChangeArrowheads="1" noTextEdit="1"/>
          </p:cNvSpPr>
          <p:nvPr>
            <p:ph type="sldImg"/>
          </p:nvPr>
        </p:nvSpPr>
        <p:spPr>
          <a:ln/>
        </p:spPr>
      </p:sp>
      <p:sp>
        <p:nvSpPr>
          <p:cNvPr id="1413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ChangeArrowheads="1" noTextEdit="1"/>
          </p:cNvSpPr>
          <p:nvPr>
            <p:ph type="sldImg"/>
          </p:nvPr>
        </p:nvSpPr>
        <p:spPr>
          <a:ln/>
        </p:spPr>
      </p:sp>
      <p:sp>
        <p:nvSpPr>
          <p:cNvPr id="1423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ChangeArrowheads="1" noTextEdit="1"/>
          </p:cNvSpPr>
          <p:nvPr>
            <p:ph type="sldImg"/>
          </p:nvPr>
        </p:nvSpPr>
        <p:spPr>
          <a:ln/>
        </p:spPr>
      </p:sp>
      <p:sp>
        <p:nvSpPr>
          <p:cNvPr id="1433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ChangeArrowheads="1" noTextEdit="1"/>
          </p:cNvSpPr>
          <p:nvPr>
            <p:ph type="sldImg"/>
          </p:nvPr>
        </p:nvSpPr>
        <p:spPr>
          <a:ln/>
        </p:spPr>
      </p:sp>
      <p:sp>
        <p:nvSpPr>
          <p:cNvPr id="1443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ChangeArrowheads="1" noTextEdit="1"/>
          </p:cNvSpPr>
          <p:nvPr>
            <p:ph type="sldImg"/>
          </p:nvPr>
        </p:nvSpPr>
        <p:spPr>
          <a:ln/>
        </p:spPr>
      </p:sp>
      <p:sp>
        <p:nvSpPr>
          <p:cNvPr id="1454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ChangeArrowheads="1" noTextEdit="1"/>
          </p:cNvSpPr>
          <p:nvPr>
            <p:ph type="sldImg"/>
          </p:nvPr>
        </p:nvSpPr>
        <p:spPr>
          <a:ln/>
        </p:spPr>
      </p:sp>
      <p:sp>
        <p:nvSpPr>
          <p:cNvPr id="1464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ChangeArrowheads="1" noTextEdit="1"/>
          </p:cNvSpPr>
          <p:nvPr>
            <p:ph type="sldImg"/>
          </p:nvPr>
        </p:nvSpPr>
        <p:spPr>
          <a:ln/>
        </p:spPr>
      </p:sp>
      <p:sp>
        <p:nvSpPr>
          <p:cNvPr id="1474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ChangeArrowheads="1" noTextEdit="1"/>
          </p:cNvSpPr>
          <p:nvPr>
            <p:ph type="sldImg"/>
          </p:nvPr>
        </p:nvSpPr>
        <p:spPr>
          <a:ln/>
        </p:spPr>
      </p:sp>
      <p:sp>
        <p:nvSpPr>
          <p:cNvPr id="1484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ChangeArrowheads="1" noTextEdit="1"/>
          </p:cNvSpPr>
          <p:nvPr>
            <p:ph type="sldImg"/>
          </p:nvPr>
        </p:nvSpPr>
        <p:spPr>
          <a:ln/>
        </p:spPr>
      </p:sp>
      <p:sp>
        <p:nvSpPr>
          <p:cNvPr id="149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ChangeArrowheads="1" noTextEdit="1"/>
          </p:cNvSpPr>
          <p:nvPr>
            <p:ph type="sldImg"/>
          </p:nvPr>
        </p:nvSpPr>
        <p:spPr>
          <a:ln/>
        </p:spPr>
      </p:sp>
      <p:sp>
        <p:nvSpPr>
          <p:cNvPr id="150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E4C602B2-F406-417E-AC5B-7749EB933244}" type="slidenum">
              <a:rPr lang="es-ES_tradnl"/>
              <a:pPr>
                <a:defRPr/>
              </a:pPr>
              <a:t>‹Nº›</a:t>
            </a:fld>
            <a:endParaRPr lang="es-ES_tradnl"/>
          </a:p>
        </p:txBody>
      </p:sp>
    </p:spTree>
    <p:extLst>
      <p:ext uri="{BB962C8B-B14F-4D97-AF65-F5344CB8AC3E}">
        <p14:creationId xmlns:p14="http://schemas.microsoft.com/office/powerpoint/2010/main" val="4109407014"/>
      </p:ext>
    </p:extLst>
  </p:cSld>
  <p:clrMapOvr>
    <a:masterClrMapping/>
  </p:clrMapOvr>
  <p:transition spd="slow" advTm="3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01E11BD2-1E26-4C10-A4D0-B1415FD8E931}" type="slidenum">
              <a:rPr lang="es-ES_tradnl"/>
              <a:pPr>
                <a:defRPr/>
              </a:pPr>
              <a:t>‹Nº›</a:t>
            </a:fld>
            <a:endParaRPr lang="es-ES_tradnl"/>
          </a:p>
        </p:txBody>
      </p:sp>
    </p:spTree>
    <p:extLst>
      <p:ext uri="{BB962C8B-B14F-4D97-AF65-F5344CB8AC3E}">
        <p14:creationId xmlns:p14="http://schemas.microsoft.com/office/powerpoint/2010/main" val="1146041171"/>
      </p:ext>
    </p:extLst>
  </p:cSld>
  <p:clrMapOvr>
    <a:masterClrMapping/>
  </p:clrMapOvr>
  <p:transition spd="slow" advTm="3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0C152B4F-802D-4724-9495-3C7014655930}" type="slidenum">
              <a:rPr lang="es-ES_tradnl"/>
              <a:pPr>
                <a:defRPr/>
              </a:pPr>
              <a:t>‹Nº›</a:t>
            </a:fld>
            <a:endParaRPr lang="es-ES_tradnl"/>
          </a:p>
        </p:txBody>
      </p:sp>
    </p:spTree>
    <p:extLst>
      <p:ext uri="{BB962C8B-B14F-4D97-AF65-F5344CB8AC3E}">
        <p14:creationId xmlns:p14="http://schemas.microsoft.com/office/powerpoint/2010/main" val="3573702864"/>
      </p:ext>
    </p:extLst>
  </p:cSld>
  <p:clrMapOvr>
    <a:masterClrMapping/>
  </p:clrMapOvr>
  <p:transition spd="slow" advTm="3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7019F562-F923-4646-B2D2-5C4B8AA22511}" type="slidenum">
              <a:rPr lang="es-ES_tradnl"/>
              <a:pPr>
                <a:defRPr/>
              </a:pPr>
              <a:t>‹Nº›</a:t>
            </a:fld>
            <a:endParaRPr lang="es-ES_tradnl"/>
          </a:p>
        </p:txBody>
      </p:sp>
    </p:spTree>
    <p:extLst>
      <p:ext uri="{BB962C8B-B14F-4D97-AF65-F5344CB8AC3E}">
        <p14:creationId xmlns:p14="http://schemas.microsoft.com/office/powerpoint/2010/main" val="3106693374"/>
      </p:ext>
    </p:extLst>
  </p:cSld>
  <p:clrMapOvr>
    <a:masterClrMapping/>
  </p:clrMapOvr>
  <p:transition spd="slow" advTm="3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D811E29E-79F8-48E1-9392-47FF19D99395}" type="slidenum">
              <a:rPr lang="es-ES_tradnl"/>
              <a:pPr>
                <a:defRPr/>
              </a:pPr>
              <a:t>‹Nº›</a:t>
            </a:fld>
            <a:endParaRPr lang="es-ES_tradnl"/>
          </a:p>
        </p:txBody>
      </p:sp>
    </p:spTree>
    <p:extLst>
      <p:ext uri="{BB962C8B-B14F-4D97-AF65-F5344CB8AC3E}">
        <p14:creationId xmlns:p14="http://schemas.microsoft.com/office/powerpoint/2010/main" val="1634753792"/>
      </p:ext>
    </p:extLst>
  </p:cSld>
  <p:clrMapOvr>
    <a:masterClrMapping/>
  </p:clrMapOvr>
  <p:transition spd="slow" advTm="3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1DB146F8-DC55-4BF1-8022-738B09F6BF35}" type="slidenum">
              <a:rPr lang="es-ES_tradnl"/>
              <a:pPr>
                <a:defRPr/>
              </a:pPr>
              <a:t>‹Nº›</a:t>
            </a:fld>
            <a:endParaRPr lang="es-ES_tradnl"/>
          </a:p>
        </p:txBody>
      </p:sp>
    </p:spTree>
    <p:extLst>
      <p:ext uri="{BB962C8B-B14F-4D97-AF65-F5344CB8AC3E}">
        <p14:creationId xmlns:p14="http://schemas.microsoft.com/office/powerpoint/2010/main" val="4188728352"/>
      </p:ext>
    </p:extLst>
  </p:cSld>
  <p:clrMapOvr>
    <a:masterClrMapping/>
  </p:clrMapOvr>
  <p:transition spd="slow" advTm="3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22080905-697E-47FB-9827-998FB383B76C}" type="slidenum">
              <a:rPr lang="es-ES_tradnl"/>
              <a:pPr>
                <a:defRPr/>
              </a:pPr>
              <a:t>‹Nº›</a:t>
            </a:fld>
            <a:endParaRPr lang="es-ES_tradnl"/>
          </a:p>
        </p:txBody>
      </p:sp>
    </p:spTree>
    <p:extLst>
      <p:ext uri="{BB962C8B-B14F-4D97-AF65-F5344CB8AC3E}">
        <p14:creationId xmlns:p14="http://schemas.microsoft.com/office/powerpoint/2010/main" val="741356865"/>
      </p:ext>
    </p:extLst>
  </p:cSld>
  <p:clrMapOvr>
    <a:masterClrMapping/>
  </p:clrMapOvr>
  <p:transition spd="slow" advTm="3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C484B000-744A-4662-895D-023E8BDF5203}" type="slidenum">
              <a:rPr lang="es-ES_tradnl"/>
              <a:pPr>
                <a:defRPr/>
              </a:pPr>
              <a:t>‹Nº›</a:t>
            </a:fld>
            <a:endParaRPr lang="es-ES_tradnl"/>
          </a:p>
        </p:txBody>
      </p:sp>
    </p:spTree>
    <p:extLst>
      <p:ext uri="{BB962C8B-B14F-4D97-AF65-F5344CB8AC3E}">
        <p14:creationId xmlns:p14="http://schemas.microsoft.com/office/powerpoint/2010/main" val="2624367878"/>
      </p:ext>
    </p:extLst>
  </p:cSld>
  <p:clrMapOvr>
    <a:masterClrMapping/>
  </p:clrMapOvr>
  <p:transition spd="slow" advTm="3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55EE4B90-7A38-448E-80C5-26184E61575A}" type="slidenum">
              <a:rPr lang="es-ES_tradnl"/>
              <a:pPr>
                <a:defRPr/>
              </a:pPr>
              <a:t>‹Nº›</a:t>
            </a:fld>
            <a:endParaRPr lang="es-ES_tradnl"/>
          </a:p>
        </p:txBody>
      </p:sp>
    </p:spTree>
    <p:extLst>
      <p:ext uri="{BB962C8B-B14F-4D97-AF65-F5344CB8AC3E}">
        <p14:creationId xmlns:p14="http://schemas.microsoft.com/office/powerpoint/2010/main" val="3563610336"/>
      </p:ext>
    </p:extLst>
  </p:cSld>
  <p:clrMapOvr>
    <a:masterClrMapping/>
  </p:clrMapOvr>
  <p:transition spd="slow" advTm="3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1CF8F445-84A3-4522-9A4B-342742989E5D}" type="slidenum">
              <a:rPr lang="es-ES_tradnl"/>
              <a:pPr>
                <a:defRPr/>
              </a:pPr>
              <a:t>‹Nº›</a:t>
            </a:fld>
            <a:endParaRPr lang="es-ES_tradnl"/>
          </a:p>
        </p:txBody>
      </p:sp>
    </p:spTree>
    <p:extLst>
      <p:ext uri="{BB962C8B-B14F-4D97-AF65-F5344CB8AC3E}">
        <p14:creationId xmlns:p14="http://schemas.microsoft.com/office/powerpoint/2010/main" val="2604806935"/>
      </p:ext>
    </p:extLst>
  </p:cSld>
  <p:clrMapOvr>
    <a:masterClrMapping/>
  </p:clrMapOvr>
  <p:transition spd="slow" advTm="3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71CD0F3-A745-449B-AEC2-DC725D7B3797}" type="slidenum">
              <a:rPr lang="es-ES_tradnl"/>
              <a:pPr>
                <a:defRPr/>
              </a:pPr>
              <a:t>‹Nº›</a:t>
            </a:fld>
            <a:endParaRPr lang="es-ES_tradnl"/>
          </a:p>
        </p:txBody>
      </p:sp>
    </p:spTree>
    <p:extLst>
      <p:ext uri="{BB962C8B-B14F-4D97-AF65-F5344CB8AC3E}">
        <p14:creationId xmlns:p14="http://schemas.microsoft.com/office/powerpoint/2010/main" val="1301606067"/>
      </p:ext>
    </p:extLst>
  </p:cSld>
  <p:clrMapOvr>
    <a:masterClrMapping/>
  </p:clrMapOvr>
  <p:transition spd="slow" advTm="3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535067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_tradnl" smtClean="0"/>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i="0">
                <a:solidFill>
                  <a:schemeClr val="tx1"/>
                </a:solidFill>
              </a:defRPr>
            </a:lvl1pPr>
          </a:lstStyle>
          <a:p>
            <a:pPr>
              <a:defRPr/>
            </a:pPr>
            <a:endParaRPr lang="es-ES_tradnl"/>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i="0">
                <a:solidFill>
                  <a:schemeClr val="tx1"/>
                </a:solidFill>
              </a:defRPr>
            </a:lvl1pPr>
          </a:lstStyle>
          <a:p>
            <a:pPr>
              <a:defRPr/>
            </a:pPr>
            <a:endParaRPr lang="es-ES_tradnl"/>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i="0">
                <a:solidFill>
                  <a:schemeClr val="tx1"/>
                </a:solidFill>
              </a:defRPr>
            </a:lvl1pPr>
          </a:lstStyle>
          <a:p>
            <a:pPr>
              <a:defRPr/>
            </a:pPr>
            <a:fld id="{760A8311-0FE6-4A3E-AF49-3C6CB760238B}"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30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lgn="l" eaLnBrk="1" hangingPunct="1"/>
            <a:endParaRPr lang="es-ES" b="0" i="0">
              <a:solidFill>
                <a:srgbClr val="000000"/>
              </a:solidFill>
              <a:latin typeface="Arial"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audio" Target="../media/audio1.wav"/><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9.jpeg"/><Relationship Id="rId7" Type="http://schemas.openxmlformats.org/officeDocument/2006/relationships/image" Target="../media/image37.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2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2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48.jpeg"/></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49.jpeg"/><Relationship Id="rId4" Type="http://schemas.openxmlformats.org/officeDocument/2006/relationships/image" Target="../media/image9.jpeg"/></Relationships>
</file>

<file path=ppt/slides/_rels/slide2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54.jpe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55.jpeg"/></Relationships>
</file>

<file path=ppt/slides/_rels/slide3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3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60.jpeg"/></Relationships>
</file>

<file path=ppt/slides/_rels/slide3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63.jpeg"/></Relationships>
</file>

<file path=ppt/slides/_rels/slide35.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66.jpeg"/><Relationship Id="rId5" Type="http://schemas.openxmlformats.org/officeDocument/2006/relationships/hyperlink" Target="/wiki/%C3%81bside" TargetMode="External"/><Relationship Id="rId4" Type="http://schemas.openxmlformats.org/officeDocument/2006/relationships/image" Target="../media/image9.jpeg"/></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6.xml"/><Relationship Id="rId1" Type="http://schemas.openxmlformats.org/officeDocument/2006/relationships/slideLayout" Target="../slideLayouts/slideLayout7.xml"/><Relationship Id="rId5" Type="http://schemas.openxmlformats.org/officeDocument/2006/relationships/image" Target="../media/image67.jpeg"/><Relationship Id="rId4" Type="http://schemas.openxmlformats.org/officeDocument/2006/relationships/hyperlink" Target="/es/santiago.html"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70.jpeg"/></Relationships>
</file>

<file path=ppt/slides/_rels/slide4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74.jpeg"/></Relationships>
</file>

<file path=ppt/slides/_rels/slide43.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78.jpeg"/></Relationships>
</file>

<file path=ppt/slides/_rels/slide46.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52.xml"/><Relationship Id="rId1" Type="http://schemas.openxmlformats.org/officeDocument/2006/relationships/slideLayout" Target="../slideLayouts/slideLayout7.xml"/><Relationship Id="rId4" Type="http://schemas.openxmlformats.org/officeDocument/2006/relationships/image" Target="../media/image87.jpeg"/></Relationships>
</file>

<file path=ppt/slides/_rels/slide54.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94.jpeg"/><Relationship Id="rId3" Type="http://schemas.openxmlformats.org/officeDocument/2006/relationships/image" Target="../media/image2.jpeg"/><Relationship Id="rId7" Type="http://schemas.openxmlformats.org/officeDocument/2006/relationships/image" Target="../media/image93.jpeg"/><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92.jpeg"/><Relationship Id="rId5" Type="http://schemas.openxmlformats.org/officeDocument/2006/relationships/image" Target="../media/image91.jpeg"/><Relationship Id="rId4" Type="http://schemas.openxmlformats.org/officeDocument/2006/relationships/image" Target="../media/image9.jpeg"/></Relationships>
</file>

<file path=ppt/slides/_rels/slide58.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9.xml"/><Relationship Id="rId1" Type="http://schemas.openxmlformats.org/officeDocument/2006/relationships/slideLayout" Target="../slideLayouts/slideLayout7.xml"/><Relationship Id="rId5" Type="http://schemas.openxmlformats.org/officeDocument/2006/relationships/image" Target="../media/image98.jpeg"/><Relationship Id="rId4" Type="http://schemas.openxmlformats.org/officeDocument/2006/relationships/image" Target="../media/image97.jpeg"/></Relationships>
</file>

<file path=ppt/slides/_rels/slide61.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100.jpeg"/></Relationships>
</file>

<file path=ppt/slides/_rels/slide62.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64.xml"/><Relationship Id="rId1" Type="http://schemas.openxmlformats.org/officeDocument/2006/relationships/slideLayout" Target="../slideLayouts/slideLayout7.xml"/><Relationship Id="rId4" Type="http://schemas.openxmlformats.org/officeDocument/2006/relationships/image" Target="../media/image105.jpeg"/></Relationships>
</file>

<file path=ppt/slides/_rels/slide66.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68.xml"/><Relationship Id="rId1" Type="http://schemas.openxmlformats.org/officeDocument/2006/relationships/slideLayout" Target="../slideLayouts/slideLayout7.xml"/><Relationship Id="rId4" Type="http://schemas.openxmlformats.org/officeDocument/2006/relationships/image" Target="../media/image110.jpeg"/></Relationships>
</file>

<file path=ppt/slides/_rels/slide70.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0.xml"/><Relationship Id="rId1" Type="http://schemas.openxmlformats.org/officeDocument/2006/relationships/slideLayout" Target="../slideLayouts/slideLayout7.xml"/><Relationship Id="rId4" Type="http://schemas.openxmlformats.org/officeDocument/2006/relationships/image" Target="../media/image112.jpeg"/></Relationships>
</file>

<file path=ppt/slides/_rels/slide72.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notesSlide" Target="../notesSlides/notesSlide71.xml"/><Relationship Id="rId1" Type="http://schemas.openxmlformats.org/officeDocument/2006/relationships/slideLayout" Target="../slideLayouts/slideLayout7.xml"/><Relationship Id="rId6" Type="http://schemas.openxmlformats.org/officeDocument/2006/relationships/image" Target="../media/image116.jpeg"/><Relationship Id="rId5" Type="http://schemas.openxmlformats.org/officeDocument/2006/relationships/image" Target="../media/image115.jpeg"/><Relationship Id="rId4" Type="http://schemas.openxmlformats.org/officeDocument/2006/relationships/image" Target="../media/image114.jpeg"/></Relationships>
</file>

<file path=ppt/slides/_rels/slide7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2.xml"/><Relationship Id="rId1" Type="http://schemas.openxmlformats.org/officeDocument/2006/relationships/slideLayout" Target="../slideLayouts/slideLayout7.xml"/><Relationship Id="rId4" Type="http://schemas.openxmlformats.org/officeDocument/2006/relationships/image" Target="../media/image117.jpeg"/></Relationships>
</file>

<file path=ppt/slides/_rels/slide74.xml.rels><?xml version="1.0" encoding="UTF-8" standalone="yes"?>
<Relationships xmlns="http://schemas.openxmlformats.org/package/2006/relationships"><Relationship Id="rId8" Type="http://schemas.openxmlformats.org/officeDocument/2006/relationships/image" Target="../media/image121.png"/><Relationship Id="rId13" Type="http://schemas.openxmlformats.org/officeDocument/2006/relationships/hyperlink" Target="https://vk.com/mispps" TargetMode="External"/><Relationship Id="rId3" Type="http://schemas.openxmlformats.org/officeDocument/2006/relationships/image" Target="../media/image118.png"/><Relationship Id="rId7" Type="http://schemas.openxmlformats.org/officeDocument/2006/relationships/hyperlink" Target="https://www.facebook.com/mispps" TargetMode="External"/><Relationship Id="rId12" Type="http://schemas.openxmlformats.org/officeDocument/2006/relationships/image" Target="../media/image12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20.png"/><Relationship Id="rId11" Type="http://schemas.openxmlformats.org/officeDocument/2006/relationships/hyperlink" Target="https://plus.google.com/+Mispps/" TargetMode="External"/><Relationship Id="rId5" Type="http://schemas.openxmlformats.org/officeDocument/2006/relationships/image" Target="../media/image119.png"/><Relationship Id="rId10" Type="http://schemas.openxmlformats.org/officeDocument/2006/relationships/image" Target="../media/image12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2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pic>
        <p:nvPicPr>
          <p:cNvPr id="179204" name="Picture 4" descr="C:\Documents and Settings\Casa\Mis documentos\Mis imágenes\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19400" y="152400"/>
            <a:ext cx="3792538" cy="566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9210" name="Rectangle 10"/>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4800" dirty="0">
                <a:latin typeface="Buckingham" pitchFamily="2" charset="0"/>
              </a:rPr>
              <a:t>Santiago de Compostela</a:t>
            </a:r>
            <a:endParaRPr lang="es-ES_tradnl" sz="4800" dirty="0">
              <a:latin typeface="Buckingham" pitchFamily="2" charset="0"/>
            </a:endParaRPr>
          </a:p>
        </p:txBody>
      </p:sp>
      <p:pic>
        <p:nvPicPr>
          <p:cNvPr id="2061" name="Picture 13" descr="C:\Documents and Settings\Casa\Mis documentos\Mis imágenes\Dibujo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6800" y="1752600"/>
            <a:ext cx="738188"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2" name="Rectangle 9"/>
          <p:cNvSpPr>
            <a:spLocks noChangeArrowheads="1"/>
          </p:cNvSpPr>
          <p:nvPr/>
        </p:nvSpPr>
        <p:spPr bwMode="auto">
          <a:xfrm>
            <a:off x="6858000" y="5105400"/>
            <a:ext cx="20574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t> </a:t>
            </a:r>
            <a:r>
              <a:rPr lang="es-ES">
                <a:solidFill>
                  <a:srgbClr val="99FFCC"/>
                </a:solidFill>
              </a:rPr>
              <a:t>Avance automático ó </a:t>
            </a:r>
          </a:p>
          <a:p>
            <a:r>
              <a:rPr lang="es-ES">
                <a:solidFill>
                  <a:srgbClr val="99FFCC"/>
                </a:solidFill>
              </a:rPr>
              <a:t>al hacer clic con el ratón</a:t>
            </a:r>
          </a:p>
        </p:txBody>
      </p:sp>
      <p:sp>
        <p:nvSpPr>
          <p:cNvPr id="2063"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sp>
        <p:nvSpPr>
          <p:cNvPr id="2065" name="Rectangle 17"/>
          <p:cNvSpPr>
            <a:spLocks noChangeArrowheads="1"/>
          </p:cNvSpPr>
          <p:nvPr/>
        </p:nvSpPr>
        <p:spPr bwMode="auto">
          <a:xfrm>
            <a:off x="6629400" y="3249613"/>
            <a:ext cx="2514600" cy="156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_tradnl" sz="1600">
                <a:solidFill>
                  <a:srgbClr val="66FF66"/>
                </a:solidFill>
              </a:rPr>
              <a:t>Ésta presentación es una visita guiada a la</a:t>
            </a:r>
            <a:r>
              <a:rPr lang="es-ES_tradnl" sz="1800">
                <a:solidFill>
                  <a:srgbClr val="66FF66"/>
                </a:solidFill>
              </a:rPr>
              <a:t> </a:t>
            </a:r>
          </a:p>
          <a:p>
            <a:r>
              <a:rPr lang="es-ES_tradnl" sz="1800">
                <a:solidFill>
                  <a:schemeClr val="bg1"/>
                </a:solidFill>
              </a:rPr>
              <a:t>Catedral de Santiago</a:t>
            </a:r>
            <a:r>
              <a:rPr lang="es-ES_tradnl" sz="1800"/>
              <a:t>  </a:t>
            </a:r>
            <a:br>
              <a:rPr lang="es-ES_tradnl" sz="1800"/>
            </a:br>
            <a:r>
              <a:rPr lang="es-ES_tradnl" sz="1600">
                <a:solidFill>
                  <a:srgbClr val="66FF66"/>
                </a:solidFill>
              </a:rPr>
              <a:t>y un pequeño recorrido </a:t>
            </a:r>
            <a:br>
              <a:rPr lang="es-ES_tradnl" sz="1600">
                <a:solidFill>
                  <a:srgbClr val="66FF66"/>
                </a:solidFill>
              </a:rPr>
            </a:br>
            <a:r>
              <a:rPr lang="es-ES_tradnl" sz="1600">
                <a:solidFill>
                  <a:srgbClr val="66FF66"/>
                </a:solidFill>
              </a:rPr>
              <a:t>nocturno por las</a:t>
            </a:r>
            <a:r>
              <a:rPr lang="es-ES_tradnl" sz="1800"/>
              <a:t> </a:t>
            </a:r>
          </a:p>
          <a:p>
            <a:r>
              <a:rPr lang="es-ES_tradnl" sz="1800">
                <a:solidFill>
                  <a:schemeClr val="bg1"/>
                </a:solidFill>
              </a:rPr>
              <a:t>rúas de Compostela</a:t>
            </a:r>
            <a:endParaRPr lang="es-ES_tradnl" sz="4400" b="0" i="0">
              <a:solidFill>
                <a:schemeClr val="tx2"/>
              </a:solidFill>
            </a:endParaRPr>
          </a:p>
        </p:txBody>
      </p:sp>
      <p:pic>
        <p:nvPicPr>
          <p:cNvPr id="2" name="Picture 17" descr="C:\Documents and Settings\Casa\Escritorio\Flor de Santiago.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43800" y="1744663"/>
            <a:ext cx="738188" cy="105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7" name="Rectangle 9"/>
          <p:cNvSpPr>
            <a:spLocks noChangeArrowheads="1"/>
          </p:cNvSpPr>
          <p:nvPr/>
        </p:nvSpPr>
        <p:spPr bwMode="auto">
          <a:xfrm>
            <a:off x="107950" y="611188"/>
            <a:ext cx="25908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t> </a:t>
            </a:r>
            <a:r>
              <a:rPr lang="es-ES" sz="1600">
                <a:solidFill>
                  <a:srgbClr val="FFCBCB"/>
                </a:solidFill>
              </a:rPr>
              <a:t>La Cruz de Santiago         </a:t>
            </a:r>
            <a:r>
              <a:rPr lang="es-ES"/>
              <a:t>Su forma tiene origen en la época de las Cruzadas cuando los caballeros llevaban pequeñas cruces con la parte inferior afilada para clavarlas en el suelo y realizar sus devociones </a:t>
            </a:r>
          </a:p>
        </p:txBody>
      </p:sp>
      <p:sp>
        <p:nvSpPr>
          <p:cNvPr id="2068" name="Rectangle 9"/>
          <p:cNvSpPr>
            <a:spLocks noChangeArrowheads="1"/>
          </p:cNvSpPr>
          <p:nvPr/>
        </p:nvSpPr>
        <p:spPr bwMode="auto">
          <a:xfrm>
            <a:off x="6705600" y="719138"/>
            <a:ext cx="2438400"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nSpc>
                <a:spcPct val="105000"/>
              </a:lnSpc>
            </a:pPr>
            <a:r>
              <a:rPr lang="es-ES" sz="1600" dirty="0">
                <a:solidFill>
                  <a:srgbClr val="FFCBCB"/>
                </a:solidFill>
              </a:rPr>
              <a:t>y La Flor de Santiago</a:t>
            </a:r>
            <a:endParaRPr lang="es-ES" dirty="0"/>
          </a:p>
          <a:p>
            <a:pPr>
              <a:lnSpc>
                <a:spcPct val="115000"/>
              </a:lnSpc>
            </a:pPr>
            <a:r>
              <a:rPr lang="es-ES" dirty="0"/>
              <a:t>Llegó a España en un arca de madera en la primera expedición naturalista financiada por la corona, en el siglo XVI</a:t>
            </a:r>
            <a:endParaRPr lang="es-ES" sz="3600" dirty="0">
              <a:solidFill>
                <a:srgbClr val="CCECFF"/>
              </a:solidFill>
            </a:endParaRPr>
          </a:p>
        </p:txBody>
      </p:sp>
      <p:sp>
        <p:nvSpPr>
          <p:cNvPr id="2069" name="Rectangle 9"/>
          <p:cNvSpPr>
            <a:spLocks noChangeArrowheads="1"/>
          </p:cNvSpPr>
          <p:nvPr/>
        </p:nvSpPr>
        <p:spPr bwMode="auto">
          <a:xfrm>
            <a:off x="222250" y="3706813"/>
            <a:ext cx="2362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600">
                <a:solidFill>
                  <a:srgbClr val="FFCBCB"/>
                </a:solidFill>
              </a:rPr>
              <a:t>La Concha de Santiago </a:t>
            </a:r>
            <a:r>
              <a:rPr lang="es-ES"/>
              <a:t>La concha de vieira pasó a llamarse “Concha de Santiago” porque cuando los peregrinos llegaban a Santiago de Compostela, se les entregaba un pergamino que los confirmaba como peregrinos y se les colocaba sobre su sombrero y capa la concha de vieira</a:t>
            </a:r>
          </a:p>
        </p:txBody>
      </p:sp>
      <p:sp>
        <p:nvSpPr>
          <p:cNvPr id="2070" name="Rectangle 9"/>
          <p:cNvSpPr>
            <a:spLocks noChangeArrowheads="1"/>
          </p:cNvSpPr>
          <p:nvPr/>
        </p:nvSpPr>
        <p:spPr bwMode="auto">
          <a:xfrm>
            <a:off x="152400" y="152400"/>
            <a:ext cx="2438400" cy="152400"/>
          </a:xfrm>
          <a:prstGeom prst="rect">
            <a:avLst/>
          </a:prstGeom>
          <a:noFill/>
          <a:ln w="9525">
            <a:noFill/>
            <a:miter lim="800000"/>
            <a:headEnd/>
            <a:tailEnd/>
          </a:ln>
        </p:spPr>
        <p:txBody>
          <a:bodyPr anchor="ctr"/>
          <a:lstStyle/>
          <a:p>
            <a:pPr>
              <a:defRPr/>
            </a:pPr>
            <a:r>
              <a:rPr lang="es-ES" sz="1800">
                <a:effectLst>
                  <a:outerShdw blurRad="38100" dist="38100" dir="2700000" algn="tl">
                    <a:srgbClr val="C0C0C0"/>
                  </a:outerShdw>
                </a:effectLst>
              </a:rPr>
              <a:t>SUS SÍMBOLOS</a:t>
            </a:r>
            <a:endParaRPr lang="es-ES" sz="3600">
              <a:solidFill>
                <a:srgbClr val="CCECFF"/>
              </a:solidFill>
            </a:endParaRPr>
          </a:p>
        </p:txBody>
      </p:sp>
      <p:pic>
        <p:nvPicPr>
          <p:cNvPr id="2071" name="Picture 23" descr="C:\Documents and Settings\Casa\Escritorio\Concha de Santiago1.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65213" y="4948238"/>
            <a:ext cx="7381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6000">
    <p:sndAc>
      <p:stSnd>
        <p:snd r:embed="rId3" name="Catedral de Compostel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79204"/>
                                        </p:tgtEl>
                                        <p:attrNameLst>
                                          <p:attrName>style.visibility</p:attrName>
                                        </p:attrNameLst>
                                      </p:cBhvr>
                                      <p:to>
                                        <p:strVal val="visible"/>
                                      </p:to>
                                    </p:set>
                                    <p:anim calcmode="lin" valueType="num">
                                      <p:cBhvr>
                                        <p:cTn id="7" dur="500" fill="hold"/>
                                        <p:tgtEl>
                                          <p:spTgt spid="179204"/>
                                        </p:tgtEl>
                                        <p:attrNameLst>
                                          <p:attrName>ppt_w</p:attrName>
                                        </p:attrNameLst>
                                      </p:cBhvr>
                                      <p:tavLst>
                                        <p:tav tm="0">
                                          <p:val>
                                            <p:fltVal val="0"/>
                                          </p:val>
                                        </p:tav>
                                        <p:tav tm="100000">
                                          <p:val>
                                            <p:strVal val="#ppt_w"/>
                                          </p:val>
                                        </p:tav>
                                      </p:tavLst>
                                    </p:anim>
                                    <p:anim calcmode="lin" valueType="num">
                                      <p:cBhvr>
                                        <p:cTn id="8" dur="500" fill="hold"/>
                                        <p:tgtEl>
                                          <p:spTgt spid="179204"/>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grpId="0" nodeType="afterEffect">
                                  <p:stCondLst>
                                    <p:cond delay="1000"/>
                                  </p:stCondLst>
                                  <p:iterate type="wd">
                                    <p:tmPct val="100000"/>
                                  </p:iterate>
                                  <p:childTnLst>
                                    <p:set>
                                      <p:cBhvr>
                                        <p:cTn id="11" dur="1" fill="hold">
                                          <p:stCondLst>
                                            <p:cond delay="0"/>
                                          </p:stCondLst>
                                        </p:cTn>
                                        <p:tgtEl>
                                          <p:spTgt spid="179210"/>
                                        </p:tgtEl>
                                        <p:attrNameLst>
                                          <p:attrName>style.visibility</p:attrName>
                                        </p:attrNameLst>
                                      </p:cBhvr>
                                      <p:to>
                                        <p:strVal val="visible"/>
                                      </p:to>
                                    </p:set>
                                    <p:anim calcmode="lin" valueType="num">
                                      <p:cBhvr>
                                        <p:cTn id="12" dur="300" fill="hold"/>
                                        <p:tgtEl>
                                          <p:spTgt spid="179210"/>
                                        </p:tgtEl>
                                        <p:attrNameLst>
                                          <p:attrName>ppt_w</p:attrName>
                                        </p:attrNameLst>
                                      </p:cBhvr>
                                      <p:tavLst>
                                        <p:tav tm="0">
                                          <p:val>
                                            <p:fltVal val="0"/>
                                          </p:val>
                                        </p:tav>
                                        <p:tav tm="100000">
                                          <p:val>
                                            <p:strVal val="#ppt_w"/>
                                          </p:val>
                                        </p:tav>
                                      </p:tavLst>
                                    </p:anim>
                                    <p:anim calcmode="lin" valueType="num">
                                      <p:cBhvr>
                                        <p:cTn id="13" dur="300" fill="hold"/>
                                        <p:tgtEl>
                                          <p:spTgt spid="179210"/>
                                        </p:tgtEl>
                                        <p:attrNameLst>
                                          <p:attrName>ppt_h</p:attrName>
                                        </p:attrNameLst>
                                      </p:cBhvr>
                                      <p:tavLst>
                                        <p:tav tm="0">
                                          <p:val>
                                            <p:fltVal val="0"/>
                                          </p:val>
                                        </p:tav>
                                        <p:tav tm="100000">
                                          <p:val>
                                            <p:strVal val="#ppt_h"/>
                                          </p:val>
                                        </p:tav>
                                      </p:tavLst>
                                    </p:anim>
                                  </p:childTnLst>
                                </p:cTn>
                              </p:par>
                            </p:childTnLst>
                          </p:cTn>
                        </p:par>
                        <p:par>
                          <p:cTn id="14" fill="hold" nodeType="afterGroup">
                            <p:stCondLst>
                              <p:cond delay="2400"/>
                            </p:stCondLst>
                            <p:childTnLst>
                              <p:par>
                                <p:cTn id="15" presetID="23" presetClass="entr" presetSubtype="16" fill="hold" grpId="0" nodeType="afterEffect">
                                  <p:stCondLst>
                                    <p:cond delay="1000"/>
                                  </p:stCondLst>
                                  <p:iterate type="lt">
                                    <p:tmPct val="100000"/>
                                  </p:iterate>
                                  <p:childTnLst>
                                    <p:set>
                                      <p:cBhvr>
                                        <p:cTn id="16" dur="1" fill="hold">
                                          <p:stCondLst>
                                            <p:cond delay="0"/>
                                          </p:stCondLst>
                                        </p:cTn>
                                        <p:tgtEl>
                                          <p:spTgt spid="2070"/>
                                        </p:tgtEl>
                                        <p:attrNameLst>
                                          <p:attrName>style.visibility</p:attrName>
                                        </p:attrNameLst>
                                      </p:cBhvr>
                                      <p:to>
                                        <p:strVal val="visible"/>
                                      </p:to>
                                    </p:set>
                                    <p:anim calcmode="lin" valueType="num">
                                      <p:cBhvr>
                                        <p:cTn id="17" dur="75" fill="hold"/>
                                        <p:tgtEl>
                                          <p:spTgt spid="2070"/>
                                        </p:tgtEl>
                                        <p:attrNameLst>
                                          <p:attrName>ppt_w</p:attrName>
                                        </p:attrNameLst>
                                      </p:cBhvr>
                                      <p:tavLst>
                                        <p:tav tm="0">
                                          <p:val>
                                            <p:fltVal val="0"/>
                                          </p:val>
                                        </p:tav>
                                        <p:tav tm="100000">
                                          <p:val>
                                            <p:strVal val="#ppt_w"/>
                                          </p:val>
                                        </p:tav>
                                      </p:tavLst>
                                    </p:anim>
                                    <p:anim calcmode="lin" valueType="num">
                                      <p:cBhvr>
                                        <p:cTn id="18" dur="75" fill="hold"/>
                                        <p:tgtEl>
                                          <p:spTgt spid="2070"/>
                                        </p:tgtEl>
                                        <p:attrNameLst>
                                          <p:attrName>ppt_h</p:attrName>
                                        </p:attrNameLst>
                                      </p:cBhvr>
                                      <p:tavLst>
                                        <p:tav tm="0">
                                          <p:val>
                                            <p:fltVal val="0"/>
                                          </p:val>
                                        </p:tav>
                                        <p:tav tm="100000">
                                          <p:val>
                                            <p:strVal val="#ppt_h"/>
                                          </p:val>
                                        </p:tav>
                                      </p:tavLst>
                                    </p:anim>
                                  </p:childTnLst>
                                </p:cTn>
                              </p:par>
                            </p:childTnLst>
                          </p:cTn>
                        </p:par>
                        <p:par>
                          <p:cTn id="19" fill="hold" nodeType="afterGroup">
                            <p:stCondLst>
                              <p:cond delay="4225"/>
                            </p:stCondLst>
                            <p:childTnLst>
                              <p:par>
                                <p:cTn id="20" presetID="23" presetClass="entr" presetSubtype="16" fill="hold" grpId="0" nodeType="afterEffect">
                                  <p:stCondLst>
                                    <p:cond delay="1000"/>
                                  </p:stCondLst>
                                  <p:childTnLst>
                                    <p:set>
                                      <p:cBhvr>
                                        <p:cTn id="21" dur="1" fill="hold">
                                          <p:stCondLst>
                                            <p:cond delay="0"/>
                                          </p:stCondLst>
                                        </p:cTn>
                                        <p:tgtEl>
                                          <p:spTgt spid="2067"/>
                                        </p:tgtEl>
                                        <p:attrNameLst>
                                          <p:attrName>style.visibility</p:attrName>
                                        </p:attrNameLst>
                                      </p:cBhvr>
                                      <p:to>
                                        <p:strVal val="visible"/>
                                      </p:to>
                                    </p:set>
                                    <p:anim calcmode="lin" valueType="num">
                                      <p:cBhvr>
                                        <p:cTn id="22" dur="500" fill="hold"/>
                                        <p:tgtEl>
                                          <p:spTgt spid="2067"/>
                                        </p:tgtEl>
                                        <p:attrNameLst>
                                          <p:attrName>ppt_w</p:attrName>
                                        </p:attrNameLst>
                                      </p:cBhvr>
                                      <p:tavLst>
                                        <p:tav tm="0">
                                          <p:val>
                                            <p:fltVal val="0"/>
                                          </p:val>
                                        </p:tav>
                                        <p:tav tm="100000">
                                          <p:val>
                                            <p:strVal val="#ppt_w"/>
                                          </p:val>
                                        </p:tav>
                                      </p:tavLst>
                                    </p:anim>
                                    <p:anim calcmode="lin" valueType="num">
                                      <p:cBhvr>
                                        <p:cTn id="23" dur="500" fill="hold"/>
                                        <p:tgtEl>
                                          <p:spTgt spid="2067"/>
                                        </p:tgtEl>
                                        <p:attrNameLst>
                                          <p:attrName>ppt_h</p:attrName>
                                        </p:attrNameLst>
                                      </p:cBhvr>
                                      <p:tavLst>
                                        <p:tav tm="0">
                                          <p:val>
                                            <p:fltVal val="0"/>
                                          </p:val>
                                        </p:tav>
                                        <p:tav tm="100000">
                                          <p:val>
                                            <p:strVal val="#ppt_h"/>
                                          </p:val>
                                        </p:tav>
                                      </p:tavLst>
                                    </p:anim>
                                  </p:childTnLst>
                                </p:cTn>
                              </p:par>
                            </p:childTnLst>
                          </p:cTn>
                        </p:par>
                        <p:par>
                          <p:cTn id="24" fill="hold" nodeType="afterGroup">
                            <p:stCondLst>
                              <p:cond delay="5725"/>
                            </p:stCondLst>
                            <p:childTnLst>
                              <p:par>
                                <p:cTn id="25" presetID="15" presetClass="entr" presetSubtype="0" fill="hold" nodeType="afterEffect">
                                  <p:stCondLst>
                                    <p:cond delay="12000"/>
                                  </p:stCondLst>
                                  <p:childTnLst>
                                    <p:set>
                                      <p:cBhvr>
                                        <p:cTn id="26" dur="1" fill="hold">
                                          <p:stCondLst>
                                            <p:cond delay="0"/>
                                          </p:stCondLst>
                                        </p:cTn>
                                        <p:tgtEl>
                                          <p:spTgt spid="2061"/>
                                        </p:tgtEl>
                                        <p:attrNameLst>
                                          <p:attrName>style.visibility</p:attrName>
                                        </p:attrNameLst>
                                      </p:cBhvr>
                                      <p:to>
                                        <p:strVal val="visible"/>
                                      </p:to>
                                    </p:set>
                                    <p:anim calcmode="lin" valueType="num">
                                      <p:cBhvr>
                                        <p:cTn id="27" dur="1000" fill="hold"/>
                                        <p:tgtEl>
                                          <p:spTgt spid="2061"/>
                                        </p:tgtEl>
                                        <p:attrNameLst>
                                          <p:attrName>ppt_w</p:attrName>
                                        </p:attrNameLst>
                                      </p:cBhvr>
                                      <p:tavLst>
                                        <p:tav tm="0">
                                          <p:val>
                                            <p:fltVal val="0"/>
                                          </p:val>
                                        </p:tav>
                                        <p:tav tm="100000">
                                          <p:val>
                                            <p:strVal val="#ppt_w"/>
                                          </p:val>
                                        </p:tav>
                                      </p:tavLst>
                                    </p:anim>
                                    <p:anim calcmode="lin" valueType="num">
                                      <p:cBhvr>
                                        <p:cTn id="28" dur="1000" fill="hold"/>
                                        <p:tgtEl>
                                          <p:spTgt spid="2061"/>
                                        </p:tgtEl>
                                        <p:attrNameLst>
                                          <p:attrName>ppt_h</p:attrName>
                                        </p:attrNameLst>
                                      </p:cBhvr>
                                      <p:tavLst>
                                        <p:tav tm="0">
                                          <p:val>
                                            <p:fltVal val="0"/>
                                          </p:val>
                                        </p:tav>
                                        <p:tav tm="100000">
                                          <p:val>
                                            <p:strVal val="#ppt_h"/>
                                          </p:val>
                                        </p:tav>
                                      </p:tavLst>
                                    </p:anim>
                                    <p:anim calcmode="lin" valueType="num">
                                      <p:cBhvr>
                                        <p:cTn id="29" dur="1000" fill="hold"/>
                                        <p:tgtEl>
                                          <p:spTgt spid="2061"/>
                                        </p:tgtEl>
                                        <p:attrNameLst>
                                          <p:attrName>ppt_x</p:attrName>
                                        </p:attrNameLst>
                                      </p:cBhvr>
                                      <p:tavLst>
                                        <p:tav tm="0" fmla="#ppt_x+(cos(-2*pi*(1-$))*-#ppt_x-sin(-2*pi*(1-$))*(1-#ppt_y))*(1-$)">
                                          <p:val>
                                            <p:fltVal val="0"/>
                                          </p:val>
                                        </p:tav>
                                        <p:tav tm="100000">
                                          <p:val>
                                            <p:fltVal val="1"/>
                                          </p:val>
                                        </p:tav>
                                      </p:tavLst>
                                    </p:anim>
                                    <p:anim calcmode="lin" valueType="num">
                                      <p:cBhvr>
                                        <p:cTn id="30" dur="1000" fill="hold"/>
                                        <p:tgtEl>
                                          <p:spTgt spid="2061"/>
                                        </p:tgtEl>
                                        <p:attrNameLst>
                                          <p:attrName>ppt_y</p:attrName>
                                        </p:attrNameLst>
                                      </p:cBhvr>
                                      <p:tavLst>
                                        <p:tav tm="0" fmla="#ppt_y+(sin(-2*pi*(1-$))*-#ppt_x+cos(-2*pi*(1-$))*(1-#ppt_y))*(1-$)">
                                          <p:val>
                                            <p:fltVal val="0"/>
                                          </p:val>
                                        </p:tav>
                                        <p:tav tm="100000">
                                          <p:val>
                                            <p:fltVal val="1"/>
                                          </p:val>
                                        </p:tav>
                                      </p:tavLst>
                                    </p:anim>
                                  </p:childTnLst>
                                </p:cTn>
                              </p:par>
                            </p:childTnLst>
                          </p:cTn>
                        </p:par>
                        <p:par>
                          <p:cTn id="31" fill="hold" nodeType="afterGroup">
                            <p:stCondLst>
                              <p:cond delay="18725"/>
                            </p:stCondLst>
                            <p:childTnLst>
                              <p:par>
                                <p:cTn id="32" presetID="23" presetClass="entr" presetSubtype="16" fill="hold" grpId="0" nodeType="afterEffect">
                                  <p:stCondLst>
                                    <p:cond delay="4000"/>
                                  </p:stCondLst>
                                  <p:childTnLst>
                                    <p:set>
                                      <p:cBhvr>
                                        <p:cTn id="33" dur="1" fill="hold">
                                          <p:stCondLst>
                                            <p:cond delay="0"/>
                                          </p:stCondLst>
                                        </p:cTn>
                                        <p:tgtEl>
                                          <p:spTgt spid="2069"/>
                                        </p:tgtEl>
                                        <p:attrNameLst>
                                          <p:attrName>style.visibility</p:attrName>
                                        </p:attrNameLst>
                                      </p:cBhvr>
                                      <p:to>
                                        <p:strVal val="visible"/>
                                      </p:to>
                                    </p:set>
                                    <p:anim calcmode="lin" valueType="num">
                                      <p:cBhvr>
                                        <p:cTn id="34" dur="500" fill="hold"/>
                                        <p:tgtEl>
                                          <p:spTgt spid="2069"/>
                                        </p:tgtEl>
                                        <p:attrNameLst>
                                          <p:attrName>ppt_w</p:attrName>
                                        </p:attrNameLst>
                                      </p:cBhvr>
                                      <p:tavLst>
                                        <p:tav tm="0">
                                          <p:val>
                                            <p:fltVal val="0"/>
                                          </p:val>
                                        </p:tav>
                                        <p:tav tm="100000">
                                          <p:val>
                                            <p:strVal val="#ppt_w"/>
                                          </p:val>
                                        </p:tav>
                                      </p:tavLst>
                                    </p:anim>
                                    <p:anim calcmode="lin" valueType="num">
                                      <p:cBhvr>
                                        <p:cTn id="35" dur="500" fill="hold"/>
                                        <p:tgtEl>
                                          <p:spTgt spid="2069"/>
                                        </p:tgtEl>
                                        <p:attrNameLst>
                                          <p:attrName>ppt_h</p:attrName>
                                        </p:attrNameLst>
                                      </p:cBhvr>
                                      <p:tavLst>
                                        <p:tav tm="0">
                                          <p:val>
                                            <p:fltVal val="0"/>
                                          </p:val>
                                        </p:tav>
                                        <p:tav tm="100000">
                                          <p:val>
                                            <p:strVal val="#ppt_h"/>
                                          </p:val>
                                        </p:tav>
                                      </p:tavLst>
                                    </p:anim>
                                  </p:childTnLst>
                                </p:cTn>
                              </p:par>
                            </p:childTnLst>
                          </p:cTn>
                        </p:par>
                        <p:par>
                          <p:cTn id="36" fill="hold" nodeType="afterGroup">
                            <p:stCondLst>
                              <p:cond delay="23225"/>
                            </p:stCondLst>
                            <p:childTnLst>
                              <p:par>
                                <p:cTn id="37" presetID="15" presetClass="entr" presetSubtype="0" fill="hold" nodeType="afterEffect">
                                  <p:stCondLst>
                                    <p:cond delay="15000"/>
                                  </p:stCondLst>
                                  <p:childTnLst>
                                    <p:set>
                                      <p:cBhvr>
                                        <p:cTn id="38" dur="1" fill="hold">
                                          <p:stCondLst>
                                            <p:cond delay="0"/>
                                          </p:stCondLst>
                                        </p:cTn>
                                        <p:tgtEl>
                                          <p:spTgt spid="2071"/>
                                        </p:tgtEl>
                                        <p:attrNameLst>
                                          <p:attrName>style.visibility</p:attrName>
                                        </p:attrNameLst>
                                      </p:cBhvr>
                                      <p:to>
                                        <p:strVal val="visible"/>
                                      </p:to>
                                    </p:set>
                                    <p:anim calcmode="lin" valueType="num">
                                      <p:cBhvr>
                                        <p:cTn id="39" dur="1000" fill="hold"/>
                                        <p:tgtEl>
                                          <p:spTgt spid="2071"/>
                                        </p:tgtEl>
                                        <p:attrNameLst>
                                          <p:attrName>ppt_w</p:attrName>
                                        </p:attrNameLst>
                                      </p:cBhvr>
                                      <p:tavLst>
                                        <p:tav tm="0">
                                          <p:val>
                                            <p:fltVal val="0"/>
                                          </p:val>
                                        </p:tav>
                                        <p:tav tm="100000">
                                          <p:val>
                                            <p:strVal val="#ppt_w"/>
                                          </p:val>
                                        </p:tav>
                                      </p:tavLst>
                                    </p:anim>
                                    <p:anim calcmode="lin" valueType="num">
                                      <p:cBhvr>
                                        <p:cTn id="40" dur="1000" fill="hold"/>
                                        <p:tgtEl>
                                          <p:spTgt spid="2071"/>
                                        </p:tgtEl>
                                        <p:attrNameLst>
                                          <p:attrName>ppt_h</p:attrName>
                                        </p:attrNameLst>
                                      </p:cBhvr>
                                      <p:tavLst>
                                        <p:tav tm="0">
                                          <p:val>
                                            <p:fltVal val="0"/>
                                          </p:val>
                                        </p:tav>
                                        <p:tav tm="100000">
                                          <p:val>
                                            <p:strVal val="#ppt_h"/>
                                          </p:val>
                                        </p:tav>
                                      </p:tavLst>
                                    </p:anim>
                                    <p:anim calcmode="lin" valueType="num">
                                      <p:cBhvr>
                                        <p:cTn id="41" dur="1000" fill="hold"/>
                                        <p:tgtEl>
                                          <p:spTgt spid="2071"/>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2071"/>
                                        </p:tgtEl>
                                        <p:attrNameLst>
                                          <p:attrName>ppt_y</p:attrName>
                                        </p:attrNameLst>
                                      </p:cBhvr>
                                      <p:tavLst>
                                        <p:tav tm="0" fmla="#ppt_y+(sin(-2*pi*(1-$))*-#ppt_x+cos(-2*pi*(1-$))*(1-#ppt_y))*(1-$)">
                                          <p:val>
                                            <p:fltVal val="0"/>
                                          </p:val>
                                        </p:tav>
                                        <p:tav tm="100000">
                                          <p:val>
                                            <p:fltVal val="1"/>
                                          </p:val>
                                        </p:tav>
                                      </p:tavLst>
                                    </p:anim>
                                  </p:childTnLst>
                                </p:cTn>
                              </p:par>
                            </p:childTnLst>
                          </p:cTn>
                        </p:par>
                        <p:par>
                          <p:cTn id="43" fill="hold" nodeType="afterGroup">
                            <p:stCondLst>
                              <p:cond delay="39225"/>
                            </p:stCondLst>
                            <p:childTnLst>
                              <p:par>
                                <p:cTn id="44" presetID="23" presetClass="entr" presetSubtype="16" fill="hold" grpId="0" nodeType="afterEffect">
                                  <p:stCondLst>
                                    <p:cond delay="3000"/>
                                  </p:stCondLst>
                                  <p:childTnLst>
                                    <p:set>
                                      <p:cBhvr>
                                        <p:cTn id="45" dur="1" fill="hold">
                                          <p:stCondLst>
                                            <p:cond delay="0"/>
                                          </p:stCondLst>
                                        </p:cTn>
                                        <p:tgtEl>
                                          <p:spTgt spid="2068"/>
                                        </p:tgtEl>
                                        <p:attrNameLst>
                                          <p:attrName>style.visibility</p:attrName>
                                        </p:attrNameLst>
                                      </p:cBhvr>
                                      <p:to>
                                        <p:strVal val="visible"/>
                                      </p:to>
                                    </p:set>
                                    <p:anim calcmode="lin" valueType="num">
                                      <p:cBhvr>
                                        <p:cTn id="46" dur="500" fill="hold"/>
                                        <p:tgtEl>
                                          <p:spTgt spid="2068"/>
                                        </p:tgtEl>
                                        <p:attrNameLst>
                                          <p:attrName>ppt_w</p:attrName>
                                        </p:attrNameLst>
                                      </p:cBhvr>
                                      <p:tavLst>
                                        <p:tav tm="0">
                                          <p:val>
                                            <p:fltVal val="0"/>
                                          </p:val>
                                        </p:tav>
                                        <p:tav tm="100000">
                                          <p:val>
                                            <p:strVal val="#ppt_w"/>
                                          </p:val>
                                        </p:tav>
                                      </p:tavLst>
                                    </p:anim>
                                    <p:anim calcmode="lin" valueType="num">
                                      <p:cBhvr>
                                        <p:cTn id="47" dur="500" fill="hold"/>
                                        <p:tgtEl>
                                          <p:spTgt spid="2068"/>
                                        </p:tgtEl>
                                        <p:attrNameLst>
                                          <p:attrName>ppt_h</p:attrName>
                                        </p:attrNameLst>
                                      </p:cBhvr>
                                      <p:tavLst>
                                        <p:tav tm="0">
                                          <p:val>
                                            <p:fltVal val="0"/>
                                          </p:val>
                                        </p:tav>
                                        <p:tav tm="100000">
                                          <p:val>
                                            <p:strVal val="#ppt_h"/>
                                          </p:val>
                                        </p:tav>
                                      </p:tavLst>
                                    </p:anim>
                                  </p:childTnLst>
                                </p:cTn>
                              </p:par>
                            </p:childTnLst>
                          </p:cTn>
                        </p:par>
                        <p:par>
                          <p:cTn id="48" fill="hold" nodeType="afterGroup">
                            <p:stCondLst>
                              <p:cond delay="42725"/>
                            </p:stCondLst>
                            <p:childTnLst>
                              <p:par>
                                <p:cTn id="49" presetID="15" presetClass="entr" presetSubtype="0" fill="hold" nodeType="afterEffect">
                                  <p:stCondLst>
                                    <p:cond delay="10000"/>
                                  </p:stCondLst>
                                  <p:childTnLst>
                                    <p:set>
                                      <p:cBhvr>
                                        <p:cTn id="50" dur="1" fill="hold">
                                          <p:stCondLst>
                                            <p:cond delay="0"/>
                                          </p:stCondLst>
                                        </p:cTn>
                                        <p:tgtEl>
                                          <p:spTgt spid="2"/>
                                        </p:tgtEl>
                                        <p:attrNameLst>
                                          <p:attrName>style.visibility</p:attrName>
                                        </p:attrNameLst>
                                      </p:cBhvr>
                                      <p:to>
                                        <p:strVal val="visible"/>
                                      </p:to>
                                    </p:set>
                                    <p:anim calcmode="lin" valueType="num">
                                      <p:cBhvr>
                                        <p:cTn id="51" dur="1000" fill="hold"/>
                                        <p:tgtEl>
                                          <p:spTgt spid="2"/>
                                        </p:tgtEl>
                                        <p:attrNameLst>
                                          <p:attrName>ppt_w</p:attrName>
                                        </p:attrNameLst>
                                      </p:cBhvr>
                                      <p:tavLst>
                                        <p:tav tm="0">
                                          <p:val>
                                            <p:fltVal val="0"/>
                                          </p:val>
                                        </p:tav>
                                        <p:tav tm="100000">
                                          <p:val>
                                            <p:strVal val="#ppt_w"/>
                                          </p:val>
                                        </p:tav>
                                      </p:tavLst>
                                    </p:anim>
                                    <p:anim calcmode="lin" valueType="num">
                                      <p:cBhvr>
                                        <p:cTn id="52" dur="1000" fill="hold"/>
                                        <p:tgtEl>
                                          <p:spTgt spid="2"/>
                                        </p:tgtEl>
                                        <p:attrNameLst>
                                          <p:attrName>ppt_h</p:attrName>
                                        </p:attrNameLst>
                                      </p:cBhvr>
                                      <p:tavLst>
                                        <p:tav tm="0">
                                          <p:val>
                                            <p:fltVal val="0"/>
                                          </p:val>
                                        </p:tav>
                                        <p:tav tm="100000">
                                          <p:val>
                                            <p:strVal val="#ppt_h"/>
                                          </p:val>
                                        </p:tav>
                                      </p:tavLst>
                                    </p:anim>
                                    <p:anim calcmode="lin" valueType="num">
                                      <p:cBhvr>
                                        <p:cTn id="53"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54"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par>
                          <p:cTn id="55" fill="hold" nodeType="afterGroup">
                            <p:stCondLst>
                              <p:cond delay="53725"/>
                            </p:stCondLst>
                            <p:childTnLst>
                              <p:par>
                                <p:cTn id="56" presetID="23" presetClass="entr" presetSubtype="272" fill="hold" grpId="0" nodeType="afterEffect">
                                  <p:stCondLst>
                                    <p:cond delay="3000"/>
                                  </p:stCondLst>
                                  <p:iterate type="lt">
                                    <p:tmPct val="100000"/>
                                  </p:iterate>
                                  <p:childTnLst>
                                    <p:set>
                                      <p:cBhvr>
                                        <p:cTn id="57" dur="1" fill="hold">
                                          <p:stCondLst>
                                            <p:cond delay="0"/>
                                          </p:stCondLst>
                                        </p:cTn>
                                        <p:tgtEl>
                                          <p:spTgt spid="2065"/>
                                        </p:tgtEl>
                                        <p:attrNameLst>
                                          <p:attrName>style.visibility</p:attrName>
                                        </p:attrNameLst>
                                      </p:cBhvr>
                                      <p:to>
                                        <p:strVal val="visible"/>
                                      </p:to>
                                    </p:set>
                                    <p:anim calcmode="lin" valueType="num">
                                      <p:cBhvr>
                                        <p:cTn id="58" dur="75" fill="hold"/>
                                        <p:tgtEl>
                                          <p:spTgt spid="2065"/>
                                        </p:tgtEl>
                                        <p:attrNameLst>
                                          <p:attrName>ppt_w</p:attrName>
                                        </p:attrNameLst>
                                      </p:cBhvr>
                                      <p:tavLst>
                                        <p:tav tm="0">
                                          <p:val>
                                            <p:strVal val="2/3*#ppt_w"/>
                                          </p:val>
                                        </p:tav>
                                        <p:tav tm="100000">
                                          <p:val>
                                            <p:strVal val="#ppt_w"/>
                                          </p:val>
                                        </p:tav>
                                      </p:tavLst>
                                    </p:anim>
                                    <p:anim calcmode="lin" valueType="num">
                                      <p:cBhvr>
                                        <p:cTn id="59" dur="75" fill="hold"/>
                                        <p:tgtEl>
                                          <p:spTgt spid="2065"/>
                                        </p:tgtEl>
                                        <p:attrNameLst>
                                          <p:attrName>ppt_h</p:attrName>
                                        </p:attrNameLst>
                                      </p:cBhvr>
                                      <p:tavLst>
                                        <p:tav tm="0">
                                          <p:val>
                                            <p:strVal val="2/3*#ppt_h"/>
                                          </p:val>
                                        </p:tav>
                                        <p:tav tm="100000">
                                          <p:val>
                                            <p:strVal val="#ppt_h"/>
                                          </p:val>
                                        </p:tav>
                                      </p:tavLst>
                                    </p:anim>
                                  </p:childTnLst>
                                </p:cTn>
                              </p:par>
                            </p:childTnLst>
                          </p:cTn>
                        </p:par>
                        <p:par>
                          <p:cTn id="60" fill="hold" nodeType="afterGroup">
                            <p:stCondLst>
                              <p:cond delay="64450"/>
                            </p:stCondLst>
                            <p:childTnLst>
                              <p:par>
                                <p:cTn id="61" presetID="23" presetClass="entr" presetSubtype="16" fill="hold" grpId="0" nodeType="afterEffect">
                                  <p:stCondLst>
                                    <p:cond delay="1000"/>
                                  </p:stCondLst>
                                  <p:iterate type="wd">
                                    <p:tmPct val="100000"/>
                                  </p:iterate>
                                  <p:childTnLst>
                                    <p:set>
                                      <p:cBhvr>
                                        <p:cTn id="62" dur="1" fill="hold">
                                          <p:stCondLst>
                                            <p:cond delay="0"/>
                                          </p:stCondLst>
                                        </p:cTn>
                                        <p:tgtEl>
                                          <p:spTgt spid="2062"/>
                                        </p:tgtEl>
                                        <p:attrNameLst>
                                          <p:attrName>style.visibility</p:attrName>
                                        </p:attrNameLst>
                                      </p:cBhvr>
                                      <p:to>
                                        <p:strVal val="visible"/>
                                      </p:to>
                                    </p:set>
                                    <p:anim calcmode="lin" valueType="num">
                                      <p:cBhvr>
                                        <p:cTn id="63" dur="300" fill="hold"/>
                                        <p:tgtEl>
                                          <p:spTgt spid="2062"/>
                                        </p:tgtEl>
                                        <p:attrNameLst>
                                          <p:attrName>ppt_w</p:attrName>
                                        </p:attrNameLst>
                                      </p:cBhvr>
                                      <p:tavLst>
                                        <p:tav tm="0">
                                          <p:val>
                                            <p:fltVal val="0"/>
                                          </p:val>
                                        </p:tav>
                                        <p:tav tm="100000">
                                          <p:val>
                                            <p:strVal val="#ppt_w"/>
                                          </p:val>
                                        </p:tav>
                                      </p:tavLst>
                                    </p:anim>
                                    <p:anim calcmode="lin" valueType="num">
                                      <p:cBhvr>
                                        <p:cTn id="64" dur="300" fill="hold"/>
                                        <p:tgtEl>
                                          <p:spTgt spid="2062"/>
                                        </p:tgtEl>
                                        <p:attrNameLst>
                                          <p:attrName>ppt_h</p:attrName>
                                        </p:attrNameLst>
                                      </p:cBhvr>
                                      <p:tavLst>
                                        <p:tav tm="0">
                                          <p:val>
                                            <p:fltVal val="0"/>
                                          </p:val>
                                        </p:tav>
                                        <p:tav tm="100000">
                                          <p:val>
                                            <p:strVal val="#ppt_h"/>
                                          </p:val>
                                        </p:tav>
                                      </p:tavLst>
                                    </p:anim>
                                  </p:childTnLst>
                                </p:cTn>
                              </p:par>
                            </p:childTnLst>
                          </p:cTn>
                        </p:par>
                        <p:par>
                          <p:cTn id="65" fill="hold" nodeType="afterGroup">
                            <p:stCondLst>
                              <p:cond delay="68150"/>
                            </p:stCondLst>
                            <p:childTnLst>
                              <p:par>
                                <p:cTn id="66" presetID="23" presetClass="entr" presetSubtype="16" fill="hold" grpId="0" nodeType="afterEffect">
                                  <p:stCondLst>
                                    <p:cond delay="6000"/>
                                  </p:stCondLst>
                                  <p:iterate type="lt">
                                    <p:tmPct val="100000"/>
                                  </p:iterate>
                                  <p:childTnLst>
                                    <p:set>
                                      <p:cBhvr>
                                        <p:cTn id="67" dur="1" fill="hold">
                                          <p:stCondLst>
                                            <p:cond delay="0"/>
                                          </p:stCondLst>
                                        </p:cTn>
                                        <p:tgtEl>
                                          <p:spTgt spid="2063"/>
                                        </p:tgtEl>
                                        <p:attrNameLst>
                                          <p:attrName>style.visibility</p:attrName>
                                        </p:attrNameLst>
                                      </p:cBhvr>
                                      <p:to>
                                        <p:strVal val="visible"/>
                                      </p:to>
                                    </p:set>
                                    <p:anim calcmode="lin" valueType="num">
                                      <p:cBhvr>
                                        <p:cTn id="68" dur="75" fill="hold"/>
                                        <p:tgtEl>
                                          <p:spTgt spid="2063"/>
                                        </p:tgtEl>
                                        <p:attrNameLst>
                                          <p:attrName>ppt_w</p:attrName>
                                        </p:attrNameLst>
                                      </p:cBhvr>
                                      <p:tavLst>
                                        <p:tav tm="0">
                                          <p:val>
                                            <p:fltVal val="0"/>
                                          </p:val>
                                        </p:tav>
                                        <p:tav tm="100000">
                                          <p:val>
                                            <p:strVal val="#ppt_w"/>
                                          </p:val>
                                        </p:tav>
                                      </p:tavLst>
                                    </p:anim>
                                    <p:anim calcmode="lin" valueType="num">
                                      <p:cBhvr>
                                        <p:cTn id="69" dur="75" fill="hold"/>
                                        <p:tgtEl>
                                          <p:spTgt spid="206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10" grpId="0" animBg="1" autoUpdateAnimBg="0"/>
      <p:bldP spid="2062" grpId="0" autoUpdateAnimBg="0"/>
      <p:bldP spid="2063" grpId="0" autoUpdateAnimBg="0"/>
      <p:bldP spid="2065" grpId="0" autoUpdateAnimBg="0"/>
      <p:bldP spid="2067" grpId="0" autoUpdateAnimBg="0"/>
      <p:bldP spid="2068" grpId="0" autoUpdateAnimBg="0"/>
      <p:bldP spid="2069" grpId="0" autoUpdateAnimBg="0"/>
      <p:bldP spid="2070"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298" name="Picture 3" descr="C:\Documents and Settings\Casa\Escritorio\Cripa\000069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2895600"/>
            <a:ext cx="3959225" cy="277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3299" name="Picture 4" descr="C:\Documents and Settings\Casa\Escritorio\Cripa\0000695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2895600"/>
            <a:ext cx="3959225"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3301" name="Rectangle 6" descr="C:\Documents and Settings\Casa\Mis documentos\Tito´s\Plantillas PowerPoint\Fondos\FondosPP (18).jpg"/>
          <p:cNvSpPr>
            <a:spLocks noChangeArrowheads="1"/>
          </p:cNvSpPr>
          <p:nvPr/>
        </p:nvSpPr>
        <p:spPr bwMode="auto">
          <a:xfrm>
            <a:off x="531813" y="193675"/>
            <a:ext cx="8153400" cy="2514600"/>
          </a:xfrm>
          <a:prstGeom prst="rect">
            <a:avLst/>
          </a:prstGeom>
          <a:blipFill dpi="0" rotWithShape="0">
            <a:blip r:embed="rId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600"/>
              <a:t>Bajo la dirección del Maestro Mateo se construye la gran cripta o Catedral Vieja </a:t>
            </a:r>
          </a:p>
          <a:p>
            <a:r>
              <a:rPr lang="es-ES" sz="1600"/>
              <a:t>que soporta el tramo final de la iglesia y el portal entre dos torres que constituyen </a:t>
            </a:r>
          </a:p>
          <a:p>
            <a:r>
              <a:rPr lang="es-ES" sz="1600"/>
              <a:t>la gran fachada que será transformada después en la obra barroca que hoy </a:t>
            </a:r>
          </a:p>
          <a:p>
            <a:r>
              <a:rPr lang="es-ES" sz="1600"/>
              <a:t>conocemos como la fachada del </a:t>
            </a:r>
          </a:p>
          <a:p>
            <a:r>
              <a:rPr lang="es-ES" sz="1600"/>
              <a:t>OBRADOIRO</a:t>
            </a:r>
            <a:endParaRPr lang="es-ES_tradnl" sz="1600"/>
          </a:p>
        </p:txBody>
      </p:sp>
      <p:sp>
        <p:nvSpPr>
          <p:cNvPr id="3077" name="Rectangle 7" descr="C:\Documents and Settings\Casa\Mis documentos\Tito´s\Plantillas PowerPoint\Fondos\FondosPP (19).jpg"/>
          <p:cNvSpPr>
            <a:spLocks noChangeArrowheads="1"/>
          </p:cNvSpPr>
          <p:nvPr/>
        </p:nvSpPr>
        <p:spPr bwMode="auto">
          <a:xfrm>
            <a:off x="152400" y="5800725"/>
            <a:ext cx="8839200" cy="823913"/>
          </a:xfrm>
          <a:prstGeom prst="rect">
            <a:avLst/>
          </a:prstGeom>
          <a:blipFill dpi="0" rotWithShape="0">
            <a:blip r:embed="rId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Antes de la actual Catedral existlía la que hoy se llama Catedral Vieja, </a:t>
            </a:r>
            <a:br>
              <a:rPr lang="es-ES" sz="1400"/>
            </a:br>
            <a:r>
              <a:rPr lang="es-ES" sz="1400"/>
              <a:t>es una iglesia subterránea formada por cuatro naves longitudinales </a:t>
            </a:r>
          </a:p>
          <a:p>
            <a:r>
              <a:rPr lang="es-ES" sz="1400"/>
              <a:t>con una especie de girola en torno al pilar en el que convergen los arcos.</a:t>
            </a:r>
            <a:endParaRPr lang="es-ES_tradnl" sz="1400"/>
          </a:p>
        </p:txBody>
      </p:sp>
      <p:sp>
        <p:nvSpPr>
          <p:cNvPr id="3080"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183298"/>
                                        </p:tgtEl>
                                        <p:attrNameLst>
                                          <p:attrName>style.visibility</p:attrName>
                                        </p:attrNameLst>
                                      </p:cBhvr>
                                      <p:to>
                                        <p:strVal val="visible"/>
                                      </p:to>
                                    </p:set>
                                    <p:anim calcmode="lin" valueType="num">
                                      <p:cBhvr additive="base">
                                        <p:cTn id="7" dur="500" fill="hold"/>
                                        <p:tgtEl>
                                          <p:spTgt spid="183298"/>
                                        </p:tgtEl>
                                        <p:attrNameLst>
                                          <p:attrName>ppt_x</p:attrName>
                                        </p:attrNameLst>
                                      </p:cBhvr>
                                      <p:tavLst>
                                        <p:tav tm="0">
                                          <p:val>
                                            <p:strVal val="0-#ppt_w/2"/>
                                          </p:val>
                                        </p:tav>
                                        <p:tav tm="100000">
                                          <p:val>
                                            <p:strVal val="#ppt_x"/>
                                          </p:val>
                                        </p:tav>
                                      </p:tavLst>
                                    </p:anim>
                                    <p:anim calcmode="lin" valueType="num">
                                      <p:cBhvr additive="base">
                                        <p:cTn id="8" dur="500" fill="hold"/>
                                        <p:tgtEl>
                                          <p:spTgt spid="183298"/>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183299"/>
                                        </p:tgtEl>
                                        <p:attrNameLst>
                                          <p:attrName>style.visibility</p:attrName>
                                        </p:attrNameLst>
                                      </p:cBhvr>
                                      <p:to>
                                        <p:strVal val="visible"/>
                                      </p:to>
                                    </p:set>
                                    <p:anim calcmode="lin" valueType="num">
                                      <p:cBhvr additive="base">
                                        <p:cTn id="12" dur="500" fill="hold"/>
                                        <p:tgtEl>
                                          <p:spTgt spid="183299"/>
                                        </p:tgtEl>
                                        <p:attrNameLst>
                                          <p:attrName>ppt_x</p:attrName>
                                        </p:attrNameLst>
                                      </p:cBhvr>
                                      <p:tavLst>
                                        <p:tav tm="0">
                                          <p:val>
                                            <p:strVal val="1+#ppt_w/2"/>
                                          </p:val>
                                        </p:tav>
                                        <p:tav tm="100000">
                                          <p:val>
                                            <p:strVal val="#ppt_x"/>
                                          </p:val>
                                        </p:tav>
                                      </p:tavLst>
                                    </p:anim>
                                    <p:anim calcmode="lin" valueType="num">
                                      <p:cBhvr additive="base">
                                        <p:cTn id="13" dur="500" fill="hold"/>
                                        <p:tgtEl>
                                          <p:spTgt spid="183299"/>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4" presetClass="entr" presetSubtype="32" fill="hold" grpId="0" nodeType="afterEffect">
                                  <p:stCondLst>
                                    <p:cond delay="12000"/>
                                  </p:stCondLst>
                                  <p:childTnLst>
                                    <p:set>
                                      <p:cBhvr>
                                        <p:cTn id="16" dur="1" fill="hold">
                                          <p:stCondLst>
                                            <p:cond delay="0"/>
                                          </p:stCondLst>
                                        </p:cTn>
                                        <p:tgtEl>
                                          <p:spTgt spid="183301"/>
                                        </p:tgtEl>
                                        <p:attrNameLst>
                                          <p:attrName>style.visibility</p:attrName>
                                        </p:attrNameLst>
                                      </p:cBhvr>
                                      <p:to>
                                        <p:strVal val="visible"/>
                                      </p:to>
                                    </p:set>
                                    <p:animEffect transition="in" filter="box(out)">
                                      <p:cBhvr>
                                        <p:cTn id="17" dur="500"/>
                                        <p:tgtEl>
                                          <p:spTgt spid="183301"/>
                                        </p:tgtEl>
                                      </p:cBhvr>
                                    </p:animEffect>
                                  </p:childTnLst>
                                </p:cTn>
                              </p:par>
                            </p:childTnLst>
                          </p:cTn>
                        </p:par>
                        <p:par>
                          <p:cTn id="18" fill="hold" nodeType="afterGroup">
                            <p:stCondLst>
                              <p:cond delay="13500"/>
                            </p:stCondLst>
                            <p:childTnLst>
                              <p:par>
                                <p:cTn id="19" presetID="23" presetClass="entr" presetSubtype="16" fill="hold" grpId="0" nodeType="afterEffect">
                                  <p:stCondLst>
                                    <p:cond delay="5000"/>
                                  </p:stCondLst>
                                  <p:iterate type="lt">
                                    <p:tmPct val="100000"/>
                                  </p:iterate>
                                  <p:childTnLst>
                                    <p:set>
                                      <p:cBhvr>
                                        <p:cTn id="20" dur="1" fill="hold">
                                          <p:stCondLst>
                                            <p:cond delay="0"/>
                                          </p:stCondLst>
                                        </p:cTn>
                                        <p:tgtEl>
                                          <p:spTgt spid="3080"/>
                                        </p:tgtEl>
                                        <p:attrNameLst>
                                          <p:attrName>style.visibility</p:attrName>
                                        </p:attrNameLst>
                                      </p:cBhvr>
                                      <p:to>
                                        <p:strVal val="visible"/>
                                      </p:to>
                                    </p:set>
                                    <p:anim calcmode="lin" valueType="num">
                                      <p:cBhvr>
                                        <p:cTn id="21" dur="75" fill="hold"/>
                                        <p:tgtEl>
                                          <p:spTgt spid="3080"/>
                                        </p:tgtEl>
                                        <p:attrNameLst>
                                          <p:attrName>ppt_w</p:attrName>
                                        </p:attrNameLst>
                                      </p:cBhvr>
                                      <p:tavLst>
                                        <p:tav tm="0">
                                          <p:val>
                                            <p:fltVal val="0"/>
                                          </p:val>
                                        </p:tav>
                                        <p:tav tm="100000">
                                          <p:val>
                                            <p:strVal val="#ppt_w"/>
                                          </p:val>
                                        </p:tav>
                                      </p:tavLst>
                                    </p:anim>
                                    <p:anim calcmode="lin" valueType="num">
                                      <p:cBhvr>
                                        <p:cTn id="22" dur="75" fill="hold"/>
                                        <p:tgtEl>
                                          <p:spTgt spid="308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3301" grpId="0" animBg="1" autoUpdateAnimBg="0"/>
      <p:bldP spid="3080"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3" descr="C:\Documents and Settings\Casa\Mis documentos\Mis imágenes\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14300"/>
            <a:ext cx="8655050" cy="575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7"/>
          <p:cNvSpPr>
            <a:spLocks noChangeArrowheads="1"/>
          </p:cNvSpPr>
          <p:nvPr/>
        </p:nvSpPr>
        <p:spPr bwMode="auto">
          <a:xfrm>
            <a:off x="152400" y="5945188"/>
            <a:ext cx="8839200" cy="860425"/>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a:r>
            <a:br>
              <a:rPr lang="es-ES"/>
            </a:br>
            <a:r>
              <a:rPr lang="es-ES"/>
              <a:t> </a:t>
            </a:r>
            <a:r>
              <a:rPr lang="es-ES" sz="1400"/>
              <a:t>Esta  fachada máxima expresión del barroco es obra de Fernando de Casas y Novoa que no llegó a ver su obra concluida. Falleció antes de cumplir los 50 años, el 26 e noviembre de 1749. La obra sería finalizada en 1750. Mas tarde la obra se completó con una torre gemela construida por José Peña de Toro y Domingo de Andrade. </a:t>
            </a:r>
            <a:br>
              <a:rPr lang="es-ES" sz="1400"/>
            </a:br>
            <a:endParaRPr lang="es-ES_tradnl" sz="1400"/>
          </a:p>
        </p:txBody>
      </p:sp>
      <p:sp>
        <p:nvSpPr>
          <p:cNvPr id="5124" name="Rectangle 4"/>
          <p:cNvSpPr>
            <a:spLocks noChangeArrowheads="1"/>
          </p:cNvSpPr>
          <p:nvPr/>
        </p:nvSpPr>
        <p:spPr bwMode="auto">
          <a:xfrm>
            <a:off x="3260725" y="5151438"/>
            <a:ext cx="23939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s-ES" sz="1800">
                <a:solidFill>
                  <a:schemeClr val="bg1"/>
                </a:solidFill>
              </a:rPr>
              <a:t>Fachada del Obradoiro</a:t>
            </a:r>
            <a:endParaRPr lang="es-ES_tradnl" sz="1800">
              <a:solidFill>
                <a:schemeClr val="bg1"/>
              </a:solidFill>
            </a:endParaRPr>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afterEffect">
                                  <p:stCondLst>
                                    <p:cond delay="0"/>
                                  </p:stCondLst>
                                  <p:childTnLst>
                                    <p:set>
                                      <p:cBhvr>
                                        <p:cTn id="6" dur="1" fill="hold">
                                          <p:stCondLst>
                                            <p:cond delay="0"/>
                                          </p:stCondLst>
                                        </p:cTn>
                                        <p:tgtEl>
                                          <p:spTgt spid="15363"/>
                                        </p:tgtEl>
                                        <p:attrNameLst>
                                          <p:attrName>style.visibility</p:attrName>
                                        </p:attrNameLst>
                                      </p:cBhvr>
                                      <p:to>
                                        <p:strVal val="visible"/>
                                      </p:to>
                                    </p:set>
                                    <p:anim calcmode="lin" valueType="num">
                                      <p:cBhvr>
                                        <p:cTn id="7" dur="500" fill="hold"/>
                                        <p:tgtEl>
                                          <p:spTgt spid="15363"/>
                                        </p:tgtEl>
                                        <p:attrNameLst>
                                          <p:attrName>ppt_w</p:attrName>
                                        </p:attrNameLst>
                                      </p:cBhvr>
                                      <p:tavLst>
                                        <p:tav tm="0">
                                          <p:val>
                                            <p:fltVal val="0"/>
                                          </p:val>
                                        </p:tav>
                                        <p:tav tm="100000">
                                          <p:val>
                                            <p:strVal val="#ppt_w"/>
                                          </p:val>
                                        </p:tav>
                                      </p:tavLst>
                                    </p:anim>
                                    <p:anim calcmode="lin" valueType="num">
                                      <p:cBhvr>
                                        <p:cTn id="8" dur="500" fill="hold"/>
                                        <p:tgtEl>
                                          <p:spTgt spid="15363"/>
                                        </p:tgtEl>
                                        <p:attrNameLst>
                                          <p:attrName>ppt_h</p:attrName>
                                        </p:attrNameLst>
                                      </p:cBhvr>
                                      <p:tavLst>
                                        <p:tav tm="0">
                                          <p:val>
                                            <p:fltVal val="0"/>
                                          </p:val>
                                        </p:tav>
                                        <p:tav tm="100000">
                                          <p:val>
                                            <p:strVal val="#ppt_h"/>
                                          </p:val>
                                        </p:tav>
                                      </p:tavLst>
                                    </p:anim>
                                    <p:anim calcmode="lin" valueType="num">
                                      <p:cBhvr>
                                        <p:cTn id="9" dur="500" fill="hold"/>
                                        <p:tgtEl>
                                          <p:spTgt spid="15363"/>
                                        </p:tgtEl>
                                        <p:attrNameLst>
                                          <p:attrName>ppt_x</p:attrName>
                                        </p:attrNameLst>
                                      </p:cBhvr>
                                      <p:tavLst>
                                        <p:tav tm="0">
                                          <p:val>
                                            <p:fltVal val="0.5"/>
                                          </p:val>
                                        </p:tav>
                                        <p:tav tm="100000">
                                          <p:val>
                                            <p:strVal val="#ppt_x"/>
                                          </p:val>
                                        </p:tav>
                                      </p:tavLst>
                                    </p:anim>
                                    <p:anim calcmode="lin" valueType="num">
                                      <p:cBhvr>
                                        <p:cTn id="10" dur="500" fill="hold"/>
                                        <p:tgtEl>
                                          <p:spTgt spid="15363"/>
                                        </p:tgtEl>
                                        <p:attrNameLst>
                                          <p:attrName>ppt_y</p:attrName>
                                        </p:attrNameLst>
                                      </p:cBhvr>
                                      <p:tavLst>
                                        <p:tav tm="0">
                                          <p:val>
                                            <p:fltVal val="0.5"/>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3" presetClass="entr" presetSubtype="272" fill="hold" grpId="0" nodeType="clickEffect">
                                  <p:stCondLst>
                                    <p:cond delay="0"/>
                                  </p:stCondLst>
                                  <p:childTnLst>
                                    <p:set>
                                      <p:cBhvr>
                                        <p:cTn id="14" dur="1" fill="hold">
                                          <p:stCondLst>
                                            <p:cond delay="0"/>
                                          </p:stCondLst>
                                        </p:cTn>
                                        <p:tgtEl>
                                          <p:spTgt spid="5124"/>
                                        </p:tgtEl>
                                        <p:attrNameLst>
                                          <p:attrName>style.visibility</p:attrName>
                                        </p:attrNameLst>
                                      </p:cBhvr>
                                      <p:to>
                                        <p:strVal val="visible"/>
                                      </p:to>
                                    </p:set>
                                    <p:anim calcmode="lin" valueType="num">
                                      <p:cBhvr>
                                        <p:cTn id="15" dur="500" fill="hold"/>
                                        <p:tgtEl>
                                          <p:spTgt spid="5124"/>
                                        </p:tgtEl>
                                        <p:attrNameLst>
                                          <p:attrName>ppt_w</p:attrName>
                                        </p:attrNameLst>
                                      </p:cBhvr>
                                      <p:tavLst>
                                        <p:tav tm="0">
                                          <p:val>
                                            <p:strVal val="2/3*#ppt_w"/>
                                          </p:val>
                                        </p:tav>
                                        <p:tav tm="100000">
                                          <p:val>
                                            <p:strVal val="#ppt_w"/>
                                          </p:val>
                                        </p:tav>
                                      </p:tavLst>
                                    </p:anim>
                                    <p:anim calcmode="lin" valueType="num">
                                      <p:cBhvr>
                                        <p:cTn id="16" dur="500" fill="hold"/>
                                        <p:tgtEl>
                                          <p:spTgt spid="512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Documents and Settings\Casa\Mis documentos\Mis imágenes\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52400"/>
            <a:ext cx="8594725" cy="575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7"/>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El conjunto son la Torre de las Campanas (Derecha) y la Torre de la Carraca (Izquierda). </a:t>
            </a:r>
          </a:p>
          <a:p>
            <a:r>
              <a:rPr lang="es-ES" sz="1400"/>
              <a:t>De la antigua fachada románica solo quedaron las estatuas de David y Salomón. </a:t>
            </a:r>
            <a:br>
              <a:rPr lang="es-ES" sz="1400"/>
            </a:br>
            <a:r>
              <a:rPr lang="es-ES" sz="1400"/>
              <a:t>La principal finalidad de esta obra fué la necesidad de proteger el Pórtico de la Gloria. </a:t>
            </a:r>
            <a:endParaRPr lang="es-ES_tradnl" sz="1400"/>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p:cTn id="7" dur="500" fill="hold"/>
                                        <p:tgtEl>
                                          <p:spTgt spid="14339"/>
                                        </p:tgtEl>
                                        <p:attrNameLst>
                                          <p:attrName>ppt_w</p:attrName>
                                        </p:attrNameLst>
                                      </p:cBhvr>
                                      <p:tavLst>
                                        <p:tav tm="0">
                                          <p:val>
                                            <p:fltVal val="0"/>
                                          </p:val>
                                        </p:tav>
                                        <p:tav tm="100000">
                                          <p:val>
                                            <p:strVal val="#ppt_w"/>
                                          </p:val>
                                        </p:tav>
                                      </p:tavLst>
                                    </p:anim>
                                    <p:anim calcmode="lin" valueType="num">
                                      <p:cBhvr>
                                        <p:cTn id="8" dur="500" fill="hold"/>
                                        <p:tgtEl>
                                          <p:spTgt spid="143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156675" name="Picture 3" descr="C:\Documents and Settings\Casa\Escritorio\Cripa\50_htm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152400"/>
            <a:ext cx="8324850" cy="576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6676"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El pórtico de la Gloria se divide en tres arcos de medio punto.</a:t>
            </a:r>
            <a:br>
              <a:rPr lang="es-ES" sz="1400"/>
            </a:br>
            <a:r>
              <a:rPr lang="es-ES" sz="1400"/>
              <a:t>Es obra del genial Maestro Mateo, representa el juicio final y lo componen más de 200 figuras. </a:t>
            </a:r>
          </a:p>
          <a:p>
            <a:r>
              <a:rPr lang="es-ES" sz="1400"/>
              <a:t>Está considerada como la obra maestra del Arte Románico.  </a:t>
            </a:r>
            <a:endParaRPr lang="es-ES_tradnl" sz="1400"/>
          </a:p>
        </p:txBody>
      </p:sp>
    </p:spTree>
  </p:cSld>
  <p:clrMapOvr>
    <a:masterClrMapping/>
  </p:clrMapOvr>
  <p:transition spd="slow" advTm="9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156675"/>
                                        </p:tgtEl>
                                        <p:attrNameLst>
                                          <p:attrName>style.visibility</p:attrName>
                                        </p:attrNameLst>
                                      </p:cBhvr>
                                      <p:to>
                                        <p:strVal val="visible"/>
                                      </p:to>
                                    </p:set>
                                    <p:animEffect transition="in" filter="box(out)">
                                      <p:cBhvr>
                                        <p:cTn id="7" dur="500"/>
                                        <p:tgtEl>
                                          <p:spTgt spid="156675"/>
                                        </p:tgtEl>
                                      </p:cBhvr>
                                    </p:animEffect>
                                  </p:childTnLst>
                                </p:cTn>
                              </p:par>
                            </p:childTnLst>
                          </p:cTn>
                        </p:par>
                        <p:par>
                          <p:cTn id="8" fill="hold" nodeType="afterGroup">
                            <p:stCondLst>
                              <p:cond delay="500"/>
                            </p:stCondLst>
                            <p:childTnLst>
                              <p:par>
                                <p:cTn id="9" presetID="23" presetClass="entr" presetSubtype="288" fill="hold" grpId="0" nodeType="afterEffect">
                                  <p:stCondLst>
                                    <p:cond delay="0"/>
                                  </p:stCondLst>
                                  <p:childTnLst>
                                    <p:set>
                                      <p:cBhvr>
                                        <p:cTn id="10" dur="1" fill="hold">
                                          <p:stCondLst>
                                            <p:cond delay="0"/>
                                          </p:stCondLst>
                                        </p:cTn>
                                        <p:tgtEl>
                                          <p:spTgt spid="156676"/>
                                        </p:tgtEl>
                                        <p:attrNameLst>
                                          <p:attrName>style.visibility</p:attrName>
                                        </p:attrNameLst>
                                      </p:cBhvr>
                                      <p:to>
                                        <p:strVal val="visible"/>
                                      </p:to>
                                    </p:set>
                                    <p:anim calcmode="lin" valueType="num">
                                      <p:cBhvr>
                                        <p:cTn id="11" dur="500" fill="hold"/>
                                        <p:tgtEl>
                                          <p:spTgt spid="156676"/>
                                        </p:tgtEl>
                                        <p:attrNameLst>
                                          <p:attrName>ppt_w</p:attrName>
                                        </p:attrNameLst>
                                      </p:cBhvr>
                                      <p:tavLst>
                                        <p:tav tm="0">
                                          <p:val>
                                            <p:strVal val="4/3*#ppt_w"/>
                                          </p:val>
                                        </p:tav>
                                        <p:tav tm="100000">
                                          <p:val>
                                            <p:strVal val="#ppt_w"/>
                                          </p:val>
                                        </p:tav>
                                      </p:tavLst>
                                    </p:anim>
                                    <p:anim calcmode="lin" valueType="num">
                                      <p:cBhvr>
                                        <p:cTn id="12" dur="500" fill="hold"/>
                                        <p:tgtEl>
                                          <p:spTgt spid="15667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76"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2" descr="C:\Documents and Settings\Casa\Mis documentos\Mis imágenes\1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52400"/>
            <a:ext cx="7694613" cy="575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Rectangle 5"/>
          <p:cNvSpPr>
            <a:spLocks noChangeArrowheads="1"/>
          </p:cNvSpPr>
          <p:nvPr/>
        </p:nvSpPr>
        <p:spPr bwMode="auto">
          <a:xfrm>
            <a:off x="152400" y="5980113"/>
            <a:ext cx="8839200" cy="81756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En lo alto, en la arquivolta aparecen los </a:t>
            </a:r>
            <a:r>
              <a:rPr lang="es-ES" sz="1400">
                <a:solidFill>
                  <a:schemeClr val="bg1"/>
                </a:solidFill>
              </a:rPr>
              <a:t>veinticuatro ancianos del Apocalipsis</a:t>
            </a:r>
            <a:r>
              <a:rPr lang="es-ES" sz="1400"/>
              <a:t> afinando sus instrumentos para dar </a:t>
            </a:r>
          </a:p>
          <a:p>
            <a:r>
              <a:rPr lang="es-ES" sz="1400"/>
              <a:t>un concierto en honor a Dios. Destacando el “organistrum”, curioso instrumento musical de la edad media que precisaba de dos ejecutantes, y que veremos más adelante con más detalle.</a:t>
            </a:r>
            <a:endParaRPr lang="es-ES_tradnl"/>
          </a:p>
        </p:txBody>
      </p:sp>
      <p:sp>
        <p:nvSpPr>
          <p:cNvPr id="9220" name="Line 6"/>
          <p:cNvSpPr>
            <a:spLocks noChangeShapeType="1"/>
          </p:cNvSpPr>
          <p:nvPr/>
        </p:nvSpPr>
        <p:spPr bwMode="auto">
          <a:xfrm flipV="1">
            <a:off x="3810000" y="1600200"/>
            <a:ext cx="1828800" cy="4419600"/>
          </a:xfrm>
          <a:prstGeom prst="line">
            <a:avLst/>
          </a:prstGeom>
          <a:noFill/>
          <a:ln w="25400" cap="rnd" algn="ctr">
            <a:solidFill>
              <a:srgbClr val="FFFFFF"/>
            </a:solidFill>
            <a:prstDash val="sysDot"/>
            <a:round/>
            <a:headEnd type="oval" w="sm" len="sm"/>
            <a:tailEnd type="triangle" w="med" len="med"/>
          </a:ln>
          <a:effectLst>
            <a:outerShdw dist="20000" dir="5400000" rotWithShape="0">
              <a:srgbClr val="000000">
                <a:alpha val="37999"/>
              </a:srgbClr>
            </a:outerShdw>
          </a:effectLst>
        </p:spPr>
        <p:txBody>
          <a:bodyPr/>
          <a:lstStyle/>
          <a:p>
            <a:pPr>
              <a:defRPr/>
            </a:pPr>
            <a:endParaRPr lang="es-ES"/>
          </a:p>
        </p:txBody>
      </p:sp>
      <p:sp>
        <p:nvSpPr>
          <p:cNvPr id="9221"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spTree>
  </p:cSld>
  <p:clrMapOvr>
    <a:masterClrMapping/>
  </p:clrMapOvr>
  <p:transition spd="slow" advTm="3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afterEffect">
                                  <p:stCondLst>
                                    <p:cond delay="0"/>
                                  </p:stCondLst>
                                  <p:childTnLst>
                                    <p:set>
                                      <p:cBhvr>
                                        <p:cTn id="6" dur="1" fill="hold">
                                          <p:stCondLst>
                                            <p:cond delay="0"/>
                                          </p:stCondLst>
                                        </p:cTn>
                                        <p:tgtEl>
                                          <p:spTgt spid="160770"/>
                                        </p:tgtEl>
                                        <p:attrNameLst>
                                          <p:attrName>style.visibility</p:attrName>
                                        </p:attrNameLst>
                                      </p:cBhvr>
                                      <p:to>
                                        <p:strVal val="visible"/>
                                      </p:to>
                                    </p:set>
                                    <p:anim calcmode="lin" valueType="num">
                                      <p:cBhvr>
                                        <p:cTn id="7" dur="500" fill="hold"/>
                                        <p:tgtEl>
                                          <p:spTgt spid="160770"/>
                                        </p:tgtEl>
                                        <p:attrNameLst>
                                          <p:attrName>ppt_w</p:attrName>
                                        </p:attrNameLst>
                                      </p:cBhvr>
                                      <p:tavLst>
                                        <p:tav tm="0">
                                          <p:val>
                                            <p:fltVal val="0"/>
                                          </p:val>
                                        </p:tav>
                                        <p:tav tm="100000">
                                          <p:val>
                                            <p:strVal val="#ppt_w"/>
                                          </p:val>
                                        </p:tav>
                                      </p:tavLst>
                                    </p:anim>
                                    <p:anim calcmode="lin" valueType="num">
                                      <p:cBhvr>
                                        <p:cTn id="8" dur="500" fill="hold"/>
                                        <p:tgtEl>
                                          <p:spTgt spid="160770"/>
                                        </p:tgtEl>
                                        <p:attrNameLst>
                                          <p:attrName>ppt_h</p:attrName>
                                        </p:attrNameLst>
                                      </p:cBhvr>
                                      <p:tavLst>
                                        <p:tav tm="0">
                                          <p:val>
                                            <p:fltVal val="0"/>
                                          </p:val>
                                        </p:tav>
                                        <p:tav tm="100000">
                                          <p:val>
                                            <p:strVal val="#ppt_h"/>
                                          </p:val>
                                        </p:tav>
                                      </p:tavLst>
                                    </p:anim>
                                    <p:anim calcmode="lin" valueType="num">
                                      <p:cBhvr>
                                        <p:cTn id="9" dur="500" fill="hold"/>
                                        <p:tgtEl>
                                          <p:spTgt spid="160770"/>
                                        </p:tgtEl>
                                        <p:attrNameLst>
                                          <p:attrName>ppt_x</p:attrName>
                                        </p:attrNameLst>
                                      </p:cBhvr>
                                      <p:tavLst>
                                        <p:tav tm="0">
                                          <p:val>
                                            <p:fltVal val="0.5"/>
                                          </p:val>
                                        </p:tav>
                                        <p:tav tm="100000">
                                          <p:val>
                                            <p:strVal val="#ppt_x"/>
                                          </p:val>
                                        </p:tav>
                                      </p:tavLst>
                                    </p:anim>
                                    <p:anim calcmode="lin" valueType="num">
                                      <p:cBhvr>
                                        <p:cTn id="10" dur="500" fill="hold"/>
                                        <p:tgtEl>
                                          <p:spTgt spid="160770"/>
                                        </p:tgtEl>
                                        <p:attrNameLst>
                                          <p:attrName>ppt_y</p:attrName>
                                        </p:attrNameLst>
                                      </p:cBhvr>
                                      <p:tavLst>
                                        <p:tav tm="0">
                                          <p:val>
                                            <p:fltVal val="0.5"/>
                                          </p:val>
                                        </p:tav>
                                        <p:tav tm="100000">
                                          <p:val>
                                            <p:strVal val="#ppt_y"/>
                                          </p:val>
                                        </p:tav>
                                      </p:tavLst>
                                    </p:anim>
                                  </p:childTnLst>
                                </p:cTn>
                              </p:par>
                            </p:childTnLst>
                          </p:cTn>
                        </p:par>
                        <p:par>
                          <p:cTn id="11" fill="hold" nodeType="afterGroup">
                            <p:stCondLst>
                              <p:cond delay="500"/>
                            </p:stCondLst>
                            <p:childTnLst>
                              <p:par>
                                <p:cTn id="12" presetID="23" presetClass="entr" presetSubtype="16" fill="hold" nodeType="afterEffect">
                                  <p:stCondLst>
                                    <p:cond delay="18000"/>
                                  </p:stCondLst>
                                  <p:childTnLst>
                                    <p:set>
                                      <p:cBhvr>
                                        <p:cTn id="13" dur="1" fill="hold">
                                          <p:stCondLst>
                                            <p:cond delay="0"/>
                                          </p:stCondLst>
                                        </p:cTn>
                                        <p:tgtEl>
                                          <p:spTgt spid="9220"/>
                                        </p:tgtEl>
                                        <p:attrNameLst>
                                          <p:attrName>style.visibility</p:attrName>
                                        </p:attrNameLst>
                                      </p:cBhvr>
                                      <p:to>
                                        <p:strVal val="visible"/>
                                      </p:to>
                                    </p:set>
                                    <p:anim calcmode="lin" valueType="num">
                                      <p:cBhvr>
                                        <p:cTn id="14" dur="500" fill="hold"/>
                                        <p:tgtEl>
                                          <p:spTgt spid="9220"/>
                                        </p:tgtEl>
                                        <p:attrNameLst>
                                          <p:attrName>ppt_w</p:attrName>
                                        </p:attrNameLst>
                                      </p:cBhvr>
                                      <p:tavLst>
                                        <p:tav tm="0">
                                          <p:val>
                                            <p:fltVal val="0"/>
                                          </p:val>
                                        </p:tav>
                                        <p:tav tm="100000">
                                          <p:val>
                                            <p:strVal val="#ppt_w"/>
                                          </p:val>
                                        </p:tav>
                                      </p:tavLst>
                                    </p:anim>
                                    <p:anim calcmode="lin" valueType="num">
                                      <p:cBhvr>
                                        <p:cTn id="15" dur="500" fill="hold"/>
                                        <p:tgtEl>
                                          <p:spTgt spid="9220"/>
                                        </p:tgtEl>
                                        <p:attrNameLst>
                                          <p:attrName>ppt_h</p:attrName>
                                        </p:attrNameLst>
                                      </p:cBhvr>
                                      <p:tavLst>
                                        <p:tav tm="0">
                                          <p:val>
                                            <p:fltVal val="0"/>
                                          </p:val>
                                        </p:tav>
                                        <p:tav tm="100000">
                                          <p:val>
                                            <p:strVal val="#ppt_h"/>
                                          </p:val>
                                        </p:tav>
                                      </p:tavLst>
                                    </p:anim>
                                  </p:childTnLst>
                                </p:cTn>
                              </p:par>
                            </p:childTnLst>
                          </p:cTn>
                        </p:par>
                        <p:par>
                          <p:cTn id="16" fill="hold" nodeType="afterGroup">
                            <p:stCondLst>
                              <p:cond delay="19000"/>
                            </p:stCondLst>
                            <p:childTnLst>
                              <p:par>
                                <p:cTn id="17" presetID="23" presetClass="entr" presetSubtype="16" fill="hold" grpId="0" nodeType="afterEffect">
                                  <p:stCondLst>
                                    <p:cond delay="12000"/>
                                  </p:stCondLst>
                                  <p:iterate type="lt">
                                    <p:tmPct val="100000"/>
                                  </p:iterate>
                                  <p:childTnLst>
                                    <p:set>
                                      <p:cBhvr>
                                        <p:cTn id="18" dur="1" fill="hold">
                                          <p:stCondLst>
                                            <p:cond delay="0"/>
                                          </p:stCondLst>
                                        </p:cTn>
                                        <p:tgtEl>
                                          <p:spTgt spid="9221"/>
                                        </p:tgtEl>
                                        <p:attrNameLst>
                                          <p:attrName>style.visibility</p:attrName>
                                        </p:attrNameLst>
                                      </p:cBhvr>
                                      <p:to>
                                        <p:strVal val="visible"/>
                                      </p:to>
                                    </p:set>
                                    <p:anim calcmode="lin" valueType="num">
                                      <p:cBhvr>
                                        <p:cTn id="19" dur="75" fill="hold"/>
                                        <p:tgtEl>
                                          <p:spTgt spid="9221"/>
                                        </p:tgtEl>
                                        <p:attrNameLst>
                                          <p:attrName>ppt_w</p:attrName>
                                        </p:attrNameLst>
                                      </p:cBhvr>
                                      <p:tavLst>
                                        <p:tav tm="0">
                                          <p:val>
                                            <p:fltVal val="0"/>
                                          </p:val>
                                        </p:tav>
                                        <p:tav tm="100000">
                                          <p:val>
                                            <p:strVal val="#ppt_w"/>
                                          </p:val>
                                        </p:tav>
                                      </p:tavLst>
                                    </p:anim>
                                    <p:anim calcmode="lin" valueType="num">
                                      <p:cBhvr>
                                        <p:cTn id="20" dur="75" fill="hold"/>
                                        <p:tgtEl>
                                          <p:spTgt spid="922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2" descr="C:\Documents and Settings\Casa\Mis documentos\Mis imágenes\1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400"/>
            <a:ext cx="8594725" cy="575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solidFill>
                  <a:schemeClr val="bg1"/>
                </a:solidFill>
              </a:rPr>
              <a:t>Cristo</a:t>
            </a:r>
            <a:r>
              <a:rPr lang="es-ES" sz="1400"/>
              <a:t> preside el tímpano (5 metros de alto). </a:t>
            </a:r>
          </a:p>
          <a:p>
            <a:r>
              <a:rPr lang="es-ES_tradnl" sz="1400"/>
              <a:t>E</a:t>
            </a:r>
            <a:r>
              <a:rPr lang="es-ES" sz="1400"/>
              <a:t>n la columna o parteluz central vemos la imagen del </a:t>
            </a:r>
            <a:r>
              <a:rPr lang="es-ES" sz="1400">
                <a:solidFill>
                  <a:schemeClr val="bg1"/>
                </a:solidFill>
              </a:rPr>
              <a:t>Apóstol </a:t>
            </a:r>
            <a:r>
              <a:rPr lang="es-ES" sz="1400"/>
              <a:t> </a:t>
            </a:r>
            <a:r>
              <a:rPr lang="es-ES" sz="1400">
                <a:solidFill>
                  <a:schemeClr val="bg1"/>
                </a:solidFill>
              </a:rPr>
              <a:t>Santiago</a:t>
            </a:r>
            <a:endParaRPr lang="es-ES_tradnl" sz="1400"/>
          </a:p>
        </p:txBody>
      </p:sp>
      <p:sp>
        <p:nvSpPr>
          <p:cNvPr id="161798" name="Line 6"/>
          <p:cNvSpPr>
            <a:spLocks noChangeShapeType="1"/>
          </p:cNvSpPr>
          <p:nvPr/>
        </p:nvSpPr>
        <p:spPr bwMode="auto">
          <a:xfrm flipV="1">
            <a:off x="3276600" y="2133600"/>
            <a:ext cx="914400" cy="3962400"/>
          </a:xfrm>
          <a:prstGeom prst="line">
            <a:avLst/>
          </a:prstGeom>
          <a:noFill/>
          <a:ln w="25400" cap="rnd" algn="ctr">
            <a:solidFill>
              <a:schemeClr val="bg1"/>
            </a:solidFill>
            <a:prstDash val="sysDot"/>
            <a:round/>
            <a:headEnd type="oval" w="sm" len="sm"/>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161799" name="Line 7"/>
          <p:cNvSpPr>
            <a:spLocks noChangeShapeType="1"/>
          </p:cNvSpPr>
          <p:nvPr/>
        </p:nvSpPr>
        <p:spPr bwMode="auto">
          <a:xfrm flipH="1" flipV="1">
            <a:off x="4876800" y="5105400"/>
            <a:ext cx="1600200" cy="1219200"/>
          </a:xfrm>
          <a:prstGeom prst="line">
            <a:avLst/>
          </a:prstGeom>
          <a:noFill/>
          <a:ln w="25400" cap="rnd" algn="ctr">
            <a:solidFill>
              <a:schemeClr val="bg1"/>
            </a:solidFill>
            <a:prstDash val="sysDot"/>
            <a:round/>
            <a:headEnd type="oval" w="sm" len="sm"/>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10246"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61794"/>
                                        </p:tgtEl>
                                        <p:attrNameLst>
                                          <p:attrName>style.visibility</p:attrName>
                                        </p:attrNameLst>
                                      </p:cBhvr>
                                      <p:to>
                                        <p:strVal val="visible"/>
                                      </p:to>
                                    </p:set>
                                    <p:anim calcmode="lin" valueType="num">
                                      <p:cBhvr>
                                        <p:cTn id="7" dur="500" fill="hold"/>
                                        <p:tgtEl>
                                          <p:spTgt spid="161794"/>
                                        </p:tgtEl>
                                        <p:attrNameLst>
                                          <p:attrName>ppt_w</p:attrName>
                                        </p:attrNameLst>
                                      </p:cBhvr>
                                      <p:tavLst>
                                        <p:tav tm="0">
                                          <p:val>
                                            <p:fltVal val="0"/>
                                          </p:val>
                                        </p:tav>
                                        <p:tav tm="100000">
                                          <p:val>
                                            <p:strVal val="#ppt_w"/>
                                          </p:val>
                                        </p:tav>
                                      </p:tavLst>
                                    </p:anim>
                                    <p:anim calcmode="lin" valueType="num">
                                      <p:cBhvr>
                                        <p:cTn id="8" dur="500" fill="hold"/>
                                        <p:tgtEl>
                                          <p:spTgt spid="161794"/>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grpId="0" nodeType="afterEffect">
                                  <p:stCondLst>
                                    <p:cond delay="9000"/>
                                  </p:stCondLst>
                                  <p:childTnLst>
                                    <p:set>
                                      <p:cBhvr>
                                        <p:cTn id="11" dur="1" fill="hold">
                                          <p:stCondLst>
                                            <p:cond delay="0"/>
                                          </p:stCondLst>
                                        </p:cTn>
                                        <p:tgtEl>
                                          <p:spTgt spid="161798"/>
                                        </p:tgtEl>
                                        <p:attrNameLst>
                                          <p:attrName>style.visibility</p:attrName>
                                        </p:attrNameLst>
                                      </p:cBhvr>
                                      <p:to>
                                        <p:strVal val="visible"/>
                                      </p:to>
                                    </p:set>
                                    <p:anim calcmode="lin" valueType="num">
                                      <p:cBhvr>
                                        <p:cTn id="12" dur="500" fill="hold"/>
                                        <p:tgtEl>
                                          <p:spTgt spid="161798"/>
                                        </p:tgtEl>
                                        <p:attrNameLst>
                                          <p:attrName>ppt_w</p:attrName>
                                        </p:attrNameLst>
                                      </p:cBhvr>
                                      <p:tavLst>
                                        <p:tav tm="0">
                                          <p:val>
                                            <p:fltVal val="0"/>
                                          </p:val>
                                        </p:tav>
                                        <p:tav tm="100000">
                                          <p:val>
                                            <p:strVal val="#ppt_w"/>
                                          </p:val>
                                        </p:tav>
                                      </p:tavLst>
                                    </p:anim>
                                    <p:anim calcmode="lin" valueType="num">
                                      <p:cBhvr>
                                        <p:cTn id="13" dur="500" fill="hold"/>
                                        <p:tgtEl>
                                          <p:spTgt spid="161798"/>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0000"/>
                            </p:stCondLst>
                            <p:childTnLst>
                              <p:par>
                                <p:cTn id="15" presetID="23" presetClass="entr" presetSubtype="16" fill="hold" grpId="0" nodeType="afterEffect">
                                  <p:stCondLst>
                                    <p:cond delay="2000"/>
                                  </p:stCondLst>
                                  <p:childTnLst>
                                    <p:set>
                                      <p:cBhvr>
                                        <p:cTn id="16" dur="1" fill="hold">
                                          <p:stCondLst>
                                            <p:cond delay="0"/>
                                          </p:stCondLst>
                                        </p:cTn>
                                        <p:tgtEl>
                                          <p:spTgt spid="161799"/>
                                        </p:tgtEl>
                                        <p:attrNameLst>
                                          <p:attrName>style.visibility</p:attrName>
                                        </p:attrNameLst>
                                      </p:cBhvr>
                                      <p:to>
                                        <p:strVal val="visible"/>
                                      </p:to>
                                    </p:set>
                                    <p:anim calcmode="lin" valueType="num">
                                      <p:cBhvr>
                                        <p:cTn id="17" dur="500" fill="hold"/>
                                        <p:tgtEl>
                                          <p:spTgt spid="161799"/>
                                        </p:tgtEl>
                                        <p:attrNameLst>
                                          <p:attrName>ppt_w</p:attrName>
                                        </p:attrNameLst>
                                      </p:cBhvr>
                                      <p:tavLst>
                                        <p:tav tm="0">
                                          <p:val>
                                            <p:fltVal val="0"/>
                                          </p:val>
                                        </p:tav>
                                        <p:tav tm="100000">
                                          <p:val>
                                            <p:strVal val="#ppt_w"/>
                                          </p:val>
                                        </p:tav>
                                      </p:tavLst>
                                    </p:anim>
                                    <p:anim calcmode="lin" valueType="num">
                                      <p:cBhvr>
                                        <p:cTn id="18" dur="500" fill="hold"/>
                                        <p:tgtEl>
                                          <p:spTgt spid="161799"/>
                                        </p:tgtEl>
                                        <p:attrNameLst>
                                          <p:attrName>ppt_h</p:attrName>
                                        </p:attrNameLst>
                                      </p:cBhvr>
                                      <p:tavLst>
                                        <p:tav tm="0">
                                          <p:val>
                                            <p:fltVal val="0"/>
                                          </p:val>
                                        </p:tav>
                                        <p:tav tm="100000">
                                          <p:val>
                                            <p:strVal val="#ppt_h"/>
                                          </p:val>
                                        </p:tav>
                                      </p:tavLst>
                                    </p:anim>
                                  </p:childTnLst>
                                </p:cTn>
                              </p:par>
                            </p:childTnLst>
                          </p:cTn>
                        </p:par>
                        <p:par>
                          <p:cTn id="19" fill="hold" nodeType="afterGroup">
                            <p:stCondLst>
                              <p:cond delay="12500"/>
                            </p:stCondLst>
                            <p:childTnLst>
                              <p:par>
                                <p:cTn id="20" presetID="23" presetClass="entr" presetSubtype="16" fill="hold" grpId="0" nodeType="afterEffect">
                                  <p:stCondLst>
                                    <p:cond delay="14000"/>
                                  </p:stCondLst>
                                  <p:iterate type="lt">
                                    <p:tmPct val="100000"/>
                                  </p:iterate>
                                  <p:childTnLst>
                                    <p:set>
                                      <p:cBhvr>
                                        <p:cTn id="21" dur="1" fill="hold">
                                          <p:stCondLst>
                                            <p:cond delay="0"/>
                                          </p:stCondLst>
                                        </p:cTn>
                                        <p:tgtEl>
                                          <p:spTgt spid="10246"/>
                                        </p:tgtEl>
                                        <p:attrNameLst>
                                          <p:attrName>style.visibility</p:attrName>
                                        </p:attrNameLst>
                                      </p:cBhvr>
                                      <p:to>
                                        <p:strVal val="visible"/>
                                      </p:to>
                                    </p:set>
                                    <p:anim calcmode="lin" valueType="num">
                                      <p:cBhvr>
                                        <p:cTn id="22" dur="75" fill="hold"/>
                                        <p:tgtEl>
                                          <p:spTgt spid="10246"/>
                                        </p:tgtEl>
                                        <p:attrNameLst>
                                          <p:attrName>ppt_w</p:attrName>
                                        </p:attrNameLst>
                                      </p:cBhvr>
                                      <p:tavLst>
                                        <p:tav tm="0">
                                          <p:val>
                                            <p:fltVal val="0"/>
                                          </p:val>
                                        </p:tav>
                                        <p:tav tm="100000">
                                          <p:val>
                                            <p:strVal val="#ppt_w"/>
                                          </p:val>
                                        </p:tav>
                                      </p:tavLst>
                                    </p:anim>
                                    <p:anim calcmode="lin" valueType="num">
                                      <p:cBhvr>
                                        <p:cTn id="23" dur="75" fill="hold"/>
                                        <p:tgtEl>
                                          <p:spTgt spid="1024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798" grpId="0" animBg="1"/>
      <p:bldP spid="161799" grpId="0" animBg="1"/>
      <p:bldP spid="1024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62818" name="Picture 2" descr="C:\Documents and Settings\Casa\Mis documentos\Mis imágenes\1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52400"/>
            <a:ext cx="7694613" cy="575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En el centro se observa un Jesucristo mostrándonos las llagas de sus pies y de sus manos, muestra de su sufrimiento como humano, rodeándolo aparece el tetramorfos (representación divina de los cuatro Evangelistas). </a:t>
            </a:r>
          </a:p>
          <a:p>
            <a:r>
              <a:rPr lang="es-ES" sz="1400"/>
              <a:t>A ambos lados de Cristo observamos también a los ángeles portando objetos de la pasión</a:t>
            </a:r>
            <a:endParaRPr lang="es-ES_tradnl" sz="1400"/>
          </a:p>
        </p:txBody>
      </p:sp>
      <p:sp>
        <p:nvSpPr>
          <p:cNvPr id="162821" name="Rectangle 5"/>
          <p:cNvSpPr>
            <a:spLocks noGrp="1" noChangeArrowheads="1"/>
          </p:cNvSpPr>
          <p:nvPr>
            <p:ph type="title" idx="4294967295"/>
          </p:nvPr>
        </p:nvSpPr>
        <p:spPr>
          <a:xfrm>
            <a:off x="714375" y="2286000"/>
            <a:ext cx="1295400" cy="304800"/>
          </a:xfrm>
          <a:solidFill>
            <a:schemeClr val="accent1">
              <a:alpha val="50000"/>
            </a:schemeClr>
          </a:solidFill>
          <a:ln>
            <a:solidFill>
              <a:schemeClr val="accent1"/>
            </a:solidFill>
          </a:ln>
        </p:spPr>
        <p:txBody>
          <a:bodyPr/>
          <a:lstStyle/>
          <a:p>
            <a:pPr>
              <a:defRPr/>
            </a:pPr>
            <a:r>
              <a:rPr lang="es-ES_tradnl" sz="1600" b="1" i="1" dirty="0" err="1">
                <a:solidFill>
                  <a:schemeClr val="accent3"/>
                </a:solidFill>
              </a:rPr>
              <a:t>Organistrum</a:t>
            </a:r>
            <a:endParaRPr lang="es-ES_tradnl" dirty="0">
              <a:solidFill>
                <a:schemeClr val="accent3"/>
              </a:solidFill>
            </a:endParaRPr>
          </a:p>
        </p:txBody>
      </p:sp>
      <p:sp>
        <p:nvSpPr>
          <p:cNvPr id="162822" name="Line 6"/>
          <p:cNvSpPr>
            <a:spLocks noChangeShapeType="1"/>
          </p:cNvSpPr>
          <p:nvPr/>
        </p:nvSpPr>
        <p:spPr bwMode="auto">
          <a:xfrm flipV="1">
            <a:off x="1371600" y="1066800"/>
            <a:ext cx="2971800" cy="1219200"/>
          </a:xfrm>
          <a:prstGeom prst="line">
            <a:avLst/>
          </a:prstGeom>
          <a:noFill/>
          <a:ln w="38100" cap="rnd" algn="ctr">
            <a:solidFill>
              <a:schemeClr val="accent1"/>
            </a:solidFill>
            <a:prstDash val="sysDot"/>
            <a:round/>
            <a:headEnd type="oval" w="sm" len="sm"/>
            <a:tailEnd type="triangle" w="med" len="med"/>
          </a:ln>
          <a:effectLst>
            <a:outerShdw dist="23000" dir="5400000" rotWithShape="0">
              <a:srgbClr val="000000">
                <a:alpha val="34998"/>
              </a:srgbClr>
            </a:outerShdw>
          </a:effectLst>
        </p:spPr>
        <p:txBody>
          <a:bodyPr/>
          <a:lstStyle/>
          <a:p>
            <a:pPr>
              <a:defRPr/>
            </a:pPr>
            <a:endParaRPr lang="es-ES"/>
          </a:p>
        </p:txBody>
      </p:sp>
      <p:sp>
        <p:nvSpPr>
          <p:cNvPr id="11270"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62818"/>
                                        </p:tgtEl>
                                        <p:attrNameLst>
                                          <p:attrName>style.visibility</p:attrName>
                                        </p:attrNameLst>
                                      </p:cBhvr>
                                      <p:to>
                                        <p:strVal val="visible"/>
                                      </p:to>
                                    </p:set>
                                    <p:anim calcmode="lin" valueType="num">
                                      <p:cBhvr>
                                        <p:cTn id="7" dur="500" fill="hold"/>
                                        <p:tgtEl>
                                          <p:spTgt spid="162818"/>
                                        </p:tgtEl>
                                        <p:attrNameLst>
                                          <p:attrName>ppt_w</p:attrName>
                                        </p:attrNameLst>
                                      </p:cBhvr>
                                      <p:tavLst>
                                        <p:tav tm="0">
                                          <p:val>
                                            <p:fltVal val="0"/>
                                          </p:val>
                                        </p:tav>
                                        <p:tav tm="100000">
                                          <p:val>
                                            <p:strVal val="#ppt_w"/>
                                          </p:val>
                                        </p:tav>
                                      </p:tavLst>
                                    </p:anim>
                                    <p:anim calcmode="lin" valueType="num">
                                      <p:cBhvr>
                                        <p:cTn id="8" dur="500" fill="hold"/>
                                        <p:tgtEl>
                                          <p:spTgt spid="162818"/>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grpId="0" nodeType="afterEffect">
                                  <p:stCondLst>
                                    <p:cond delay="20000"/>
                                  </p:stCondLst>
                                  <p:childTnLst>
                                    <p:set>
                                      <p:cBhvr>
                                        <p:cTn id="11" dur="1" fill="hold">
                                          <p:stCondLst>
                                            <p:cond delay="0"/>
                                          </p:stCondLst>
                                        </p:cTn>
                                        <p:tgtEl>
                                          <p:spTgt spid="162821"/>
                                        </p:tgtEl>
                                        <p:attrNameLst>
                                          <p:attrName>style.visibility</p:attrName>
                                        </p:attrNameLst>
                                      </p:cBhvr>
                                      <p:to>
                                        <p:strVal val="visible"/>
                                      </p:to>
                                    </p:set>
                                    <p:anim calcmode="lin" valueType="num">
                                      <p:cBhvr>
                                        <p:cTn id="12" dur="500" fill="hold"/>
                                        <p:tgtEl>
                                          <p:spTgt spid="162821"/>
                                        </p:tgtEl>
                                        <p:attrNameLst>
                                          <p:attrName>ppt_w</p:attrName>
                                        </p:attrNameLst>
                                      </p:cBhvr>
                                      <p:tavLst>
                                        <p:tav tm="0">
                                          <p:val>
                                            <p:fltVal val="0"/>
                                          </p:val>
                                        </p:tav>
                                        <p:tav tm="100000">
                                          <p:val>
                                            <p:strVal val="#ppt_w"/>
                                          </p:val>
                                        </p:tav>
                                      </p:tavLst>
                                    </p:anim>
                                    <p:anim calcmode="lin" valueType="num">
                                      <p:cBhvr>
                                        <p:cTn id="13" dur="500" fill="hold"/>
                                        <p:tgtEl>
                                          <p:spTgt spid="162821"/>
                                        </p:tgtEl>
                                        <p:attrNameLst>
                                          <p:attrName>ppt_h</p:attrName>
                                        </p:attrNameLst>
                                      </p:cBhvr>
                                      <p:tavLst>
                                        <p:tav tm="0">
                                          <p:val>
                                            <p:fltVal val="0"/>
                                          </p:val>
                                        </p:tav>
                                        <p:tav tm="100000">
                                          <p:val>
                                            <p:strVal val="#ppt_h"/>
                                          </p:val>
                                        </p:tav>
                                      </p:tavLst>
                                    </p:anim>
                                  </p:childTnLst>
                                </p:cTn>
                              </p:par>
                            </p:childTnLst>
                          </p:cTn>
                        </p:par>
                        <p:par>
                          <p:cTn id="14" fill="hold" nodeType="afterGroup">
                            <p:stCondLst>
                              <p:cond delay="21000"/>
                            </p:stCondLst>
                            <p:childTnLst>
                              <p:par>
                                <p:cTn id="15" presetID="23" presetClass="entr" presetSubtype="16" fill="hold" nodeType="afterEffect">
                                  <p:stCondLst>
                                    <p:cond delay="1000"/>
                                  </p:stCondLst>
                                  <p:childTnLst>
                                    <p:set>
                                      <p:cBhvr>
                                        <p:cTn id="16" dur="1" fill="hold">
                                          <p:stCondLst>
                                            <p:cond delay="0"/>
                                          </p:stCondLst>
                                        </p:cTn>
                                        <p:tgtEl>
                                          <p:spTgt spid="162822"/>
                                        </p:tgtEl>
                                        <p:attrNameLst>
                                          <p:attrName>style.visibility</p:attrName>
                                        </p:attrNameLst>
                                      </p:cBhvr>
                                      <p:to>
                                        <p:strVal val="visible"/>
                                      </p:to>
                                    </p:set>
                                    <p:anim calcmode="lin" valueType="num">
                                      <p:cBhvr>
                                        <p:cTn id="17" dur="500" fill="hold"/>
                                        <p:tgtEl>
                                          <p:spTgt spid="162822"/>
                                        </p:tgtEl>
                                        <p:attrNameLst>
                                          <p:attrName>ppt_w</p:attrName>
                                        </p:attrNameLst>
                                      </p:cBhvr>
                                      <p:tavLst>
                                        <p:tav tm="0">
                                          <p:val>
                                            <p:fltVal val="0"/>
                                          </p:val>
                                        </p:tav>
                                        <p:tav tm="100000">
                                          <p:val>
                                            <p:strVal val="#ppt_w"/>
                                          </p:val>
                                        </p:tav>
                                      </p:tavLst>
                                    </p:anim>
                                    <p:anim calcmode="lin" valueType="num">
                                      <p:cBhvr>
                                        <p:cTn id="18" dur="500" fill="hold"/>
                                        <p:tgtEl>
                                          <p:spTgt spid="162822"/>
                                        </p:tgtEl>
                                        <p:attrNameLst>
                                          <p:attrName>ppt_h</p:attrName>
                                        </p:attrNameLst>
                                      </p:cBhvr>
                                      <p:tavLst>
                                        <p:tav tm="0">
                                          <p:val>
                                            <p:fltVal val="0"/>
                                          </p:val>
                                        </p:tav>
                                        <p:tav tm="100000">
                                          <p:val>
                                            <p:strVal val="#ppt_h"/>
                                          </p:val>
                                        </p:tav>
                                      </p:tavLst>
                                    </p:anim>
                                  </p:childTnLst>
                                </p:cTn>
                              </p:par>
                            </p:childTnLst>
                          </p:cTn>
                        </p:par>
                        <p:par>
                          <p:cTn id="19" fill="hold" nodeType="afterGroup">
                            <p:stCondLst>
                              <p:cond delay="22500"/>
                            </p:stCondLst>
                            <p:childTnLst>
                              <p:par>
                                <p:cTn id="20" presetID="23" presetClass="entr" presetSubtype="16" fill="hold" grpId="0" nodeType="afterEffect">
                                  <p:stCondLst>
                                    <p:cond delay="12000"/>
                                  </p:stCondLst>
                                  <p:iterate type="lt">
                                    <p:tmPct val="100000"/>
                                  </p:iterate>
                                  <p:childTnLst>
                                    <p:set>
                                      <p:cBhvr>
                                        <p:cTn id="21" dur="1" fill="hold">
                                          <p:stCondLst>
                                            <p:cond delay="0"/>
                                          </p:stCondLst>
                                        </p:cTn>
                                        <p:tgtEl>
                                          <p:spTgt spid="11270"/>
                                        </p:tgtEl>
                                        <p:attrNameLst>
                                          <p:attrName>style.visibility</p:attrName>
                                        </p:attrNameLst>
                                      </p:cBhvr>
                                      <p:to>
                                        <p:strVal val="visible"/>
                                      </p:to>
                                    </p:set>
                                    <p:anim calcmode="lin" valueType="num">
                                      <p:cBhvr>
                                        <p:cTn id="22" dur="75" fill="hold"/>
                                        <p:tgtEl>
                                          <p:spTgt spid="11270"/>
                                        </p:tgtEl>
                                        <p:attrNameLst>
                                          <p:attrName>ppt_w</p:attrName>
                                        </p:attrNameLst>
                                      </p:cBhvr>
                                      <p:tavLst>
                                        <p:tav tm="0">
                                          <p:val>
                                            <p:fltVal val="0"/>
                                          </p:val>
                                        </p:tav>
                                        <p:tav tm="100000">
                                          <p:val>
                                            <p:strVal val="#ppt_w"/>
                                          </p:val>
                                        </p:tav>
                                      </p:tavLst>
                                    </p:anim>
                                    <p:anim calcmode="lin" valueType="num">
                                      <p:cBhvr>
                                        <p:cTn id="23" dur="75" fill="hold"/>
                                        <p:tgtEl>
                                          <p:spTgt spid="1127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821" grpId="0" animBg="1" autoUpdateAnimBg="0"/>
      <p:bldP spid="11270"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31074" name="Picture 2" descr="C:\Documents and Settings\Casa\Mis documentos\Mis imágenes\2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52400"/>
            <a:ext cx="7694613" cy="575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Rectangle 5"/>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A  la derecha está el Pilar de los Apóstoles: </a:t>
            </a:r>
            <a:r>
              <a:rPr lang="es-ES" sz="1400">
                <a:solidFill>
                  <a:schemeClr val="bg1"/>
                </a:solidFill>
              </a:rPr>
              <a:t>San Pedro, San Pablo, Santiago y Juan.</a:t>
            </a:r>
            <a:endParaRPr lang="es-ES_tradnl"/>
          </a:p>
        </p:txBody>
      </p:sp>
      <p:sp>
        <p:nvSpPr>
          <p:cNvPr id="131078" name="Rectangle 6"/>
          <p:cNvSpPr>
            <a:spLocks noGrp="1" noChangeArrowheads="1"/>
          </p:cNvSpPr>
          <p:nvPr>
            <p:ph type="title" idx="4294967295"/>
          </p:nvPr>
        </p:nvSpPr>
        <p:spPr>
          <a:xfrm>
            <a:off x="2133600" y="5562600"/>
            <a:ext cx="838200" cy="152400"/>
          </a:xfrm>
          <a:noFill/>
        </p:spPr>
        <p:txBody>
          <a:bodyPr/>
          <a:lstStyle/>
          <a:p>
            <a:r>
              <a:rPr lang="es-ES" sz="1600" b="1" i="1" smtClean="0">
                <a:solidFill>
                  <a:schemeClr val="bg1"/>
                </a:solidFill>
              </a:rPr>
              <a:t>Pedro</a:t>
            </a:r>
            <a:endParaRPr lang="es-ES_tradnl" sz="1200" b="1" i="1" smtClean="0">
              <a:solidFill>
                <a:srgbClr val="FFFF00"/>
              </a:solidFill>
            </a:endParaRPr>
          </a:p>
        </p:txBody>
      </p:sp>
      <p:sp>
        <p:nvSpPr>
          <p:cNvPr id="131079" name="Rectangle 7"/>
          <p:cNvSpPr>
            <a:spLocks noChangeArrowheads="1"/>
          </p:cNvSpPr>
          <p:nvPr/>
        </p:nvSpPr>
        <p:spPr bwMode="auto">
          <a:xfrm>
            <a:off x="3048000" y="52578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800">
                <a:solidFill>
                  <a:schemeClr val="bg1"/>
                </a:solidFill>
              </a:rPr>
              <a:t>Pablo</a:t>
            </a:r>
            <a:endParaRPr lang="es-ES_tradnl" sz="1600">
              <a:solidFill>
                <a:schemeClr val="bg1"/>
              </a:solidFill>
            </a:endParaRPr>
          </a:p>
        </p:txBody>
      </p:sp>
      <p:sp>
        <p:nvSpPr>
          <p:cNvPr id="131080" name="Rectangle 8"/>
          <p:cNvSpPr>
            <a:spLocks noChangeArrowheads="1"/>
          </p:cNvSpPr>
          <p:nvPr/>
        </p:nvSpPr>
        <p:spPr bwMode="auto">
          <a:xfrm>
            <a:off x="4495800" y="5257800"/>
            <a:ext cx="1143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_tradnl" sz="1600">
                <a:solidFill>
                  <a:schemeClr val="bg1"/>
                </a:solidFill>
              </a:rPr>
              <a:t>Santiago</a:t>
            </a:r>
            <a:endParaRPr lang="es-ES_tradnl" sz="4400" b="0" i="0">
              <a:solidFill>
                <a:schemeClr val="bg1"/>
              </a:solidFill>
            </a:endParaRPr>
          </a:p>
        </p:txBody>
      </p:sp>
      <p:sp>
        <p:nvSpPr>
          <p:cNvPr id="131081" name="Rectangle 9"/>
          <p:cNvSpPr>
            <a:spLocks noChangeArrowheads="1"/>
          </p:cNvSpPr>
          <p:nvPr/>
        </p:nvSpPr>
        <p:spPr bwMode="auto">
          <a:xfrm>
            <a:off x="6096000" y="5334000"/>
            <a:ext cx="762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_tradnl" sz="1600">
                <a:solidFill>
                  <a:schemeClr val="bg1"/>
                </a:solidFill>
              </a:rPr>
              <a:t>Juan</a:t>
            </a:r>
            <a:endParaRPr lang="es-ES_tradnl" sz="4400" b="0" i="0">
              <a:solidFill>
                <a:schemeClr val="bg1"/>
              </a:solidFill>
            </a:endParaRPr>
          </a:p>
        </p:txBody>
      </p:sp>
      <p:sp>
        <p:nvSpPr>
          <p:cNvPr id="12296"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afterEffect">
                                  <p:stCondLst>
                                    <p:cond delay="0"/>
                                  </p:stCondLst>
                                  <p:childTnLst>
                                    <p:set>
                                      <p:cBhvr>
                                        <p:cTn id="6" dur="1" fill="hold">
                                          <p:stCondLst>
                                            <p:cond delay="0"/>
                                          </p:stCondLst>
                                        </p:cTn>
                                        <p:tgtEl>
                                          <p:spTgt spid="131074"/>
                                        </p:tgtEl>
                                        <p:attrNameLst>
                                          <p:attrName>style.visibility</p:attrName>
                                        </p:attrNameLst>
                                      </p:cBhvr>
                                      <p:to>
                                        <p:strVal val="visible"/>
                                      </p:to>
                                    </p:set>
                                    <p:anim calcmode="lin" valueType="num">
                                      <p:cBhvr>
                                        <p:cTn id="7" dur="500" fill="hold"/>
                                        <p:tgtEl>
                                          <p:spTgt spid="131074"/>
                                        </p:tgtEl>
                                        <p:attrNameLst>
                                          <p:attrName>ppt_w</p:attrName>
                                        </p:attrNameLst>
                                      </p:cBhvr>
                                      <p:tavLst>
                                        <p:tav tm="0">
                                          <p:val>
                                            <p:strVal val="2/3*#ppt_w"/>
                                          </p:val>
                                        </p:tav>
                                        <p:tav tm="100000">
                                          <p:val>
                                            <p:strVal val="#ppt_w"/>
                                          </p:val>
                                        </p:tav>
                                      </p:tavLst>
                                    </p:anim>
                                    <p:anim calcmode="lin" valueType="num">
                                      <p:cBhvr>
                                        <p:cTn id="8" dur="500" fill="hold"/>
                                        <p:tgtEl>
                                          <p:spTgt spid="131074"/>
                                        </p:tgtEl>
                                        <p:attrNameLst>
                                          <p:attrName>ppt_h</p:attrName>
                                        </p:attrNameLst>
                                      </p:cBhvr>
                                      <p:tavLst>
                                        <p:tav tm="0">
                                          <p:val>
                                            <p:strVal val="2/3*#ppt_h"/>
                                          </p:val>
                                        </p:tav>
                                        <p:tav tm="100000">
                                          <p:val>
                                            <p:strVal val="#ppt_h"/>
                                          </p:val>
                                        </p:tav>
                                      </p:tavLst>
                                    </p:anim>
                                  </p:childTnLst>
                                </p:cTn>
                              </p:par>
                            </p:childTnLst>
                          </p:cTn>
                        </p:par>
                        <p:par>
                          <p:cTn id="9" fill="hold" nodeType="afterGroup">
                            <p:stCondLst>
                              <p:cond delay="500"/>
                            </p:stCondLst>
                            <p:childTnLst>
                              <p:par>
                                <p:cTn id="10" presetID="2" presetClass="entr" presetSubtype="12" fill="hold" grpId="0" nodeType="afterEffect">
                                  <p:stCondLst>
                                    <p:cond delay="5000"/>
                                  </p:stCondLst>
                                  <p:childTnLst>
                                    <p:set>
                                      <p:cBhvr>
                                        <p:cTn id="11" dur="1" fill="hold">
                                          <p:stCondLst>
                                            <p:cond delay="0"/>
                                          </p:stCondLst>
                                        </p:cTn>
                                        <p:tgtEl>
                                          <p:spTgt spid="131078"/>
                                        </p:tgtEl>
                                        <p:attrNameLst>
                                          <p:attrName>style.visibility</p:attrName>
                                        </p:attrNameLst>
                                      </p:cBhvr>
                                      <p:to>
                                        <p:strVal val="visible"/>
                                      </p:to>
                                    </p:set>
                                    <p:anim calcmode="lin" valueType="num">
                                      <p:cBhvr additive="base">
                                        <p:cTn id="12" dur="500" fill="hold"/>
                                        <p:tgtEl>
                                          <p:spTgt spid="131078"/>
                                        </p:tgtEl>
                                        <p:attrNameLst>
                                          <p:attrName>ppt_x</p:attrName>
                                        </p:attrNameLst>
                                      </p:cBhvr>
                                      <p:tavLst>
                                        <p:tav tm="0">
                                          <p:val>
                                            <p:strVal val="0-#ppt_w/2"/>
                                          </p:val>
                                        </p:tav>
                                        <p:tav tm="100000">
                                          <p:val>
                                            <p:strVal val="#ppt_x"/>
                                          </p:val>
                                        </p:tav>
                                      </p:tavLst>
                                    </p:anim>
                                    <p:anim calcmode="lin" valueType="num">
                                      <p:cBhvr additive="base">
                                        <p:cTn id="13" dur="500" fill="hold"/>
                                        <p:tgtEl>
                                          <p:spTgt spid="131078"/>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6000"/>
                            </p:stCondLst>
                            <p:childTnLst>
                              <p:par>
                                <p:cTn id="15" presetID="2" presetClass="entr" presetSubtype="4" fill="hold" grpId="0" nodeType="afterEffect">
                                  <p:stCondLst>
                                    <p:cond delay="1000"/>
                                  </p:stCondLst>
                                  <p:childTnLst>
                                    <p:set>
                                      <p:cBhvr>
                                        <p:cTn id="16" dur="1" fill="hold">
                                          <p:stCondLst>
                                            <p:cond delay="0"/>
                                          </p:stCondLst>
                                        </p:cTn>
                                        <p:tgtEl>
                                          <p:spTgt spid="131079"/>
                                        </p:tgtEl>
                                        <p:attrNameLst>
                                          <p:attrName>style.visibility</p:attrName>
                                        </p:attrNameLst>
                                      </p:cBhvr>
                                      <p:to>
                                        <p:strVal val="visible"/>
                                      </p:to>
                                    </p:set>
                                    <p:anim calcmode="lin" valueType="num">
                                      <p:cBhvr additive="base">
                                        <p:cTn id="17" dur="500" fill="hold"/>
                                        <p:tgtEl>
                                          <p:spTgt spid="131079"/>
                                        </p:tgtEl>
                                        <p:attrNameLst>
                                          <p:attrName>ppt_x</p:attrName>
                                        </p:attrNameLst>
                                      </p:cBhvr>
                                      <p:tavLst>
                                        <p:tav tm="0">
                                          <p:val>
                                            <p:strVal val="#ppt_x"/>
                                          </p:val>
                                        </p:tav>
                                        <p:tav tm="100000">
                                          <p:val>
                                            <p:strVal val="#ppt_x"/>
                                          </p:val>
                                        </p:tav>
                                      </p:tavLst>
                                    </p:anim>
                                    <p:anim calcmode="lin" valueType="num">
                                      <p:cBhvr additive="base">
                                        <p:cTn id="18" dur="500" fill="hold"/>
                                        <p:tgtEl>
                                          <p:spTgt spid="131079"/>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7500"/>
                            </p:stCondLst>
                            <p:childTnLst>
                              <p:par>
                                <p:cTn id="20" presetID="2" presetClass="entr" presetSubtype="4" fill="hold" grpId="0" nodeType="afterEffect">
                                  <p:stCondLst>
                                    <p:cond delay="1000"/>
                                  </p:stCondLst>
                                  <p:childTnLst>
                                    <p:set>
                                      <p:cBhvr>
                                        <p:cTn id="21" dur="1" fill="hold">
                                          <p:stCondLst>
                                            <p:cond delay="0"/>
                                          </p:stCondLst>
                                        </p:cTn>
                                        <p:tgtEl>
                                          <p:spTgt spid="131080"/>
                                        </p:tgtEl>
                                        <p:attrNameLst>
                                          <p:attrName>style.visibility</p:attrName>
                                        </p:attrNameLst>
                                      </p:cBhvr>
                                      <p:to>
                                        <p:strVal val="visible"/>
                                      </p:to>
                                    </p:set>
                                    <p:anim calcmode="lin" valueType="num">
                                      <p:cBhvr additive="base">
                                        <p:cTn id="22" dur="500" fill="hold"/>
                                        <p:tgtEl>
                                          <p:spTgt spid="131080"/>
                                        </p:tgtEl>
                                        <p:attrNameLst>
                                          <p:attrName>ppt_x</p:attrName>
                                        </p:attrNameLst>
                                      </p:cBhvr>
                                      <p:tavLst>
                                        <p:tav tm="0">
                                          <p:val>
                                            <p:strVal val="#ppt_x"/>
                                          </p:val>
                                        </p:tav>
                                        <p:tav tm="100000">
                                          <p:val>
                                            <p:strVal val="#ppt_x"/>
                                          </p:val>
                                        </p:tav>
                                      </p:tavLst>
                                    </p:anim>
                                    <p:anim calcmode="lin" valueType="num">
                                      <p:cBhvr additive="base">
                                        <p:cTn id="23" dur="500" fill="hold"/>
                                        <p:tgtEl>
                                          <p:spTgt spid="131080"/>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9000"/>
                            </p:stCondLst>
                            <p:childTnLst>
                              <p:par>
                                <p:cTn id="25" presetID="2" presetClass="entr" presetSubtype="6" fill="hold" grpId="0" nodeType="afterEffect">
                                  <p:stCondLst>
                                    <p:cond delay="1000"/>
                                  </p:stCondLst>
                                  <p:childTnLst>
                                    <p:set>
                                      <p:cBhvr>
                                        <p:cTn id="26" dur="1" fill="hold">
                                          <p:stCondLst>
                                            <p:cond delay="0"/>
                                          </p:stCondLst>
                                        </p:cTn>
                                        <p:tgtEl>
                                          <p:spTgt spid="131081"/>
                                        </p:tgtEl>
                                        <p:attrNameLst>
                                          <p:attrName>style.visibility</p:attrName>
                                        </p:attrNameLst>
                                      </p:cBhvr>
                                      <p:to>
                                        <p:strVal val="visible"/>
                                      </p:to>
                                    </p:set>
                                    <p:anim calcmode="lin" valueType="num">
                                      <p:cBhvr additive="base">
                                        <p:cTn id="27" dur="500" fill="hold"/>
                                        <p:tgtEl>
                                          <p:spTgt spid="131081"/>
                                        </p:tgtEl>
                                        <p:attrNameLst>
                                          <p:attrName>ppt_x</p:attrName>
                                        </p:attrNameLst>
                                      </p:cBhvr>
                                      <p:tavLst>
                                        <p:tav tm="0">
                                          <p:val>
                                            <p:strVal val="1+#ppt_w/2"/>
                                          </p:val>
                                        </p:tav>
                                        <p:tav tm="100000">
                                          <p:val>
                                            <p:strVal val="#ppt_x"/>
                                          </p:val>
                                        </p:tav>
                                      </p:tavLst>
                                    </p:anim>
                                    <p:anim calcmode="lin" valueType="num">
                                      <p:cBhvr additive="base">
                                        <p:cTn id="28" dur="500" fill="hold"/>
                                        <p:tgtEl>
                                          <p:spTgt spid="131081"/>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0500"/>
                            </p:stCondLst>
                            <p:childTnLst>
                              <p:par>
                                <p:cTn id="30" presetID="23" presetClass="entr" presetSubtype="16" fill="hold" grpId="0" nodeType="afterEffect">
                                  <p:stCondLst>
                                    <p:cond delay="10000"/>
                                  </p:stCondLst>
                                  <p:iterate type="lt">
                                    <p:tmPct val="100000"/>
                                  </p:iterate>
                                  <p:childTnLst>
                                    <p:set>
                                      <p:cBhvr>
                                        <p:cTn id="31" dur="1" fill="hold">
                                          <p:stCondLst>
                                            <p:cond delay="0"/>
                                          </p:stCondLst>
                                        </p:cTn>
                                        <p:tgtEl>
                                          <p:spTgt spid="12296"/>
                                        </p:tgtEl>
                                        <p:attrNameLst>
                                          <p:attrName>style.visibility</p:attrName>
                                        </p:attrNameLst>
                                      </p:cBhvr>
                                      <p:to>
                                        <p:strVal val="visible"/>
                                      </p:to>
                                    </p:set>
                                    <p:anim calcmode="lin" valueType="num">
                                      <p:cBhvr>
                                        <p:cTn id="32" dur="75" fill="hold"/>
                                        <p:tgtEl>
                                          <p:spTgt spid="12296"/>
                                        </p:tgtEl>
                                        <p:attrNameLst>
                                          <p:attrName>ppt_w</p:attrName>
                                        </p:attrNameLst>
                                      </p:cBhvr>
                                      <p:tavLst>
                                        <p:tav tm="0">
                                          <p:val>
                                            <p:fltVal val="0"/>
                                          </p:val>
                                        </p:tav>
                                        <p:tav tm="100000">
                                          <p:val>
                                            <p:strVal val="#ppt_w"/>
                                          </p:val>
                                        </p:tav>
                                      </p:tavLst>
                                    </p:anim>
                                    <p:anim calcmode="lin" valueType="num">
                                      <p:cBhvr>
                                        <p:cTn id="33" dur="75" fill="hold"/>
                                        <p:tgtEl>
                                          <p:spTgt spid="1229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8" grpId="0" autoUpdateAnimBg="0"/>
      <p:bldP spid="131079" grpId="0" autoUpdateAnimBg="0"/>
      <p:bldP spid="131080" grpId="0" autoUpdateAnimBg="0"/>
      <p:bldP spid="131081" grpId="0" autoUpdateAnimBg="0"/>
      <p:bldP spid="12296"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1186" name="Picture 2" descr="C:\Documents and Settings\Casa\Mis documentos\Mis imágenes\2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52400"/>
            <a:ext cx="7694613" cy="575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Rectangle 3"/>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_tradnl" sz="1400"/>
              <a:t>y a la izquierda el pilar de los </a:t>
            </a:r>
            <a:r>
              <a:rPr lang="es-ES_tradnl" sz="1400">
                <a:solidFill>
                  <a:schemeClr val="bg1"/>
                </a:solidFill>
              </a:rPr>
              <a:t>Profetas</a:t>
            </a:r>
            <a:r>
              <a:rPr lang="es-ES_tradnl" sz="1400"/>
              <a:t>: Moisés, Isaías, Daniel y Jeremías </a:t>
            </a:r>
            <a:r>
              <a:rPr lang="es-ES" sz="1400"/>
              <a:t>(con larga barba) que parece recriminarle  a Daniel (el de semblante sonriente) su actitud un tanto pícara mirando los pechos de la reina Esther .</a:t>
            </a:r>
            <a:endParaRPr lang="es-ES_tradnl" sz="1400"/>
          </a:p>
        </p:txBody>
      </p:sp>
      <p:sp>
        <p:nvSpPr>
          <p:cNvPr id="221189" name="Line 5"/>
          <p:cNvSpPr>
            <a:spLocks noChangeShapeType="1"/>
          </p:cNvSpPr>
          <p:nvPr/>
        </p:nvSpPr>
        <p:spPr bwMode="auto">
          <a:xfrm flipH="1" flipV="1">
            <a:off x="2209800" y="5562600"/>
            <a:ext cx="533400" cy="533400"/>
          </a:xfrm>
          <a:prstGeom prst="line">
            <a:avLst/>
          </a:prstGeom>
          <a:noFill/>
          <a:ln w="25400" cap="rnd" algn="ctr">
            <a:solidFill>
              <a:srgbClr val="FFFFFF"/>
            </a:solidFill>
            <a:prstDash val="sysDot"/>
            <a:round/>
            <a:headEnd type="oval" w="sm" len="sm"/>
            <a:tailEnd type="triangle" w="med" len="med"/>
          </a:ln>
          <a:effectLst>
            <a:outerShdw dist="20000" dir="5400000" rotWithShape="0">
              <a:srgbClr val="000000">
                <a:alpha val="37999"/>
              </a:srgbClr>
            </a:outerShdw>
          </a:effectLst>
        </p:spPr>
        <p:txBody>
          <a:bodyPr/>
          <a:lstStyle/>
          <a:p>
            <a:pPr>
              <a:defRPr/>
            </a:pPr>
            <a:endParaRPr lang="es-ES"/>
          </a:p>
        </p:txBody>
      </p:sp>
      <p:sp>
        <p:nvSpPr>
          <p:cNvPr id="13317"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spTree>
  </p:cSld>
  <p:clrMapOvr>
    <a:masterClrMapping/>
  </p:clrMapOvr>
  <p:transition spd="slow" advTm="3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221186"/>
                                        </p:tgtEl>
                                        <p:attrNameLst>
                                          <p:attrName>style.visibility</p:attrName>
                                        </p:attrNameLst>
                                      </p:cBhvr>
                                      <p:to>
                                        <p:strVal val="visible"/>
                                      </p:to>
                                    </p:set>
                                    <p:anim calcmode="lin" valueType="num">
                                      <p:cBhvr>
                                        <p:cTn id="7" dur="500" fill="hold"/>
                                        <p:tgtEl>
                                          <p:spTgt spid="221186"/>
                                        </p:tgtEl>
                                        <p:attrNameLst>
                                          <p:attrName>ppt_w</p:attrName>
                                        </p:attrNameLst>
                                      </p:cBhvr>
                                      <p:tavLst>
                                        <p:tav tm="0">
                                          <p:val>
                                            <p:fltVal val="0"/>
                                          </p:val>
                                        </p:tav>
                                        <p:tav tm="100000">
                                          <p:val>
                                            <p:strVal val="#ppt_w"/>
                                          </p:val>
                                        </p:tav>
                                      </p:tavLst>
                                    </p:anim>
                                    <p:anim calcmode="lin" valueType="num">
                                      <p:cBhvr>
                                        <p:cTn id="8" dur="500" fill="hold"/>
                                        <p:tgtEl>
                                          <p:spTgt spid="221186"/>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nodeType="afterEffect">
                                  <p:stCondLst>
                                    <p:cond delay="15000"/>
                                  </p:stCondLst>
                                  <p:childTnLst>
                                    <p:set>
                                      <p:cBhvr>
                                        <p:cTn id="11" dur="1" fill="hold">
                                          <p:stCondLst>
                                            <p:cond delay="0"/>
                                          </p:stCondLst>
                                        </p:cTn>
                                        <p:tgtEl>
                                          <p:spTgt spid="221189"/>
                                        </p:tgtEl>
                                        <p:attrNameLst>
                                          <p:attrName>style.visibility</p:attrName>
                                        </p:attrNameLst>
                                      </p:cBhvr>
                                      <p:to>
                                        <p:strVal val="visible"/>
                                      </p:to>
                                    </p:set>
                                    <p:anim calcmode="lin" valueType="num">
                                      <p:cBhvr>
                                        <p:cTn id="12" dur="500" fill="hold"/>
                                        <p:tgtEl>
                                          <p:spTgt spid="221189"/>
                                        </p:tgtEl>
                                        <p:attrNameLst>
                                          <p:attrName>ppt_w</p:attrName>
                                        </p:attrNameLst>
                                      </p:cBhvr>
                                      <p:tavLst>
                                        <p:tav tm="0">
                                          <p:val>
                                            <p:fltVal val="0"/>
                                          </p:val>
                                        </p:tav>
                                        <p:tav tm="100000">
                                          <p:val>
                                            <p:strVal val="#ppt_w"/>
                                          </p:val>
                                        </p:tav>
                                      </p:tavLst>
                                    </p:anim>
                                    <p:anim calcmode="lin" valueType="num">
                                      <p:cBhvr>
                                        <p:cTn id="13" dur="500" fill="hold"/>
                                        <p:tgtEl>
                                          <p:spTgt spid="221189"/>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6000"/>
                            </p:stCondLst>
                            <p:childTnLst>
                              <p:par>
                                <p:cTn id="15" presetID="23" presetClass="entr" presetSubtype="16" fill="hold" grpId="0" nodeType="afterEffect">
                                  <p:stCondLst>
                                    <p:cond delay="10000"/>
                                  </p:stCondLst>
                                  <p:iterate type="lt">
                                    <p:tmPct val="100000"/>
                                  </p:iterate>
                                  <p:childTnLst>
                                    <p:set>
                                      <p:cBhvr>
                                        <p:cTn id="16" dur="1" fill="hold">
                                          <p:stCondLst>
                                            <p:cond delay="0"/>
                                          </p:stCondLst>
                                        </p:cTn>
                                        <p:tgtEl>
                                          <p:spTgt spid="13317"/>
                                        </p:tgtEl>
                                        <p:attrNameLst>
                                          <p:attrName>style.visibility</p:attrName>
                                        </p:attrNameLst>
                                      </p:cBhvr>
                                      <p:to>
                                        <p:strVal val="visible"/>
                                      </p:to>
                                    </p:set>
                                    <p:anim calcmode="lin" valueType="num">
                                      <p:cBhvr>
                                        <p:cTn id="17" dur="75" fill="hold"/>
                                        <p:tgtEl>
                                          <p:spTgt spid="13317"/>
                                        </p:tgtEl>
                                        <p:attrNameLst>
                                          <p:attrName>ppt_w</p:attrName>
                                        </p:attrNameLst>
                                      </p:cBhvr>
                                      <p:tavLst>
                                        <p:tav tm="0">
                                          <p:val>
                                            <p:fltVal val="0"/>
                                          </p:val>
                                        </p:tav>
                                        <p:tav tm="100000">
                                          <p:val>
                                            <p:strVal val="#ppt_w"/>
                                          </p:val>
                                        </p:tav>
                                      </p:tavLst>
                                    </p:anim>
                                    <p:anim calcmode="lin" valueType="num">
                                      <p:cBhvr>
                                        <p:cTn id="18" dur="75" fill="hold"/>
                                        <p:tgtEl>
                                          <p:spTgt spid="133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2" name="Rectangle 4" descr="C:\Documents and Settings\Casa\Mis documentos\Tito´s\Plantillas PowerPoint\Fondos\FondosPP (18).jpg"/>
          <p:cNvSpPr>
            <a:spLocks noChangeArrowheads="1"/>
          </p:cNvSpPr>
          <p:nvPr/>
        </p:nvSpPr>
        <p:spPr bwMode="auto">
          <a:xfrm>
            <a:off x="4033838" y="122238"/>
            <a:ext cx="2209800" cy="4191000"/>
          </a:xfrm>
          <a:prstGeom prst="rect">
            <a:avLst/>
          </a:prstGeom>
          <a:blipFill dpi="0" rotWithShape="0">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Dice la creencia popular, convertida ya en leyenda, que el pueblo gallego, para protestar por la decisión del obispo, decidió dar a algunos de sus quesos la forma de tetilla que tienen  actualmente. Así restituían a Esther los atributos perdidos. Desde entonces los quesos de tetilla son una seña más de identidad en Galicia y los mutilados pechos de Esther, una leyenda que se cuenta en voz baja a los visitantes de la Catedral.</a:t>
            </a:r>
            <a:endParaRPr lang="es-ES_tradnl" sz="1400">
              <a:solidFill>
                <a:schemeClr val="tx1"/>
              </a:solidFill>
            </a:endParaRPr>
          </a:p>
        </p:txBody>
      </p:sp>
      <p:sp>
        <p:nvSpPr>
          <p:cNvPr id="12291" name="Rectangle 6"/>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Es famosa esta escena en la que Daniel  (Danieliño para los gallegos) sonríe a la reina Esther (Frente a él), aunque algunos creen que la figura representa a la reina de Saba. Las autoridades eclesiásticas, escandalizadas por las amplias formas de Esther y por la pícara mirada de Daniel, ordenaron reducir el tamaño de los pechos de la reina.</a:t>
            </a:r>
            <a:endParaRPr lang="es-ES_tradnl" sz="1400"/>
          </a:p>
        </p:txBody>
      </p:sp>
      <p:sp>
        <p:nvSpPr>
          <p:cNvPr id="14343"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pic>
        <p:nvPicPr>
          <p:cNvPr id="12293" name="Picture 8"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3675" y="152400"/>
            <a:ext cx="3819525"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1" name="Picture 9" descr="C:\Documents and Settings\Casa\Mis documentos\Mis imágenes\Dibuj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83088" y="4419600"/>
            <a:ext cx="1438275" cy="143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10" descr="C:\Documents and Settings\Casa\Mis documentos\Mis imágenes\Dibujo.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48400" y="152400"/>
            <a:ext cx="2686050"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grpId="0" nodeType="afterEffect">
                                  <p:stCondLst>
                                    <p:cond delay="20000"/>
                                  </p:stCondLst>
                                  <p:childTnLst>
                                    <p:set>
                                      <p:cBhvr>
                                        <p:cTn id="6" dur="1" fill="hold">
                                          <p:stCondLst>
                                            <p:cond delay="0"/>
                                          </p:stCondLst>
                                        </p:cTn>
                                        <p:tgtEl>
                                          <p:spTgt spid="222212"/>
                                        </p:tgtEl>
                                        <p:attrNameLst>
                                          <p:attrName>style.visibility</p:attrName>
                                        </p:attrNameLst>
                                      </p:cBhvr>
                                      <p:to>
                                        <p:strVal val="visible"/>
                                      </p:to>
                                    </p:set>
                                    <p:anim calcmode="lin" valueType="num">
                                      <p:cBhvr>
                                        <p:cTn id="7" dur="500" fill="hold"/>
                                        <p:tgtEl>
                                          <p:spTgt spid="222212"/>
                                        </p:tgtEl>
                                        <p:attrNameLst>
                                          <p:attrName>ppt_x</p:attrName>
                                        </p:attrNameLst>
                                      </p:cBhvr>
                                      <p:tavLst>
                                        <p:tav tm="0">
                                          <p:val>
                                            <p:strVal val="#ppt_x"/>
                                          </p:val>
                                        </p:tav>
                                        <p:tav tm="100000">
                                          <p:val>
                                            <p:strVal val="#ppt_x"/>
                                          </p:val>
                                        </p:tav>
                                      </p:tavLst>
                                    </p:anim>
                                    <p:anim calcmode="lin" valueType="num">
                                      <p:cBhvr>
                                        <p:cTn id="8" dur="500" fill="hold"/>
                                        <p:tgtEl>
                                          <p:spTgt spid="222212"/>
                                        </p:tgtEl>
                                        <p:attrNameLst>
                                          <p:attrName>ppt_y</p:attrName>
                                        </p:attrNameLst>
                                      </p:cBhvr>
                                      <p:tavLst>
                                        <p:tav tm="0">
                                          <p:val>
                                            <p:strVal val="#ppt_y-#ppt_h/2"/>
                                          </p:val>
                                        </p:tav>
                                        <p:tav tm="100000">
                                          <p:val>
                                            <p:strVal val="#ppt_y"/>
                                          </p:val>
                                        </p:tav>
                                      </p:tavLst>
                                    </p:anim>
                                    <p:anim calcmode="lin" valueType="num">
                                      <p:cBhvr>
                                        <p:cTn id="9" dur="500" fill="hold"/>
                                        <p:tgtEl>
                                          <p:spTgt spid="222212"/>
                                        </p:tgtEl>
                                        <p:attrNameLst>
                                          <p:attrName>ppt_w</p:attrName>
                                        </p:attrNameLst>
                                      </p:cBhvr>
                                      <p:tavLst>
                                        <p:tav tm="0">
                                          <p:val>
                                            <p:strVal val="#ppt_w"/>
                                          </p:val>
                                        </p:tav>
                                        <p:tav tm="100000">
                                          <p:val>
                                            <p:strVal val="#ppt_w"/>
                                          </p:val>
                                        </p:tav>
                                      </p:tavLst>
                                    </p:anim>
                                    <p:anim calcmode="lin" valueType="num">
                                      <p:cBhvr>
                                        <p:cTn id="10" dur="500" fill="hold"/>
                                        <p:tgtEl>
                                          <p:spTgt spid="222212"/>
                                        </p:tgtEl>
                                        <p:attrNameLst>
                                          <p:attrName>ppt_h</p:attrName>
                                        </p:attrNameLst>
                                      </p:cBhvr>
                                      <p:tavLst>
                                        <p:tav tm="0">
                                          <p:val>
                                            <p:fltVal val="0"/>
                                          </p:val>
                                        </p:tav>
                                        <p:tav tm="100000">
                                          <p:val>
                                            <p:strVal val="#ppt_h"/>
                                          </p:val>
                                        </p:tav>
                                      </p:tavLst>
                                    </p:anim>
                                  </p:childTnLst>
                                </p:cTn>
                              </p:par>
                            </p:childTnLst>
                          </p:cTn>
                        </p:par>
                        <p:par>
                          <p:cTn id="11" fill="hold" nodeType="afterGroup">
                            <p:stCondLst>
                              <p:cond delay="20500"/>
                            </p:stCondLst>
                            <p:childTnLst>
                              <p:par>
                                <p:cTn id="12" presetID="4" presetClass="entr" presetSubtype="32" fill="hold" nodeType="afterEffect">
                                  <p:stCondLst>
                                    <p:cond delay="20000"/>
                                  </p:stCondLst>
                                  <p:childTnLst>
                                    <p:set>
                                      <p:cBhvr>
                                        <p:cTn id="13" dur="1" fill="hold">
                                          <p:stCondLst>
                                            <p:cond delay="0"/>
                                          </p:stCondLst>
                                        </p:cTn>
                                        <p:tgtEl>
                                          <p:spTgt spid="13321"/>
                                        </p:tgtEl>
                                        <p:attrNameLst>
                                          <p:attrName>style.visibility</p:attrName>
                                        </p:attrNameLst>
                                      </p:cBhvr>
                                      <p:to>
                                        <p:strVal val="visible"/>
                                      </p:to>
                                    </p:set>
                                    <p:animEffect transition="in" filter="box(out)">
                                      <p:cBhvr>
                                        <p:cTn id="14" dur="500"/>
                                        <p:tgtEl>
                                          <p:spTgt spid="13321"/>
                                        </p:tgtEl>
                                      </p:cBhvr>
                                    </p:animEffect>
                                  </p:childTnLst>
                                </p:cTn>
                              </p:par>
                            </p:childTnLst>
                          </p:cTn>
                        </p:par>
                        <p:par>
                          <p:cTn id="15" fill="hold" nodeType="afterGroup">
                            <p:stCondLst>
                              <p:cond delay="41000"/>
                            </p:stCondLst>
                            <p:childTnLst>
                              <p:par>
                                <p:cTn id="16" presetID="23" presetClass="entr" presetSubtype="16" fill="hold" grpId="0" nodeType="afterEffect">
                                  <p:stCondLst>
                                    <p:cond delay="10000"/>
                                  </p:stCondLst>
                                  <p:iterate type="lt">
                                    <p:tmPct val="100000"/>
                                  </p:iterate>
                                  <p:childTnLst>
                                    <p:set>
                                      <p:cBhvr>
                                        <p:cTn id="17" dur="1" fill="hold">
                                          <p:stCondLst>
                                            <p:cond delay="0"/>
                                          </p:stCondLst>
                                        </p:cTn>
                                        <p:tgtEl>
                                          <p:spTgt spid="14343"/>
                                        </p:tgtEl>
                                        <p:attrNameLst>
                                          <p:attrName>style.visibility</p:attrName>
                                        </p:attrNameLst>
                                      </p:cBhvr>
                                      <p:to>
                                        <p:strVal val="visible"/>
                                      </p:to>
                                    </p:set>
                                    <p:anim calcmode="lin" valueType="num">
                                      <p:cBhvr>
                                        <p:cTn id="18" dur="75" fill="hold"/>
                                        <p:tgtEl>
                                          <p:spTgt spid="14343"/>
                                        </p:tgtEl>
                                        <p:attrNameLst>
                                          <p:attrName>ppt_w</p:attrName>
                                        </p:attrNameLst>
                                      </p:cBhvr>
                                      <p:tavLst>
                                        <p:tav tm="0">
                                          <p:val>
                                            <p:fltVal val="0"/>
                                          </p:val>
                                        </p:tav>
                                        <p:tav tm="100000">
                                          <p:val>
                                            <p:strVal val="#ppt_w"/>
                                          </p:val>
                                        </p:tav>
                                      </p:tavLst>
                                    </p:anim>
                                    <p:anim calcmode="lin" valueType="num">
                                      <p:cBhvr>
                                        <p:cTn id="19" dur="75" fill="hold"/>
                                        <p:tgtEl>
                                          <p:spTgt spid="143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2212" grpId="0" animBg="1" autoUpdateAnimBg="0"/>
      <p:bldP spid="14343"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_tradnl" sz="1400"/>
              <a:t>Aquí podemos observar la mirada pícara de Danieliño en piedra policromada y apreciar la proporcionalidad </a:t>
            </a:r>
          </a:p>
          <a:p>
            <a:r>
              <a:rPr lang="es-ES_tradnl" sz="1400"/>
              <a:t>del tamaño de todas las figuras del pórtico que raramente se puede encontrar en esculturas románicas, </a:t>
            </a:r>
          </a:p>
          <a:p>
            <a:r>
              <a:rPr lang="es-ES_tradnl" sz="1400"/>
              <a:t>es por todo ello que este Pórtico hace que sea la obra más perfecta del románico en el mundo.</a:t>
            </a:r>
            <a:r>
              <a:rPr lang="es-ES_tradnl"/>
              <a:t>  </a:t>
            </a:r>
            <a:endParaRPr lang="es-ES_tradnl" sz="1800"/>
          </a:p>
        </p:txBody>
      </p:sp>
      <p:pic>
        <p:nvPicPr>
          <p:cNvPr id="13315"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52400"/>
            <a:ext cx="7773988"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2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Debajo del Apóstol Santiago está la columna del </a:t>
            </a:r>
            <a:r>
              <a:rPr lang="es-ES" sz="1400">
                <a:solidFill>
                  <a:schemeClr val="bg1"/>
                </a:solidFill>
              </a:rPr>
              <a:t>"Árbol de Jesé"</a:t>
            </a:r>
            <a:r>
              <a:rPr lang="es-ES" sz="1400"/>
              <a:t>, que representa el árbol genealógico de Cristo. </a:t>
            </a:r>
          </a:p>
          <a:p>
            <a:r>
              <a:rPr lang="es-ES" sz="1400"/>
              <a:t>Es tradición introducir los dedos entre las ramas del árbol y pedir un</a:t>
            </a:r>
            <a:r>
              <a:rPr lang="es-ES" sz="1400">
                <a:solidFill>
                  <a:schemeClr val="bg1"/>
                </a:solidFill>
              </a:rPr>
              <a:t> </a:t>
            </a:r>
            <a:r>
              <a:rPr lang="es-ES" sz="1400"/>
              <a:t>deseo. No hay que dejar de cumplir este rito imprescindible en Santiago. </a:t>
            </a:r>
            <a:endParaRPr lang="es-ES_tradnl" sz="1400"/>
          </a:p>
        </p:txBody>
      </p:sp>
      <p:sp>
        <p:nvSpPr>
          <p:cNvPr id="16389"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pic>
        <p:nvPicPr>
          <p:cNvPr id="14340" name="Picture 6"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2738" y="152400"/>
            <a:ext cx="6116637"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7" name="Line 9"/>
          <p:cNvSpPr>
            <a:spLocks noChangeShapeType="1"/>
          </p:cNvSpPr>
          <p:nvPr/>
        </p:nvSpPr>
        <p:spPr bwMode="auto">
          <a:xfrm flipV="1">
            <a:off x="4724400" y="4114800"/>
            <a:ext cx="1981200" cy="1828800"/>
          </a:xfrm>
          <a:prstGeom prst="line">
            <a:avLst/>
          </a:prstGeom>
          <a:noFill/>
          <a:ln w="25400" cap="rnd">
            <a:solidFill>
              <a:schemeClr val="bg1"/>
            </a:solidFill>
            <a:prstDash val="sysDot"/>
            <a:round/>
            <a:headEnd type="oval" w="sm" len="sm"/>
            <a:tailEnd type="triangle" w="med" len="med"/>
          </a:ln>
          <a:extLst>
            <a:ext uri="{909E8E84-426E-40DD-AFC4-6F175D3DCCD1}">
              <a14:hiddenFill xmlns:a14="http://schemas.microsoft.com/office/drawing/2010/main">
                <a:noFill/>
              </a14:hiddenFill>
            </a:ext>
          </a:extLst>
        </p:spPr>
        <p:txBody>
          <a:bodyPr/>
          <a:lstStyle/>
          <a:p>
            <a:endParaRPr lang="es-ES"/>
          </a:p>
        </p:txBody>
      </p:sp>
      <p:pic>
        <p:nvPicPr>
          <p:cNvPr id="15369" name="Picture 9" descr="C:\Documents and Settings\Casa\Escritorio\Inag\pd184127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2819400"/>
            <a:ext cx="3810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0" name="Line 9"/>
          <p:cNvSpPr>
            <a:spLocks noChangeShapeType="1"/>
          </p:cNvSpPr>
          <p:nvPr/>
        </p:nvSpPr>
        <p:spPr bwMode="auto">
          <a:xfrm flipH="1" flipV="1">
            <a:off x="2362200" y="3505200"/>
            <a:ext cx="2362200" cy="2438400"/>
          </a:xfrm>
          <a:prstGeom prst="line">
            <a:avLst/>
          </a:prstGeom>
          <a:noFill/>
          <a:ln w="25400" cap="rnd">
            <a:solidFill>
              <a:schemeClr val="bg1"/>
            </a:solidFill>
            <a:prstDash val="sysDot"/>
            <a:round/>
            <a:headEnd type="oval" w="sm" len="sm"/>
            <a:tailEnd type="triangle" w="med" len="med"/>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advTm="3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8000"/>
                                  </p:stCondLst>
                                  <p:childTnLst>
                                    <p:set>
                                      <p:cBhvr>
                                        <p:cTn id="6" dur="1" fill="hold">
                                          <p:stCondLst>
                                            <p:cond delay="0"/>
                                          </p:stCondLst>
                                        </p:cTn>
                                        <p:tgtEl>
                                          <p:spTgt spid="15367"/>
                                        </p:tgtEl>
                                        <p:attrNameLst>
                                          <p:attrName>style.visibility</p:attrName>
                                        </p:attrNameLst>
                                      </p:cBhvr>
                                      <p:to>
                                        <p:strVal val="visible"/>
                                      </p:to>
                                    </p:set>
                                    <p:anim calcmode="lin" valueType="num">
                                      <p:cBhvr>
                                        <p:cTn id="7" dur="500" fill="hold"/>
                                        <p:tgtEl>
                                          <p:spTgt spid="15367"/>
                                        </p:tgtEl>
                                        <p:attrNameLst>
                                          <p:attrName>ppt_w</p:attrName>
                                        </p:attrNameLst>
                                      </p:cBhvr>
                                      <p:tavLst>
                                        <p:tav tm="0">
                                          <p:val>
                                            <p:fltVal val="0"/>
                                          </p:val>
                                        </p:tav>
                                        <p:tav tm="100000">
                                          <p:val>
                                            <p:strVal val="#ppt_w"/>
                                          </p:val>
                                        </p:tav>
                                      </p:tavLst>
                                    </p:anim>
                                    <p:anim calcmode="lin" valueType="num">
                                      <p:cBhvr>
                                        <p:cTn id="8" dur="500" fill="hold"/>
                                        <p:tgtEl>
                                          <p:spTgt spid="15367"/>
                                        </p:tgtEl>
                                        <p:attrNameLst>
                                          <p:attrName>ppt_h</p:attrName>
                                        </p:attrNameLst>
                                      </p:cBhvr>
                                      <p:tavLst>
                                        <p:tav tm="0">
                                          <p:val>
                                            <p:fltVal val="0"/>
                                          </p:val>
                                        </p:tav>
                                        <p:tav tm="100000">
                                          <p:val>
                                            <p:strVal val="#ppt_h"/>
                                          </p:val>
                                        </p:tav>
                                      </p:tavLst>
                                    </p:anim>
                                  </p:childTnLst>
                                </p:cTn>
                              </p:par>
                            </p:childTnLst>
                          </p:cTn>
                        </p:par>
                        <p:par>
                          <p:cTn id="9" fill="hold" nodeType="afterGroup">
                            <p:stCondLst>
                              <p:cond delay="18500"/>
                            </p:stCondLst>
                            <p:childTnLst>
                              <p:par>
                                <p:cTn id="10" presetID="2" presetClass="entr" presetSubtype="8" fill="hold" nodeType="afterEffect">
                                  <p:stCondLst>
                                    <p:cond delay="2000"/>
                                  </p:stCondLst>
                                  <p:childTnLst>
                                    <p:set>
                                      <p:cBhvr>
                                        <p:cTn id="11" dur="1" fill="hold">
                                          <p:stCondLst>
                                            <p:cond delay="0"/>
                                          </p:stCondLst>
                                        </p:cTn>
                                        <p:tgtEl>
                                          <p:spTgt spid="15369"/>
                                        </p:tgtEl>
                                        <p:attrNameLst>
                                          <p:attrName>style.visibility</p:attrName>
                                        </p:attrNameLst>
                                      </p:cBhvr>
                                      <p:to>
                                        <p:strVal val="visible"/>
                                      </p:to>
                                    </p:set>
                                    <p:anim calcmode="lin" valueType="num">
                                      <p:cBhvr additive="base">
                                        <p:cTn id="12" dur="500" fill="hold"/>
                                        <p:tgtEl>
                                          <p:spTgt spid="15369"/>
                                        </p:tgtEl>
                                        <p:attrNameLst>
                                          <p:attrName>ppt_x</p:attrName>
                                        </p:attrNameLst>
                                      </p:cBhvr>
                                      <p:tavLst>
                                        <p:tav tm="0">
                                          <p:val>
                                            <p:strVal val="0-#ppt_w/2"/>
                                          </p:val>
                                        </p:tav>
                                        <p:tav tm="100000">
                                          <p:val>
                                            <p:strVal val="#ppt_x"/>
                                          </p:val>
                                        </p:tav>
                                      </p:tavLst>
                                    </p:anim>
                                    <p:anim calcmode="lin" valueType="num">
                                      <p:cBhvr additive="base">
                                        <p:cTn id="13" dur="500" fill="hold"/>
                                        <p:tgtEl>
                                          <p:spTgt spid="15369"/>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21000"/>
                            </p:stCondLst>
                            <p:childTnLst>
                              <p:par>
                                <p:cTn id="15" presetID="23" presetClass="entr" presetSubtype="16" fill="hold" grpId="0" nodeType="afterEffect">
                                  <p:stCondLst>
                                    <p:cond delay="3000"/>
                                  </p:stCondLst>
                                  <p:childTnLst>
                                    <p:set>
                                      <p:cBhvr>
                                        <p:cTn id="16" dur="1" fill="hold">
                                          <p:stCondLst>
                                            <p:cond delay="0"/>
                                          </p:stCondLst>
                                        </p:cTn>
                                        <p:tgtEl>
                                          <p:spTgt spid="15370"/>
                                        </p:tgtEl>
                                        <p:attrNameLst>
                                          <p:attrName>style.visibility</p:attrName>
                                        </p:attrNameLst>
                                      </p:cBhvr>
                                      <p:to>
                                        <p:strVal val="visible"/>
                                      </p:to>
                                    </p:set>
                                    <p:anim calcmode="lin" valueType="num">
                                      <p:cBhvr>
                                        <p:cTn id="17" dur="500" fill="hold"/>
                                        <p:tgtEl>
                                          <p:spTgt spid="15370"/>
                                        </p:tgtEl>
                                        <p:attrNameLst>
                                          <p:attrName>ppt_w</p:attrName>
                                        </p:attrNameLst>
                                      </p:cBhvr>
                                      <p:tavLst>
                                        <p:tav tm="0">
                                          <p:val>
                                            <p:fltVal val="0"/>
                                          </p:val>
                                        </p:tav>
                                        <p:tav tm="100000">
                                          <p:val>
                                            <p:strVal val="#ppt_w"/>
                                          </p:val>
                                        </p:tav>
                                      </p:tavLst>
                                    </p:anim>
                                    <p:anim calcmode="lin" valueType="num">
                                      <p:cBhvr>
                                        <p:cTn id="18" dur="500" fill="hold"/>
                                        <p:tgtEl>
                                          <p:spTgt spid="15370"/>
                                        </p:tgtEl>
                                        <p:attrNameLst>
                                          <p:attrName>ppt_h</p:attrName>
                                        </p:attrNameLst>
                                      </p:cBhvr>
                                      <p:tavLst>
                                        <p:tav tm="0">
                                          <p:val>
                                            <p:fltVal val="0"/>
                                          </p:val>
                                        </p:tav>
                                        <p:tav tm="100000">
                                          <p:val>
                                            <p:strVal val="#ppt_h"/>
                                          </p:val>
                                        </p:tav>
                                      </p:tavLst>
                                    </p:anim>
                                  </p:childTnLst>
                                </p:cTn>
                              </p:par>
                            </p:childTnLst>
                          </p:cTn>
                        </p:par>
                        <p:par>
                          <p:cTn id="19" fill="hold" nodeType="afterGroup">
                            <p:stCondLst>
                              <p:cond delay="24500"/>
                            </p:stCondLst>
                            <p:childTnLst>
                              <p:par>
                                <p:cTn id="20" presetID="23" presetClass="entr" presetSubtype="16" fill="hold" grpId="0" nodeType="afterEffect">
                                  <p:stCondLst>
                                    <p:cond delay="10000"/>
                                  </p:stCondLst>
                                  <p:iterate type="lt">
                                    <p:tmPct val="100000"/>
                                  </p:iterate>
                                  <p:childTnLst>
                                    <p:set>
                                      <p:cBhvr>
                                        <p:cTn id="21" dur="1" fill="hold">
                                          <p:stCondLst>
                                            <p:cond delay="0"/>
                                          </p:stCondLst>
                                        </p:cTn>
                                        <p:tgtEl>
                                          <p:spTgt spid="16389"/>
                                        </p:tgtEl>
                                        <p:attrNameLst>
                                          <p:attrName>style.visibility</p:attrName>
                                        </p:attrNameLst>
                                      </p:cBhvr>
                                      <p:to>
                                        <p:strVal val="visible"/>
                                      </p:to>
                                    </p:set>
                                    <p:anim calcmode="lin" valueType="num">
                                      <p:cBhvr>
                                        <p:cTn id="22" dur="75" fill="hold"/>
                                        <p:tgtEl>
                                          <p:spTgt spid="16389"/>
                                        </p:tgtEl>
                                        <p:attrNameLst>
                                          <p:attrName>ppt_w</p:attrName>
                                        </p:attrNameLst>
                                      </p:cBhvr>
                                      <p:tavLst>
                                        <p:tav tm="0">
                                          <p:val>
                                            <p:fltVal val="0"/>
                                          </p:val>
                                        </p:tav>
                                        <p:tav tm="100000">
                                          <p:val>
                                            <p:strVal val="#ppt_w"/>
                                          </p:val>
                                        </p:tav>
                                      </p:tavLst>
                                    </p:anim>
                                    <p:anim calcmode="lin" valueType="num">
                                      <p:cBhvr>
                                        <p:cTn id="23" dur="75" fill="hold"/>
                                        <p:tgtEl>
                                          <p:spTgt spid="1638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autoUpdateAnimBg="0"/>
      <p:bldP spid="15367" grpId="0" animBg="1"/>
      <p:bldP spid="1537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9" name="Picture 3" descr="C:\Documents and Settings\Casa\Mis documentos\Mis imágenes\2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6438" y="152400"/>
            <a:ext cx="3033712" cy="575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6"/>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 Consiste en colocar los dedos en las cinco marcas que han provocado en la piedra los dedos de miles de peregrinos que se detenían y se detienen para orar a la entrada de la catedral solicitando las cinco gracias independientemente que sean creyentes ó no (Curiosa la foto de Fidel Castro en su visita a Santiago)</a:t>
            </a:r>
            <a:endParaRPr lang="es-ES_tradnl" sz="1400"/>
          </a:p>
        </p:txBody>
      </p:sp>
      <p:pic>
        <p:nvPicPr>
          <p:cNvPr id="137223" name="Picture 7" descr="C:\Documents and Settings\Casa\Mis documentos\Mis imágenes\2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1038" y="152400"/>
            <a:ext cx="1073150" cy="575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5"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pic>
        <p:nvPicPr>
          <p:cNvPr id="16392" name="Picture 8" descr="C:\Documents and Settings\Casa\Mis documentos\Mis imágenes\Dibuj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 y="152400"/>
            <a:ext cx="3971925"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10" descr="C:\Documents and Settings\Casa\Mis documentos\Mis imágenes\Dibujo.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00200" y="1371600"/>
            <a:ext cx="1409700"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6" name="Picture 12" descr="C:\Documents and Settings\Casa\Escritorio\Inag\eco2p1f03367811_20858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8200" y="4038600"/>
            <a:ext cx="285750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nodeType="afterEffect">
                                  <p:stCondLst>
                                    <p:cond delay="0"/>
                                  </p:stCondLst>
                                  <p:childTnLst>
                                    <p:set>
                                      <p:cBhvr>
                                        <p:cTn id="6" dur="1" fill="hold">
                                          <p:stCondLst>
                                            <p:cond delay="0"/>
                                          </p:stCondLst>
                                        </p:cTn>
                                        <p:tgtEl>
                                          <p:spTgt spid="137223"/>
                                        </p:tgtEl>
                                        <p:attrNameLst>
                                          <p:attrName>style.visibility</p:attrName>
                                        </p:attrNameLst>
                                      </p:cBhvr>
                                      <p:to>
                                        <p:strVal val="visible"/>
                                      </p:to>
                                    </p:set>
                                    <p:anim calcmode="lin" valueType="num">
                                      <p:cBhvr>
                                        <p:cTn id="7" dur="500" fill="hold"/>
                                        <p:tgtEl>
                                          <p:spTgt spid="137223"/>
                                        </p:tgtEl>
                                        <p:attrNameLst>
                                          <p:attrName>ppt_x</p:attrName>
                                        </p:attrNameLst>
                                      </p:cBhvr>
                                      <p:tavLst>
                                        <p:tav tm="0">
                                          <p:val>
                                            <p:strVal val="#ppt_x"/>
                                          </p:val>
                                        </p:tav>
                                        <p:tav tm="100000">
                                          <p:val>
                                            <p:strVal val="#ppt_x"/>
                                          </p:val>
                                        </p:tav>
                                      </p:tavLst>
                                    </p:anim>
                                    <p:anim calcmode="lin" valueType="num">
                                      <p:cBhvr>
                                        <p:cTn id="8" dur="500" fill="hold"/>
                                        <p:tgtEl>
                                          <p:spTgt spid="137223"/>
                                        </p:tgtEl>
                                        <p:attrNameLst>
                                          <p:attrName>ppt_y</p:attrName>
                                        </p:attrNameLst>
                                      </p:cBhvr>
                                      <p:tavLst>
                                        <p:tav tm="0">
                                          <p:val>
                                            <p:strVal val="#ppt_y-#ppt_h/2"/>
                                          </p:val>
                                        </p:tav>
                                        <p:tav tm="100000">
                                          <p:val>
                                            <p:strVal val="#ppt_y"/>
                                          </p:val>
                                        </p:tav>
                                      </p:tavLst>
                                    </p:anim>
                                    <p:anim calcmode="lin" valueType="num">
                                      <p:cBhvr>
                                        <p:cTn id="9" dur="500" fill="hold"/>
                                        <p:tgtEl>
                                          <p:spTgt spid="137223"/>
                                        </p:tgtEl>
                                        <p:attrNameLst>
                                          <p:attrName>ppt_w</p:attrName>
                                        </p:attrNameLst>
                                      </p:cBhvr>
                                      <p:tavLst>
                                        <p:tav tm="0">
                                          <p:val>
                                            <p:strVal val="#ppt_w"/>
                                          </p:val>
                                        </p:tav>
                                        <p:tav tm="100000">
                                          <p:val>
                                            <p:strVal val="#ppt_w"/>
                                          </p:val>
                                        </p:tav>
                                      </p:tavLst>
                                    </p:anim>
                                    <p:anim calcmode="lin" valueType="num">
                                      <p:cBhvr>
                                        <p:cTn id="10" dur="500" fill="hold"/>
                                        <p:tgtEl>
                                          <p:spTgt spid="137223"/>
                                        </p:tgtEl>
                                        <p:attrNameLst>
                                          <p:attrName>ppt_h</p:attrName>
                                        </p:attrNameLst>
                                      </p:cBhvr>
                                      <p:tavLst>
                                        <p:tav tm="0">
                                          <p:val>
                                            <p:fltVal val="0"/>
                                          </p:val>
                                        </p:tav>
                                        <p:tav tm="100000">
                                          <p:val>
                                            <p:strVal val="#ppt_h"/>
                                          </p:val>
                                        </p:tav>
                                      </p:tavLst>
                                    </p:anim>
                                  </p:childTnLst>
                                </p:cTn>
                              </p:par>
                            </p:childTnLst>
                          </p:cTn>
                        </p:par>
                        <p:par>
                          <p:cTn id="11" fill="hold" nodeType="afterGroup">
                            <p:stCondLst>
                              <p:cond delay="500"/>
                            </p:stCondLst>
                            <p:childTnLst>
                              <p:par>
                                <p:cTn id="12" presetID="17" presetClass="entr" presetSubtype="2" fill="hold" nodeType="afterEffect">
                                  <p:stCondLst>
                                    <p:cond delay="1000"/>
                                  </p:stCondLst>
                                  <p:childTnLst>
                                    <p:set>
                                      <p:cBhvr>
                                        <p:cTn id="13" dur="1" fill="hold">
                                          <p:stCondLst>
                                            <p:cond delay="0"/>
                                          </p:stCondLst>
                                        </p:cTn>
                                        <p:tgtEl>
                                          <p:spTgt spid="137219"/>
                                        </p:tgtEl>
                                        <p:attrNameLst>
                                          <p:attrName>style.visibility</p:attrName>
                                        </p:attrNameLst>
                                      </p:cBhvr>
                                      <p:to>
                                        <p:strVal val="visible"/>
                                      </p:to>
                                    </p:set>
                                    <p:anim calcmode="lin" valueType="num">
                                      <p:cBhvr>
                                        <p:cTn id="14" dur="500" fill="hold"/>
                                        <p:tgtEl>
                                          <p:spTgt spid="137219"/>
                                        </p:tgtEl>
                                        <p:attrNameLst>
                                          <p:attrName>ppt_x</p:attrName>
                                        </p:attrNameLst>
                                      </p:cBhvr>
                                      <p:tavLst>
                                        <p:tav tm="0">
                                          <p:val>
                                            <p:strVal val="#ppt_x+#ppt_w/2"/>
                                          </p:val>
                                        </p:tav>
                                        <p:tav tm="100000">
                                          <p:val>
                                            <p:strVal val="#ppt_x"/>
                                          </p:val>
                                        </p:tav>
                                      </p:tavLst>
                                    </p:anim>
                                    <p:anim calcmode="lin" valueType="num">
                                      <p:cBhvr>
                                        <p:cTn id="15" dur="500" fill="hold"/>
                                        <p:tgtEl>
                                          <p:spTgt spid="137219"/>
                                        </p:tgtEl>
                                        <p:attrNameLst>
                                          <p:attrName>ppt_y</p:attrName>
                                        </p:attrNameLst>
                                      </p:cBhvr>
                                      <p:tavLst>
                                        <p:tav tm="0">
                                          <p:val>
                                            <p:strVal val="#ppt_y"/>
                                          </p:val>
                                        </p:tav>
                                        <p:tav tm="100000">
                                          <p:val>
                                            <p:strVal val="#ppt_y"/>
                                          </p:val>
                                        </p:tav>
                                      </p:tavLst>
                                    </p:anim>
                                    <p:anim calcmode="lin" valueType="num">
                                      <p:cBhvr>
                                        <p:cTn id="16" dur="500" fill="hold"/>
                                        <p:tgtEl>
                                          <p:spTgt spid="137219"/>
                                        </p:tgtEl>
                                        <p:attrNameLst>
                                          <p:attrName>ppt_w</p:attrName>
                                        </p:attrNameLst>
                                      </p:cBhvr>
                                      <p:tavLst>
                                        <p:tav tm="0">
                                          <p:val>
                                            <p:fltVal val="0"/>
                                          </p:val>
                                        </p:tav>
                                        <p:tav tm="100000">
                                          <p:val>
                                            <p:strVal val="#ppt_w"/>
                                          </p:val>
                                        </p:tav>
                                      </p:tavLst>
                                    </p:anim>
                                    <p:anim calcmode="lin" valueType="num">
                                      <p:cBhvr>
                                        <p:cTn id="17" dur="500" fill="hold"/>
                                        <p:tgtEl>
                                          <p:spTgt spid="137219"/>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2000"/>
                            </p:stCondLst>
                            <p:childTnLst>
                              <p:par>
                                <p:cTn id="19" presetID="2" presetClass="entr" presetSubtype="8" fill="hold" nodeType="afterEffect">
                                  <p:stCondLst>
                                    <p:cond delay="1000"/>
                                  </p:stCondLst>
                                  <p:childTnLst>
                                    <p:set>
                                      <p:cBhvr>
                                        <p:cTn id="20" dur="1" fill="hold">
                                          <p:stCondLst>
                                            <p:cond delay="0"/>
                                          </p:stCondLst>
                                        </p:cTn>
                                        <p:tgtEl>
                                          <p:spTgt spid="16392"/>
                                        </p:tgtEl>
                                        <p:attrNameLst>
                                          <p:attrName>style.visibility</p:attrName>
                                        </p:attrNameLst>
                                      </p:cBhvr>
                                      <p:to>
                                        <p:strVal val="visible"/>
                                      </p:to>
                                    </p:set>
                                    <p:anim calcmode="lin" valueType="num">
                                      <p:cBhvr additive="base">
                                        <p:cTn id="21" dur="500" fill="hold"/>
                                        <p:tgtEl>
                                          <p:spTgt spid="16392"/>
                                        </p:tgtEl>
                                        <p:attrNameLst>
                                          <p:attrName>ppt_x</p:attrName>
                                        </p:attrNameLst>
                                      </p:cBhvr>
                                      <p:tavLst>
                                        <p:tav tm="0">
                                          <p:val>
                                            <p:strVal val="0-#ppt_w/2"/>
                                          </p:val>
                                        </p:tav>
                                        <p:tav tm="100000">
                                          <p:val>
                                            <p:strVal val="#ppt_x"/>
                                          </p:val>
                                        </p:tav>
                                      </p:tavLst>
                                    </p:anim>
                                    <p:anim calcmode="lin" valueType="num">
                                      <p:cBhvr additive="base">
                                        <p:cTn id="22" dur="500" fill="hold"/>
                                        <p:tgtEl>
                                          <p:spTgt spid="16392"/>
                                        </p:tgtEl>
                                        <p:attrNameLst>
                                          <p:attrName>ppt_y</p:attrName>
                                        </p:attrNameLst>
                                      </p:cBhvr>
                                      <p:tavLst>
                                        <p:tav tm="0">
                                          <p:val>
                                            <p:strVal val="#ppt_y"/>
                                          </p:val>
                                        </p:tav>
                                        <p:tav tm="100000">
                                          <p:val>
                                            <p:strVal val="#ppt_y"/>
                                          </p:val>
                                        </p:tav>
                                      </p:tavLst>
                                    </p:anim>
                                  </p:childTnLst>
                                </p:cTn>
                              </p:par>
                            </p:childTnLst>
                          </p:cTn>
                        </p:par>
                        <p:par>
                          <p:cTn id="23" fill="hold" nodeType="afterGroup">
                            <p:stCondLst>
                              <p:cond delay="3500"/>
                            </p:stCondLst>
                            <p:childTnLst>
                              <p:par>
                                <p:cTn id="24" presetID="2" presetClass="entr" presetSubtype="8" fill="hold" nodeType="afterEffect">
                                  <p:stCondLst>
                                    <p:cond delay="20000"/>
                                  </p:stCondLst>
                                  <p:childTnLst>
                                    <p:set>
                                      <p:cBhvr>
                                        <p:cTn id="25" dur="1" fill="hold">
                                          <p:stCondLst>
                                            <p:cond delay="0"/>
                                          </p:stCondLst>
                                        </p:cTn>
                                        <p:tgtEl>
                                          <p:spTgt spid="16394"/>
                                        </p:tgtEl>
                                        <p:attrNameLst>
                                          <p:attrName>style.visibility</p:attrName>
                                        </p:attrNameLst>
                                      </p:cBhvr>
                                      <p:to>
                                        <p:strVal val="visible"/>
                                      </p:to>
                                    </p:set>
                                    <p:anim calcmode="lin" valueType="num">
                                      <p:cBhvr additive="base">
                                        <p:cTn id="26" dur="500" fill="hold"/>
                                        <p:tgtEl>
                                          <p:spTgt spid="16394"/>
                                        </p:tgtEl>
                                        <p:attrNameLst>
                                          <p:attrName>ppt_x</p:attrName>
                                        </p:attrNameLst>
                                      </p:cBhvr>
                                      <p:tavLst>
                                        <p:tav tm="0">
                                          <p:val>
                                            <p:strVal val="0-#ppt_w/2"/>
                                          </p:val>
                                        </p:tav>
                                        <p:tav tm="100000">
                                          <p:val>
                                            <p:strVal val="#ppt_x"/>
                                          </p:val>
                                        </p:tav>
                                      </p:tavLst>
                                    </p:anim>
                                    <p:anim calcmode="lin" valueType="num">
                                      <p:cBhvr additive="base">
                                        <p:cTn id="27" dur="500" fill="hold"/>
                                        <p:tgtEl>
                                          <p:spTgt spid="16394"/>
                                        </p:tgtEl>
                                        <p:attrNameLst>
                                          <p:attrName>ppt_y</p:attrName>
                                        </p:attrNameLst>
                                      </p:cBhvr>
                                      <p:tavLst>
                                        <p:tav tm="0">
                                          <p:val>
                                            <p:strVal val="#ppt_y"/>
                                          </p:val>
                                        </p:tav>
                                        <p:tav tm="100000">
                                          <p:val>
                                            <p:strVal val="#ppt_y"/>
                                          </p:val>
                                        </p:tav>
                                      </p:tavLst>
                                    </p:anim>
                                  </p:childTnLst>
                                </p:cTn>
                              </p:par>
                            </p:childTnLst>
                          </p:cTn>
                        </p:par>
                        <p:par>
                          <p:cTn id="28" fill="hold" nodeType="afterGroup">
                            <p:stCondLst>
                              <p:cond delay="24000"/>
                            </p:stCondLst>
                            <p:childTnLst>
                              <p:par>
                                <p:cTn id="29" presetID="2" presetClass="entr" presetSubtype="8" fill="hold" nodeType="afterEffect">
                                  <p:stCondLst>
                                    <p:cond delay="4000"/>
                                  </p:stCondLst>
                                  <p:childTnLst>
                                    <p:set>
                                      <p:cBhvr>
                                        <p:cTn id="30" dur="1" fill="hold">
                                          <p:stCondLst>
                                            <p:cond delay="0"/>
                                          </p:stCondLst>
                                        </p:cTn>
                                        <p:tgtEl>
                                          <p:spTgt spid="16396"/>
                                        </p:tgtEl>
                                        <p:attrNameLst>
                                          <p:attrName>style.visibility</p:attrName>
                                        </p:attrNameLst>
                                      </p:cBhvr>
                                      <p:to>
                                        <p:strVal val="visible"/>
                                      </p:to>
                                    </p:set>
                                    <p:anim calcmode="lin" valueType="num">
                                      <p:cBhvr additive="base">
                                        <p:cTn id="31" dur="500" fill="hold"/>
                                        <p:tgtEl>
                                          <p:spTgt spid="16396"/>
                                        </p:tgtEl>
                                        <p:attrNameLst>
                                          <p:attrName>ppt_x</p:attrName>
                                        </p:attrNameLst>
                                      </p:cBhvr>
                                      <p:tavLst>
                                        <p:tav tm="0">
                                          <p:val>
                                            <p:strVal val="0-#ppt_w/2"/>
                                          </p:val>
                                        </p:tav>
                                        <p:tav tm="100000">
                                          <p:val>
                                            <p:strVal val="#ppt_x"/>
                                          </p:val>
                                        </p:tav>
                                      </p:tavLst>
                                    </p:anim>
                                    <p:anim calcmode="lin" valueType="num">
                                      <p:cBhvr additive="base">
                                        <p:cTn id="32" dur="500" fill="hold"/>
                                        <p:tgtEl>
                                          <p:spTgt spid="16396"/>
                                        </p:tgtEl>
                                        <p:attrNameLst>
                                          <p:attrName>ppt_y</p:attrName>
                                        </p:attrNameLst>
                                      </p:cBhvr>
                                      <p:tavLst>
                                        <p:tav tm="0">
                                          <p:val>
                                            <p:strVal val="#ppt_y"/>
                                          </p:val>
                                        </p:tav>
                                        <p:tav tm="100000">
                                          <p:val>
                                            <p:strVal val="#ppt_y"/>
                                          </p:val>
                                        </p:tav>
                                      </p:tavLst>
                                    </p:anim>
                                  </p:childTnLst>
                                </p:cTn>
                              </p:par>
                            </p:childTnLst>
                          </p:cTn>
                        </p:par>
                        <p:par>
                          <p:cTn id="33" fill="hold" nodeType="afterGroup">
                            <p:stCondLst>
                              <p:cond delay="28500"/>
                            </p:stCondLst>
                            <p:childTnLst>
                              <p:par>
                                <p:cTn id="34" presetID="23" presetClass="entr" presetSubtype="16" fill="hold" grpId="0" nodeType="afterEffect">
                                  <p:stCondLst>
                                    <p:cond delay="12000"/>
                                  </p:stCondLst>
                                  <p:iterate type="lt">
                                    <p:tmPct val="100000"/>
                                  </p:iterate>
                                  <p:childTnLst>
                                    <p:set>
                                      <p:cBhvr>
                                        <p:cTn id="35" dur="1" fill="hold">
                                          <p:stCondLst>
                                            <p:cond delay="0"/>
                                          </p:stCondLst>
                                        </p:cTn>
                                        <p:tgtEl>
                                          <p:spTgt spid="17415"/>
                                        </p:tgtEl>
                                        <p:attrNameLst>
                                          <p:attrName>style.visibility</p:attrName>
                                        </p:attrNameLst>
                                      </p:cBhvr>
                                      <p:to>
                                        <p:strVal val="visible"/>
                                      </p:to>
                                    </p:set>
                                    <p:anim calcmode="lin" valueType="num">
                                      <p:cBhvr>
                                        <p:cTn id="36" dur="75" fill="hold"/>
                                        <p:tgtEl>
                                          <p:spTgt spid="17415"/>
                                        </p:tgtEl>
                                        <p:attrNameLst>
                                          <p:attrName>ppt_w</p:attrName>
                                        </p:attrNameLst>
                                      </p:cBhvr>
                                      <p:tavLst>
                                        <p:tav tm="0">
                                          <p:val>
                                            <p:fltVal val="0"/>
                                          </p:val>
                                        </p:tav>
                                        <p:tav tm="100000">
                                          <p:val>
                                            <p:strVal val="#ppt_w"/>
                                          </p:val>
                                        </p:tav>
                                      </p:tavLst>
                                    </p:anim>
                                    <p:anim calcmode="lin" valueType="num">
                                      <p:cBhvr>
                                        <p:cTn id="37" dur="75" fill="hold"/>
                                        <p:tgtEl>
                                          <p:spTgt spid="174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6"/>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En el arco de la izquierda  aparecen representadas escenas del  Antiguo Testamento. </a:t>
            </a:r>
            <a:r>
              <a:rPr lang="es-ES" sz="1400">
                <a:solidFill>
                  <a:schemeClr val="bg1"/>
                </a:solidFill>
              </a:rPr>
              <a:t>Los Apóstoles</a:t>
            </a:r>
            <a:r>
              <a:rPr lang="es-ES" sz="1400"/>
              <a:t> </a:t>
            </a:r>
          </a:p>
          <a:p>
            <a:r>
              <a:rPr lang="es-ES" sz="1400"/>
              <a:t>(Cada uno llevando su elemento; San Pedro, las llaves... etc,) todos ellos antiguamnete policromados y </a:t>
            </a:r>
            <a:r>
              <a:rPr lang="es-ES" sz="1400">
                <a:solidFill>
                  <a:schemeClr val="bg1"/>
                </a:solidFill>
              </a:rPr>
              <a:t>los profetas</a:t>
            </a:r>
            <a:r>
              <a:rPr lang="es-ES" sz="1400"/>
              <a:t> con los nombres en el libro ó pergamino.</a:t>
            </a:r>
            <a:endParaRPr lang="es-ES_tradnl" sz="1400"/>
          </a:p>
        </p:txBody>
      </p:sp>
      <p:sp>
        <p:nvSpPr>
          <p:cNvPr id="18440"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pic>
        <p:nvPicPr>
          <p:cNvPr id="16388" name="Picture 8"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52400"/>
            <a:ext cx="7716838" cy="57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Picture 9"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152400"/>
            <a:ext cx="234315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8" name="Line 7"/>
          <p:cNvSpPr>
            <a:spLocks noChangeShapeType="1"/>
          </p:cNvSpPr>
          <p:nvPr/>
        </p:nvSpPr>
        <p:spPr bwMode="auto">
          <a:xfrm flipH="1" flipV="1">
            <a:off x="3581400" y="4267200"/>
            <a:ext cx="4191000" cy="1752600"/>
          </a:xfrm>
          <a:prstGeom prst="line">
            <a:avLst/>
          </a:prstGeom>
          <a:noFill/>
          <a:ln w="25400" cap="rnd">
            <a:solidFill>
              <a:schemeClr val="bg1"/>
            </a:solidFill>
            <a:prstDash val="sysDot"/>
            <a:round/>
            <a:headEnd type="oval" w="sm" len="sm"/>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17419" name="Line 7"/>
          <p:cNvSpPr>
            <a:spLocks noChangeShapeType="1"/>
          </p:cNvSpPr>
          <p:nvPr/>
        </p:nvSpPr>
        <p:spPr bwMode="auto">
          <a:xfrm flipH="1" flipV="1">
            <a:off x="7086600" y="2895600"/>
            <a:ext cx="1295400" cy="3352800"/>
          </a:xfrm>
          <a:prstGeom prst="line">
            <a:avLst/>
          </a:prstGeom>
          <a:noFill/>
          <a:ln w="25400" cap="rnd">
            <a:solidFill>
              <a:schemeClr val="bg1"/>
            </a:solidFill>
            <a:prstDash val="sysDot"/>
            <a:round/>
            <a:headEnd type="oval" w="sm" len="sm"/>
            <a:tailEnd type="triangle" w="med" len="med"/>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advTm="3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8000"/>
                                  </p:stCondLst>
                                  <p:childTnLst>
                                    <p:set>
                                      <p:cBhvr>
                                        <p:cTn id="6" dur="1" fill="hold">
                                          <p:stCondLst>
                                            <p:cond delay="0"/>
                                          </p:stCondLst>
                                        </p:cTn>
                                        <p:tgtEl>
                                          <p:spTgt spid="17418"/>
                                        </p:tgtEl>
                                        <p:attrNameLst>
                                          <p:attrName>style.visibility</p:attrName>
                                        </p:attrNameLst>
                                      </p:cBhvr>
                                      <p:to>
                                        <p:strVal val="visible"/>
                                      </p:to>
                                    </p:set>
                                    <p:anim calcmode="lin" valueType="num">
                                      <p:cBhvr>
                                        <p:cTn id="7" dur="500" fill="hold"/>
                                        <p:tgtEl>
                                          <p:spTgt spid="17418"/>
                                        </p:tgtEl>
                                        <p:attrNameLst>
                                          <p:attrName>ppt_w</p:attrName>
                                        </p:attrNameLst>
                                      </p:cBhvr>
                                      <p:tavLst>
                                        <p:tav tm="0">
                                          <p:val>
                                            <p:fltVal val="0"/>
                                          </p:val>
                                        </p:tav>
                                        <p:tav tm="100000">
                                          <p:val>
                                            <p:strVal val="#ppt_w"/>
                                          </p:val>
                                        </p:tav>
                                      </p:tavLst>
                                    </p:anim>
                                    <p:anim calcmode="lin" valueType="num">
                                      <p:cBhvr>
                                        <p:cTn id="8" dur="500" fill="hold"/>
                                        <p:tgtEl>
                                          <p:spTgt spid="17418"/>
                                        </p:tgtEl>
                                        <p:attrNameLst>
                                          <p:attrName>ppt_h</p:attrName>
                                        </p:attrNameLst>
                                      </p:cBhvr>
                                      <p:tavLst>
                                        <p:tav tm="0">
                                          <p:val>
                                            <p:fltVal val="0"/>
                                          </p:val>
                                        </p:tav>
                                        <p:tav tm="100000">
                                          <p:val>
                                            <p:strVal val="#ppt_h"/>
                                          </p:val>
                                        </p:tav>
                                      </p:tavLst>
                                    </p:anim>
                                  </p:childTnLst>
                                </p:cTn>
                              </p:par>
                            </p:childTnLst>
                          </p:cTn>
                        </p:par>
                        <p:par>
                          <p:cTn id="9" fill="hold" nodeType="afterGroup">
                            <p:stCondLst>
                              <p:cond delay="18500"/>
                            </p:stCondLst>
                            <p:childTnLst>
                              <p:par>
                                <p:cTn id="10" presetID="2" presetClass="entr" presetSubtype="2" fill="hold" nodeType="afterEffect">
                                  <p:stCondLst>
                                    <p:cond delay="1000"/>
                                  </p:stCondLst>
                                  <p:childTnLst>
                                    <p:set>
                                      <p:cBhvr>
                                        <p:cTn id="11" dur="1" fill="hold">
                                          <p:stCondLst>
                                            <p:cond delay="0"/>
                                          </p:stCondLst>
                                        </p:cTn>
                                        <p:tgtEl>
                                          <p:spTgt spid="17417"/>
                                        </p:tgtEl>
                                        <p:attrNameLst>
                                          <p:attrName>style.visibility</p:attrName>
                                        </p:attrNameLst>
                                      </p:cBhvr>
                                      <p:to>
                                        <p:strVal val="visible"/>
                                      </p:to>
                                    </p:set>
                                    <p:anim calcmode="lin" valueType="num">
                                      <p:cBhvr additive="base">
                                        <p:cTn id="12" dur="500" fill="hold"/>
                                        <p:tgtEl>
                                          <p:spTgt spid="17417"/>
                                        </p:tgtEl>
                                        <p:attrNameLst>
                                          <p:attrName>ppt_x</p:attrName>
                                        </p:attrNameLst>
                                      </p:cBhvr>
                                      <p:tavLst>
                                        <p:tav tm="0">
                                          <p:val>
                                            <p:strVal val="1+#ppt_w/2"/>
                                          </p:val>
                                        </p:tav>
                                        <p:tav tm="100000">
                                          <p:val>
                                            <p:strVal val="#ppt_x"/>
                                          </p:val>
                                        </p:tav>
                                      </p:tavLst>
                                    </p:anim>
                                    <p:anim calcmode="lin" valueType="num">
                                      <p:cBhvr additive="base">
                                        <p:cTn id="13" dur="500" fill="hold"/>
                                        <p:tgtEl>
                                          <p:spTgt spid="17417"/>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20000"/>
                            </p:stCondLst>
                            <p:childTnLst>
                              <p:par>
                                <p:cTn id="15" presetID="23" presetClass="entr" presetSubtype="16" fill="hold" grpId="0" nodeType="afterEffect">
                                  <p:stCondLst>
                                    <p:cond delay="2000"/>
                                  </p:stCondLst>
                                  <p:childTnLst>
                                    <p:set>
                                      <p:cBhvr>
                                        <p:cTn id="16" dur="1" fill="hold">
                                          <p:stCondLst>
                                            <p:cond delay="0"/>
                                          </p:stCondLst>
                                        </p:cTn>
                                        <p:tgtEl>
                                          <p:spTgt spid="17419"/>
                                        </p:tgtEl>
                                        <p:attrNameLst>
                                          <p:attrName>style.visibility</p:attrName>
                                        </p:attrNameLst>
                                      </p:cBhvr>
                                      <p:to>
                                        <p:strVal val="visible"/>
                                      </p:to>
                                    </p:set>
                                    <p:anim calcmode="lin" valueType="num">
                                      <p:cBhvr>
                                        <p:cTn id="17" dur="500" fill="hold"/>
                                        <p:tgtEl>
                                          <p:spTgt spid="17419"/>
                                        </p:tgtEl>
                                        <p:attrNameLst>
                                          <p:attrName>ppt_w</p:attrName>
                                        </p:attrNameLst>
                                      </p:cBhvr>
                                      <p:tavLst>
                                        <p:tav tm="0">
                                          <p:val>
                                            <p:fltVal val="0"/>
                                          </p:val>
                                        </p:tav>
                                        <p:tav tm="100000">
                                          <p:val>
                                            <p:strVal val="#ppt_w"/>
                                          </p:val>
                                        </p:tav>
                                      </p:tavLst>
                                    </p:anim>
                                    <p:anim calcmode="lin" valueType="num">
                                      <p:cBhvr>
                                        <p:cTn id="18" dur="500" fill="hold"/>
                                        <p:tgtEl>
                                          <p:spTgt spid="17419"/>
                                        </p:tgtEl>
                                        <p:attrNameLst>
                                          <p:attrName>ppt_h</p:attrName>
                                        </p:attrNameLst>
                                      </p:cBhvr>
                                      <p:tavLst>
                                        <p:tav tm="0">
                                          <p:val>
                                            <p:fltVal val="0"/>
                                          </p:val>
                                        </p:tav>
                                        <p:tav tm="100000">
                                          <p:val>
                                            <p:strVal val="#ppt_h"/>
                                          </p:val>
                                        </p:tav>
                                      </p:tavLst>
                                    </p:anim>
                                  </p:childTnLst>
                                </p:cTn>
                              </p:par>
                            </p:childTnLst>
                          </p:cTn>
                        </p:par>
                        <p:par>
                          <p:cTn id="19" fill="hold" nodeType="afterGroup">
                            <p:stCondLst>
                              <p:cond delay="22500"/>
                            </p:stCondLst>
                            <p:childTnLst>
                              <p:par>
                                <p:cTn id="20" presetID="23" presetClass="entr" presetSubtype="16" fill="hold" grpId="0" nodeType="afterEffect">
                                  <p:stCondLst>
                                    <p:cond delay="9000"/>
                                  </p:stCondLst>
                                  <p:iterate type="lt">
                                    <p:tmPct val="100000"/>
                                  </p:iterate>
                                  <p:childTnLst>
                                    <p:set>
                                      <p:cBhvr>
                                        <p:cTn id="21" dur="1" fill="hold">
                                          <p:stCondLst>
                                            <p:cond delay="0"/>
                                          </p:stCondLst>
                                        </p:cTn>
                                        <p:tgtEl>
                                          <p:spTgt spid="18440"/>
                                        </p:tgtEl>
                                        <p:attrNameLst>
                                          <p:attrName>style.visibility</p:attrName>
                                        </p:attrNameLst>
                                      </p:cBhvr>
                                      <p:to>
                                        <p:strVal val="visible"/>
                                      </p:to>
                                    </p:set>
                                    <p:anim calcmode="lin" valueType="num">
                                      <p:cBhvr>
                                        <p:cTn id="22" dur="75" fill="hold"/>
                                        <p:tgtEl>
                                          <p:spTgt spid="18440"/>
                                        </p:tgtEl>
                                        <p:attrNameLst>
                                          <p:attrName>ppt_w</p:attrName>
                                        </p:attrNameLst>
                                      </p:cBhvr>
                                      <p:tavLst>
                                        <p:tav tm="0">
                                          <p:val>
                                            <p:fltVal val="0"/>
                                          </p:val>
                                        </p:tav>
                                        <p:tav tm="100000">
                                          <p:val>
                                            <p:strVal val="#ppt_w"/>
                                          </p:val>
                                        </p:tav>
                                      </p:tavLst>
                                    </p:anim>
                                    <p:anim calcmode="lin" valueType="num">
                                      <p:cBhvr>
                                        <p:cTn id="23" dur="75" fill="hold"/>
                                        <p:tgtEl>
                                          <p:spTgt spid="1844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0" grpId="0" autoUpdateAnimBg="0"/>
      <p:bldP spid="17418" grpId="0" animBg="1"/>
      <p:bldP spid="174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5"/>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En el arco de la derecha aparecen representados la salvación de las almas, está dividido en tres partes, en el centro aparecen representados San Miguel y Cristo, a cada lado de ellos el infierno (Representado por demonios de todo tipo) y el cielo donde se representan niños (Almas salvadas). En una esquina aparece representado el Purgatorio.</a:t>
            </a:r>
            <a:endParaRPr lang="es-ES_tradnl" sz="1400"/>
          </a:p>
        </p:txBody>
      </p:sp>
      <p:pic>
        <p:nvPicPr>
          <p:cNvPr id="18437" name="Picture 5"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400"/>
            <a:ext cx="4343400"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6"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0600" y="152400"/>
            <a:ext cx="4010025"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18437"/>
                                        </p:tgtEl>
                                        <p:attrNameLst>
                                          <p:attrName>style.visibility</p:attrName>
                                        </p:attrNameLst>
                                      </p:cBhvr>
                                      <p:to>
                                        <p:strVal val="visible"/>
                                      </p:to>
                                    </p:set>
                                    <p:anim calcmode="lin" valueType="num">
                                      <p:cBhvr additive="base">
                                        <p:cTn id="7" dur="500" fill="hold"/>
                                        <p:tgtEl>
                                          <p:spTgt spid="18437"/>
                                        </p:tgtEl>
                                        <p:attrNameLst>
                                          <p:attrName>ppt_x</p:attrName>
                                        </p:attrNameLst>
                                      </p:cBhvr>
                                      <p:tavLst>
                                        <p:tav tm="0">
                                          <p:val>
                                            <p:strVal val="0-#ppt_w/2"/>
                                          </p:val>
                                        </p:tav>
                                        <p:tav tm="100000">
                                          <p:val>
                                            <p:strVal val="#ppt_x"/>
                                          </p:val>
                                        </p:tav>
                                      </p:tavLst>
                                    </p:anim>
                                    <p:anim calcmode="lin" valueType="num">
                                      <p:cBhvr additive="base">
                                        <p:cTn id="8" dur="500" fill="hold"/>
                                        <p:tgtEl>
                                          <p:spTgt spid="1843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18438"/>
                                        </p:tgtEl>
                                        <p:attrNameLst>
                                          <p:attrName>style.visibility</p:attrName>
                                        </p:attrNameLst>
                                      </p:cBhvr>
                                      <p:to>
                                        <p:strVal val="visible"/>
                                      </p:to>
                                    </p:set>
                                    <p:anim calcmode="lin" valueType="num">
                                      <p:cBhvr additive="base">
                                        <p:cTn id="12" dur="500" fill="hold"/>
                                        <p:tgtEl>
                                          <p:spTgt spid="18438"/>
                                        </p:tgtEl>
                                        <p:attrNameLst>
                                          <p:attrName>ppt_x</p:attrName>
                                        </p:attrNameLst>
                                      </p:cBhvr>
                                      <p:tavLst>
                                        <p:tav tm="0">
                                          <p:val>
                                            <p:strVal val="1+#ppt_w/2"/>
                                          </p:val>
                                        </p:tav>
                                        <p:tav tm="100000">
                                          <p:val>
                                            <p:strVal val="#ppt_x"/>
                                          </p:val>
                                        </p:tav>
                                      </p:tavLst>
                                    </p:anim>
                                    <p:anim calcmode="lin" valueType="num">
                                      <p:cBhvr additive="base">
                                        <p:cTn id="13" dur="500" fill="hold"/>
                                        <p:tgtEl>
                                          <p:spTgt spid="184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...el  propio maestro Mateo no pudo resistirse a la tentación de esculpirse a él mismo. </a:t>
            </a:r>
          </a:p>
          <a:p>
            <a:r>
              <a:rPr lang="es-ES" sz="1400"/>
              <a:t>Es la figura arrodillada que los gallegos llaman "Santo dos Croques”. Los visitantes cumplen </a:t>
            </a:r>
          </a:p>
          <a:p>
            <a:r>
              <a:rPr lang="es-ES" sz="1400"/>
              <a:t>desde hace siglos con la costumbre de golpear con sus cabezas sobre la frente del maestro Mateo ... </a:t>
            </a:r>
            <a:endParaRPr lang="es-ES_tradnl" sz="1400"/>
          </a:p>
        </p:txBody>
      </p:sp>
      <p:pic>
        <p:nvPicPr>
          <p:cNvPr id="18435" name="Picture 6"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152400"/>
            <a:ext cx="4486275"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9268"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 ya que dice la tradición que golpeando sobre ella se adquiere algo de la sabiduría del genial arquitecto. </a:t>
            </a:r>
          </a:p>
          <a:p>
            <a:r>
              <a:rPr lang="es-ES" sz="1400"/>
              <a:t>Algunos estudiantes buscan también con este rito la inspiración, sobre todo en épocas de exámenes.</a:t>
            </a:r>
            <a:endParaRPr lang="es-ES_tradnl" sz="1400"/>
          </a:p>
        </p:txBody>
      </p:sp>
      <p:pic>
        <p:nvPicPr>
          <p:cNvPr id="19459" name="Picture 9"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0800" y="152400"/>
            <a:ext cx="3971925" cy="57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0" name="Picture 10" descr="C:\Documents and Settings\Casa\Mis documentos\Mis imágenes\Dibuj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 y="152400"/>
            <a:ext cx="1933575" cy="288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1" name="Picture 11" descr="C:\Documents and Settings\Casa\Mis documentos\Mis imágenes\Dibujo.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0" y="152400"/>
            <a:ext cx="1933575" cy="288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2" name="Picture 12" descr="C:\Documents and Settings\Casa\Mis documentos\Mis imágenes\Dibujo.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58000" y="3276600"/>
            <a:ext cx="1933575" cy="256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5" name="Picture 15" descr="C:\Documents and Settings\Casa\Escritorio\Inag\sandra_4_clip_image018.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1000" y="3200400"/>
            <a:ext cx="1933575" cy="256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6"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spTree>
  </p:cSld>
  <p:clrMapOvr>
    <a:masterClrMapping/>
  </p:clrMapOvr>
  <p:transition spd="slow" advTm="3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39268"/>
                                        </p:tgtEl>
                                        <p:attrNameLst>
                                          <p:attrName>style.visibility</p:attrName>
                                        </p:attrNameLst>
                                      </p:cBhvr>
                                      <p:to>
                                        <p:strVal val="visible"/>
                                      </p:to>
                                    </p:set>
                                    <p:anim calcmode="lin" valueType="num">
                                      <p:cBhvr>
                                        <p:cTn id="7" dur="500" fill="hold"/>
                                        <p:tgtEl>
                                          <p:spTgt spid="139268"/>
                                        </p:tgtEl>
                                        <p:attrNameLst>
                                          <p:attrName>ppt_w</p:attrName>
                                        </p:attrNameLst>
                                      </p:cBhvr>
                                      <p:tavLst>
                                        <p:tav tm="0">
                                          <p:val>
                                            <p:fltVal val="0"/>
                                          </p:val>
                                        </p:tav>
                                        <p:tav tm="100000">
                                          <p:val>
                                            <p:strVal val="#ppt_w"/>
                                          </p:val>
                                        </p:tav>
                                      </p:tavLst>
                                    </p:anim>
                                    <p:anim calcmode="lin" valueType="num">
                                      <p:cBhvr>
                                        <p:cTn id="8" dur="500" fill="hold"/>
                                        <p:tgtEl>
                                          <p:spTgt spid="139268"/>
                                        </p:tgtEl>
                                        <p:attrNameLst>
                                          <p:attrName>ppt_h</p:attrName>
                                        </p:attrNameLst>
                                      </p:cBhvr>
                                      <p:tavLst>
                                        <p:tav tm="0">
                                          <p:val>
                                            <p:fltVal val="0"/>
                                          </p:val>
                                        </p:tav>
                                        <p:tav tm="100000">
                                          <p:val>
                                            <p:strVal val="#ppt_h"/>
                                          </p:val>
                                        </p:tav>
                                      </p:tavLst>
                                    </p:anim>
                                    <p:anim calcmode="lin" valueType="num">
                                      <p:cBhvr>
                                        <p:cTn id="9" dur="500" fill="hold"/>
                                        <p:tgtEl>
                                          <p:spTgt spid="139268"/>
                                        </p:tgtEl>
                                        <p:attrNameLst>
                                          <p:attrName>ppt_x</p:attrName>
                                        </p:attrNameLst>
                                      </p:cBhvr>
                                      <p:tavLst>
                                        <p:tav tm="0">
                                          <p:val>
                                            <p:fltVal val="0.5"/>
                                          </p:val>
                                        </p:tav>
                                        <p:tav tm="100000">
                                          <p:val>
                                            <p:strVal val="#ppt_x"/>
                                          </p:val>
                                        </p:tav>
                                      </p:tavLst>
                                    </p:anim>
                                    <p:anim calcmode="lin" valueType="num">
                                      <p:cBhvr>
                                        <p:cTn id="10" dur="500" fill="hold"/>
                                        <p:tgtEl>
                                          <p:spTgt spid="139268"/>
                                        </p:tgtEl>
                                        <p:attrNameLst>
                                          <p:attrName>ppt_y</p:attrName>
                                        </p:attrNameLst>
                                      </p:cBhvr>
                                      <p:tavLst>
                                        <p:tav tm="0">
                                          <p:val>
                                            <p:fltVal val="0.5"/>
                                          </p:val>
                                        </p:tav>
                                        <p:tav tm="100000">
                                          <p:val>
                                            <p:strVal val="#ppt_y"/>
                                          </p:val>
                                        </p:tav>
                                      </p:tavLst>
                                    </p:anim>
                                  </p:childTnLst>
                                </p:cTn>
                              </p:par>
                            </p:childTnLst>
                          </p:cTn>
                        </p:par>
                        <p:par>
                          <p:cTn id="11" fill="hold" nodeType="afterGroup">
                            <p:stCondLst>
                              <p:cond delay="500"/>
                            </p:stCondLst>
                            <p:childTnLst>
                              <p:par>
                                <p:cTn id="12" presetID="2" presetClass="entr" presetSubtype="8" fill="hold" nodeType="afterEffect">
                                  <p:stCondLst>
                                    <p:cond delay="15000"/>
                                  </p:stCondLst>
                                  <p:childTnLst>
                                    <p:set>
                                      <p:cBhvr>
                                        <p:cTn id="13" dur="1" fill="hold">
                                          <p:stCondLst>
                                            <p:cond delay="0"/>
                                          </p:stCondLst>
                                        </p:cTn>
                                        <p:tgtEl>
                                          <p:spTgt spid="20490"/>
                                        </p:tgtEl>
                                        <p:attrNameLst>
                                          <p:attrName>style.visibility</p:attrName>
                                        </p:attrNameLst>
                                      </p:cBhvr>
                                      <p:to>
                                        <p:strVal val="visible"/>
                                      </p:to>
                                    </p:set>
                                    <p:anim calcmode="lin" valueType="num">
                                      <p:cBhvr additive="base">
                                        <p:cTn id="14" dur="500" fill="hold"/>
                                        <p:tgtEl>
                                          <p:spTgt spid="20490"/>
                                        </p:tgtEl>
                                        <p:attrNameLst>
                                          <p:attrName>ppt_x</p:attrName>
                                        </p:attrNameLst>
                                      </p:cBhvr>
                                      <p:tavLst>
                                        <p:tav tm="0">
                                          <p:val>
                                            <p:strVal val="0-#ppt_w/2"/>
                                          </p:val>
                                        </p:tav>
                                        <p:tav tm="100000">
                                          <p:val>
                                            <p:strVal val="#ppt_x"/>
                                          </p:val>
                                        </p:tav>
                                      </p:tavLst>
                                    </p:anim>
                                    <p:anim calcmode="lin" valueType="num">
                                      <p:cBhvr additive="base">
                                        <p:cTn id="15" dur="500" fill="hold"/>
                                        <p:tgtEl>
                                          <p:spTgt spid="20490"/>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16000"/>
                            </p:stCondLst>
                            <p:childTnLst>
                              <p:par>
                                <p:cTn id="17" presetID="2" presetClass="entr" presetSubtype="2" fill="hold" nodeType="afterEffect">
                                  <p:stCondLst>
                                    <p:cond delay="1000"/>
                                  </p:stCondLst>
                                  <p:childTnLst>
                                    <p:set>
                                      <p:cBhvr>
                                        <p:cTn id="18" dur="1" fill="hold">
                                          <p:stCondLst>
                                            <p:cond delay="0"/>
                                          </p:stCondLst>
                                        </p:cTn>
                                        <p:tgtEl>
                                          <p:spTgt spid="20491"/>
                                        </p:tgtEl>
                                        <p:attrNameLst>
                                          <p:attrName>style.visibility</p:attrName>
                                        </p:attrNameLst>
                                      </p:cBhvr>
                                      <p:to>
                                        <p:strVal val="visible"/>
                                      </p:to>
                                    </p:set>
                                    <p:anim calcmode="lin" valueType="num">
                                      <p:cBhvr additive="base">
                                        <p:cTn id="19" dur="500" fill="hold"/>
                                        <p:tgtEl>
                                          <p:spTgt spid="20491"/>
                                        </p:tgtEl>
                                        <p:attrNameLst>
                                          <p:attrName>ppt_x</p:attrName>
                                        </p:attrNameLst>
                                      </p:cBhvr>
                                      <p:tavLst>
                                        <p:tav tm="0">
                                          <p:val>
                                            <p:strVal val="1+#ppt_w/2"/>
                                          </p:val>
                                        </p:tav>
                                        <p:tav tm="100000">
                                          <p:val>
                                            <p:strVal val="#ppt_x"/>
                                          </p:val>
                                        </p:tav>
                                      </p:tavLst>
                                    </p:anim>
                                    <p:anim calcmode="lin" valueType="num">
                                      <p:cBhvr additive="base">
                                        <p:cTn id="20" dur="500" fill="hold"/>
                                        <p:tgtEl>
                                          <p:spTgt spid="20491"/>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7500"/>
                            </p:stCondLst>
                            <p:childTnLst>
                              <p:par>
                                <p:cTn id="22" presetID="2" presetClass="entr" presetSubtype="8" fill="hold" nodeType="afterEffect">
                                  <p:stCondLst>
                                    <p:cond delay="1000"/>
                                  </p:stCondLst>
                                  <p:childTnLst>
                                    <p:set>
                                      <p:cBhvr>
                                        <p:cTn id="23" dur="1" fill="hold">
                                          <p:stCondLst>
                                            <p:cond delay="0"/>
                                          </p:stCondLst>
                                        </p:cTn>
                                        <p:tgtEl>
                                          <p:spTgt spid="20495"/>
                                        </p:tgtEl>
                                        <p:attrNameLst>
                                          <p:attrName>style.visibility</p:attrName>
                                        </p:attrNameLst>
                                      </p:cBhvr>
                                      <p:to>
                                        <p:strVal val="visible"/>
                                      </p:to>
                                    </p:set>
                                    <p:anim calcmode="lin" valueType="num">
                                      <p:cBhvr additive="base">
                                        <p:cTn id="24" dur="500" fill="hold"/>
                                        <p:tgtEl>
                                          <p:spTgt spid="20495"/>
                                        </p:tgtEl>
                                        <p:attrNameLst>
                                          <p:attrName>ppt_x</p:attrName>
                                        </p:attrNameLst>
                                      </p:cBhvr>
                                      <p:tavLst>
                                        <p:tav tm="0">
                                          <p:val>
                                            <p:strVal val="0-#ppt_w/2"/>
                                          </p:val>
                                        </p:tav>
                                        <p:tav tm="100000">
                                          <p:val>
                                            <p:strVal val="#ppt_x"/>
                                          </p:val>
                                        </p:tav>
                                      </p:tavLst>
                                    </p:anim>
                                    <p:anim calcmode="lin" valueType="num">
                                      <p:cBhvr additive="base">
                                        <p:cTn id="25" dur="500" fill="hold"/>
                                        <p:tgtEl>
                                          <p:spTgt spid="20495"/>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19000"/>
                            </p:stCondLst>
                            <p:childTnLst>
                              <p:par>
                                <p:cTn id="27" presetID="2" presetClass="entr" presetSubtype="2" fill="hold" nodeType="afterEffect">
                                  <p:stCondLst>
                                    <p:cond delay="1000"/>
                                  </p:stCondLst>
                                  <p:childTnLst>
                                    <p:set>
                                      <p:cBhvr>
                                        <p:cTn id="28" dur="1" fill="hold">
                                          <p:stCondLst>
                                            <p:cond delay="0"/>
                                          </p:stCondLst>
                                        </p:cTn>
                                        <p:tgtEl>
                                          <p:spTgt spid="20492"/>
                                        </p:tgtEl>
                                        <p:attrNameLst>
                                          <p:attrName>style.visibility</p:attrName>
                                        </p:attrNameLst>
                                      </p:cBhvr>
                                      <p:to>
                                        <p:strVal val="visible"/>
                                      </p:to>
                                    </p:set>
                                    <p:anim calcmode="lin" valueType="num">
                                      <p:cBhvr additive="base">
                                        <p:cTn id="29" dur="500" fill="hold"/>
                                        <p:tgtEl>
                                          <p:spTgt spid="20492"/>
                                        </p:tgtEl>
                                        <p:attrNameLst>
                                          <p:attrName>ppt_x</p:attrName>
                                        </p:attrNameLst>
                                      </p:cBhvr>
                                      <p:tavLst>
                                        <p:tav tm="0">
                                          <p:val>
                                            <p:strVal val="1+#ppt_w/2"/>
                                          </p:val>
                                        </p:tav>
                                        <p:tav tm="100000">
                                          <p:val>
                                            <p:strVal val="#ppt_x"/>
                                          </p:val>
                                        </p:tav>
                                      </p:tavLst>
                                    </p:anim>
                                    <p:anim calcmode="lin" valueType="num">
                                      <p:cBhvr additive="base">
                                        <p:cTn id="30" dur="500" fill="hold"/>
                                        <p:tgtEl>
                                          <p:spTgt spid="20492"/>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0500"/>
                            </p:stCondLst>
                            <p:childTnLst>
                              <p:par>
                                <p:cTn id="32" presetID="23" presetClass="entr" presetSubtype="16" fill="hold" grpId="0" nodeType="afterEffect">
                                  <p:stCondLst>
                                    <p:cond delay="6000"/>
                                  </p:stCondLst>
                                  <p:iterate type="lt">
                                    <p:tmPct val="100000"/>
                                  </p:iterate>
                                  <p:childTnLst>
                                    <p:set>
                                      <p:cBhvr>
                                        <p:cTn id="33" dur="1" fill="hold">
                                          <p:stCondLst>
                                            <p:cond delay="0"/>
                                          </p:stCondLst>
                                        </p:cTn>
                                        <p:tgtEl>
                                          <p:spTgt spid="20496"/>
                                        </p:tgtEl>
                                        <p:attrNameLst>
                                          <p:attrName>style.visibility</p:attrName>
                                        </p:attrNameLst>
                                      </p:cBhvr>
                                      <p:to>
                                        <p:strVal val="visible"/>
                                      </p:to>
                                    </p:set>
                                    <p:anim calcmode="lin" valueType="num">
                                      <p:cBhvr>
                                        <p:cTn id="34" dur="75" fill="hold"/>
                                        <p:tgtEl>
                                          <p:spTgt spid="20496"/>
                                        </p:tgtEl>
                                        <p:attrNameLst>
                                          <p:attrName>ppt_w</p:attrName>
                                        </p:attrNameLst>
                                      </p:cBhvr>
                                      <p:tavLst>
                                        <p:tav tm="0">
                                          <p:val>
                                            <p:fltVal val="0"/>
                                          </p:val>
                                        </p:tav>
                                        <p:tav tm="100000">
                                          <p:val>
                                            <p:strVal val="#ppt_w"/>
                                          </p:val>
                                        </p:tav>
                                      </p:tavLst>
                                    </p:anim>
                                    <p:anim calcmode="lin" valueType="num">
                                      <p:cBhvr>
                                        <p:cTn id="35" dur="75" fill="hold"/>
                                        <p:tgtEl>
                                          <p:spTgt spid="2049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8" grpId="0" animBg="1" autoUpdateAnimBg="0"/>
      <p:bldP spid="20496"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028"/>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 Debajo de todo del Pórtico de la Gloria aparecen representados demonios, </a:t>
            </a:r>
          </a:p>
          <a:p>
            <a:r>
              <a:rPr lang="es-ES" sz="1400"/>
              <a:t>dando a significar que el peso de la gloria aplasta el pecado.</a:t>
            </a:r>
            <a:endParaRPr lang="es-ES_tradnl" sz="1400"/>
          </a:p>
        </p:txBody>
      </p:sp>
      <p:pic>
        <p:nvPicPr>
          <p:cNvPr id="20483"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52400"/>
            <a:ext cx="8040688"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052"/>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a:t>
            </a:r>
            <a:r>
              <a:rPr lang="es-ES" sz="1400"/>
              <a:t>De gran valor decorativo es la lámpara central de estilo Luis XV </a:t>
            </a:r>
          </a:p>
          <a:p>
            <a:r>
              <a:rPr lang="es-ES" sz="1400"/>
              <a:t>donada por el canónigo  D. Diego Juan de Ulloa en 1751 ...</a:t>
            </a:r>
            <a:endParaRPr lang="es-ES_tradnl" sz="1400"/>
          </a:p>
        </p:txBody>
      </p:sp>
      <p:pic>
        <p:nvPicPr>
          <p:cNvPr id="21507"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313" y="152400"/>
            <a:ext cx="7726362"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8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6"/>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 ... así como su órgano que es usado </a:t>
            </a:r>
            <a:r>
              <a:rPr lang="es-ES" sz="1400">
                <a:ea typeface="Garnet"/>
                <a:cs typeface="Garnet"/>
              </a:rPr>
              <a:t>tanto en la vida litúrgica como para el disfrute público </a:t>
            </a:r>
          </a:p>
          <a:p>
            <a:r>
              <a:rPr lang="es-ES" sz="1400">
                <a:ea typeface="Garnet"/>
                <a:cs typeface="Garnet"/>
              </a:rPr>
              <a:t>como por ejemplo el </a:t>
            </a:r>
            <a:r>
              <a:rPr lang="es-ES" sz="1400"/>
              <a:t>Organum Festival organizado por el Consorcio y la Asociación Musical Berenguela. </a:t>
            </a:r>
          </a:p>
          <a:p>
            <a:r>
              <a:rPr lang="es-ES" sz="1400"/>
              <a:t>Fué construido en el siglo XVII por Domingo de Andrade, el mismo que modificaría la torre del reloj. </a:t>
            </a:r>
            <a:endParaRPr lang="es-ES_tradnl" sz="1400">
              <a:solidFill>
                <a:schemeClr val="tx1"/>
              </a:solidFill>
            </a:endParaRPr>
          </a:p>
        </p:txBody>
      </p:sp>
      <p:pic>
        <p:nvPicPr>
          <p:cNvPr id="23557" name="Picture 5"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52400"/>
            <a:ext cx="3867150" cy="57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6"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9600" y="152400"/>
            <a:ext cx="4333875"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23557"/>
                                        </p:tgtEl>
                                        <p:attrNameLst>
                                          <p:attrName>style.visibility</p:attrName>
                                        </p:attrNameLst>
                                      </p:cBhvr>
                                      <p:to>
                                        <p:strVal val="visible"/>
                                      </p:to>
                                    </p:set>
                                    <p:anim calcmode="lin" valueType="num">
                                      <p:cBhvr additive="base">
                                        <p:cTn id="7" dur="500" fill="hold"/>
                                        <p:tgtEl>
                                          <p:spTgt spid="23557"/>
                                        </p:tgtEl>
                                        <p:attrNameLst>
                                          <p:attrName>ppt_x</p:attrName>
                                        </p:attrNameLst>
                                      </p:cBhvr>
                                      <p:tavLst>
                                        <p:tav tm="0">
                                          <p:val>
                                            <p:strVal val="0-#ppt_w/2"/>
                                          </p:val>
                                        </p:tav>
                                        <p:tav tm="100000">
                                          <p:val>
                                            <p:strVal val="#ppt_x"/>
                                          </p:val>
                                        </p:tav>
                                      </p:tavLst>
                                    </p:anim>
                                    <p:anim calcmode="lin" valueType="num">
                                      <p:cBhvr additive="base">
                                        <p:cTn id="8" dur="500" fill="hold"/>
                                        <p:tgtEl>
                                          <p:spTgt spid="2355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23558"/>
                                        </p:tgtEl>
                                        <p:attrNameLst>
                                          <p:attrName>style.visibility</p:attrName>
                                        </p:attrNameLst>
                                      </p:cBhvr>
                                      <p:to>
                                        <p:strVal val="visible"/>
                                      </p:to>
                                    </p:set>
                                    <p:anim calcmode="lin" valueType="num">
                                      <p:cBhvr additive="base">
                                        <p:cTn id="12" dur="500" fill="hold"/>
                                        <p:tgtEl>
                                          <p:spTgt spid="23558"/>
                                        </p:tgtEl>
                                        <p:attrNameLst>
                                          <p:attrName>ppt_x</p:attrName>
                                        </p:attrNameLst>
                                      </p:cBhvr>
                                      <p:tavLst>
                                        <p:tav tm="0">
                                          <p:val>
                                            <p:strVal val="1+#ppt_w/2"/>
                                          </p:val>
                                        </p:tav>
                                        <p:tav tm="100000">
                                          <p:val>
                                            <p:strVal val="#ppt_x"/>
                                          </p:val>
                                        </p:tav>
                                      </p:tavLst>
                                    </p:anim>
                                    <p:anim calcmode="lin" valueType="num">
                                      <p:cBhvr additive="base">
                                        <p:cTn id="13" dur="500" fill="hold"/>
                                        <p:tgtEl>
                                          <p:spTgt spid="235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a:t>
            </a:r>
            <a:r>
              <a:rPr lang="es-ES" sz="1400"/>
              <a:t>De disfrute público y religioso es aún mayor la ceremonia de bailar el “botafumeiro”, en castellano"echahumos", que se realiza en las grandes celebraciones y en las misas de peregrinos en los años Santos. Su origen se encuentra en la necesidad de purificar el ambiente del santuario producido por el hacinamiento de peregrinos ...</a:t>
            </a:r>
            <a:endParaRPr lang="es-ES_tradnl" sz="1400"/>
          </a:p>
        </p:txBody>
      </p:sp>
      <p:pic>
        <p:nvPicPr>
          <p:cNvPr id="23555"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00" y="152400"/>
            <a:ext cx="7297738" cy="57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 ... éstos, después de varios meses de caminata, llegaban sucios y malolientes. Cerca de Santiago en el lugar </a:t>
            </a:r>
          </a:p>
          <a:p>
            <a:r>
              <a:rPr lang="es-ES" sz="1400"/>
              <a:t>llamado Lavacolla  (Lavacuellos) muchos se paraban a asearse pero otros muchos ... no lo hacían.</a:t>
            </a:r>
            <a:endParaRPr lang="es-ES_tradnl" sz="1400"/>
          </a:p>
        </p:txBody>
      </p:sp>
      <p:pic>
        <p:nvPicPr>
          <p:cNvPr id="25605" name="Picture 5"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163" y="152400"/>
            <a:ext cx="4343400"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6"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152400"/>
            <a:ext cx="4352925" cy="57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25605"/>
                                        </p:tgtEl>
                                        <p:attrNameLst>
                                          <p:attrName>style.visibility</p:attrName>
                                        </p:attrNameLst>
                                      </p:cBhvr>
                                      <p:to>
                                        <p:strVal val="visible"/>
                                      </p:to>
                                    </p:set>
                                    <p:anim calcmode="lin" valueType="num">
                                      <p:cBhvr additive="base">
                                        <p:cTn id="7" dur="500" fill="hold"/>
                                        <p:tgtEl>
                                          <p:spTgt spid="25605"/>
                                        </p:tgtEl>
                                        <p:attrNameLst>
                                          <p:attrName>ppt_x</p:attrName>
                                        </p:attrNameLst>
                                      </p:cBhvr>
                                      <p:tavLst>
                                        <p:tav tm="0">
                                          <p:val>
                                            <p:strVal val="0-#ppt_w/2"/>
                                          </p:val>
                                        </p:tav>
                                        <p:tav tm="100000">
                                          <p:val>
                                            <p:strVal val="#ppt_x"/>
                                          </p:val>
                                        </p:tav>
                                      </p:tavLst>
                                    </p:anim>
                                    <p:anim calcmode="lin" valueType="num">
                                      <p:cBhvr additive="base">
                                        <p:cTn id="8" dur="500" fill="hold"/>
                                        <p:tgtEl>
                                          <p:spTgt spid="2560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25606"/>
                                        </p:tgtEl>
                                        <p:attrNameLst>
                                          <p:attrName>style.visibility</p:attrName>
                                        </p:attrNameLst>
                                      </p:cBhvr>
                                      <p:to>
                                        <p:strVal val="visible"/>
                                      </p:to>
                                    </p:set>
                                    <p:anim calcmode="lin" valueType="num">
                                      <p:cBhvr additive="base">
                                        <p:cTn id="12" dur="500" fill="hold"/>
                                        <p:tgtEl>
                                          <p:spTgt spid="25606"/>
                                        </p:tgtEl>
                                        <p:attrNameLst>
                                          <p:attrName>ppt_x</p:attrName>
                                        </p:attrNameLst>
                                      </p:cBhvr>
                                      <p:tavLst>
                                        <p:tav tm="0">
                                          <p:val>
                                            <p:strVal val="1+#ppt_w/2"/>
                                          </p:val>
                                        </p:tav>
                                        <p:tav tm="100000">
                                          <p:val>
                                            <p:strVal val="#ppt_x"/>
                                          </p:val>
                                        </p:tav>
                                      </p:tavLst>
                                    </p:anim>
                                    <p:anim calcmode="lin" valueType="num">
                                      <p:cBhvr additive="base">
                                        <p:cTn id="13" dur="500" fill="hold"/>
                                        <p:tgtEl>
                                          <p:spTgt spid="2560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El Botafumeiro fue originalmente una ofrenda hecha en 1554 del Rey Luis XI al Apóstol. Pero en 1809, las tropas napoleónicas en la Guerra de Independencia, saquearon buena parte de España, y entre los objetos que se llevaron se encontró el Botafumeiro original. El destino de este primer Botafumeiro fue la fundición, para hacer con la plata del mismo monedas de la República Francesa. </a:t>
            </a:r>
            <a:endParaRPr lang="es-ES_tradnl" sz="1400"/>
          </a:p>
        </p:txBody>
      </p:sp>
      <p:pic>
        <p:nvPicPr>
          <p:cNvPr id="25603"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825" y="152400"/>
            <a:ext cx="7659688"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5"/>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El actual es una aleación  de bronce y chapado en plata, pesa 80 Kgs y 1,60 mts de altura y fue creado por el orfebre José Losada en 1851. Es un incensario destinado al culto litúrgico. Pero por sus dimensiones tan grandes y su funcionamiento adquiere un sentido de “magnanimidad”. De la cuerda que lo sostiene salen 8 cuerdas menores para los “tiraboleiros” ó encargados de hacerlo mover. </a:t>
            </a:r>
          </a:p>
        </p:txBody>
      </p:sp>
      <p:pic>
        <p:nvPicPr>
          <p:cNvPr id="27653" name="Picture 5"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7163"/>
            <a:ext cx="3857625" cy="576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Picture 6"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3400" y="157163"/>
            <a:ext cx="4429125" cy="576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27653"/>
                                        </p:tgtEl>
                                        <p:attrNameLst>
                                          <p:attrName>style.visibility</p:attrName>
                                        </p:attrNameLst>
                                      </p:cBhvr>
                                      <p:to>
                                        <p:strVal val="visible"/>
                                      </p:to>
                                    </p:set>
                                    <p:anim calcmode="lin" valueType="num">
                                      <p:cBhvr additive="base">
                                        <p:cTn id="7" dur="500" fill="hold"/>
                                        <p:tgtEl>
                                          <p:spTgt spid="27653"/>
                                        </p:tgtEl>
                                        <p:attrNameLst>
                                          <p:attrName>ppt_x</p:attrName>
                                        </p:attrNameLst>
                                      </p:cBhvr>
                                      <p:tavLst>
                                        <p:tav tm="0">
                                          <p:val>
                                            <p:strVal val="0-#ppt_w/2"/>
                                          </p:val>
                                        </p:tav>
                                        <p:tav tm="100000">
                                          <p:val>
                                            <p:strVal val="#ppt_x"/>
                                          </p:val>
                                        </p:tav>
                                      </p:tavLst>
                                    </p:anim>
                                    <p:anim calcmode="lin" valueType="num">
                                      <p:cBhvr additive="base">
                                        <p:cTn id="8" dur="500" fill="hold"/>
                                        <p:tgtEl>
                                          <p:spTgt spid="27653"/>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27654"/>
                                        </p:tgtEl>
                                        <p:attrNameLst>
                                          <p:attrName>style.visibility</p:attrName>
                                        </p:attrNameLst>
                                      </p:cBhvr>
                                      <p:to>
                                        <p:strVal val="visible"/>
                                      </p:to>
                                    </p:set>
                                    <p:anim calcmode="lin" valueType="num">
                                      <p:cBhvr additive="base">
                                        <p:cTn id="12" dur="500" fill="hold"/>
                                        <p:tgtEl>
                                          <p:spTgt spid="27654"/>
                                        </p:tgtEl>
                                        <p:attrNameLst>
                                          <p:attrName>ppt_x</p:attrName>
                                        </p:attrNameLst>
                                      </p:cBhvr>
                                      <p:tavLst>
                                        <p:tav tm="0">
                                          <p:val>
                                            <p:strVal val="1+#ppt_w/2"/>
                                          </p:val>
                                        </p:tav>
                                        <p:tav tm="100000">
                                          <p:val>
                                            <p:strVal val="#ppt_x"/>
                                          </p:val>
                                        </p:tav>
                                      </p:tavLst>
                                    </p:anim>
                                    <p:anim calcmode="lin" valueType="num">
                                      <p:cBhvr additive="base">
                                        <p:cTn id="13" dur="500" fill="hold"/>
                                        <p:tgtEl>
                                          <p:spTgt spid="276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43364" name="Rectangle 4" descr="C:\Documents and Settings\Casa\Mis documentos\Tito´s\Plantillas PowerPoint\Fondos\FondosPP (19).jpg"/>
          <p:cNvSpPr>
            <a:spLocks noChangeArrowheads="1"/>
          </p:cNvSpPr>
          <p:nvPr/>
        </p:nvSpPr>
        <p:spPr bwMode="auto">
          <a:xfrm>
            <a:off x="233363" y="157163"/>
            <a:ext cx="4038600" cy="5757862"/>
          </a:xfrm>
          <a:prstGeom prst="rect">
            <a:avLst/>
          </a:prstGeom>
          <a:blipFill dpi="0" rotWithShape="0">
            <a:blip r:embed="rId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a:r>
            <a:br>
              <a:rPr lang="es-ES"/>
            </a:br>
            <a:r>
              <a:rPr lang="es-ES"/>
              <a:t> </a:t>
            </a:r>
            <a:r>
              <a:rPr lang="es-ES" sz="1800"/>
              <a:t>Fue reconstruida en el año 1000 </a:t>
            </a:r>
            <a:br>
              <a:rPr lang="es-ES" sz="1800"/>
            </a:br>
            <a:r>
              <a:rPr lang="es-ES" sz="1800"/>
              <a:t>tras ser destruida por Almanzor. </a:t>
            </a:r>
            <a:br>
              <a:rPr lang="es-ES" sz="1800"/>
            </a:br>
            <a:r>
              <a:rPr lang="es-ES" sz="1800"/>
              <a:t>Tres siglos más tarde, en el siglo XIII, </a:t>
            </a:r>
          </a:p>
          <a:p>
            <a:r>
              <a:rPr lang="es-ES" sz="1800"/>
              <a:t>fue modificada en estilo románico, conservando buena parte de su morfología primitiva. </a:t>
            </a:r>
            <a:br>
              <a:rPr lang="es-ES" sz="1800"/>
            </a:br>
            <a:r>
              <a:rPr lang="es-ES" sz="1800"/>
              <a:t>En 1547 pasa a depender del cabildo catedralicio denominándose:</a:t>
            </a:r>
          </a:p>
          <a:p>
            <a:r>
              <a:rPr lang="es-ES" sz="1800"/>
              <a:t> </a:t>
            </a:r>
            <a:r>
              <a:rPr lang="es-ES" sz="2400">
                <a:solidFill>
                  <a:srgbClr val="CCECFF"/>
                </a:solidFill>
              </a:rPr>
              <a:t>"parroquia de peregrinos </a:t>
            </a:r>
          </a:p>
          <a:p>
            <a:r>
              <a:rPr lang="es-ES" sz="2400">
                <a:solidFill>
                  <a:srgbClr val="CCECFF"/>
                </a:solidFill>
              </a:rPr>
              <a:t>ó extranjeros"</a:t>
            </a:r>
            <a:r>
              <a:rPr lang="es-ES" sz="1800">
                <a:solidFill>
                  <a:srgbClr val="CCECFF"/>
                </a:solidFill>
              </a:rPr>
              <a:t> </a:t>
            </a:r>
            <a:br>
              <a:rPr lang="es-ES" sz="1800">
                <a:solidFill>
                  <a:srgbClr val="CCECFF"/>
                </a:solidFill>
              </a:rPr>
            </a:br>
            <a:r>
              <a:rPr lang="es-ES" sz="1800"/>
              <a:t>Lo más llamativo lo constituye la portada de acceso al mismo, </a:t>
            </a:r>
          </a:p>
          <a:p>
            <a:r>
              <a:rPr lang="es-ES" sz="1800"/>
              <a:t>realizada al más puro estilo </a:t>
            </a:r>
          </a:p>
          <a:p>
            <a:r>
              <a:rPr lang="es-ES" sz="1800"/>
              <a:t>del Maestro Mateo</a:t>
            </a:r>
            <a:endParaRPr lang="es-ES_tradnl" sz="1800"/>
          </a:p>
          <a:p>
            <a:endParaRPr lang="es-ES_tradnl" sz="1600"/>
          </a:p>
        </p:txBody>
      </p:sp>
      <p:sp>
        <p:nvSpPr>
          <p:cNvPr id="27651" name="Rectangle 5"/>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Comenzamos el recorrido por el interior de la catedral en la Capilla de la Corticela. Se trata de una antigua capilla, que fue fundada en el siglo IX por el obispo Sisnando. Está dedicada a Santa Columba, San Silvestre y San Esteban.</a:t>
            </a:r>
            <a:endParaRPr lang="es-ES_tradnl" sz="1400"/>
          </a:p>
        </p:txBody>
      </p:sp>
      <p:pic>
        <p:nvPicPr>
          <p:cNvPr id="27652" name="Picture 5" descr="C:\Documents and Settings\Casa\Mis documentos\Mis imágenes\Dibuj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43400" y="152400"/>
            <a:ext cx="4505325"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8"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grpId="0" nodeType="afterEffect">
                                  <p:stCondLst>
                                    <p:cond delay="16000"/>
                                  </p:stCondLst>
                                  <p:childTnLst>
                                    <p:set>
                                      <p:cBhvr>
                                        <p:cTn id="6" dur="1" fill="hold">
                                          <p:stCondLst>
                                            <p:cond delay="0"/>
                                          </p:stCondLst>
                                        </p:cTn>
                                        <p:tgtEl>
                                          <p:spTgt spid="143364"/>
                                        </p:tgtEl>
                                        <p:attrNameLst>
                                          <p:attrName>style.visibility</p:attrName>
                                        </p:attrNameLst>
                                      </p:cBhvr>
                                      <p:to>
                                        <p:strVal val="visible"/>
                                      </p:to>
                                    </p:set>
                                    <p:anim calcmode="lin" valueType="num">
                                      <p:cBhvr>
                                        <p:cTn id="7" dur="500" fill="hold"/>
                                        <p:tgtEl>
                                          <p:spTgt spid="143364"/>
                                        </p:tgtEl>
                                        <p:attrNameLst>
                                          <p:attrName>ppt_w</p:attrName>
                                        </p:attrNameLst>
                                      </p:cBhvr>
                                      <p:tavLst>
                                        <p:tav tm="0">
                                          <p:val>
                                            <p:strVal val="2/3*#ppt_w"/>
                                          </p:val>
                                        </p:tav>
                                        <p:tav tm="100000">
                                          <p:val>
                                            <p:strVal val="#ppt_w"/>
                                          </p:val>
                                        </p:tav>
                                      </p:tavLst>
                                    </p:anim>
                                    <p:anim calcmode="lin" valueType="num">
                                      <p:cBhvr>
                                        <p:cTn id="8" dur="500" fill="hold"/>
                                        <p:tgtEl>
                                          <p:spTgt spid="143364"/>
                                        </p:tgtEl>
                                        <p:attrNameLst>
                                          <p:attrName>ppt_h</p:attrName>
                                        </p:attrNameLst>
                                      </p:cBhvr>
                                      <p:tavLst>
                                        <p:tav tm="0">
                                          <p:val>
                                            <p:strVal val="2/3*#ppt_h"/>
                                          </p:val>
                                        </p:tav>
                                        <p:tav tm="100000">
                                          <p:val>
                                            <p:strVal val="#ppt_h"/>
                                          </p:val>
                                        </p:tav>
                                      </p:tavLst>
                                    </p:anim>
                                  </p:childTnLst>
                                </p:cTn>
                              </p:par>
                            </p:childTnLst>
                          </p:cTn>
                        </p:par>
                        <p:par>
                          <p:cTn id="9" fill="hold" nodeType="afterGroup">
                            <p:stCondLst>
                              <p:cond delay="16500"/>
                            </p:stCondLst>
                            <p:childTnLst>
                              <p:par>
                                <p:cTn id="10" presetID="23" presetClass="entr" presetSubtype="16" fill="hold" grpId="0" nodeType="afterEffect">
                                  <p:stCondLst>
                                    <p:cond delay="6000"/>
                                  </p:stCondLst>
                                  <p:iterate type="lt">
                                    <p:tmPct val="100000"/>
                                  </p:iterate>
                                  <p:childTnLst>
                                    <p:set>
                                      <p:cBhvr>
                                        <p:cTn id="11" dur="1" fill="hold">
                                          <p:stCondLst>
                                            <p:cond delay="0"/>
                                          </p:stCondLst>
                                        </p:cTn>
                                        <p:tgtEl>
                                          <p:spTgt spid="28678"/>
                                        </p:tgtEl>
                                        <p:attrNameLst>
                                          <p:attrName>style.visibility</p:attrName>
                                        </p:attrNameLst>
                                      </p:cBhvr>
                                      <p:to>
                                        <p:strVal val="visible"/>
                                      </p:to>
                                    </p:set>
                                    <p:anim calcmode="lin" valueType="num">
                                      <p:cBhvr>
                                        <p:cTn id="12" dur="75" fill="hold"/>
                                        <p:tgtEl>
                                          <p:spTgt spid="28678"/>
                                        </p:tgtEl>
                                        <p:attrNameLst>
                                          <p:attrName>ppt_w</p:attrName>
                                        </p:attrNameLst>
                                      </p:cBhvr>
                                      <p:tavLst>
                                        <p:tav tm="0">
                                          <p:val>
                                            <p:fltVal val="0"/>
                                          </p:val>
                                        </p:tav>
                                        <p:tav tm="100000">
                                          <p:val>
                                            <p:strVal val="#ppt_w"/>
                                          </p:val>
                                        </p:tav>
                                      </p:tavLst>
                                    </p:anim>
                                    <p:anim calcmode="lin" valueType="num">
                                      <p:cBhvr>
                                        <p:cTn id="13" dur="75" fill="hold"/>
                                        <p:tgtEl>
                                          <p:spTgt spid="2867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4" grpId="0" animBg="1" autoUpdateAnimBg="0"/>
      <p:bldP spid="28678"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028"/>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 ... esta capilla esta presidida por San Estebán , patrono de los azabacheros, que tenían sus talleres en la plaza adyacente y que aun hoy en día siguen trabajando el azabache realizando gran variedad de ornamentos . En ella se celebran excepcionalmente uniones matrimoniales si bien está reservada solo para enlaces entre extranjeros.</a:t>
            </a:r>
            <a:endParaRPr lang="es-ES_tradnl" sz="1400"/>
          </a:p>
        </p:txBody>
      </p:sp>
      <p:pic>
        <p:nvPicPr>
          <p:cNvPr id="28675"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638" y="152400"/>
            <a:ext cx="8078787"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9698" name="Rectangle 6"/>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a:t>
            </a:r>
            <a:r>
              <a:rPr lang="es-ES" sz="1400"/>
              <a:t>Ya en el recinto interno de la catedral,</a:t>
            </a:r>
            <a:r>
              <a:rPr lang="es-ES"/>
              <a:t> </a:t>
            </a:r>
            <a:r>
              <a:rPr lang="es-ES" sz="1400"/>
              <a:t>ocupando el espacio central de la cabecera y en un plano inferior al nivel del suelo del templo se halla la tumba del Apóstol Santiago. Mediante unas escaleras se atraviesa bajo el altar mayor, </a:t>
            </a:r>
          </a:p>
          <a:p>
            <a:r>
              <a:rPr lang="es-ES" sz="1400"/>
              <a:t>pasando ante el mausoleo romano donde apareció la tumba apostólica ...</a:t>
            </a:r>
            <a:endParaRPr lang="es-ES_tradnl" sz="1400"/>
          </a:p>
        </p:txBody>
      </p:sp>
      <p:pic>
        <p:nvPicPr>
          <p:cNvPr id="30727" name="Picture 7"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3088" y="914400"/>
            <a:ext cx="6030912"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8" name="Picture 8" descr="C:\Documents and Settings\Casa\Mis documentos\Mis imágenes\Dibuj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914400"/>
            <a:ext cx="6030913"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9" name="Picture 9" descr="C:\Documents and Settings\Casa\Mis documentos\Mis imágenes\Dibujo.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0000" y="34925"/>
            <a:ext cx="1819275" cy="226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30" name="Picture 10" descr="C:\Documents and Settings\Casa\Mis documentos\Mis imágenes\Dibujo.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19400" y="2362200"/>
            <a:ext cx="3657600" cy="360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1000"/>
                                  </p:stCondLst>
                                  <p:childTnLst>
                                    <p:set>
                                      <p:cBhvr>
                                        <p:cTn id="6" dur="1" fill="hold">
                                          <p:stCondLst>
                                            <p:cond delay="0"/>
                                          </p:stCondLst>
                                        </p:cTn>
                                        <p:tgtEl>
                                          <p:spTgt spid="30728"/>
                                        </p:tgtEl>
                                        <p:attrNameLst>
                                          <p:attrName>style.visibility</p:attrName>
                                        </p:attrNameLst>
                                      </p:cBhvr>
                                      <p:to>
                                        <p:strVal val="visible"/>
                                      </p:to>
                                    </p:set>
                                    <p:anim calcmode="lin" valueType="num">
                                      <p:cBhvr additive="base">
                                        <p:cTn id="7" dur="500" fill="hold"/>
                                        <p:tgtEl>
                                          <p:spTgt spid="30728"/>
                                        </p:tgtEl>
                                        <p:attrNameLst>
                                          <p:attrName>ppt_x</p:attrName>
                                        </p:attrNameLst>
                                      </p:cBhvr>
                                      <p:tavLst>
                                        <p:tav tm="0">
                                          <p:val>
                                            <p:strVal val="0-#ppt_w/2"/>
                                          </p:val>
                                        </p:tav>
                                        <p:tav tm="100000">
                                          <p:val>
                                            <p:strVal val="#ppt_x"/>
                                          </p:val>
                                        </p:tav>
                                      </p:tavLst>
                                    </p:anim>
                                    <p:anim calcmode="lin" valueType="num">
                                      <p:cBhvr additive="base">
                                        <p:cTn id="8" dur="500" fill="hold"/>
                                        <p:tgtEl>
                                          <p:spTgt spid="30728"/>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500"/>
                            </p:stCondLst>
                            <p:childTnLst>
                              <p:par>
                                <p:cTn id="10" presetID="2" presetClass="entr" presetSubtype="2" fill="hold" nodeType="afterEffect">
                                  <p:stCondLst>
                                    <p:cond delay="1000"/>
                                  </p:stCondLst>
                                  <p:childTnLst>
                                    <p:set>
                                      <p:cBhvr>
                                        <p:cTn id="11" dur="1" fill="hold">
                                          <p:stCondLst>
                                            <p:cond delay="0"/>
                                          </p:stCondLst>
                                        </p:cTn>
                                        <p:tgtEl>
                                          <p:spTgt spid="30727"/>
                                        </p:tgtEl>
                                        <p:attrNameLst>
                                          <p:attrName>style.visibility</p:attrName>
                                        </p:attrNameLst>
                                      </p:cBhvr>
                                      <p:to>
                                        <p:strVal val="visible"/>
                                      </p:to>
                                    </p:set>
                                    <p:anim calcmode="lin" valueType="num">
                                      <p:cBhvr additive="base">
                                        <p:cTn id="12" dur="500" fill="hold"/>
                                        <p:tgtEl>
                                          <p:spTgt spid="30727"/>
                                        </p:tgtEl>
                                        <p:attrNameLst>
                                          <p:attrName>ppt_x</p:attrName>
                                        </p:attrNameLst>
                                      </p:cBhvr>
                                      <p:tavLst>
                                        <p:tav tm="0">
                                          <p:val>
                                            <p:strVal val="1+#ppt_w/2"/>
                                          </p:val>
                                        </p:tav>
                                        <p:tav tm="100000">
                                          <p:val>
                                            <p:strVal val="#ppt_x"/>
                                          </p:val>
                                        </p:tav>
                                      </p:tavLst>
                                    </p:anim>
                                    <p:anim calcmode="lin" valueType="num">
                                      <p:cBhvr additive="base">
                                        <p:cTn id="13" dur="500" fill="hold"/>
                                        <p:tgtEl>
                                          <p:spTgt spid="30727"/>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3000"/>
                            </p:stCondLst>
                            <p:childTnLst>
                              <p:par>
                                <p:cTn id="15" presetID="17" presetClass="entr" presetSubtype="1" fill="hold" nodeType="afterEffect">
                                  <p:stCondLst>
                                    <p:cond delay="15000"/>
                                  </p:stCondLst>
                                  <p:childTnLst>
                                    <p:set>
                                      <p:cBhvr>
                                        <p:cTn id="16" dur="1" fill="hold">
                                          <p:stCondLst>
                                            <p:cond delay="0"/>
                                          </p:stCondLst>
                                        </p:cTn>
                                        <p:tgtEl>
                                          <p:spTgt spid="30729"/>
                                        </p:tgtEl>
                                        <p:attrNameLst>
                                          <p:attrName>style.visibility</p:attrName>
                                        </p:attrNameLst>
                                      </p:cBhvr>
                                      <p:to>
                                        <p:strVal val="visible"/>
                                      </p:to>
                                    </p:set>
                                    <p:anim calcmode="lin" valueType="num">
                                      <p:cBhvr>
                                        <p:cTn id="17" dur="500" fill="hold"/>
                                        <p:tgtEl>
                                          <p:spTgt spid="30729"/>
                                        </p:tgtEl>
                                        <p:attrNameLst>
                                          <p:attrName>ppt_x</p:attrName>
                                        </p:attrNameLst>
                                      </p:cBhvr>
                                      <p:tavLst>
                                        <p:tav tm="0">
                                          <p:val>
                                            <p:strVal val="#ppt_x"/>
                                          </p:val>
                                        </p:tav>
                                        <p:tav tm="100000">
                                          <p:val>
                                            <p:strVal val="#ppt_x"/>
                                          </p:val>
                                        </p:tav>
                                      </p:tavLst>
                                    </p:anim>
                                    <p:anim calcmode="lin" valueType="num">
                                      <p:cBhvr>
                                        <p:cTn id="18" dur="500" fill="hold"/>
                                        <p:tgtEl>
                                          <p:spTgt spid="30729"/>
                                        </p:tgtEl>
                                        <p:attrNameLst>
                                          <p:attrName>ppt_y</p:attrName>
                                        </p:attrNameLst>
                                      </p:cBhvr>
                                      <p:tavLst>
                                        <p:tav tm="0">
                                          <p:val>
                                            <p:strVal val="#ppt_y-#ppt_h/2"/>
                                          </p:val>
                                        </p:tav>
                                        <p:tav tm="100000">
                                          <p:val>
                                            <p:strVal val="#ppt_y"/>
                                          </p:val>
                                        </p:tav>
                                      </p:tavLst>
                                    </p:anim>
                                    <p:anim calcmode="lin" valueType="num">
                                      <p:cBhvr>
                                        <p:cTn id="19" dur="500" fill="hold"/>
                                        <p:tgtEl>
                                          <p:spTgt spid="30729"/>
                                        </p:tgtEl>
                                        <p:attrNameLst>
                                          <p:attrName>ppt_w</p:attrName>
                                        </p:attrNameLst>
                                      </p:cBhvr>
                                      <p:tavLst>
                                        <p:tav tm="0">
                                          <p:val>
                                            <p:strVal val="#ppt_w"/>
                                          </p:val>
                                        </p:tav>
                                        <p:tav tm="100000">
                                          <p:val>
                                            <p:strVal val="#ppt_w"/>
                                          </p:val>
                                        </p:tav>
                                      </p:tavLst>
                                    </p:anim>
                                    <p:anim calcmode="lin" valueType="num">
                                      <p:cBhvr>
                                        <p:cTn id="20" dur="500" fill="hold"/>
                                        <p:tgtEl>
                                          <p:spTgt spid="30729"/>
                                        </p:tgtEl>
                                        <p:attrNameLst>
                                          <p:attrName>ppt_h</p:attrName>
                                        </p:attrNameLst>
                                      </p:cBhvr>
                                      <p:tavLst>
                                        <p:tav tm="0">
                                          <p:val>
                                            <p:fltVal val="0"/>
                                          </p:val>
                                        </p:tav>
                                        <p:tav tm="100000">
                                          <p:val>
                                            <p:strVal val="#ppt_h"/>
                                          </p:val>
                                        </p:tav>
                                      </p:tavLst>
                                    </p:anim>
                                  </p:childTnLst>
                                </p:cTn>
                              </p:par>
                            </p:childTnLst>
                          </p:cTn>
                        </p:par>
                        <p:par>
                          <p:cTn id="21" fill="hold" nodeType="afterGroup">
                            <p:stCondLst>
                              <p:cond delay="18500"/>
                            </p:stCondLst>
                            <p:childTnLst>
                              <p:par>
                                <p:cTn id="22" presetID="17" presetClass="entr" presetSubtype="4" fill="hold" nodeType="afterEffect">
                                  <p:stCondLst>
                                    <p:cond delay="2000"/>
                                  </p:stCondLst>
                                  <p:childTnLst>
                                    <p:set>
                                      <p:cBhvr>
                                        <p:cTn id="23" dur="1" fill="hold">
                                          <p:stCondLst>
                                            <p:cond delay="0"/>
                                          </p:stCondLst>
                                        </p:cTn>
                                        <p:tgtEl>
                                          <p:spTgt spid="30730"/>
                                        </p:tgtEl>
                                        <p:attrNameLst>
                                          <p:attrName>style.visibility</p:attrName>
                                        </p:attrNameLst>
                                      </p:cBhvr>
                                      <p:to>
                                        <p:strVal val="visible"/>
                                      </p:to>
                                    </p:set>
                                    <p:anim calcmode="lin" valueType="num">
                                      <p:cBhvr>
                                        <p:cTn id="24" dur="500" fill="hold"/>
                                        <p:tgtEl>
                                          <p:spTgt spid="30730"/>
                                        </p:tgtEl>
                                        <p:attrNameLst>
                                          <p:attrName>ppt_x</p:attrName>
                                        </p:attrNameLst>
                                      </p:cBhvr>
                                      <p:tavLst>
                                        <p:tav tm="0">
                                          <p:val>
                                            <p:strVal val="#ppt_x"/>
                                          </p:val>
                                        </p:tav>
                                        <p:tav tm="100000">
                                          <p:val>
                                            <p:strVal val="#ppt_x"/>
                                          </p:val>
                                        </p:tav>
                                      </p:tavLst>
                                    </p:anim>
                                    <p:anim calcmode="lin" valueType="num">
                                      <p:cBhvr>
                                        <p:cTn id="25" dur="500" fill="hold"/>
                                        <p:tgtEl>
                                          <p:spTgt spid="30730"/>
                                        </p:tgtEl>
                                        <p:attrNameLst>
                                          <p:attrName>ppt_y</p:attrName>
                                        </p:attrNameLst>
                                      </p:cBhvr>
                                      <p:tavLst>
                                        <p:tav tm="0">
                                          <p:val>
                                            <p:strVal val="#ppt_y+#ppt_h/2"/>
                                          </p:val>
                                        </p:tav>
                                        <p:tav tm="100000">
                                          <p:val>
                                            <p:strVal val="#ppt_y"/>
                                          </p:val>
                                        </p:tav>
                                      </p:tavLst>
                                    </p:anim>
                                    <p:anim calcmode="lin" valueType="num">
                                      <p:cBhvr>
                                        <p:cTn id="26" dur="500" fill="hold"/>
                                        <p:tgtEl>
                                          <p:spTgt spid="30730"/>
                                        </p:tgtEl>
                                        <p:attrNameLst>
                                          <p:attrName>ppt_w</p:attrName>
                                        </p:attrNameLst>
                                      </p:cBhvr>
                                      <p:tavLst>
                                        <p:tav tm="0">
                                          <p:val>
                                            <p:strVal val="#ppt_w"/>
                                          </p:val>
                                        </p:tav>
                                        <p:tav tm="100000">
                                          <p:val>
                                            <p:strVal val="#ppt_w"/>
                                          </p:val>
                                        </p:tav>
                                      </p:tavLst>
                                    </p:anim>
                                    <p:anim calcmode="lin" valueType="num">
                                      <p:cBhvr>
                                        <p:cTn id="27" dur="500" fill="hold"/>
                                        <p:tgtEl>
                                          <p:spTgt spid="3073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9924"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 .. que desde la primera iglesia edificada tras su descubrimiento hasta nuestros días no ha sido variado de emplazamiento ...</a:t>
            </a:r>
            <a:endParaRPr lang="es-ES_tradnl" sz="1400"/>
          </a:p>
        </p:txBody>
      </p:sp>
      <p:pic>
        <p:nvPicPr>
          <p:cNvPr id="30723" name="Picture 4"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500" y="152400"/>
            <a:ext cx="8050213"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209924"/>
                                        </p:tgtEl>
                                        <p:attrNameLst>
                                          <p:attrName>style.visibility</p:attrName>
                                        </p:attrNameLst>
                                      </p:cBhvr>
                                      <p:to>
                                        <p:strVal val="visible"/>
                                      </p:to>
                                    </p:set>
                                    <p:anim calcmode="lin" valueType="num">
                                      <p:cBhvr>
                                        <p:cTn id="7" dur="500" fill="hold"/>
                                        <p:tgtEl>
                                          <p:spTgt spid="209924"/>
                                        </p:tgtEl>
                                        <p:attrNameLst>
                                          <p:attrName>ppt_w</p:attrName>
                                        </p:attrNameLst>
                                      </p:cBhvr>
                                      <p:tavLst>
                                        <p:tav tm="0">
                                          <p:val>
                                            <p:fltVal val="0"/>
                                          </p:val>
                                        </p:tav>
                                        <p:tav tm="100000">
                                          <p:val>
                                            <p:strVal val="#ppt_w"/>
                                          </p:val>
                                        </p:tav>
                                      </p:tavLst>
                                    </p:anim>
                                    <p:anim calcmode="lin" valueType="num">
                                      <p:cBhvr>
                                        <p:cTn id="8" dur="500" fill="hold"/>
                                        <p:tgtEl>
                                          <p:spTgt spid="20992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924"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5"/>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 ... tiene la entrada y la salida de las escaleras en la cabecera del templo la cual posee una girola que permite la peregrinación en torno a su cabeza martirial ... </a:t>
            </a:r>
            <a:endParaRPr lang="es-ES_tradnl" sz="1400"/>
          </a:p>
        </p:txBody>
      </p:sp>
      <p:pic>
        <p:nvPicPr>
          <p:cNvPr id="31747"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 y="152400"/>
            <a:ext cx="8097838"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8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029"/>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 </a:t>
            </a:r>
            <a:r>
              <a:rPr lang="es-ES" sz="1400"/>
              <a:t>esta girola está rodeada de capillas, obra en la primera fase de Bernardo-Peláez.</a:t>
            </a:r>
            <a:endParaRPr lang="es-ES_tradnl" sz="1400"/>
          </a:p>
        </p:txBody>
      </p:sp>
      <p:pic>
        <p:nvPicPr>
          <p:cNvPr id="33797" name="Picture 5"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675" y="152400"/>
            <a:ext cx="4333875"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8" name="Picture 6"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1850" y="152400"/>
            <a:ext cx="4333875"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6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33797"/>
                                        </p:tgtEl>
                                        <p:attrNameLst>
                                          <p:attrName>style.visibility</p:attrName>
                                        </p:attrNameLst>
                                      </p:cBhvr>
                                      <p:to>
                                        <p:strVal val="visible"/>
                                      </p:to>
                                    </p:set>
                                    <p:anim calcmode="lin" valueType="num">
                                      <p:cBhvr additive="base">
                                        <p:cTn id="7" dur="500" fill="hold"/>
                                        <p:tgtEl>
                                          <p:spTgt spid="33797"/>
                                        </p:tgtEl>
                                        <p:attrNameLst>
                                          <p:attrName>ppt_x</p:attrName>
                                        </p:attrNameLst>
                                      </p:cBhvr>
                                      <p:tavLst>
                                        <p:tav tm="0">
                                          <p:val>
                                            <p:strVal val="0-#ppt_w/2"/>
                                          </p:val>
                                        </p:tav>
                                        <p:tav tm="100000">
                                          <p:val>
                                            <p:strVal val="#ppt_x"/>
                                          </p:val>
                                        </p:tav>
                                      </p:tavLst>
                                    </p:anim>
                                    <p:anim calcmode="lin" valueType="num">
                                      <p:cBhvr additive="base">
                                        <p:cTn id="8" dur="500" fill="hold"/>
                                        <p:tgtEl>
                                          <p:spTgt spid="3379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33798"/>
                                        </p:tgtEl>
                                        <p:attrNameLst>
                                          <p:attrName>style.visibility</p:attrName>
                                        </p:attrNameLst>
                                      </p:cBhvr>
                                      <p:to>
                                        <p:strVal val="visible"/>
                                      </p:to>
                                    </p:set>
                                    <p:anim calcmode="lin" valueType="num">
                                      <p:cBhvr additive="base">
                                        <p:cTn id="12" dur="500" fill="hold"/>
                                        <p:tgtEl>
                                          <p:spTgt spid="33798"/>
                                        </p:tgtEl>
                                        <p:attrNameLst>
                                          <p:attrName>ppt_x</p:attrName>
                                        </p:attrNameLst>
                                      </p:cBhvr>
                                      <p:tavLst>
                                        <p:tav tm="0">
                                          <p:val>
                                            <p:strVal val="1+#ppt_w/2"/>
                                          </p:val>
                                        </p:tav>
                                        <p:tav tm="100000">
                                          <p:val>
                                            <p:strVal val="#ppt_x"/>
                                          </p:val>
                                        </p:tav>
                                      </p:tavLst>
                                    </p:anim>
                                    <p:anim calcmode="lin" valueType="num">
                                      <p:cBhvr additive="base">
                                        <p:cTn id="13" dur="500" fill="hold"/>
                                        <p:tgtEl>
                                          <p:spTgt spid="337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03" name="Picture 3075" descr="C:\Documents and Settings\Casa\Escritorio\Nueva carpeta\SantiagoGirola%20G0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52400"/>
            <a:ext cx="4473575" cy="575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04" name="Picture 3076" descr="C:\Documents and Settings\Casa\Escritorio\Nueva carpeta\SantiagoGirola%20G0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152400"/>
            <a:ext cx="4484688" cy="575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6" name="Rectangle 3077"/>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Más tarde se fueron añadiendo las capillas más próximas al transepto, con formas poligonales: </a:t>
            </a:r>
          </a:p>
          <a:p>
            <a:r>
              <a:rPr lang="es-ES" sz="1400"/>
              <a:t>Santa Fe al norte y San Andrés al sur.</a:t>
            </a:r>
            <a:endParaRPr lang="es-ES_tradnl" sz="1400"/>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04803"/>
                                        </p:tgtEl>
                                        <p:attrNameLst>
                                          <p:attrName>style.visibility</p:attrName>
                                        </p:attrNameLst>
                                      </p:cBhvr>
                                      <p:to>
                                        <p:strVal val="visible"/>
                                      </p:to>
                                    </p:set>
                                    <p:animEffect transition="in" filter="wipe(left)">
                                      <p:cBhvr>
                                        <p:cTn id="7" dur="500"/>
                                        <p:tgtEl>
                                          <p:spTgt spid="204803"/>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204804"/>
                                        </p:tgtEl>
                                        <p:attrNameLst>
                                          <p:attrName>style.visibility</p:attrName>
                                        </p:attrNameLst>
                                      </p:cBhvr>
                                      <p:to>
                                        <p:strVal val="visible"/>
                                      </p:to>
                                    </p:set>
                                    <p:animEffect transition="in" filter="wipe(right)">
                                      <p:cBhvr>
                                        <p:cTn id="11" dur="500"/>
                                        <p:tgtEl>
                                          <p:spTgt spid="2048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ChangeArrowheads="1"/>
          </p:cNvSpPr>
          <p:nvPr/>
        </p:nvSpPr>
        <p:spPr bwMode="auto">
          <a:xfrm>
            <a:off x="381000" y="3657600"/>
            <a:ext cx="876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es-ES" sz="4400">
              <a:solidFill>
                <a:schemeClr val="tx1"/>
              </a:solidFill>
            </a:endParaRPr>
          </a:p>
        </p:txBody>
      </p:sp>
      <p:sp>
        <p:nvSpPr>
          <p:cNvPr id="34819" name="Rectangle 5"/>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 Es sin duda un lugar continuamente ocupado por peregrinos deseosos de contemplar la tumba del Apóstol así como cumplir con la moda de dar un abrazo en la espalda a su imagen que preside el altar mayor y que tiene su </a:t>
            </a:r>
            <a:r>
              <a:rPr lang="es-ES" sz="1400">
                <a:solidFill>
                  <a:schemeClr val="bg1"/>
                </a:solidFill>
              </a:rPr>
              <a:t>acceso</a:t>
            </a:r>
            <a:r>
              <a:rPr lang="es-ES" sz="1400"/>
              <a:t> por dos puertas situadas en ambos laterales.</a:t>
            </a:r>
            <a:endParaRPr lang="es-ES_tradnl" sz="1400"/>
          </a:p>
        </p:txBody>
      </p:sp>
      <p:sp>
        <p:nvSpPr>
          <p:cNvPr id="37896"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pic>
        <p:nvPicPr>
          <p:cNvPr id="35849" name="Picture 9"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52400"/>
            <a:ext cx="3971925"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56" name="Picture 16"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152400"/>
            <a:ext cx="3990975" cy="57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57" name="Rectangle 7"/>
          <p:cNvSpPr>
            <a:spLocks noChangeArrowheads="1"/>
          </p:cNvSpPr>
          <p:nvPr/>
        </p:nvSpPr>
        <p:spPr bwMode="auto">
          <a:xfrm>
            <a:off x="6324600" y="5638800"/>
            <a:ext cx="7620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_tradnl" sz="1400">
                <a:solidFill>
                  <a:schemeClr val="bg1"/>
                </a:solidFill>
              </a:rPr>
              <a:t>Acceso</a:t>
            </a:r>
            <a:endParaRPr lang="es-ES_tradnl" sz="4400" b="0" i="0">
              <a:solidFill>
                <a:schemeClr val="tx2"/>
              </a:solidFill>
            </a:endParaRPr>
          </a:p>
        </p:txBody>
      </p:sp>
      <p:sp>
        <p:nvSpPr>
          <p:cNvPr id="35858" name="Line 6"/>
          <p:cNvSpPr>
            <a:spLocks noChangeShapeType="1"/>
          </p:cNvSpPr>
          <p:nvPr/>
        </p:nvSpPr>
        <p:spPr bwMode="auto">
          <a:xfrm flipV="1">
            <a:off x="7010400" y="5334000"/>
            <a:ext cx="304800" cy="304800"/>
          </a:xfrm>
          <a:prstGeom prst="line">
            <a:avLst/>
          </a:prstGeom>
          <a:noFill/>
          <a:ln w="25400" cap="rnd">
            <a:solidFill>
              <a:schemeClr val="bg1"/>
            </a:solidFill>
            <a:prstDash val="sysDot"/>
            <a:round/>
            <a:headEnd type="oval" w="sm" len="sm"/>
            <a:tailEnd type="arrow" w="sm" len="sm"/>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35849"/>
                                        </p:tgtEl>
                                        <p:attrNameLst>
                                          <p:attrName>style.visibility</p:attrName>
                                        </p:attrNameLst>
                                      </p:cBhvr>
                                      <p:to>
                                        <p:strVal val="visible"/>
                                      </p:to>
                                    </p:set>
                                    <p:anim calcmode="lin" valueType="num">
                                      <p:cBhvr additive="base">
                                        <p:cTn id="7" dur="500" fill="hold"/>
                                        <p:tgtEl>
                                          <p:spTgt spid="35849"/>
                                        </p:tgtEl>
                                        <p:attrNameLst>
                                          <p:attrName>ppt_x</p:attrName>
                                        </p:attrNameLst>
                                      </p:cBhvr>
                                      <p:tavLst>
                                        <p:tav tm="0">
                                          <p:val>
                                            <p:strVal val="0-#ppt_w/2"/>
                                          </p:val>
                                        </p:tav>
                                        <p:tav tm="100000">
                                          <p:val>
                                            <p:strVal val="#ppt_x"/>
                                          </p:val>
                                        </p:tav>
                                      </p:tavLst>
                                    </p:anim>
                                    <p:anim calcmode="lin" valueType="num">
                                      <p:cBhvr additive="base">
                                        <p:cTn id="8" dur="500" fill="hold"/>
                                        <p:tgtEl>
                                          <p:spTgt spid="35849"/>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35856"/>
                                        </p:tgtEl>
                                        <p:attrNameLst>
                                          <p:attrName>style.visibility</p:attrName>
                                        </p:attrNameLst>
                                      </p:cBhvr>
                                      <p:to>
                                        <p:strVal val="visible"/>
                                      </p:to>
                                    </p:set>
                                    <p:anim calcmode="lin" valueType="num">
                                      <p:cBhvr additive="base">
                                        <p:cTn id="12" dur="500" fill="hold"/>
                                        <p:tgtEl>
                                          <p:spTgt spid="35856"/>
                                        </p:tgtEl>
                                        <p:attrNameLst>
                                          <p:attrName>ppt_x</p:attrName>
                                        </p:attrNameLst>
                                      </p:cBhvr>
                                      <p:tavLst>
                                        <p:tav tm="0">
                                          <p:val>
                                            <p:strVal val="1+#ppt_w/2"/>
                                          </p:val>
                                        </p:tav>
                                        <p:tav tm="100000">
                                          <p:val>
                                            <p:strVal val="#ppt_x"/>
                                          </p:val>
                                        </p:tav>
                                      </p:tavLst>
                                    </p:anim>
                                    <p:anim calcmode="lin" valueType="num">
                                      <p:cBhvr additive="base">
                                        <p:cTn id="13" dur="500" fill="hold"/>
                                        <p:tgtEl>
                                          <p:spTgt spid="35856"/>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3" presetClass="entr" presetSubtype="272" fill="hold" grpId="0" nodeType="afterEffect">
                                  <p:stCondLst>
                                    <p:cond delay="22000"/>
                                  </p:stCondLst>
                                  <p:childTnLst>
                                    <p:set>
                                      <p:cBhvr>
                                        <p:cTn id="16" dur="1" fill="hold">
                                          <p:stCondLst>
                                            <p:cond delay="0"/>
                                          </p:stCondLst>
                                        </p:cTn>
                                        <p:tgtEl>
                                          <p:spTgt spid="35857"/>
                                        </p:tgtEl>
                                        <p:attrNameLst>
                                          <p:attrName>style.visibility</p:attrName>
                                        </p:attrNameLst>
                                      </p:cBhvr>
                                      <p:to>
                                        <p:strVal val="visible"/>
                                      </p:to>
                                    </p:set>
                                    <p:anim calcmode="lin" valueType="num">
                                      <p:cBhvr>
                                        <p:cTn id="17" dur="500" fill="hold"/>
                                        <p:tgtEl>
                                          <p:spTgt spid="35857"/>
                                        </p:tgtEl>
                                        <p:attrNameLst>
                                          <p:attrName>ppt_w</p:attrName>
                                        </p:attrNameLst>
                                      </p:cBhvr>
                                      <p:tavLst>
                                        <p:tav tm="0">
                                          <p:val>
                                            <p:strVal val="2/3*#ppt_w"/>
                                          </p:val>
                                        </p:tav>
                                        <p:tav tm="100000">
                                          <p:val>
                                            <p:strVal val="#ppt_w"/>
                                          </p:val>
                                        </p:tav>
                                      </p:tavLst>
                                    </p:anim>
                                    <p:anim calcmode="lin" valueType="num">
                                      <p:cBhvr>
                                        <p:cTn id="18" dur="500" fill="hold"/>
                                        <p:tgtEl>
                                          <p:spTgt spid="35857"/>
                                        </p:tgtEl>
                                        <p:attrNameLst>
                                          <p:attrName>ppt_h</p:attrName>
                                        </p:attrNameLst>
                                      </p:cBhvr>
                                      <p:tavLst>
                                        <p:tav tm="0">
                                          <p:val>
                                            <p:strVal val="2/3*#ppt_h"/>
                                          </p:val>
                                        </p:tav>
                                        <p:tav tm="100000">
                                          <p:val>
                                            <p:strVal val="#ppt_h"/>
                                          </p:val>
                                        </p:tav>
                                      </p:tavLst>
                                    </p:anim>
                                  </p:childTnLst>
                                </p:cTn>
                              </p:par>
                            </p:childTnLst>
                          </p:cTn>
                        </p:par>
                        <p:par>
                          <p:cTn id="19" fill="hold" nodeType="afterGroup">
                            <p:stCondLst>
                              <p:cond delay="23500"/>
                            </p:stCondLst>
                            <p:childTnLst>
                              <p:par>
                                <p:cTn id="20" presetID="23" presetClass="entr" presetSubtype="16" fill="hold" grpId="0" nodeType="afterEffect">
                                  <p:stCondLst>
                                    <p:cond delay="1000"/>
                                  </p:stCondLst>
                                  <p:childTnLst>
                                    <p:set>
                                      <p:cBhvr>
                                        <p:cTn id="21" dur="1" fill="hold">
                                          <p:stCondLst>
                                            <p:cond delay="0"/>
                                          </p:stCondLst>
                                        </p:cTn>
                                        <p:tgtEl>
                                          <p:spTgt spid="35858"/>
                                        </p:tgtEl>
                                        <p:attrNameLst>
                                          <p:attrName>style.visibility</p:attrName>
                                        </p:attrNameLst>
                                      </p:cBhvr>
                                      <p:to>
                                        <p:strVal val="visible"/>
                                      </p:to>
                                    </p:set>
                                    <p:anim calcmode="lin" valueType="num">
                                      <p:cBhvr>
                                        <p:cTn id="22" dur="500" fill="hold"/>
                                        <p:tgtEl>
                                          <p:spTgt spid="35858"/>
                                        </p:tgtEl>
                                        <p:attrNameLst>
                                          <p:attrName>ppt_w</p:attrName>
                                        </p:attrNameLst>
                                      </p:cBhvr>
                                      <p:tavLst>
                                        <p:tav tm="0">
                                          <p:val>
                                            <p:fltVal val="0"/>
                                          </p:val>
                                        </p:tav>
                                        <p:tav tm="100000">
                                          <p:val>
                                            <p:strVal val="#ppt_w"/>
                                          </p:val>
                                        </p:tav>
                                      </p:tavLst>
                                    </p:anim>
                                    <p:anim calcmode="lin" valueType="num">
                                      <p:cBhvr>
                                        <p:cTn id="23" dur="500" fill="hold"/>
                                        <p:tgtEl>
                                          <p:spTgt spid="35858"/>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5000"/>
                            </p:stCondLst>
                            <p:childTnLst>
                              <p:par>
                                <p:cTn id="25" presetID="23" presetClass="entr" presetSubtype="16" fill="hold" grpId="0" nodeType="afterEffect">
                                  <p:stCondLst>
                                    <p:cond delay="6000"/>
                                  </p:stCondLst>
                                  <p:iterate type="lt">
                                    <p:tmPct val="100000"/>
                                  </p:iterate>
                                  <p:childTnLst>
                                    <p:set>
                                      <p:cBhvr>
                                        <p:cTn id="26" dur="1" fill="hold">
                                          <p:stCondLst>
                                            <p:cond delay="0"/>
                                          </p:stCondLst>
                                        </p:cTn>
                                        <p:tgtEl>
                                          <p:spTgt spid="37896"/>
                                        </p:tgtEl>
                                        <p:attrNameLst>
                                          <p:attrName>style.visibility</p:attrName>
                                        </p:attrNameLst>
                                      </p:cBhvr>
                                      <p:to>
                                        <p:strVal val="visible"/>
                                      </p:to>
                                    </p:set>
                                    <p:anim calcmode="lin" valueType="num">
                                      <p:cBhvr>
                                        <p:cTn id="27" dur="75" fill="hold"/>
                                        <p:tgtEl>
                                          <p:spTgt spid="37896"/>
                                        </p:tgtEl>
                                        <p:attrNameLst>
                                          <p:attrName>ppt_w</p:attrName>
                                        </p:attrNameLst>
                                      </p:cBhvr>
                                      <p:tavLst>
                                        <p:tav tm="0">
                                          <p:val>
                                            <p:fltVal val="0"/>
                                          </p:val>
                                        </p:tav>
                                        <p:tav tm="100000">
                                          <p:val>
                                            <p:strVal val="#ppt_w"/>
                                          </p:val>
                                        </p:tav>
                                      </p:tavLst>
                                    </p:anim>
                                    <p:anim calcmode="lin" valueType="num">
                                      <p:cBhvr>
                                        <p:cTn id="28" dur="75" fill="hold"/>
                                        <p:tgtEl>
                                          <p:spTgt spid="3789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6" grpId="0" autoUpdateAnimBg="0"/>
      <p:bldP spid="35857" grpId="0" autoUpdateAnimBg="0"/>
      <p:bldP spid="3585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1732"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a:t>
            </a:r>
            <a:r>
              <a:rPr lang="es-ES" sz="1400"/>
              <a:t>En el altar mayor se encuentra la figura de Santiago, una de las imágenes más populares y queridas de Galicia, iluminada por los cirios siempre encendidos por disposición del Gran Capitán en su visita en 1512 cumpliendo piadoso voto hecho a Alfonso XI por su triunfo en la batalla del Salado.</a:t>
            </a:r>
            <a:endParaRPr lang="es-ES_tradnl" sz="1400"/>
          </a:p>
        </p:txBody>
      </p:sp>
      <p:pic>
        <p:nvPicPr>
          <p:cNvPr id="35843" name="Picture 4"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2313" y="152400"/>
            <a:ext cx="7726362"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grpId="0" nodeType="afterEffect">
                                  <p:stCondLst>
                                    <p:cond delay="0"/>
                                  </p:stCondLst>
                                  <p:childTnLst>
                                    <p:set>
                                      <p:cBhvr>
                                        <p:cTn id="6" dur="1" fill="hold">
                                          <p:stCondLst>
                                            <p:cond delay="0"/>
                                          </p:stCondLst>
                                        </p:cTn>
                                        <p:tgtEl>
                                          <p:spTgt spid="201732"/>
                                        </p:tgtEl>
                                        <p:attrNameLst>
                                          <p:attrName>style.visibility</p:attrName>
                                        </p:attrNameLst>
                                      </p:cBhvr>
                                      <p:to>
                                        <p:strVal val="visible"/>
                                      </p:to>
                                    </p:set>
                                    <p:anim calcmode="lin" valueType="num">
                                      <p:cBhvr>
                                        <p:cTn id="7" dur="500" fill="hold"/>
                                        <p:tgtEl>
                                          <p:spTgt spid="201732"/>
                                        </p:tgtEl>
                                        <p:attrNameLst>
                                          <p:attrName>ppt_w</p:attrName>
                                        </p:attrNameLst>
                                      </p:cBhvr>
                                      <p:tavLst>
                                        <p:tav tm="0">
                                          <p:val>
                                            <p:strVal val="2/3*#ppt_w"/>
                                          </p:val>
                                        </p:tav>
                                        <p:tav tm="100000">
                                          <p:val>
                                            <p:strVal val="#ppt_w"/>
                                          </p:val>
                                        </p:tav>
                                      </p:tavLst>
                                    </p:anim>
                                    <p:anim calcmode="lin" valueType="num">
                                      <p:cBhvr>
                                        <p:cTn id="8" dur="500" fill="hold"/>
                                        <p:tgtEl>
                                          <p:spTgt spid="20173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732" grpId="0" animBg="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5"/>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a:t>
            </a:r>
            <a:r>
              <a:rPr lang="es-ES" sz="1400"/>
              <a:t>Es de piedra y aparece sentado en un trono revestido de plata. Su rostro esta recubierto de pintura emaltada que consigue realzar su semblante sereno y noble. La eclavina de plata que viste fue donada por el Arzobispo Monroy </a:t>
            </a:r>
          </a:p>
          <a:p>
            <a:r>
              <a:rPr lang="es-ES" sz="1400"/>
              <a:t>y realizada en 1703 por el orfebre Figueroa.</a:t>
            </a:r>
            <a:endParaRPr lang="es-ES_tradnl" sz="1400"/>
          </a:p>
        </p:txBody>
      </p:sp>
      <p:pic>
        <p:nvPicPr>
          <p:cNvPr id="37893" name="Picture 5"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7888" y="152400"/>
            <a:ext cx="4086225"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4" name="Picture 6"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152400"/>
            <a:ext cx="4086225"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37894"/>
                                        </p:tgtEl>
                                        <p:attrNameLst>
                                          <p:attrName>style.visibility</p:attrName>
                                        </p:attrNameLst>
                                      </p:cBhvr>
                                      <p:to>
                                        <p:strVal val="visible"/>
                                      </p:to>
                                    </p:set>
                                    <p:anim calcmode="lin" valueType="num">
                                      <p:cBhvr additive="base">
                                        <p:cTn id="7" dur="500" fill="hold"/>
                                        <p:tgtEl>
                                          <p:spTgt spid="37894"/>
                                        </p:tgtEl>
                                        <p:attrNameLst>
                                          <p:attrName>ppt_x</p:attrName>
                                        </p:attrNameLst>
                                      </p:cBhvr>
                                      <p:tavLst>
                                        <p:tav tm="0">
                                          <p:val>
                                            <p:strVal val="0-#ppt_w/2"/>
                                          </p:val>
                                        </p:tav>
                                        <p:tav tm="100000">
                                          <p:val>
                                            <p:strVal val="#ppt_x"/>
                                          </p:val>
                                        </p:tav>
                                      </p:tavLst>
                                    </p:anim>
                                    <p:anim calcmode="lin" valueType="num">
                                      <p:cBhvr additive="base">
                                        <p:cTn id="8" dur="500" fill="hold"/>
                                        <p:tgtEl>
                                          <p:spTgt spid="3789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37893"/>
                                        </p:tgtEl>
                                        <p:attrNameLst>
                                          <p:attrName>style.visibility</p:attrName>
                                        </p:attrNameLst>
                                      </p:cBhvr>
                                      <p:to>
                                        <p:strVal val="visible"/>
                                      </p:to>
                                    </p:set>
                                    <p:anim calcmode="lin" valueType="num">
                                      <p:cBhvr additive="base">
                                        <p:cTn id="12" dur="500" fill="hold"/>
                                        <p:tgtEl>
                                          <p:spTgt spid="37893"/>
                                        </p:tgtEl>
                                        <p:attrNameLst>
                                          <p:attrName>ppt_x</p:attrName>
                                        </p:attrNameLst>
                                      </p:cBhvr>
                                      <p:tavLst>
                                        <p:tav tm="0">
                                          <p:val>
                                            <p:strVal val="1+#ppt_w/2"/>
                                          </p:val>
                                        </p:tav>
                                        <p:tav tm="100000">
                                          <p:val>
                                            <p:strVal val="#ppt_x"/>
                                          </p:val>
                                        </p:tav>
                                      </p:tavLst>
                                    </p:anim>
                                    <p:anim calcmode="lin" valueType="num">
                                      <p:cBhvr additive="base">
                                        <p:cTn id="13" dur="500" fill="hold"/>
                                        <p:tgtEl>
                                          <p:spTgt spid="378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23910" name="Rectangle 6" descr="C:\Documents and Settings\Casa\Mis documentos\Tito´s\Plantillas PowerPoint\Fondos\FondosPP (19).jpg"/>
          <p:cNvSpPr>
            <a:spLocks noChangeArrowheads="1"/>
          </p:cNvSpPr>
          <p:nvPr/>
        </p:nvSpPr>
        <p:spPr bwMode="auto">
          <a:xfrm>
            <a:off x="222250" y="609600"/>
            <a:ext cx="4648200" cy="5765800"/>
          </a:xfrm>
          <a:prstGeom prst="rect">
            <a:avLst/>
          </a:prstGeom>
          <a:blipFill dpi="0" rotWithShape="0">
            <a:blip r:embed="rId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es-ES" sz="1600"/>
          </a:p>
          <a:p>
            <a:r>
              <a:rPr lang="es-ES" sz="1600"/>
              <a:t>La verdadera Puerta Santa </a:t>
            </a:r>
            <a:br>
              <a:rPr lang="es-ES" sz="1600"/>
            </a:br>
            <a:r>
              <a:rPr lang="es-ES" sz="1600"/>
              <a:t>se encuentra en el ábside.</a:t>
            </a:r>
            <a:r>
              <a:rPr lang="es-ES" sz="1600">
                <a:hlinkClick r:id="rId5"/>
              </a:rPr>
              <a:t> </a:t>
            </a:r>
            <a:br>
              <a:rPr lang="es-ES" sz="1600">
                <a:hlinkClick r:id="rId5"/>
              </a:rPr>
            </a:br>
            <a:r>
              <a:rPr lang="es-ES" sz="1600"/>
              <a:t>La Puerta Santa permanece abierta  </a:t>
            </a:r>
            <a:br>
              <a:rPr lang="es-ES" sz="1600"/>
            </a:br>
            <a:r>
              <a:rPr lang="es-ES" sz="1600"/>
              <a:t>cada Año Jubilar Compostelano. </a:t>
            </a:r>
            <a:br>
              <a:rPr lang="es-ES" sz="1600"/>
            </a:br>
            <a:r>
              <a:rPr lang="es-ES" sz="1600"/>
              <a:t>El 31 de diciembre del año anterior </a:t>
            </a:r>
            <a:br>
              <a:rPr lang="es-ES" sz="1600"/>
            </a:br>
            <a:r>
              <a:rPr lang="es-ES" sz="1600"/>
              <a:t>una procesión religiosa </a:t>
            </a:r>
            <a:br>
              <a:rPr lang="es-ES" sz="1600"/>
            </a:br>
            <a:r>
              <a:rPr lang="es-ES" sz="1600"/>
              <a:t>liderada por el arzobispo </a:t>
            </a:r>
            <a:br>
              <a:rPr lang="es-ES" sz="1600"/>
            </a:br>
            <a:r>
              <a:rPr lang="es-ES" sz="1600"/>
              <a:t>y autoridades políticas (A veces el Rey), </a:t>
            </a:r>
            <a:br>
              <a:rPr lang="es-ES" sz="1600"/>
            </a:br>
            <a:r>
              <a:rPr lang="es-ES" sz="1600"/>
              <a:t>se aproximan a la puerta </a:t>
            </a:r>
            <a:br>
              <a:rPr lang="es-ES" sz="1600"/>
            </a:br>
            <a:r>
              <a:rPr lang="es-ES" sz="1600"/>
              <a:t>y piden al Apóstol </a:t>
            </a:r>
            <a:br>
              <a:rPr lang="es-ES" sz="1600"/>
            </a:br>
            <a:r>
              <a:rPr lang="es-ES" sz="1600"/>
              <a:t>permiso para entrar. </a:t>
            </a:r>
            <a:br>
              <a:rPr lang="es-ES" sz="1600"/>
            </a:br>
            <a:r>
              <a:rPr lang="es-ES" sz="1600"/>
              <a:t>El ritual consiste en llamar a la puerta, </a:t>
            </a:r>
            <a:br>
              <a:rPr lang="es-ES" sz="1600"/>
            </a:br>
            <a:r>
              <a:rPr lang="es-ES" sz="1600"/>
              <a:t>con un gran martillo de plata </a:t>
            </a:r>
            <a:br>
              <a:rPr lang="es-ES" sz="1600"/>
            </a:br>
            <a:r>
              <a:rPr lang="es-ES" sz="1600"/>
              <a:t>que se conserva en el tesoro de la catedral, </a:t>
            </a:r>
            <a:br>
              <a:rPr lang="es-ES" sz="1600"/>
            </a:br>
            <a:r>
              <a:rPr lang="es-ES" sz="1600"/>
              <a:t>tres veces, pregutando: </a:t>
            </a:r>
            <a:br>
              <a:rPr lang="es-ES" sz="1600"/>
            </a:br>
            <a:r>
              <a:rPr lang="es-ES" sz="1600"/>
              <a:t>¿Pueden los pecadores entrar en la casa de Dios?...</a:t>
            </a:r>
            <a:br>
              <a:rPr lang="es-ES" sz="1600"/>
            </a:br>
            <a:r>
              <a:rPr lang="es-ES" sz="1600"/>
              <a:t>El previlegio del Año Santo data del siglo XII, </a:t>
            </a:r>
            <a:br>
              <a:rPr lang="es-ES" sz="1600"/>
            </a:br>
            <a:r>
              <a:rPr lang="es-ES" sz="1600"/>
              <a:t>mediante bula del Papa Alejandro III, </a:t>
            </a:r>
            <a:br>
              <a:rPr lang="es-ES" sz="1600"/>
            </a:br>
            <a:r>
              <a:rPr lang="es-ES" sz="1600"/>
              <a:t>sobre una idea anterior del Papa Calixto II </a:t>
            </a:r>
            <a:br>
              <a:rPr lang="es-ES" sz="1600"/>
            </a:br>
            <a:r>
              <a:rPr lang="es-ES" sz="1600"/>
              <a:t>y se celebra cada vez que el 25 de julio </a:t>
            </a:r>
            <a:br>
              <a:rPr lang="es-ES" sz="1600"/>
            </a:br>
            <a:r>
              <a:rPr lang="es-ES" sz="1600"/>
              <a:t>(Festividad de Santiago) coincide en domingo.</a:t>
            </a:r>
            <a:br>
              <a:rPr lang="es-ES" sz="1600"/>
            </a:br>
            <a:endParaRPr lang="es-ES_tradnl" sz="1600">
              <a:latin typeface="Arial" pitchFamily="34" charset="0"/>
            </a:endParaRPr>
          </a:p>
        </p:txBody>
      </p:sp>
      <p:pic>
        <p:nvPicPr>
          <p:cNvPr id="37891" name="Picture 4" descr="C:\Documents and Settings\Casa\Mis documentos\Mis imágenes\Dibujo.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62538" y="609600"/>
            <a:ext cx="3848100"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7"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9000"/>
                                  </p:stCondLst>
                                  <p:iterate type="lt">
                                    <p:tmPct val="100000"/>
                                  </p:iterate>
                                  <p:childTnLst>
                                    <p:set>
                                      <p:cBhvr>
                                        <p:cTn id="6" dur="1" fill="hold">
                                          <p:stCondLst>
                                            <p:cond delay="0"/>
                                          </p:stCondLst>
                                        </p:cTn>
                                        <p:tgtEl>
                                          <p:spTgt spid="38917"/>
                                        </p:tgtEl>
                                        <p:attrNameLst>
                                          <p:attrName>style.visibility</p:attrName>
                                        </p:attrNameLst>
                                      </p:cBhvr>
                                      <p:to>
                                        <p:strVal val="visible"/>
                                      </p:to>
                                    </p:set>
                                    <p:anim calcmode="lin" valueType="num">
                                      <p:cBhvr>
                                        <p:cTn id="7" dur="75" fill="hold"/>
                                        <p:tgtEl>
                                          <p:spTgt spid="38917"/>
                                        </p:tgtEl>
                                        <p:attrNameLst>
                                          <p:attrName>ppt_w</p:attrName>
                                        </p:attrNameLst>
                                      </p:cBhvr>
                                      <p:tavLst>
                                        <p:tav tm="0">
                                          <p:val>
                                            <p:fltVal val="0"/>
                                          </p:val>
                                        </p:tav>
                                        <p:tav tm="100000">
                                          <p:val>
                                            <p:strVal val="#ppt_w"/>
                                          </p:val>
                                        </p:tav>
                                      </p:tavLst>
                                    </p:anim>
                                    <p:anim calcmode="lin" valueType="num">
                                      <p:cBhvr>
                                        <p:cTn id="8" dur="75" fill="hold"/>
                                        <p:tgtEl>
                                          <p:spTgt spid="38917"/>
                                        </p:tgtEl>
                                        <p:attrNameLst>
                                          <p:attrName>ppt_h</p:attrName>
                                        </p:attrNameLst>
                                      </p:cBhvr>
                                      <p:tavLst>
                                        <p:tav tm="0">
                                          <p:val>
                                            <p:fltVal val="0"/>
                                          </p:val>
                                        </p:tav>
                                        <p:tav tm="100000">
                                          <p:val>
                                            <p:strVal val="#ppt_h"/>
                                          </p:val>
                                        </p:tav>
                                      </p:tavLst>
                                    </p:anim>
                                  </p:childTnLst>
                                </p:cTn>
                              </p:par>
                            </p:childTnLst>
                          </p:cTn>
                        </p:par>
                        <p:par>
                          <p:cTn id="9" fill="hold" nodeType="afterGroup">
                            <p:stCondLst>
                              <p:cond delay="9075"/>
                            </p:stCondLst>
                            <p:childTnLst>
                              <p:par>
                                <p:cTn id="10" presetID="23" presetClass="entr" presetSubtype="528" fill="hold" grpId="0" nodeType="afterEffect">
                                  <p:stCondLst>
                                    <p:cond delay="1000"/>
                                  </p:stCondLst>
                                  <p:childTnLst>
                                    <p:set>
                                      <p:cBhvr>
                                        <p:cTn id="11" dur="1" fill="hold">
                                          <p:stCondLst>
                                            <p:cond delay="0"/>
                                          </p:stCondLst>
                                        </p:cTn>
                                        <p:tgtEl>
                                          <p:spTgt spid="123910"/>
                                        </p:tgtEl>
                                        <p:attrNameLst>
                                          <p:attrName>style.visibility</p:attrName>
                                        </p:attrNameLst>
                                      </p:cBhvr>
                                      <p:to>
                                        <p:strVal val="visible"/>
                                      </p:to>
                                    </p:set>
                                    <p:anim calcmode="lin" valueType="num">
                                      <p:cBhvr>
                                        <p:cTn id="12" dur="500" fill="hold"/>
                                        <p:tgtEl>
                                          <p:spTgt spid="123910"/>
                                        </p:tgtEl>
                                        <p:attrNameLst>
                                          <p:attrName>ppt_w</p:attrName>
                                        </p:attrNameLst>
                                      </p:cBhvr>
                                      <p:tavLst>
                                        <p:tav tm="0">
                                          <p:val>
                                            <p:fltVal val="0"/>
                                          </p:val>
                                        </p:tav>
                                        <p:tav tm="100000">
                                          <p:val>
                                            <p:strVal val="#ppt_w"/>
                                          </p:val>
                                        </p:tav>
                                      </p:tavLst>
                                    </p:anim>
                                    <p:anim calcmode="lin" valueType="num">
                                      <p:cBhvr>
                                        <p:cTn id="13" dur="500" fill="hold"/>
                                        <p:tgtEl>
                                          <p:spTgt spid="123910"/>
                                        </p:tgtEl>
                                        <p:attrNameLst>
                                          <p:attrName>ppt_h</p:attrName>
                                        </p:attrNameLst>
                                      </p:cBhvr>
                                      <p:tavLst>
                                        <p:tav tm="0">
                                          <p:val>
                                            <p:fltVal val="0"/>
                                          </p:val>
                                        </p:tav>
                                        <p:tav tm="100000">
                                          <p:val>
                                            <p:strVal val="#ppt_h"/>
                                          </p:val>
                                        </p:tav>
                                      </p:tavLst>
                                    </p:anim>
                                    <p:anim calcmode="lin" valueType="num">
                                      <p:cBhvr>
                                        <p:cTn id="14" dur="500" fill="hold"/>
                                        <p:tgtEl>
                                          <p:spTgt spid="123910"/>
                                        </p:tgtEl>
                                        <p:attrNameLst>
                                          <p:attrName>ppt_x</p:attrName>
                                        </p:attrNameLst>
                                      </p:cBhvr>
                                      <p:tavLst>
                                        <p:tav tm="0">
                                          <p:val>
                                            <p:fltVal val="0.5"/>
                                          </p:val>
                                        </p:tav>
                                        <p:tav tm="100000">
                                          <p:val>
                                            <p:strVal val="#ppt_x"/>
                                          </p:val>
                                        </p:tav>
                                      </p:tavLst>
                                    </p:anim>
                                    <p:anim calcmode="lin" valueType="num">
                                      <p:cBhvr>
                                        <p:cTn id="15" dur="500" fill="hold"/>
                                        <p:tgtEl>
                                          <p:spTgt spid="12391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10" grpId="0" animBg="1" autoUpdateAnimBg="0"/>
      <p:bldP spid="38917"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052"/>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600"/>
              <a:t>Para acceder a ella  desde el exterior y a la girola de la catedral se hace a través de la puerta </a:t>
            </a:r>
            <a:br>
              <a:rPr lang="es-ES" sz="1600"/>
            </a:br>
            <a:r>
              <a:rPr lang="es-ES" sz="1600"/>
              <a:t>llamada popularmente “la Puerta de los veintisiete sabios”.</a:t>
            </a:r>
            <a:endParaRPr lang="es-ES_tradnl" sz="1600"/>
          </a:p>
        </p:txBody>
      </p:sp>
      <p:sp>
        <p:nvSpPr>
          <p:cNvPr id="215045" name="Rectangle 2053" descr="C:\Documents and Settings\Casa\Mis documentos\Tito´s\Plantillas PowerPoint\Fondos\FondosPP (19).jpg"/>
          <p:cNvSpPr>
            <a:spLocks noChangeArrowheads="1"/>
          </p:cNvSpPr>
          <p:nvPr/>
        </p:nvSpPr>
        <p:spPr bwMode="auto">
          <a:xfrm>
            <a:off x="228600" y="150813"/>
            <a:ext cx="4191000" cy="5765800"/>
          </a:xfrm>
          <a:prstGeom prst="rect">
            <a:avLst/>
          </a:prstGeom>
          <a:blipFill dpi="0" rotWithShape="0">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600">
                <a:latin typeface="Arial" pitchFamily="34" charset="0"/>
                <a:hlinkClick r:id="rId4"/>
              </a:rPr>
              <a:t/>
            </a:r>
            <a:br>
              <a:rPr lang="es-ES" sz="1600">
                <a:latin typeface="Arial" pitchFamily="34" charset="0"/>
                <a:hlinkClick r:id="rId4"/>
              </a:rPr>
            </a:br>
            <a:r>
              <a:rPr lang="es-ES" sz="1600"/>
              <a:t>Estos veintisiete sabios son Santiago, </a:t>
            </a:r>
            <a:br>
              <a:rPr lang="es-ES" sz="1600"/>
            </a:br>
            <a:r>
              <a:rPr lang="es-ES" sz="1600"/>
              <a:t>sus discípulos y los veinticuatro ancianos </a:t>
            </a:r>
          </a:p>
          <a:p>
            <a:r>
              <a:rPr lang="es-ES" sz="1600"/>
              <a:t>del Apocalipsis. Fue una de las siete puertas menores y estuvo dedicada a San Pelayo </a:t>
            </a:r>
            <a:br>
              <a:rPr lang="es-ES" sz="1600"/>
            </a:br>
            <a:r>
              <a:rPr lang="es-ES" sz="1600"/>
              <a:t>(Cuyo monasterio está justo enfrente). </a:t>
            </a:r>
            <a:br>
              <a:rPr lang="es-ES" sz="1600"/>
            </a:br>
            <a:r>
              <a:rPr lang="es-ES" sz="1600"/>
              <a:t> </a:t>
            </a:r>
          </a:p>
          <a:p>
            <a:r>
              <a:rPr lang="es-ES" sz="1600"/>
              <a:t>El Pórtico Real fue realizado por </a:t>
            </a:r>
          </a:p>
          <a:p>
            <a:r>
              <a:rPr lang="es-ES" sz="1600"/>
              <a:t>Peña de Toro entre 1657 y 1666, </a:t>
            </a:r>
          </a:p>
          <a:p>
            <a:r>
              <a:rPr lang="es-ES" sz="1600"/>
              <a:t>que perforó la vieja pared románica,</a:t>
            </a:r>
          </a:p>
          <a:p>
            <a:r>
              <a:rPr lang="es-ES" sz="1600"/>
              <a:t> desde la plaza a la cripta, creando así un acceso directo a la Puerta Santa </a:t>
            </a:r>
          </a:p>
          <a:p>
            <a:r>
              <a:rPr lang="es-ES" sz="1600"/>
              <a:t>que está al fondo. </a:t>
            </a:r>
            <a:endParaRPr lang="es-ES_tradnl" sz="1600">
              <a:solidFill>
                <a:schemeClr val="bg1"/>
              </a:solidFill>
            </a:endParaRPr>
          </a:p>
          <a:p>
            <a:r>
              <a:rPr lang="es-ES" sz="1600"/>
              <a:t>Para decorar los costados de la puerta se utilizaron cuatro plafones. </a:t>
            </a:r>
            <a:br>
              <a:rPr lang="es-ES" sz="1600"/>
            </a:br>
            <a:r>
              <a:rPr lang="es-ES" sz="1600"/>
              <a:t/>
            </a:r>
            <a:br>
              <a:rPr lang="es-ES" sz="1600"/>
            </a:br>
            <a:r>
              <a:rPr lang="es-ES" sz="1600"/>
              <a:t>El acceso a la  Puerta Santa </a:t>
            </a:r>
            <a:br>
              <a:rPr lang="es-ES" sz="1600"/>
            </a:br>
            <a:r>
              <a:rPr lang="es-ES" sz="1600"/>
              <a:t>está cerrada con una reja el resto</a:t>
            </a:r>
          </a:p>
          <a:p>
            <a:r>
              <a:rPr lang="es-ES" sz="1600"/>
              <a:t> de los años que no son Santos. </a:t>
            </a:r>
            <a:br>
              <a:rPr lang="es-ES" sz="1600"/>
            </a:br>
            <a:r>
              <a:rPr lang="es-ES" sz="1600"/>
              <a:t>Al conjunto también se le llama </a:t>
            </a:r>
          </a:p>
          <a:p>
            <a:r>
              <a:rPr lang="es-ES" sz="1600"/>
              <a:t>el  Pórtico de Perdón.</a:t>
            </a:r>
          </a:p>
          <a:p>
            <a:r>
              <a:rPr lang="es-ES" sz="1600"/>
              <a:t> </a:t>
            </a:r>
            <a:br>
              <a:rPr lang="es-ES" sz="1600"/>
            </a:br>
            <a:endParaRPr lang="es-ES_tradnl" sz="1600"/>
          </a:p>
        </p:txBody>
      </p:sp>
      <p:pic>
        <p:nvPicPr>
          <p:cNvPr id="38916" name="Picture 5" descr="C:\Documents and Settings\Casa\Mis documentos\Mis imágenes\Dibuj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30725" y="152400"/>
            <a:ext cx="4352925" cy="57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2"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5000"/>
                                  </p:stCondLst>
                                  <p:childTnLst>
                                    <p:set>
                                      <p:cBhvr>
                                        <p:cTn id="6" dur="1" fill="hold">
                                          <p:stCondLst>
                                            <p:cond delay="0"/>
                                          </p:stCondLst>
                                        </p:cTn>
                                        <p:tgtEl>
                                          <p:spTgt spid="215045"/>
                                        </p:tgtEl>
                                        <p:attrNameLst>
                                          <p:attrName>style.visibility</p:attrName>
                                        </p:attrNameLst>
                                      </p:cBhvr>
                                      <p:to>
                                        <p:strVal val="visible"/>
                                      </p:to>
                                    </p:set>
                                    <p:anim calcmode="lin" valueType="num">
                                      <p:cBhvr>
                                        <p:cTn id="7" dur="500" fill="hold"/>
                                        <p:tgtEl>
                                          <p:spTgt spid="215045"/>
                                        </p:tgtEl>
                                        <p:attrNameLst>
                                          <p:attrName>ppt_w</p:attrName>
                                        </p:attrNameLst>
                                      </p:cBhvr>
                                      <p:tavLst>
                                        <p:tav tm="0">
                                          <p:val>
                                            <p:fltVal val="0"/>
                                          </p:val>
                                        </p:tav>
                                        <p:tav tm="100000">
                                          <p:val>
                                            <p:strVal val="#ppt_w"/>
                                          </p:val>
                                        </p:tav>
                                      </p:tavLst>
                                    </p:anim>
                                    <p:anim calcmode="lin" valueType="num">
                                      <p:cBhvr>
                                        <p:cTn id="8" dur="500" fill="hold"/>
                                        <p:tgtEl>
                                          <p:spTgt spid="215045"/>
                                        </p:tgtEl>
                                        <p:attrNameLst>
                                          <p:attrName>ppt_h</p:attrName>
                                        </p:attrNameLst>
                                      </p:cBhvr>
                                      <p:tavLst>
                                        <p:tav tm="0">
                                          <p:val>
                                            <p:fltVal val="0"/>
                                          </p:val>
                                        </p:tav>
                                        <p:tav tm="100000">
                                          <p:val>
                                            <p:strVal val="#ppt_h"/>
                                          </p:val>
                                        </p:tav>
                                      </p:tavLst>
                                    </p:anim>
                                  </p:childTnLst>
                                </p:cTn>
                              </p:par>
                            </p:childTnLst>
                          </p:cTn>
                        </p:par>
                        <p:par>
                          <p:cTn id="9" fill="hold" nodeType="afterGroup">
                            <p:stCondLst>
                              <p:cond delay="15500"/>
                            </p:stCondLst>
                            <p:childTnLst>
                              <p:par>
                                <p:cTn id="10" presetID="23" presetClass="entr" presetSubtype="16" fill="hold" grpId="0" nodeType="afterEffect">
                                  <p:stCondLst>
                                    <p:cond delay="9000"/>
                                  </p:stCondLst>
                                  <p:iterate type="lt">
                                    <p:tmPct val="100000"/>
                                  </p:iterate>
                                  <p:childTnLst>
                                    <p:set>
                                      <p:cBhvr>
                                        <p:cTn id="11" dur="1" fill="hold">
                                          <p:stCondLst>
                                            <p:cond delay="0"/>
                                          </p:stCondLst>
                                        </p:cTn>
                                        <p:tgtEl>
                                          <p:spTgt spid="39942"/>
                                        </p:tgtEl>
                                        <p:attrNameLst>
                                          <p:attrName>style.visibility</p:attrName>
                                        </p:attrNameLst>
                                      </p:cBhvr>
                                      <p:to>
                                        <p:strVal val="visible"/>
                                      </p:to>
                                    </p:set>
                                    <p:anim calcmode="lin" valueType="num">
                                      <p:cBhvr>
                                        <p:cTn id="12" dur="75" fill="hold"/>
                                        <p:tgtEl>
                                          <p:spTgt spid="39942"/>
                                        </p:tgtEl>
                                        <p:attrNameLst>
                                          <p:attrName>ppt_w</p:attrName>
                                        </p:attrNameLst>
                                      </p:cBhvr>
                                      <p:tavLst>
                                        <p:tav tm="0">
                                          <p:val>
                                            <p:fltVal val="0"/>
                                          </p:val>
                                        </p:tav>
                                        <p:tav tm="100000">
                                          <p:val>
                                            <p:strVal val="#ppt_w"/>
                                          </p:val>
                                        </p:tav>
                                      </p:tavLst>
                                    </p:anim>
                                    <p:anim calcmode="lin" valueType="num">
                                      <p:cBhvr>
                                        <p:cTn id="13" dur="75" fill="hold"/>
                                        <p:tgtEl>
                                          <p:spTgt spid="3994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45" grpId="0" animBg="1" autoUpdateAnimBg="0"/>
      <p:bldP spid="39942"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ChangeArrowheads="1"/>
          </p:cNvSpPr>
          <p:nvPr/>
        </p:nvSpPr>
        <p:spPr bwMode="auto">
          <a:xfrm>
            <a:off x="152400" y="5999163"/>
            <a:ext cx="8839200" cy="787400"/>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Es como un tablero de piedra que recibe al peregrino. Lo preside la imagen de Santiago y sus dos discípulos Atanasio y Teodoro con traje de peregrino en lo alto. A ambos lados están colocadas veinticuatro estatuas sedentes de Apóstoles, patriarcas y profetas, todos ellos procedentes del coro románico del maestro Mateo que fue desmantelado. </a:t>
            </a:r>
            <a:endParaRPr lang="es-ES_tradnl" sz="1400"/>
          </a:p>
        </p:txBody>
      </p:sp>
      <p:pic>
        <p:nvPicPr>
          <p:cNvPr id="39939"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150813"/>
            <a:ext cx="8850313" cy="577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062"/>
          <p:cNvSpPr>
            <a:spLocks noChangeArrowheads="1"/>
          </p:cNvSpPr>
          <p:nvPr/>
        </p:nvSpPr>
        <p:spPr bwMode="auto">
          <a:xfrm>
            <a:off x="150813" y="5999163"/>
            <a:ext cx="8839200" cy="787400"/>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Empezamos el recorrido a las 4 fachadas de la catedral por la Plaza de la Quintana (Fachada Oeste).</a:t>
            </a:r>
            <a:br>
              <a:rPr lang="es-ES" sz="1400"/>
            </a:br>
            <a:r>
              <a:rPr lang="es-ES" sz="1400"/>
              <a:t>Con unas escaleras en el centro de la plaza que hacen que ésta tenga dos niveles: el superior, "Quintana de Vivos"    y el inferior, conocido como "Quintana de Mortos",  que fué la antigua necrópolis de la ciudad.</a:t>
            </a:r>
            <a:endParaRPr lang="es-ES_tradnl" sz="1400"/>
          </a:p>
        </p:txBody>
      </p:sp>
      <p:pic>
        <p:nvPicPr>
          <p:cNvPr id="41990" name="Picture 6"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100" y="3048000"/>
            <a:ext cx="8869363" cy="28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Picture 7"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100" y="107950"/>
            <a:ext cx="8869363" cy="28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2"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4" fill="hold" nodeType="afterEffect">
                                  <p:stCondLst>
                                    <p:cond delay="1000"/>
                                  </p:stCondLst>
                                  <p:childTnLst>
                                    <p:set>
                                      <p:cBhvr>
                                        <p:cTn id="6" dur="1" fill="hold">
                                          <p:stCondLst>
                                            <p:cond delay="0"/>
                                          </p:stCondLst>
                                        </p:cTn>
                                        <p:tgtEl>
                                          <p:spTgt spid="41990"/>
                                        </p:tgtEl>
                                        <p:attrNameLst>
                                          <p:attrName>style.visibility</p:attrName>
                                        </p:attrNameLst>
                                      </p:cBhvr>
                                      <p:to>
                                        <p:strVal val="visible"/>
                                      </p:to>
                                    </p:set>
                                    <p:anim calcmode="lin" valueType="num">
                                      <p:cBhvr>
                                        <p:cTn id="7" dur="500" fill="hold"/>
                                        <p:tgtEl>
                                          <p:spTgt spid="41990"/>
                                        </p:tgtEl>
                                        <p:attrNameLst>
                                          <p:attrName>ppt_x</p:attrName>
                                        </p:attrNameLst>
                                      </p:cBhvr>
                                      <p:tavLst>
                                        <p:tav tm="0">
                                          <p:val>
                                            <p:strVal val="#ppt_x"/>
                                          </p:val>
                                        </p:tav>
                                        <p:tav tm="100000">
                                          <p:val>
                                            <p:strVal val="#ppt_x"/>
                                          </p:val>
                                        </p:tav>
                                      </p:tavLst>
                                    </p:anim>
                                    <p:anim calcmode="lin" valueType="num">
                                      <p:cBhvr>
                                        <p:cTn id="8" dur="500" fill="hold"/>
                                        <p:tgtEl>
                                          <p:spTgt spid="41990"/>
                                        </p:tgtEl>
                                        <p:attrNameLst>
                                          <p:attrName>ppt_y</p:attrName>
                                        </p:attrNameLst>
                                      </p:cBhvr>
                                      <p:tavLst>
                                        <p:tav tm="0">
                                          <p:val>
                                            <p:strVal val="#ppt_y+#ppt_h/2"/>
                                          </p:val>
                                        </p:tav>
                                        <p:tav tm="100000">
                                          <p:val>
                                            <p:strVal val="#ppt_y"/>
                                          </p:val>
                                        </p:tav>
                                      </p:tavLst>
                                    </p:anim>
                                    <p:anim calcmode="lin" valueType="num">
                                      <p:cBhvr>
                                        <p:cTn id="9" dur="500" fill="hold"/>
                                        <p:tgtEl>
                                          <p:spTgt spid="41990"/>
                                        </p:tgtEl>
                                        <p:attrNameLst>
                                          <p:attrName>ppt_w</p:attrName>
                                        </p:attrNameLst>
                                      </p:cBhvr>
                                      <p:tavLst>
                                        <p:tav tm="0">
                                          <p:val>
                                            <p:strVal val="#ppt_w"/>
                                          </p:val>
                                        </p:tav>
                                        <p:tav tm="100000">
                                          <p:val>
                                            <p:strVal val="#ppt_w"/>
                                          </p:val>
                                        </p:tav>
                                      </p:tavLst>
                                    </p:anim>
                                    <p:anim calcmode="lin" valueType="num">
                                      <p:cBhvr>
                                        <p:cTn id="10" dur="500" fill="hold"/>
                                        <p:tgtEl>
                                          <p:spTgt spid="41990"/>
                                        </p:tgtEl>
                                        <p:attrNameLst>
                                          <p:attrName>ppt_h</p:attrName>
                                        </p:attrNameLst>
                                      </p:cBhvr>
                                      <p:tavLst>
                                        <p:tav tm="0">
                                          <p:val>
                                            <p:fltVal val="0"/>
                                          </p:val>
                                        </p:tav>
                                        <p:tav tm="100000">
                                          <p:val>
                                            <p:strVal val="#ppt_h"/>
                                          </p:val>
                                        </p:tav>
                                      </p:tavLst>
                                    </p:anim>
                                  </p:childTnLst>
                                </p:cTn>
                              </p:par>
                            </p:childTnLst>
                          </p:cTn>
                        </p:par>
                        <p:par>
                          <p:cTn id="11" fill="hold" nodeType="afterGroup">
                            <p:stCondLst>
                              <p:cond delay="1500"/>
                            </p:stCondLst>
                            <p:childTnLst>
                              <p:par>
                                <p:cTn id="12" presetID="17" presetClass="entr" presetSubtype="1" fill="hold" nodeType="afterEffect">
                                  <p:stCondLst>
                                    <p:cond delay="1000"/>
                                  </p:stCondLst>
                                  <p:childTnLst>
                                    <p:set>
                                      <p:cBhvr>
                                        <p:cTn id="13" dur="1" fill="hold">
                                          <p:stCondLst>
                                            <p:cond delay="0"/>
                                          </p:stCondLst>
                                        </p:cTn>
                                        <p:tgtEl>
                                          <p:spTgt spid="41991"/>
                                        </p:tgtEl>
                                        <p:attrNameLst>
                                          <p:attrName>style.visibility</p:attrName>
                                        </p:attrNameLst>
                                      </p:cBhvr>
                                      <p:to>
                                        <p:strVal val="visible"/>
                                      </p:to>
                                    </p:set>
                                    <p:anim calcmode="lin" valueType="num">
                                      <p:cBhvr>
                                        <p:cTn id="14" dur="500" fill="hold"/>
                                        <p:tgtEl>
                                          <p:spTgt spid="41991"/>
                                        </p:tgtEl>
                                        <p:attrNameLst>
                                          <p:attrName>ppt_x</p:attrName>
                                        </p:attrNameLst>
                                      </p:cBhvr>
                                      <p:tavLst>
                                        <p:tav tm="0">
                                          <p:val>
                                            <p:strVal val="#ppt_x"/>
                                          </p:val>
                                        </p:tav>
                                        <p:tav tm="100000">
                                          <p:val>
                                            <p:strVal val="#ppt_x"/>
                                          </p:val>
                                        </p:tav>
                                      </p:tavLst>
                                    </p:anim>
                                    <p:anim calcmode="lin" valueType="num">
                                      <p:cBhvr>
                                        <p:cTn id="15" dur="500" fill="hold"/>
                                        <p:tgtEl>
                                          <p:spTgt spid="41991"/>
                                        </p:tgtEl>
                                        <p:attrNameLst>
                                          <p:attrName>ppt_y</p:attrName>
                                        </p:attrNameLst>
                                      </p:cBhvr>
                                      <p:tavLst>
                                        <p:tav tm="0">
                                          <p:val>
                                            <p:strVal val="#ppt_y-#ppt_h/2"/>
                                          </p:val>
                                        </p:tav>
                                        <p:tav tm="100000">
                                          <p:val>
                                            <p:strVal val="#ppt_y"/>
                                          </p:val>
                                        </p:tav>
                                      </p:tavLst>
                                    </p:anim>
                                    <p:anim calcmode="lin" valueType="num">
                                      <p:cBhvr>
                                        <p:cTn id="16" dur="500" fill="hold"/>
                                        <p:tgtEl>
                                          <p:spTgt spid="41991"/>
                                        </p:tgtEl>
                                        <p:attrNameLst>
                                          <p:attrName>ppt_w</p:attrName>
                                        </p:attrNameLst>
                                      </p:cBhvr>
                                      <p:tavLst>
                                        <p:tav tm="0">
                                          <p:val>
                                            <p:strVal val="#ppt_w"/>
                                          </p:val>
                                        </p:tav>
                                        <p:tav tm="100000">
                                          <p:val>
                                            <p:strVal val="#ppt_w"/>
                                          </p:val>
                                        </p:tav>
                                      </p:tavLst>
                                    </p:anim>
                                    <p:anim calcmode="lin" valueType="num">
                                      <p:cBhvr>
                                        <p:cTn id="17" dur="500" fill="hold"/>
                                        <p:tgtEl>
                                          <p:spTgt spid="41991"/>
                                        </p:tgtEl>
                                        <p:attrNameLst>
                                          <p:attrName>ppt_h</p:attrName>
                                        </p:attrNameLst>
                                      </p:cBhvr>
                                      <p:tavLst>
                                        <p:tav tm="0">
                                          <p:val>
                                            <p:fltVal val="0"/>
                                          </p:val>
                                        </p:tav>
                                        <p:tav tm="100000">
                                          <p:val>
                                            <p:strVal val="#ppt_h"/>
                                          </p:val>
                                        </p:tav>
                                      </p:tavLst>
                                    </p:anim>
                                  </p:childTnLst>
                                </p:cTn>
                              </p:par>
                            </p:childTnLst>
                          </p:cTn>
                        </p:par>
                        <p:par>
                          <p:cTn id="18" fill="hold" nodeType="afterGroup">
                            <p:stCondLst>
                              <p:cond delay="3000"/>
                            </p:stCondLst>
                            <p:childTnLst>
                              <p:par>
                                <p:cTn id="19" presetID="23" presetClass="entr" presetSubtype="16" fill="hold" grpId="0" nodeType="afterEffect">
                                  <p:stCondLst>
                                    <p:cond delay="6000"/>
                                  </p:stCondLst>
                                  <p:iterate type="lt">
                                    <p:tmPct val="100000"/>
                                  </p:iterate>
                                  <p:childTnLst>
                                    <p:set>
                                      <p:cBhvr>
                                        <p:cTn id="20" dur="1" fill="hold">
                                          <p:stCondLst>
                                            <p:cond delay="0"/>
                                          </p:stCondLst>
                                        </p:cTn>
                                        <p:tgtEl>
                                          <p:spTgt spid="41992"/>
                                        </p:tgtEl>
                                        <p:attrNameLst>
                                          <p:attrName>style.visibility</p:attrName>
                                        </p:attrNameLst>
                                      </p:cBhvr>
                                      <p:to>
                                        <p:strVal val="visible"/>
                                      </p:to>
                                    </p:set>
                                    <p:anim calcmode="lin" valueType="num">
                                      <p:cBhvr>
                                        <p:cTn id="21" dur="75" fill="hold"/>
                                        <p:tgtEl>
                                          <p:spTgt spid="41992"/>
                                        </p:tgtEl>
                                        <p:attrNameLst>
                                          <p:attrName>ppt_w</p:attrName>
                                        </p:attrNameLst>
                                      </p:cBhvr>
                                      <p:tavLst>
                                        <p:tav tm="0">
                                          <p:val>
                                            <p:fltVal val="0"/>
                                          </p:val>
                                        </p:tav>
                                        <p:tav tm="100000">
                                          <p:val>
                                            <p:strVal val="#ppt_w"/>
                                          </p:val>
                                        </p:tav>
                                      </p:tavLst>
                                    </p:anim>
                                    <p:anim calcmode="lin" valueType="num">
                                      <p:cBhvr>
                                        <p:cTn id="22" dur="75" fill="hold"/>
                                        <p:tgtEl>
                                          <p:spTgt spid="4199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2"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Además del acceso a la Puerta Santa se encuentran en ella: la Casa de los Canónigos, el Convento de San Paio y la Casa de la Parra, uno de los ejemplos más bellos de la arquitectura civil de la ciudad. Se halla  tambien la Torre de Berenguela, construcción muy bella, que indica las horas a los vecinos a base de toques de campana.. </a:t>
            </a:r>
            <a:endParaRPr lang="es-ES_tradnl" sz="1400">
              <a:solidFill>
                <a:schemeClr val="bg1"/>
              </a:solidFill>
            </a:endParaRPr>
          </a:p>
        </p:txBody>
      </p:sp>
      <p:pic>
        <p:nvPicPr>
          <p:cNvPr id="41987"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713" y="152400"/>
            <a:ext cx="7726362"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030"/>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a:t>
            </a:r>
            <a:r>
              <a:rPr lang="es-ES" sz="1400"/>
              <a:t>la Torre del Reloj o Berenguela, tiene 70 metros de altura. Se llama así en recuerdo de quien la mandó construir, el arzobispo Berenguel de Landora. Con una base de construcción románica a la que el arquitecto Domingo de Andrade añadió importantes modificaciones, convirtiéndola en una de las obras más señaladas del barroco compostelano.</a:t>
            </a:r>
            <a:endParaRPr lang="es-ES_tradnl" sz="1400" b="0" i="0">
              <a:solidFill>
                <a:schemeClr val="bg1"/>
              </a:solidFill>
            </a:endParaRPr>
          </a:p>
        </p:txBody>
      </p:sp>
      <p:pic>
        <p:nvPicPr>
          <p:cNvPr id="43011"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152400"/>
            <a:ext cx="8916988"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Bordeando la catedral  llegaremos a la plaza de las Platerías. En ella se encuentra la Puerta Sur de la Catedral  </a:t>
            </a:r>
          </a:p>
          <a:p>
            <a:r>
              <a:rPr lang="es-ES" sz="1400"/>
              <a:t>y tiene adosada en un lateral la torre del reloj. Esta plaza recibe su nombre de los gremios de orfebres que se asentaban en este lugar en la Edad Media. Los talleres ocupaban los soportales del claustro de la Catedral. </a:t>
            </a:r>
            <a:endParaRPr lang="es-ES_tradnl" sz="1400"/>
          </a:p>
        </p:txBody>
      </p:sp>
      <p:pic>
        <p:nvPicPr>
          <p:cNvPr id="45061" name="Picture 5"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52400"/>
            <a:ext cx="3838575" cy="57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2" name="Picture 6"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7888" y="152400"/>
            <a:ext cx="3857625" cy="578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45061"/>
                                        </p:tgtEl>
                                        <p:attrNameLst>
                                          <p:attrName>style.visibility</p:attrName>
                                        </p:attrNameLst>
                                      </p:cBhvr>
                                      <p:to>
                                        <p:strVal val="visible"/>
                                      </p:to>
                                    </p:set>
                                    <p:anim calcmode="lin" valueType="num">
                                      <p:cBhvr additive="base">
                                        <p:cTn id="7" dur="500" fill="hold"/>
                                        <p:tgtEl>
                                          <p:spTgt spid="45061"/>
                                        </p:tgtEl>
                                        <p:attrNameLst>
                                          <p:attrName>ppt_x</p:attrName>
                                        </p:attrNameLst>
                                      </p:cBhvr>
                                      <p:tavLst>
                                        <p:tav tm="0">
                                          <p:val>
                                            <p:strVal val="0-#ppt_w/2"/>
                                          </p:val>
                                        </p:tav>
                                        <p:tav tm="100000">
                                          <p:val>
                                            <p:strVal val="#ppt_x"/>
                                          </p:val>
                                        </p:tav>
                                      </p:tavLst>
                                    </p:anim>
                                    <p:anim calcmode="lin" valueType="num">
                                      <p:cBhvr additive="base">
                                        <p:cTn id="8" dur="500" fill="hold"/>
                                        <p:tgtEl>
                                          <p:spTgt spid="45061"/>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45062"/>
                                        </p:tgtEl>
                                        <p:attrNameLst>
                                          <p:attrName>style.visibility</p:attrName>
                                        </p:attrNameLst>
                                      </p:cBhvr>
                                      <p:to>
                                        <p:strVal val="visible"/>
                                      </p:to>
                                    </p:set>
                                    <p:anim calcmode="lin" valueType="num">
                                      <p:cBhvr additive="base">
                                        <p:cTn id="12" dur="500" fill="hold"/>
                                        <p:tgtEl>
                                          <p:spTgt spid="45062"/>
                                        </p:tgtEl>
                                        <p:attrNameLst>
                                          <p:attrName>ppt_x</p:attrName>
                                        </p:attrNameLst>
                                      </p:cBhvr>
                                      <p:tavLst>
                                        <p:tav tm="0">
                                          <p:val>
                                            <p:strVal val="1+#ppt_w/2"/>
                                          </p:val>
                                        </p:tav>
                                        <p:tav tm="100000">
                                          <p:val>
                                            <p:strVal val="#ppt_x"/>
                                          </p:val>
                                        </p:tav>
                                      </p:tavLst>
                                    </p:anim>
                                    <p:anim calcmode="lin" valueType="num">
                                      <p:cBhvr additive="base">
                                        <p:cTn id="13" dur="500" fill="hold"/>
                                        <p:tgtEl>
                                          <p:spTgt spid="450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6"/>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Esta presidida por “A fonte dos Cabaliños” que ha sido inspiración de numerosos escritores y poetas, </a:t>
            </a:r>
          </a:p>
          <a:p>
            <a:r>
              <a:rPr lang="es-ES" sz="1400"/>
              <a:t>como García Lorca, quien dedicó uno de sus poemas gallegos a dicha fuente (Danza da Lúa en Santiago). </a:t>
            </a:r>
            <a:endParaRPr lang="es-ES_tradnl" sz="1400"/>
          </a:p>
        </p:txBody>
      </p:sp>
      <p:pic>
        <p:nvPicPr>
          <p:cNvPr id="45059"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313" y="152400"/>
            <a:ext cx="7726362"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0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5"/>
          <p:cNvSpPr>
            <a:spLocks noChangeArrowheads="1"/>
          </p:cNvSpPr>
          <p:nvPr/>
        </p:nvSpPr>
        <p:spPr bwMode="auto">
          <a:xfrm>
            <a:off x="152400" y="5962650"/>
            <a:ext cx="8839200" cy="823913"/>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La fuente fue erigida en estilo italiano y está coronada por la escultura de una mujer sedente, fué obra de J. Pernas en 1825. Desde esta plaza podemos admirar la fachada  de las Platerías que data del siglo XI. Y es la única primitiva románica que se conserva. </a:t>
            </a:r>
            <a:endParaRPr lang="es-ES_tradnl" sz="1400"/>
          </a:p>
        </p:txBody>
      </p:sp>
      <p:pic>
        <p:nvPicPr>
          <p:cNvPr id="46083"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738" y="152400"/>
            <a:ext cx="8793162"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0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1032"/>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Destacan las figuras arquitectónicas de esmeradísima elaboración como el Rey David en el centro del friso.</a:t>
            </a:r>
            <a:endParaRPr lang="es-ES_tradnl" sz="1400"/>
          </a:p>
        </p:txBody>
      </p:sp>
      <p:pic>
        <p:nvPicPr>
          <p:cNvPr id="48133" name="Picture 5"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738" y="152400"/>
            <a:ext cx="4343400"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4" name="Picture 6"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5338" y="152400"/>
            <a:ext cx="4343400"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6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48133"/>
                                        </p:tgtEl>
                                        <p:attrNameLst>
                                          <p:attrName>style.visibility</p:attrName>
                                        </p:attrNameLst>
                                      </p:cBhvr>
                                      <p:to>
                                        <p:strVal val="visible"/>
                                      </p:to>
                                    </p:set>
                                    <p:anim calcmode="lin" valueType="num">
                                      <p:cBhvr additive="base">
                                        <p:cTn id="7" dur="500" fill="hold"/>
                                        <p:tgtEl>
                                          <p:spTgt spid="48133"/>
                                        </p:tgtEl>
                                        <p:attrNameLst>
                                          <p:attrName>ppt_x</p:attrName>
                                        </p:attrNameLst>
                                      </p:cBhvr>
                                      <p:tavLst>
                                        <p:tav tm="0">
                                          <p:val>
                                            <p:strVal val="0-#ppt_w/2"/>
                                          </p:val>
                                        </p:tav>
                                        <p:tav tm="100000">
                                          <p:val>
                                            <p:strVal val="#ppt_x"/>
                                          </p:val>
                                        </p:tav>
                                      </p:tavLst>
                                    </p:anim>
                                    <p:anim calcmode="lin" valueType="num">
                                      <p:cBhvr additive="base">
                                        <p:cTn id="8" dur="500" fill="hold"/>
                                        <p:tgtEl>
                                          <p:spTgt spid="48133"/>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48134"/>
                                        </p:tgtEl>
                                        <p:attrNameLst>
                                          <p:attrName>style.visibility</p:attrName>
                                        </p:attrNameLst>
                                      </p:cBhvr>
                                      <p:to>
                                        <p:strVal val="visible"/>
                                      </p:to>
                                    </p:set>
                                    <p:anim calcmode="lin" valueType="num">
                                      <p:cBhvr additive="base">
                                        <p:cTn id="12" dur="500" fill="hold"/>
                                        <p:tgtEl>
                                          <p:spTgt spid="48134"/>
                                        </p:tgtEl>
                                        <p:attrNameLst>
                                          <p:attrName>ppt_x</p:attrName>
                                        </p:attrNameLst>
                                      </p:cBhvr>
                                      <p:tavLst>
                                        <p:tav tm="0">
                                          <p:val>
                                            <p:strVal val="1+#ppt_w/2"/>
                                          </p:val>
                                        </p:tav>
                                        <p:tav tm="100000">
                                          <p:val>
                                            <p:strVal val="#ppt_x"/>
                                          </p:val>
                                        </p:tav>
                                      </p:tavLst>
                                    </p:anim>
                                    <p:anim calcmode="lin" valueType="num">
                                      <p:cBhvr additive="base">
                                        <p:cTn id="13" dur="500" fill="hold"/>
                                        <p:tgtEl>
                                          <p:spTgt spid="481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En el portal izquierdo se muestra en relieve la Tentación de Jesús en el desierto, así como Adán y Eva en el Paraíso. </a:t>
            </a:r>
            <a:endParaRPr lang="es-ES_tradnl" sz="1400"/>
          </a:p>
        </p:txBody>
      </p:sp>
      <p:pic>
        <p:nvPicPr>
          <p:cNvPr id="48131"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313" y="152400"/>
            <a:ext cx="7726362"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6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6"/>
          <p:cNvSpPr>
            <a:spLocks noChangeArrowheads="1"/>
          </p:cNvSpPr>
          <p:nvPr/>
        </p:nvSpPr>
        <p:spPr bwMode="auto">
          <a:xfrm>
            <a:off x="0" y="5745163"/>
            <a:ext cx="9163050" cy="1112837"/>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En el tímpano de la izquierda destaca el relieve de una </a:t>
            </a:r>
            <a:r>
              <a:rPr lang="es-ES" sz="1400">
                <a:solidFill>
                  <a:schemeClr val="bg1"/>
                </a:solidFill>
              </a:rPr>
              <a:t>mujer semidesnuda</a:t>
            </a:r>
            <a:r>
              <a:rPr lang="es-ES" sz="1400"/>
              <a:t> que lleva una calavera en el regazo. </a:t>
            </a:r>
          </a:p>
          <a:p>
            <a:r>
              <a:rPr lang="es-ES" sz="1400"/>
              <a:t>La leyenda dice que hubo una vez una doncella que quedó preñada aún cuando ella aseguraba que no había tenido contacto con varón. Sus padres la mataron para ocultar la vergüenza y la enterraron. Una vez enterrada parió </a:t>
            </a:r>
          </a:p>
          <a:p>
            <a:r>
              <a:rPr lang="es-ES" sz="1400"/>
              <a:t>una cabeza parlante que predecía el futuro de los humanos. Esta figura está sentada sobre dos leones.</a:t>
            </a:r>
            <a:endParaRPr lang="es-ES_tradnl" sz="1400">
              <a:solidFill>
                <a:schemeClr val="bg1"/>
              </a:solidFill>
            </a:endParaRPr>
          </a:p>
        </p:txBody>
      </p:sp>
      <p:sp>
        <p:nvSpPr>
          <p:cNvPr id="53253"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pic>
        <p:nvPicPr>
          <p:cNvPr id="49156" name="Picture 8"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265113"/>
            <a:ext cx="8088313" cy="540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5" name="Line 7"/>
          <p:cNvSpPr>
            <a:spLocks noChangeShapeType="1"/>
          </p:cNvSpPr>
          <p:nvPr/>
        </p:nvSpPr>
        <p:spPr bwMode="auto">
          <a:xfrm flipV="1">
            <a:off x="5486400" y="4343400"/>
            <a:ext cx="1905000" cy="1447800"/>
          </a:xfrm>
          <a:prstGeom prst="line">
            <a:avLst/>
          </a:prstGeom>
          <a:noFill/>
          <a:ln w="25400" cap="rnd">
            <a:solidFill>
              <a:schemeClr val="bg1"/>
            </a:solidFill>
            <a:prstDash val="sysDot"/>
            <a:round/>
            <a:headEnd type="oval" w="sm" len="sm"/>
            <a:tailEnd type="triangle" w="med" len="med"/>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30000"/>
                                  </p:stCondLst>
                                  <p:childTnLst>
                                    <p:set>
                                      <p:cBhvr>
                                        <p:cTn id="6" dur="1" fill="hold">
                                          <p:stCondLst>
                                            <p:cond delay="0"/>
                                          </p:stCondLst>
                                        </p:cTn>
                                        <p:tgtEl>
                                          <p:spTgt spid="50185"/>
                                        </p:tgtEl>
                                        <p:attrNameLst>
                                          <p:attrName>style.visibility</p:attrName>
                                        </p:attrNameLst>
                                      </p:cBhvr>
                                      <p:to>
                                        <p:strVal val="visible"/>
                                      </p:to>
                                    </p:set>
                                    <p:anim calcmode="lin" valueType="num">
                                      <p:cBhvr>
                                        <p:cTn id="7" dur="500" fill="hold"/>
                                        <p:tgtEl>
                                          <p:spTgt spid="50185"/>
                                        </p:tgtEl>
                                        <p:attrNameLst>
                                          <p:attrName>ppt_w</p:attrName>
                                        </p:attrNameLst>
                                      </p:cBhvr>
                                      <p:tavLst>
                                        <p:tav tm="0">
                                          <p:val>
                                            <p:fltVal val="0"/>
                                          </p:val>
                                        </p:tav>
                                        <p:tav tm="100000">
                                          <p:val>
                                            <p:strVal val="#ppt_w"/>
                                          </p:val>
                                        </p:tav>
                                      </p:tavLst>
                                    </p:anim>
                                    <p:anim calcmode="lin" valueType="num">
                                      <p:cBhvr>
                                        <p:cTn id="8" dur="500" fill="hold"/>
                                        <p:tgtEl>
                                          <p:spTgt spid="50185"/>
                                        </p:tgtEl>
                                        <p:attrNameLst>
                                          <p:attrName>ppt_h</p:attrName>
                                        </p:attrNameLst>
                                      </p:cBhvr>
                                      <p:tavLst>
                                        <p:tav tm="0">
                                          <p:val>
                                            <p:fltVal val="0"/>
                                          </p:val>
                                        </p:tav>
                                        <p:tav tm="100000">
                                          <p:val>
                                            <p:strVal val="#ppt_h"/>
                                          </p:val>
                                        </p:tav>
                                      </p:tavLst>
                                    </p:anim>
                                  </p:childTnLst>
                                </p:cTn>
                              </p:par>
                            </p:childTnLst>
                          </p:cTn>
                        </p:par>
                        <p:par>
                          <p:cTn id="9" fill="hold" nodeType="afterGroup">
                            <p:stCondLst>
                              <p:cond delay="30500"/>
                            </p:stCondLst>
                            <p:childTnLst>
                              <p:par>
                                <p:cTn id="10" presetID="23" presetClass="entr" presetSubtype="16" fill="hold" grpId="0" nodeType="afterEffect">
                                  <p:stCondLst>
                                    <p:cond delay="9000"/>
                                  </p:stCondLst>
                                  <p:iterate type="lt">
                                    <p:tmPct val="100000"/>
                                  </p:iterate>
                                  <p:childTnLst>
                                    <p:set>
                                      <p:cBhvr>
                                        <p:cTn id="11" dur="1" fill="hold">
                                          <p:stCondLst>
                                            <p:cond delay="0"/>
                                          </p:stCondLst>
                                        </p:cTn>
                                        <p:tgtEl>
                                          <p:spTgt spid="53253"/>
                                        </p:tgtEl>
                                        <p:attrNameLst>
                                          <p:attrName>style.visibility</p:attrName>
                                        </p:attrNameLst>
                                      </p:cBhvr>
                                      <p:to>
                                        <p:strVal val="visible"/>
                                      </p:to>
                                    </p:set>
                                    <p:anim calcmode="lin" valueType="num">
                                      <p:cBhvr>
                                        <p:cTn id="12" dur="75" fill="hold"/>
                                        <p:tgtEl>
                                          <p:spTgt spid="53253"/>
                                        </p:tgtEl>
                                        <p:attrNameLst>
                                          <p:attrName>ppt_w</p:attrName>
                                        </p:attrNameLst>
                                      </p:cBhvr>
                                      <p:tavLst>
                                        <p:tav tm="0">
                                          <p:val>
                                            <p:fltVal val="0"/>
                                          </p:val>
                                        </p:tav>
                                        <p:tav tm="100000">
                                          <p:val>
                                            <p:strVal val="#ppt_w"/>
                                          </p:val>
                                        </p:tav>
                                      </p:tavLst>
                                    </p:anim>
                                    <p:anim calcmode="lin" valueType="num">
                                      <p:cBhvr>
                                        <p:cTn id="13" dur="75" fill="hold"/>
                                        <p:tgtEl>
                                          <p:spTgt spid="532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3" grpId="0" autoUpdateAnimBg="0"/>
      <p:bldP spid="5018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1027"/>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a:t>
            </a:r>
            <a:r>
              <a:rPr lang="es-ES" sz="1400"/>
              <a:t>En el friso del centro: El Salvador, Abraham y escenas varias. </a:t>
            </a:r>
            <a:br>
              <a:rPr lang="es-ES" sz="1400"/>
            </a:br>
            <a:r>
              <a:rPr lang="es-ES" sz="1400"/>
              <a:t>Jamba izquierda: Se vé a David tocando una vihuela en lugar del arpa. </a:t>
            </a:r>
            <a:endParaRPr lang="es-ES_tradnl" sz="1400" b="0" i="0"/>
          </a:p>
        </p:txBody>
      </p:sp>
      <p:pic>
        <p:nvPicPr>
          <p:cNvPr id="50179"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313" y="150813"/>
            <a:ext cx="7726362" cy="576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6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4"/>
          <p:cNvSpPr>
            <a:spLocks noChangeArrowheads="1"/>
          </p:cNvSpPr>
          <p:nvPr/>
        </p:nvSpPr>
        <p:spPr bwMode="auto">
          <a:xfrm>
            <a:off x="304800" y="3505200"/>
            <a:ext cx="8839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es-ES" sz="4400" b="0" i="0">
              <a:solidFill>
                <a:schemeClr val="tx1"/>
              </a:solidFill>
            </a:endParaRPr>
          </a:p>
        </p:txBody>
      </p:sp>
      <p:sp>
        <p:nvSpPr>
          <p:cNvPr id="51203" name="Rectangle 5"/>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En el  tímpano de la derecha se representan escenas de la pasión, la curación del ciego, la flagelación, la traición </a:t>
            </a:r>
          </a:p>
          <a:p>
            <a:r>
              <a:rPr lang="es-ES" sz="1400"/>
              <a:t>de Judas entre otras. La fachada fue reconstruida añadiéndole esculturas procedentes de la Fachada de la Azabachería, que tras un incendio en el año 1117 había sido desmantelada. Fachada que vemos a continuación</a:t>
            </a:r>
          </a:p>
        </p:txBody>
      </p:sp>
      <p:pic>
        <p:nvPicPr>
          <p:cNvPr id="51204" name="Picture 5"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52400"/>
            <a:ext cx="8059738"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5"/>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En esta fachada se encontra la Puerta Norte de la Catedral  y la antigua portada románica. Hoy ha sido sustituida por la fachada neoclásica de Ventura Rodríguez, se le llama también Puerta del Paraíso, principal entrada de los peregrinos, donde se desprendían de sus ropas y harapos a los pies de la "Cruz d'os Farrapos"</a:t>
            </a:r>
            <a:endParaRPr lang="es-ES_tradnl" sz="1400"/>
          </a:p>
        </p:txBody>
      </p:sp>
      <p:pic>
        <p:nvPicPr>
          <p:cNvPr id="52227"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313" y="152400"/>
            <a:ext cx="7726362"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6"/>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Los peregrinos entraban por esta puerta símbolo de lo negro y salían ya puificados por la puerta Sur de las Platerías, como símbolo de lo blanco. La plaza de la Azabachería debe su popular nombre al gremio de los azabacheros que tanta fama dieron a la artesanía compostelana. En ella se encuentra también el monasterio de San Martín Pinario </a:t>
            </a:r>
            <a:endParaRPr lang="es-ES_tradnl" sz="1400"/>
          </a:p>
        </p:txBody>
      </p:sp>
      <p:pic>
        <p:nvPicPr>
          <p:cNvPr id="53251"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313" y="152400"/>
            <a:ext cx="7726362"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6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4"/>
          <p:cNvSpPr>
            <a:spLocks noChangeArrowheads="1"/>
          </p:cNvSpPr>
          <p:nvPr/>
        </p:nvSpPr>
        <p:spPr bwMode="auto">
          <a:xfrm>
            <a:off x="152400" y="5945188"/>
            <a:ext cx="8839200" cy="860425"/>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_tradnl" sz="1400"/>
              <a:t>Y llegamos a la última: la puerta Este, en donde se encuentra la plaza más emblemática de Galicia: </a:t>
            </a:r>
            <a:br>
              <a:rPr lang="es-ES_tradnl" sz="1400"/>
            </a:br>
            <a:r>
              <a:rPr lang="es-ES_tradnl" sz="1400"/>
              <a:t>la PLAZA DEL OBRADOIRO, seguramente la única plaza en el mundo en la que se pueden apreciar 4 estilos diferentes: </a:t>
            </a:r>
            <a:r>
              <a:rPr lang="es-ES_tradnl" sz="1400">
                <a:solidFill>
                  <a:srgbClr val="CCECFF"/>
                </a:solidFill>
              </a:rPr>
              <a:t>El Barroco</a:t>
            </a:r>
            <a:r>
              <a:rPr lang="es-ES_tradnl" sz="1400"/>
              <a:t> de la Fachada de la Catedral, </a:t>
            </a:r>
            <a:r>
              <a:rPr lang="es-ES_tradnl" sz="1400">
                <a:solidFill>
                  <a:srgbClr val="CCECFF"/>
                </a:solidFill>
              </a:rPr>
              <a:t>El Románico</a:t>
            </a:r>
            <a:r>
              <a:rPr lang="es-ES_tradnl" sz="1400"/>
              <a:t> del Colegio de San Jerónimo, </a:t>
            </a:r>
            <a:r>
              <a:rPr lang="es-ES_tradnl" sz="1400">
                <a:solidFill>
                  <a:srgbClr val="CCECFF"/>
                </a:solidFill>
              </a:rPr>
              <a:t>El Neoclásico</a:t>
            </a:r>
            <a:r>
              <a:rPr lang="es-ES_tradnl" sz="1400"/>
              <a:t> </a:t>
            </a:r>
          </a:p>
          <a:p>
            <a:r>
              <a:rPr lang="es-ES_tradnl" sz="1400"/>
              <a:t>del Palacio de Raxoi y </a:t>
            </a:r>
            <a:r>
              <a:rPr lang="es-ES_tradnl" sz="1400">
                <a:solidFill>
                  <a:srgbClr val="CCECFF"/>
                </a:solidFill>
              </a:rPr>
              <a:t>El Plateresco</a:t>
            </a:r>
            <a:r>
              <a:rPr lang="es-ES_tradnl" sz="1400"/>
              <a:t> de la fachada del Hostal de los Reyes Católicos</a:t>
            </a:r>
          </a:p>
        </p:txBody>
      </p:sp>
      <p:pic>
        <p:nvPicPr>
          <p:cNvPr id="54275"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188" y="114300"/>
            <a:ext cx="8688387"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0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060"/>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a:t>
            </a:r>
            <a:r>
              <a:rPr lang="es-ES" sz="1400"/>
              <a:t>Enfrentándose al barroquismo de la catedral se impone al frente el neoclásico Palacio de Raxoi y a la izquierda la portada románica (s.XVI) del colegio de San Jerónimo que en la actualidad es sede del rectorado de la Universidad, habiendo sido antes el Colegio de la Normal ó escuela de Magisterio.</a:t>
            </a:r>
            <a:endParaRPr lang="es-ES_tradnl" sz="1400">
              <a:solidFill>
                <a:srgbClr val="002B82"/>
              </a:solidFill>
            </a:endParaRPr>
          </a:p>
        </p:txBody>
      </p:sp>
      <p:sp>
        <p:nvSpPr>
          <p:cNvPr id="59399"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pic>
        <p:nvPicPr>
          <p:cNvPr id="56328" name="Picture 8"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52400"/>
            <a:ext cx="3028950"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9" name="Rectangle 2065"/>
          <p:cNvSpPr>
            <a:spLocks noChangeArrowheads="1"/>
          </p:cNvSpPr>
          <p:nvPr/>
        </p:nvSpPr>
        <p:spPr bwMode="auto">
          <a:xfrm>
            <a:off x="1066800" y="4724400"/>
            <a:ext cx="14478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_tradnl" sz="1400">
                <a:solidFill>
                  <a:schemeClr val="bg1"/>
                </a:solidFill>
              </a:rPr>
              <a:t>San Jerónimo</a:t>
            </a:r>
            <a:endParaRPr lang="es-ES_tradnl" sz="4400" b="0" i="0">
              <a:solidFill>
                <a:schemeClr val="tx2"/>
              </a:solidFill>
            </a:endParaRPr>
          </a:p>
        </p:txBody>
      </p:sp>
      <p:pic>
        <p:nvPicPr>
          <p:cNvPr id="56330" name="Picture 10"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6450" y="152400"/>
            <a:ext cx="5592763" cy="575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31" name="Rectangle 2064"/>
          <p:cNvSpPr>
            <a:spLocks noChangeArrowheads="1"/>
          </p:cNvSpPr>
          <p:nvPr/>
        </p:nvSpPr>
        <p:spPr bwMode="auto">
          <a:xfrm>
            <a:off x="7072313" y="785813"/>
            <a:ext cx="1447800" cy="381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r>
              <a:rPr lang="es-ES_tradnl" sz="1400">
                <a:solidFill>
                  <a:schemeClr val="bg1"/>
                </a:solidFill>
              </a:rPr>
              <a:t>Palacio de Raxoi</a:t>
            </a:r>
            <a:endParaRPr lang="es-ES_tradnl" sz="4400" b="0" i="0">
              <a:solidFill>
                <a:schemeClr val="tx2"/>
              </a:solidFill>
            </a:endParaRPr>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1000"/>
                                  </p:stCondLst>
                                  <p:childTnLst>
                                    <p:set>
                                      <p:cBhvr>
                                        <p:cTn id="6" dur="1" fill="hold">
                                          <p:stCondLst>
                                            <p:cond delay="0"/>
                                          </p:stCondLst>
                                        </p:cTn>
                                        <p:tgtEl>
                                          <p:spTgt spid="56328"/>
                                        </p:tgtEl>
                                        <p:attrNameLst>
                                          <p:attrName>style.visibility</p:attrName>
                                        </p:attrNameLst>
                                      </p:cBhvr>
                                      <p:to>
                                        <p:strVal val="visible"/>
                                      </p:to>
                                    </p:set>
                                    <p:anim calcmode="lin" valueType="num">
                                      <p:cBhvr additive="base">
                                        <p:cTn id="7" dur="500" fill="hold"/>
                                        <p:tgtEl>
                                          <p:spTgt spid="56328"/>
                                        </p:tgtEl>
                                        <p:attrNameLst>
                                          <p:attrName>ppt_x</p:attrName>
                                        </p:attrNameLst>
                                      </p:cBhvr>
                                      <p:tavLst>
                                        <p:tav tm="0">
                                          <p:val>
                                            <p:strVal val="0-#ppt_w/2"/>
                                          </p:val>
                                        </p:tav>
                                        <p:tav tm="100000">
                                          <p:val>
                                            <p:strVal val="#ppt_x"/>
                                          </p:val>
                                        </p:tav>
                                      </p:tavLst>
                                    </p:anim>
                                    <p:anim calcmode="lin" valueType="num">
                                      <p:cBhvr additive="base">
                                        <p:cTn id="8" dur="500" fill="hold"/>
                                        <p:tgtEl>
                                          <p:spTgt spid="56328"/>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500"/>
                            </p:stCondLst>
                            <p:childTnLst>
                              <p:par>
                                <p:cTn id="10" presetID="2" presetClass="entr" presetSubtype="2" fill="hold" nodeType="afterEffect">
                                  <p:stCondLst>
                                    <p:cond delay="1000"/>
                                  </p:stCondLst>
                                  <p:childTnLst>
                                    <p:set>
                                      <p:cBhvr>
                                        <p:cTn id="11" dur="1" fill="hold">
                                          <p:stCondLst>
                                            <p:cond delay="0"/>
                                          </p:stCondLst>
                                        </p:cTn>
                                        <p:tgtEl>
                                          <p:spTgt spid="56330"/>
                                        </p:tgtEl>
                                        <p:attrNameLst>
                                          <p:attrName>style.visibility</p:attrName>
                                        </p:attrNameLst>
                                      </p:cBhvr>
                                      <p:to>
                                        <p:strVal val="visible"/>
                                      </p:to>
                                    </p:set>
                                    <p:anim calcmode="lin" valueType="num">
                                      <p:cBhvr additive="base">
                                        <p:cTn id="12" dur="500" fill="hold"/>
                                        <p:tgtEl>
                                          <p:spTgt spid="56330"/>
                                        </p:tgtEl>
                                        <p:attrNameLst>
                                          <p:attrName>ppt_x</p:attrName>
                                        </p:attrNameLst>
                                      </p:cBhvr>
                                      <p:tavLst>
                                        <p:tav tm="0">
                                          <p:val>
                                            <p:strVal val="1+#ppt_w/2"/>
                                          </p:val>
                                        </p:tav>
                                        <p:tav tm="100000">
                                          <p:val>
                                            <p:strVal val="#ppt_x"/>
                                          </p:val>
                                        </p:tav>
                                      </p:tavLst>
                                    </p:anim>
                                    <p:anim calcmode="lin" valueType="num">
                                      <p:cBhvr additive="base">
                                        <p:cTn id="13" dur="500" fill="hold"/>
                                        <p:tgtEl>
                                          <p:spTgt spid="56330"/>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3000"/>
                            </p:stCondLst>
                            <p:childTnLst>
                              <p:par>
                                <p:cTn id="15" presetID="23" presetClass="entr" presetSubtype="272" fill="hold" grpId="0" nodeType="afterEffect">
                                  <p:stCondLst>
                                    <p:cond delay="20000"/>
                                  </p:stCondLst>
                                  <p:childTnLst>
                                    <p:set>
                                      <p:cBhvr>
                                        <p:cTn id="16" dur="1" fill="hold">
                                          <p:stCondLst>
                                            <p:cond delay="0"/>
                                          </p:stCondLst>
                                        </p:cTn>
                                        <p:tgtEl>
                                          <p:spTgt spid="56329"/>
                                        </p:tgtEl>
                                        <p:attrNameLst>
                                          <p:attrName>style.visibility</p:attrName>
                                        </p:attrNameLst>
                                      </p:cBhvr>
                                      <p:to>
                                        <p:strVal val="visible"/>
                                      </p:to>
                                    </p:set>
                                    <p:anim calcmode="lin" valueType="num">
                                      <p:cBhvr>
                                        <p:cTn id="17" dur="500" fill="hold"/>
                                        <p:tgtEl>
                                          <p:spTgt spid="56329"/>
                                        </p:tgtEl>
                                        <p:attrNameLst>
                                          <p:attrName>ppt_w</p:attrName>
                                        </p:attrNameLst>
                                      </p:cBhvr>
                                      <p:tavLst>
                                        <p:tav tm="0">
                                          <p:val>
                                            <p:strVal val="2/3*#ppt_w"/>
                                          </p:val>
                                        </p:tav>
                                        <p:tav tm="100000">
                                          <p:val>
                                            <p:strVal val="#ppt_w"/>
                                          </p:val>
                                        </p:tav>
                                      </p:tavLst>
                                    </p:anim>
                                    <p:anim calcmode="lin" valueType="num">
                                      <p:cBhvr>
                                        <p:cTn id="18" dur="500" fill="hold"/>
                                        <p:tgtEl>
                                          <p:spTgt spid="56329"/>
                                        </p:tgtEl>
                                        <p:attrNameLst>
                                          <p:attrName>ppt_h</p:attrName>
                                        </p:attrNameLst>
                                      </p:cBhvr>
                                      <p:tavLst>
                                        <p:tav tm="0">
                                          <p:val>
                                            <p:strVal val="2/3*#ppt_h"/>
                                          </p:val>
                                        </p:tav>
                                        <p:tav tm="100000">
                                          <p:val>
                                            <p:strVal val="#ppt_h"/>
                                          </p:val>
                                        </p:tav>
                                      </p:tavLst>
                                    </p:anim>
                                  </p:childTnLst>
                                </p:cTn>
                              </p:par>
                            </p:childTnLst>
                          </p:cTn>
                        </p:par>
                        <p:par>
                          <p:cTn id="19" fill="hold" nodeType="afterGroup">
                            <p:stCondLst>
                              <p:cond delay="23500"/>
                            </p:stCondLst>
                            <p:childTnLst>
                              <p:par>
                                <p:cTn id="20" presetID="23" presetClass="entr" presetSubtype="272" fill="hold" grpId="0" nodeType="afterEffect">
                                  <p:stCondLst>
                                    <p:cond delay="2000"/>
                                  </p:stCondLst>
                                  <p:childTnLst>
                                    <p:set>
                                      <p:cBhvr>
                                        <p:cTn id="21" dur="1" fill="hold">
                                          <p:stCondLst>
                                            <p:cond delay="0"/>
                                          </p:stCondLst>
                                        </p:cTn>
                                        <p:tgtEl>
                                          <p:spTgt spid="56331">
                                            <p:txEl>
                                              <p:charRg st="4294967295" end="4294967295"/>
                                            </p:txEl>
                                          </p:spTgt>
                                        </p:tgtEl>
                                        <p:attrNameLst>
                                          <p:attrName>style.visibility</p:attrName>
                                        </p:attrNameLst>
                                      </p:cBhvr>
                                      <p:to>
                                        <p:strVal val="visible"/>
                                      </p:to>
                                    </p:set>
                                    <p:anim calcmode="lin" valueType="num">
                                      <p:cBhvr>
                                        <p:cTn id="22" dur="500" fill="hold"/>
                                        <p:tgtEl>
                                          <p:spTgt spid="56331">
                                            <p:txEl>
                                              <p:charRg st="4294967295" end="4294967295"/>
                                            </p:txEl>
                                          </p:spTgt>
                                        </p:tgtEl>
                                        <p:attrNameLst>
                                          <p:attrName>ppt_w</p:attrName>
                                        </p:attrNameLst>
                                      </p:cBhvr>
                                      <p:tavLst>
                                        <p:tav tm="0">
                                          <p:val>
                                            <p:strVal val="2/3*#ppt_w"/>
                                          </p:val>
                                        </p:tav>
                                        <p:tav tm="100000">
                                          <p:val>
                                            <p:strVal val="#ppt_w"/>
                                          </p:val>
                                        </p:tav>
                                      </p:tavLst>
                                    </p:anim>
                                    <p:anim calcmode="lin" valueType="num">
                                      <p:cBhvr>
                                        <p:cTn id="23" dur="500" fill="hold"/>
                                        <p:tgtEl>
                                          <p:spTgt spid="56331">
                                            <p:txEl>
                                              <p:charRg st="4294967295" end="4294967295"/>
                                            </p:txEl>
                                          </p:spTgt>
                                        </p:tgtEl>
                                        <p:attrNameLst>
                                          <p:attrName>ppt_h</p:attrName>
                                        </p:attrNameLst>
                                      </p:cBhvr>
                                      <p:tavLst>
                                        <p:tav tm="0">
                                          <p:val>
                                            <p:strVal val="2/3*#ppt_h"/>
                                          </p:val>
                                        </p:tav>
                                        <p:tav tm="100000">
                                          <p:val>
                                            <p:strVal val="#ppt_h"/>
                                          </p:val>
                                        </p:tav>
                                      </p:tavLst>
                                    </p:anim>
                                  </p:childTnLst>
                                </p:cTn>
                              </p:par>
                            </p:childTnLst>
                          </p:cTn>
                        </p:par>
                        <p:par>
                          <p:cTn id="24" fill="hold" nodeType="afterGroup">
                            <p:stCondLst>
                              <p:cond delay="26000"/>
                            </p:stCondLst>
                            <p:childTnLst>
                              <p:par>
                                <p:cTn id="25" presetID="23" presetClass="entr" presetSubtype="16" fill="hold" grpId="0" nodeType="afterEffect">
                                  <p:stCondLst>
                                    <p:cond delay="9000"/>
                                  </p:stCondLst>
                                  <p:iterate type="lt">
                                    <p:tmPct val="100000"/>
                                  </p:iterate>
                                  <p:childTnLst>
                                    <p:set>
                                      <p:cBhvr>
                                        <p:cTn id="26" dur="1" fill="hold">
                                          <p:stCondLst>
                                            <p:cond delay="0"/>
                                          </p:stCondLst>
                                        </p:cTn>
                                        <p:tgtEl>
                                          <p:spTgt spid="59399"/>
                                        </p:tgtEl>
                                        <p:attrNameLst>
                                          <p:attrName>style.visibility</p:attrName>
                                        </p:attrNameLst>
                                      </p:cBhvr>
                                      <p:to>
                                        <p:strVal val="visible"/>
                                      </p:to>
                                    </p:set>
                                    <p:anim calcmode="lin" valueType="num">
                                      <p:cBhvr>
                                        <p:cTn id="27" dur="75" fill="hold"/>
                                        <p:tgtEl>
                                          <p:spTgt spid="59399"/>
                                        </p:tgtEl>
                                        <p:attrNameLst>
                                          <p:attrName>ppt_w</p:attrName>
                                        </p:attrNameLst>
                                      </p:cBhvr>
                                      <p:tavLst>
                                        <p:tav tm="0">
                                          <p:val>
                                            <p:fltVal val="0"/>
                                          </p:val>
                                        </p:tav>
                                        <p:tav tm="100000">
                                          <p:val>
                                            <p:strVal val="#ppt_w"/>
                                          </p:val>
                                        </p:tav>
                                      </p:tavLst>
                                    </p:anim>
                                    <p:anim calcmode="lin" valueType="num">
                                      <p:cBhvr>
                                        <p:cTn id="28" dur="75" fill="hold"/>
                                        <p:tgtEl>
                                          <p:spTgt spid="5939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9" grpId="0" autoUpdateAnimBg="0"/>
      <p:bldP spid="56329" grpId="0" autoUpdateAnimBg="0"/>
      <p:bldP spid="56331" grpId="0"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6"/>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a:t>
            </a:r>
            <a:r>
              <a:rPr lang="es-ES" sz="1400"/>
              <a:t>El Palacio de Rajoi construido en el siglo XVIII de estilo neoclásico. Es obra del ingeniero francés Charles Lemaur y lo diseñó para albergar un seminario de confesores y una residencia de músicos. En el frontón central se vé el relieve de mármol de la batalla de Clavijo y sobre él el Apóstol a caballo obra de los escultores Gambino y Ferreiro.</a:t>
            </a:r>
            <a:endParaRPr lang="es-ES_tradnl" sz="1400"/>
          </a:p>
        </p:txBody>
      </p:sp>
      <p:sp>
        <p:nvSpPr>
          <p:cNvPr id="60422"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pic>
        <p:nvPicPr>
          <p:cNvPr id="56324" name="Picture 7"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313" y="152400"/>
            <a:ext cx="7764462"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2" name="Rectangle 8"/>
          <p:cNvSpPr>
            <a:spLocks noChangeArrowheads="1"/>
          </p:cNvSpPr>
          <p:nvPr/>
        </p:nvSpPr>
        <p:spPr bwMode="auto">
          <a:xfrm>
            <a:off x="1143000" y="533400"/>
            <a:ext cx="914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_tradnl" sz="1400">
                <a:solidFill>
                  <a:schemeClr val="bg1"/>
                </a:solidFill>
              </a:rPr>
              <a:t>Santiago a caballo</a:t>
            </a:r>
            <a:endParaRPr lang="es-ES_tradnl" sz="4400" b="0" i="0">
              <a:solidFill>
                <a:schemeClr val="tx2"/>
              </a:solidFill>
            </a:endParaRPr>
          </a:p>
        </p:txBody>
      </p:sp>
      <p:sp>
        <p:nvSpPr>
          <p:cNvPr id="57353" name="Line 7"/>
          <p:cNvSpPr>
            <a:spLocks noChangeShapeType="1"/>
          </p:cNvSpPr>
          <p:nvPr/>
        </p:nvSpPr>
        <p:spPr bwMode="auto">
          <a:xfrm>
            <a:off x="2071688" y="1000125"/>
            <a:ext cx="923925" cy="681038"/>
          </a:xfrm>
          <a:prstGeom prst="line">
            <a:avLst/>
          </a:prstGeom>
          <a:noFill/>
          <a:ln w="25400" cap="rnd">
            <a:solidFill>
              <a:schemeClr val="bg1"/>
            </a:solidFill>
            <a:prstDash val="sysDot"/>
            <a:round/>
            <a:headEnd type="oval" w="sm" len="sm"/>
            <a:tailEnd type="triangle" w="med" len="med"/>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grpId="0" nodeType="afterEffect">
                                  <p:stCondLst>
                                    <p:cond delay="22000"/>
                                  </p:stCondLst>
                                  <p:childTnLst>
                                    <p:set>
                                      <p:cBhvr>
                                        <p:cTn id="6" dur="1" fill="hold">
                                          <p:stCondLst>
                                            <p:cond delay="0"/>
                                          </p:stCondLst>
                                        </p:cTn>
                                        <p:tgtEl>
                                          <p:spTgt spid="57352"/>
                                        </p:tgtEl>
                                        <p:attrNameLst>
                                          <p:attrName>style.visibility</p:attrName>
                                        </p:attrNameLst>
                                      </p:cBhvr>
                                      <p:to>
                                        <p:strVal val="visible"/>
                                      </p:to>
                                    </p:set>
                                    <p:anim calcmode="lin" valueType="num">
                                      <p:cBhvr>
                                        <p:cTn id="7" dur="500" fill="hold"/>
                                        <p:tgtEl>
                                          <p:spTgt spid="57352"/>
                                        </p:tgtEl>
                                        <p:attrNameLst>
                                          <p:attrName>ppt_w</p:attrName>
                                        </p:attrNameLst>
                                      </p:cBhvr>
                                      <p:tavLst>
                                        <p:tav tm="0">
                                          <p:val>
                                            <p:strVal val="2/3*#ppt_w"/>
                                          </p:val>
                                        </p:tav>
                                        <p:tav tm="100000">
                                          <p:val>
                                            <p:strVal val="#ppt_w"/>
                                          </p:val>
                                        </p:tav>
                                      </p:tavLst>
                                    </p:anim>
                                    <p:anim calcmode="lin" valueType="num">
                                      <p:cBhvr>
                                        <p:cTn id="8" dur="500" fill="hold"/>
                                        <p:tgtEl>
                                          <p:spTgt spid="57352"/>
                                        </p:tgtEl>
                                        <p:attrNameLst>
                                          <p:attrName>ppt_h</p:attrName>
                                        </p:attrNameLst>
                                      </p:cBhvr>
                                      <p:tavLst>
                                        <p:tav tm="0">
                                          <p:val>
                                            <p:strVal val="2/3*#ppt_h"/>
                                          </p:val>
                                        </p:tav>
                                        <p:tav tm="100000">
                                          <p:val>
                                            <p:strVal val="#ppt_h"/>
                                          </p:val>
                                        </p:tav>
                                      </p:tavLst>
                                    </p:anim>
                                  </p:childTnLst>
                                </p:cTn>
                              </p:par>
                            </p:childTnLst>
                          </p:cTn>
                        </p:par>
                        <p:par>
                          <p:cTn id="9" fill="hold" nodeType="afterGroup">
                            <p:stCondLst>
                              <p:cond delay="22500"/>
                            </p:stCondLst>
                            <p:childTnLst>
                              <p:par>
                                <p:cTn id="10" presetID="23" presetClass="entr" presetSubtype="16" fill="hold" grpId="0" nodeType="afterEffect">
                                  <p:stCondLst>
                                    <p:cond delay="2000"/>
                                  </p:stCondLst>
                                  <p:childTnLst>
                                    <p:set>
                                      <p:cBhvr>
                                        <p:cTn id="11" dur="1" fill="hold">
                                          <p:stCondLst>
                                            <p:cond delay="0"/>
                                          </p:stCondLst>
                                        </p:cTn>
                                        <p:tgtEl>
                                          <p:spTgt spid="57353"/>
                                        </p:tgtEl>
                                        <p:attrNameLst>
                                          <p:attrName>style.visibility</p:attrName>
                                        </p:attrNameLst>
                                      </p:cBhvr>
                                      <p:to>
                                        <p:strVal val="visible"/>
                                      </p:to>
                                    </p:set>
                                    <p:anim calcmode="lin" valueType="num">
                                      <p:cBhvr>
                                        <p:cTn id="12" dur="500" fill="hold"/>
                                        <p:tgtEl>
                                          <p:spTgt spid="57353"/>
                                        </p:tgtEl>
                                        <p:attrNameLst>
                                          <p:attrName>ppt_w</p:attrName>
                                        </p:attrNameLst>
                                      </p:cBhvr>
                                      <p:tavLst>
                                        <p:tav tm="0">
                                          <p:val>
                                            <p:fltVal val="0"/>
                                          </p:val>
                                        </p:tav>
                                        <p:tav tm="100000">
                                          <p:val>
                                            <p:strVal val="#ppt_w"/>
                                          </p:val>
                                        </p:tav>
                                      </p:tavLst>
                                    </p:anim>
                                    <p:anim calcmode="lin" valueType="num">
                                      <p:cBhvr>
                                        <p:cTn id="13" dur="500" fill="hold"/>
                                        <p:tgtEl>
                                          <p:spTgt spid="57353"/>
                                        </p:tgtEl>
                                        <p:attrNameLst>
                                          <p:attrName>ppt_h</p:attrName>
                                        </p:attrNameLst>
                                      </p:cBhvr>
                                      <p:tavLst>
                                        <p:tav tm="0">
                                          <p:val>
                                            <p:fltVal val="0"/>
                                          </p:val>
                                        </p:tav>
                                        <p:tav tm="100000">
                                          <p:val>
                                            <p:strVal val="#ppt_h"/>
                                          </p:val>
                                        </p:tav>
                                      </p:tavLst>
                                    </p:anim>
                                  </p:childTnLst>
                                </p:cTn>
                              </p:par>
                            </p:childTnLst>
                          </p:cTn>
                        </p:par>
                        <p:par>
                          <p:cTn id="14" fill="hold" nodeType="afterGroup">
                            <p:stCondLst>
                              <p:cond delay="25000"/>
                            </p:stCondLst>
                            <p:childTnLst>
                              <p:par>
                                <p:cTn id="15" presetID="23" presetClass="entr" presetSubtype="16" fill="hold" grpId="0" nodeType="afterEffect">
                                  <p:stCondLst>
                                    <p:cond delay="9000"/>
                                  </p:stCondLst>
                                  <p:iterate type="lt">
                                    <p:tmPct val="100000"/>
                                  </p:iterate>
                                  <p:childTnLst>
                                    <p:set>
                                      <p:cBhvr>
                                        <p:cTn id="16" dur="1" fill="hold">
                                          <p:stCondLst>
                                            <p:cond delay="0"/>
                                          </p:stCondLst>
                                        </p:cTn>
                                        <p:tgtEl>
                                          <p:spTgt spid="60422"/>
                                        </p:tgtEl>
                                        <p:attrNameLst>
                                          <p:attrName>style.visibility</p:attrName>
                                        </p:attrNameLst>
                                      </p:cBhvr>
                                      <p:to>
                                        <p:strVal val="visible"/>
                                      </p:to>
                                    </p:set>
                                    <p:anim calcmode="lin" valueType="num">
                                      <p:cBhvr>
                                        <p:cTn id="17" dur="75" fill="hold"/>
                                        <p:tgtEl>
                                          <p:spTgt spid="60422"/>
                                        </p:tgtEl>
                                        <p:attrNameLst>
                                          <p:attrName>ppt_w</p:attrName>
                                        </p:attrNameLst>
                                      </p:cBhvr>
                                      <p:tavLst>
                                        <p:tav tm="0">
                                          <p:val>
                                            <p:fltVal val="0"/>
                                          </p:val>
                                        </p:tav>
                                        <p:tav tm="100000">
                                          <p:val>
                                            <p:strVal val="#ppt_w"/>
                                          </p:val>
                                        </p:tav>
                                      </p:tavLst>
                                    </p:anim>
                                    <p:anim calcmode="lin" valueType="num">
                                      <p:cBhvr>
                                        <p:cTn id="18" dur="75" fill="hold"/>
                                        <p:tgtEl>
                                          <p:spTgt spid="604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2" grpId="0" autoUpdateAnimBg="0"/>
      <p:bldP spid="57352" grpId="0" autoUpdateAnimBg="0"/>
      <p:bldP spid="5735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6"/>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En la actualidad, este edificio alberga la sede de la Presidencia de la Xunta de Galicia, </a:t>
            </a:r>
          </a:p>
          <a:p>
            <a:r>
              <a:rPr lang="es-ES" sz="1400"/>
              <a:t>el Concello da Cultura Galega y la sede del Ayuntamiento de Santiago de Compostela</a:t>
            </a:r>
            <a:endParaRPr lang="es-ES_tradnl" sz="1400"/>
          </a:p>
        </p:txBody>
      </p:sp>
      <p:pic>
        <p:nvPicPr>
          <p:cNvPr id="57347"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313" y="152400"/>
            <a:ext cx="7726362"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000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6"/>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A la derecha el  Hostal de los Reyes Católicos, construido en el siglo XV coincidiendo con el descubrimiento de América en 1492 por orden de los Reyes Católicos. En la actualidad es un hotel Parador Nacional, pero cuando </a:t>
            </a:r>
          </a:p>
          <a:p>
            <a:r>
              <a:rPr lang="es-ES" sz="1400"/>
              <a:t>fue construido era un Hospital para peregrinos y pobres que venían a Santiago en peregrinación.</a:t>
            </a:r>
            <a:endParaRPr lang="es-ES_tradnl" sz="1400"/>
          </a:p>
        </p:txBody>
      </p:sp>
      <p:pic>
        <p:nvPicPr>
          <p:cNvPr id="58371"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488" y="152400"/>
            <a:ext cx="7716837" cy="57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1446" name="Rectangle 6" descr="C:\Documents and Settings\Casa\Mis documentos\Tito´s\Plantillas PowerPoint\Fondos\FondosPP (19).jpg"/>
          <p:cNvSpPr>
            <a:spLocks noChangeArrowheads="1"/>
          </p:cNvSpPr>
          <p:nvPr/>
        </p:nvSpPr>
        <p:spPr bwMode="auto">
          <a:xfrm>
            <a:off x="114300" y="4495800"/>
            <a:ext cx="8910638" cy="2206625"/>
          </a:xfrm>
          <a:prstGeom prst="rect">
            <a:avLst/>
          </a:prstGeom>
          <a:blipFill dpi="0" rotWithShape="0">
            <a:blip r:embed="rId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600"/>
              <a:t>Santiago de Compostela es la Capital de Galicia, declarada por la Unesco Patrimonio de la Humanidad, Primera Ruta Cultural Europea y Ciudad Europea de la Cultura del Año 2.000.</a:t>
            </a:r>
            <a:br>
              <a:rPr lang="es-ES" sz="1600"/>
            </a:br>
            <a:r>
              <a:rPr lang="es-ES" sz="1600"/>
              <a:t> Recorrer las rúas del casco antiguo orientándose a partir de la Catedral, es un placer para los sentidos al que resulta imposible renunciar una vez que el turista pisa suelo compostelano. La condición de ciudad universitaria convierte a Compostela en una ciudad joven, alegre y bulliciosa en que las noches son animadas y los locales de moda están abarrotados de gente. Las viejas calles de la zona vieja, siguen guardando el sabor de la Compostela entrañable que se abre al mundo.</a:t>
            </a:r>
            <a:endParaRPr lang="es-ES_tradnl" sz="1600"/>
          </a:p>
        </p:txBody>
      </p:sp>
      <p:pic>
        <p:nvPicPr>
          <p:cNvPr id="61455" name="Picture 15" descr="C:\Documents and Settings\Casa\Mis documentos\Mis imágenes\Dibuj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 y="152400"/>
            <a:ext cx="433387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56" name="Picture 16" descr="C:\Documents and Settings\Casa\Mis documentos\Mis imágenes\Dibujo.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8200" y="152400"/>
            <a:ext cx="433387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57" name="Picture 17" descr="C:\Documents and Settings\Casa\Mis documentos\Mis imágenes\Dibujo.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2400" y="2320925"/>
            <a:ext cx="433387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58" name="Picture 18" descr="C:\Documents and Settings\Casa\Mis documentos\Mis imágenes\Dibujo.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48200" y="2320925"/>
            <a:ext cx="433387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59"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61446"/>
                                        </p:tgtEl>
                                        <p:attrNameLst>
                                          <p:attrName>style.visibility</p:attrName>
                                        </p:attrNameLst>
                                      </p:cBhvr>
                                      <p:to>
                                        <p:strVal val="visible"/>
                                      </p:to>
                                    </p:set>
                                    <p:anim calcmode="lin" valueType="num">
                                      <p:cBhvr>
                                        <p:cTn id="7" dur="500" fill="hold"/>
                                        <p:tgtEl>
                                          <p:spTgt spid="61446"/>
                                        </p:tgtEl>
                                        <p:attrNameLst>
                                          <p:attrName>ppt_w</p:attrName>
                                        </p:attrNameLst>
                                      </p:cBhvr>
                                      <p:tavLst>
                                        <p:tav tm="0">
                                          <p:val>
                                            <p:fltVal val="0"/>
                                          </p:val>
                                        </p:tav>
                                        <p:tav tm="100000">
                                          <p:val>
                                            <p:strVal val="#ppt_w"/>
                                          </p:val>
                                        </p:tav>
                                      </p:tavLst>
                                    </p:anim>
                                    <p:anim calcmode="lin" valueType="num">
                                      <p:cBhvr>
                                        <p:cTn id="8" dur="500" fill="hold"/>
                                        <p:tgtEl>
                                          <p:spTgt spid="61446"/>
                                        </p:tgtEl>
                                        <p:attrNameLst>
                                          <p:attrName>ppt_h</p:attrName>
                                        </p:attrNameLst>
                                      </p:cBhvr>
                                      <p:tavLst>
                                        <p:tav tm="0">
                                          <p:val>
                                            <p:fltVal val="0"/>
                                          </p:val>
                                        </p:tav>
                                        <p:tav tm="100000">
                                          <p:val>
                                            <p:strVal val="#ppt_h"/>
                                          </p:val>
                                        </p:tav>
                                      </p:tavLst>
                                    </p:anim>
                                    <p:anim calcmode="lin" valueType="num">
                                      <p:cBhvr>
                                        <p:cTn id="9" dur="500" fill="hold"/>
                                        <p:tgtEl>
                                          <p:spTgt spid="61446"/>
                                        </p:tgtEl>
                                        <p:attrNameLst>
                                          <p:attrName>ppt_x</p:attrName>
                                        </p:attrNameLst>
                                      </p:cBhvr>
                                      <p:tavLst>
                                        <p:tav tm="0">
                                          <p:val>
                                            <p:fltVal val="0.5"/>
                                          </p:val>
                                        </p:tav>
                                        <p:tav tm="100000">
                                          <p:val>
                                            <p:strVal val="#ppt_x"/>
                                          </p:val>
                                        </p:tav>
                                      </p:tavLst>
                                    </p:anim>
                                    <p:anim calcmode="lin" valueType="num">
                                      <p:cBhvr>
                                        <p:cTn id="10" dur="500" fill="hold"/>
                                        <p:tgtEl>
                                          <p:spTgt spid="61446"/>
                                        </p:tgtEl>
                                        <p:attrNameLst>
                                          <p:attrName>ppt_y</p:attrName>
                                        </p:attrNameLst>
                                      </p:cBhvr>
                                      <p:tavLst>
                                        <p:tav tm="0">
                                          <p:val>
                                            <p:fltVal val="0.5"/>
                                          </p:val>
                                        </p:tav>
                                        <p:tav tm="100000">
                                          <p:val>
                                            <p:strVal val="#ppt_y"/>
                                          </p:val>
                                        </p:tav>
                                      </p:tavLst>
                                    </p:anim>
                                  </p:childTnLst>
                                </p:cTn>
                              </p:par>
                            </p:childTnLst>
                          </p:cTn>
                        </p:par>
                        <p:par>
                          <p:cTn id="11" fill="hold" nodeType="afterGroup">
                            <p:stCondLst>
                              <p:cond delay="500"/>
                            </p:stCondLst>
                            <p:childTnLst>
                              <p:par>
                                <p:cTn id="12" presetID="17" presetClass="entr" presetSubtype="8" fill="hold" nodeType="afterEffect">
                                  <p:stCondLst>
                                    <p:cond delay="1000"/>
                                  </p:stCondLst>
                                  <p:childTnLst>
                                    <p:set>
                                      <p:cBhvr>
                                        <p:cTn id="13" dur="1" fill="hold">
                                          <p:stCondLst>
                                            <p:cond delay="0"/>
                                          </p:stCondLst>
                                        </p:cTn>
                                        <p:tgtEl>
                                          <p:spTgt spid="61455"/>
                                        </p:tgtEl>
                                        <p:attrNameLst>
                                          <p:attrName>style.visibility</p:attrName>
                                        </p:attrNameLst>
                                      </p:cBhvr>
                                      <p:to>
                                        <p:strVal val="visible"/>
                                      </p:to>
                                    </p:set>
                                    <p:anim calcmode="lin" valueType="num">
                                      <p:cBhvr>
                                        <p:cTn id="14" dur="500" fill="hold"/>
                                        <p:tgtEl>
                                          <p:spTgt spid="61455"/>
                                        </p:tgtEl>
                                        <p:attrNameLst>
                                          <p:attrName>ppt_x</p:attrName>
                                        </p:attrNameLst>
                                      </p:cBhvr>
                                      <p:tavLst>
                                        <p:tav tm="0">
                                          <p:val>
                                            <p:strVal val="#ppt_x-#ppt_w/2"/>
                                          </p:val>
                                        </p:tav>
                                        <p:tav tm="100000">
                                          <p:val>
                                            <p:strVal val="#ppt_x"/>
                                          </p:val>
                                        </p:tav>
                                      </p:tavLst>
                                    </p:anim>
                                    <p:anim calcmode="lin" valueType="num">
                                      <p:cBhvr>
                                        <p:cTn id="15" dur="500" fill="hold"/>
                                        <p:tgtEl>
                                          <p:spTgt spid="61455"/>
                                        </p:tgtEl>
                                        <p:attrNameLst>
                                          <p:attrName>ppt_y</p:attrName>
                                        </p:attrNameLst>
                                      </p:cBhvr>
                                      <p:tavLst>
                                        <p:tav tm="0">
                                          <p:val>
                                            <p:strVal val="#ppt_y"/>
                                          </p:val>
                                        </p:tav>
                                        <p:tav tm="100000">
                                          <p:val>
                                            <p:strVal val="#ppt_y"/>
                                          </p:val>
                                        </p:tav>
                                      </p:tavLst>
                                    </p:anim>
                                    <p:anim calcmode="lin" valueType="num">
                                      <p:cBhvr>
                                        <p:cTn id="16" dur="500" fill="hold"/>
                                        <p:tgtEl>
                                          <p:spTgt spid="61455"/>
                                        </p:tgtEl>
                                        <p:attrNameLst>
                                          <p:attrName>ppt_w</p:attrName>
                                        </p:attrNameLst>
                                      </p:cBhvr>
                                      <p:tavLst>
                                        <p:tav tm="0">
                                          <p:val>
                                            <p:fltVal val="0"/>
                                          </p:val>
                                        </p:tav>
                                        <p:tav tm="100000">
                                          <p:val>
                                            <p:strVal val="#ppt_w"/>
                                          </p:val>
                                        </p:tav>
                                      </p:tavLst>
                                    </p:anim>
                                    <p:anim calcmode="lin" valueType="num">
                                      <p:cBhvr>
                                        <p:cTn id="17" dur="500" fill="hold"/>
                                        <p:tgtEl>
                                          <p:spTgt spid="61455"/>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2000"/>
                            </p:stCondLst>
                            <p:childTnLst>
                              <p:par>
                                <p:cTn id="19" presetID="17" presetClass="entr" presetSubtype="2" fill="hold" nodeType="afterEffect">
                                  <p:stCondLst>
                                    <p:cond delay="1000"/>
                                  </p:stCondLst>
                                  <p:childTnLst>
                                    <p:set>
                                      <p:cBhvr>
                                        <p:cTn id="20" dur="1" fill="hold">
                                          <p:stCondLst>
                                            <p:cond delay="0"/>
                                          </p:stCondLst>
                                        </p:cTn>
                                        <p:tgtEl>
                                          <p:spTgt spid="61456"/>
                                        </p:tgtEl>
                                        <p:attrNameLst>
                                          <p:attrName>style.visibility</p:attrName>
                                        </p:attrNameLst>
                                      </p:cBhvr>
                                      <p:to>
                                        <p:strVal val="visible"/>
                                      </p:to>
                                    </p:set>
                                    <p:anim calcmode="lin" valueType="num">
                                      <p:cBhvr>
                                        <p:cTn id="21" dur="500" fill="hold"/>
                                        <p:tgtEl>
                                          <p:spTgt spid="61456"/>
                                        </p:tgtEl>
                                        <p:attrNameLst>
                                          <p:attrName>ppt_x</p:attrName>
                                        </p:attrNameLst>
                                      </p:cBhvr>
                                      <p:tavLst>
                                        <p:tav tm="0">
                                          <p:val>
                                            <p:strVal val="#ppt_x+#ppt_w/2"/>
                                          </p:val>
                                        </p:tav>
                                        <p:tav tm="100000">
                                          <p:val>
                                            <p:strVal val="#ppt_x"/>
                                          </p:val>
                                        </p:tav>
                                      </p:tavLst>
                                    </p:anim>
                                    <p:anim calcmode="lin" valueType="num">
                                      <p:cBhvr>
                                        <p:cTn id="22" dur="500" fill="hold"/>
                                        <p:tgtEl>
                                          <p:spTgt spid="61456"/>
                                        </p:tgtEl>
                                        <p:attrNameLst>
                                          <p:attrName>ppt_y</p:attrName>
                                        </p:attrNameLst>
                                      </p:cBhvr>
                                      <p:tavLst>
                                        <p:tav tm="0">
                                          <p:val>
                                            <p:strVal val="#ppt_y"/>
                                          </p:val>
                                        </p:tav>
                                        <p:tav tm="100000">
                                          <p:val>
                                            <p:strVal val="#ppt_y"/>
                                          </p:val>
                                        </p:tav>
                                      </p:tavLst>
                                    </p:anim>
                                    <p:anim calcmode="lin" valueType="num">
                                      <p:cBhvr>
                                        <p:cTn id="23" dur="500" fill="hold"/>
                                        <p:tgtEl>
                                          <p:spTgt spid="61456"/>
                                        </p:tgtEl>
                                        <p:attrNameLst>
                                          <p:attrName>ppt_w</p:attrName>
                                        </p:attrNameLst>
                                      </p:cBhvr>
                                      <p:tavLst>
                                        <p:tav tm="0">
                                          <p:val>
                                            <p:fltVal val="0"/>
                                          </p:val>
                                        </p:tav>
                                        <p:tav tm="100000">
                                          <p:val>
                                            <p:strVal val="#ppt_w"/>
                                          </p:val>
                                        </p:tav>
                                      </p:tavLst>
                                    </p:anim>
                                    <p:anim calcmode="lin" valueType="num">
                                      <p:cBhvr>
                                        <p:cTn id="24" dur="500" fill="hold"/>
                                        <p:tgtEl>
                                          <p:spTgt spid="61456"/>
                                        </p:tgtEl>
                                        <p:attrNameLst>
                                          <p:attrName>ppt_h</p:attrName>
                                        </p:attrNameLst>
                                      </p:cBhvr>
                                      <p:tavLst>
                                        <p:tav tm="0">
                                          <p:val>
                                            <p:strVal val="#ppt_h"/>
                                          </p:val>
                                        </p:tav>
                                        <p:tav tm="100000">
                                          <p:val>
                                            <p:strVal val="#ppt_h"/>
                                          </p:val>
                                        </p:tav>
                                      </p:tavLst>
                                    </p:anim>
                                  </p:childTnLst>
                                </p:cTn>
                              </p:par>
                            </p:childTnLst>
                          </p:cTn>
                        </p:par>
                        <p:par>
                          <p:cTn id="25" fill="hold" nodeType="afterGroup">
                            <p:stCondLst>
                              <p:cond delay="3500"/>
                            </p:stCondLst>
                            <p:childTnLst>
                              <p:par>
                                <p:cTn id="26" presetID="17" presetClass="entr" presetSubtype="8" fill="hold" nodeType="afterEffect">
                                  <p:stCondLst>
                                    <p:cond delay="1000"/>
                                  </p:stCondLst>
                                  <p:childTnLst>
                                    <p:set>
                                      <p:cBhvr>
                                        <p:cTn id="27" dur="1" fill="hold">
                                          <p:stCondLst>
                                            <p:cond delay="0"/>
                                          </p:stCondLst>
                                        </p:cTn>
                                        <p:tgtEl>
                                          <p:spTgt spid="61457"/>
                                        </p:tgtEl>
                                        <p:attrNameLst>
                                          <p:attrName>style.visibility</p:attrName>
                                        </p:attrNameLst>
                                      </p:cBhvr>
                                      <p:to>
                                        <p:strVal val="visible"/>
                                      </p:to>
                                    </p:set>
                                    <p:anim calcmode="lin" valueType="num">
                                      <p:cBhvr>
                                        <p:cTn id="28" dur="500" fill="hold"/>
                                        <p:tgtEl>
                                          <p:spTgt spid="61457"/>
                                        </p:tgtEl>
                                        <p:attrNameLst>
                                          <p:attrName>ppt_x</p:attrName>
                                        </p:attrNameLst>
                                      </p:cBhvr>
                                      <p:tavLst>
                                        <p:tav tm="0">
                                          <p:val>
                                            <p:strVal val="#ppt_x-#ppt_w/2"/>
                                          </p:val>
                                        </p:tav>
                                        <p:tav tm="100000">
                                          <p:val>
                                            <p:strVal val="#ppt_x"/>
                                          </p:val>
                                        </p:tav>
                                      </p:tavLst>
                                    </p:anim>
                                    <p:anim calcmode="lin" valueType="num">
                                      <p:cBhvr>
                                        <p:cTn id="29" dur="500" fill="hold"/>
                                        <p:tgtEl>
                                          <p:spTgt spid="61457"/>
                                        </p:tgtEl>
                                        <p:attrNameLst>
                                          <p:attrName>ppt_y</p:attrName>
                                        </p:attrNameLst>
                                      </p:cBhvr>
                                      <p:tavLst>
                                        <p:tav tm="0">
                                          <p:val>
                                            <p:strVal val="#ppt_y"/>
                                          </p:val>
                                        </p:tav>
                                        <p:tav tm="100000">
                                          <p:val>
                                            <p:strVal val="#ppt_y"/>
                                          </p:val>
                                        </p:tav>
                                      </p:tavLst>
                                    </p:anim>
                                    <p:anim calcmode="lin" valueType="num">
                                      <p:cBhvr>
                                        <p:cTn id="30" dur="500" fill="hold"/>
                                        <p:tgtEl>
                                          <p:spTgt spid="61457"/>
                                        </p:tgtEl>
                                        <p:attrNameLst>
                                          <p:attrName>ppt_w</p:attrName>
                                        </p:attrNameLst>
                                      </p:cBhvr>
                                      <p:tavLst>
                                        <p:tav tm="0">
                                          <p:val>
                                            <p:fltVal val="0"/>
                                          </p:val>
                                        </p:tav>
                                        <p:tav tm="100000">
                                          <p:val>
                                            <p:strVal val="#ppt_w"/>
                                          </p:val>
                                        </p:tav>
                                      </p:tavLst>
                                    </p:anim>
                                    <p:anim calcmode="lin" valueType="num">
                                      <p:cBhvr>
                                        <p:cTn id="31" dur="500" fill="hold"/>
                                        <p:tgtEl>
                                          <p:spTgt spid="61457"/>
                                        </p:tgtEl>
                                        <p:attrNameLst>
                                          <p:attrName>ppt_h</p:attrName>
                                        </p:attrNameLst>
                                      </p:cBhvr>
                                      <p:tavLst>
                                        <p:tav tm="0">
                                          <p:val>
                                            <p:strVal val="#ppt_h"/>
                                          </p:val>
                                        </p:tav>
                                        <p:tav tm="100000">
                                          <p:val>
                                            <p:strVal val="#ppt_h"/>
                                          </p:val>
                                        </p:tav>
                                      </p:tavLst>
                                    </p:anim>
                                  </p:childTnLst>
                                </p:cTn>
                              </p:par>
                            </p:childTnLst>
                          </p:cTn>
                        </p:par>
                        <p:par>
                          <p:cTn id="32" fill="hold" nodeType="afterGroup">
                            <p:stCondLst>
                              <p:cond delay="5000"/>
                            </p:stCondLst>
                            <p:childTnLst>
                              <p:par>
                                <p:cTn id="33" presetID="17" presetClass="entr" presetSubtype="2" fill="hold" nodeType="afterEffect">
                                  <p:stCondLst>
                                    <p:cond delay="1000"/>
                                  </p:stCondLst>
                                  <p:childTnLst>
                                    <p:set>
                                      <p:cBhvr>
                                        <p:cTn id="34" dur="1" fill="hold">
                                          <p:stCondLst>
                                            <p:cond delay="0"/>
                                          </p:stCondLst>
                                        </p:cTn>
                                        <p:tgtEl>
                                          <p:spTgt spid="61458"/>
                                        </p:tgtEl>
                                        <p:attrNameLst>
                                          <p:attrName>style.visibility</p:attrName>
                                        </p:attrNameLst>
                                      </p:cBhvr>
                                      <p:to>
                                        <p:strVal val="visible"/>
                                      </p:to>
                                    </p:set>
                                    <p:anim calcmode="lin" valueType="num">
                                      <p:cBhvr>
                                        <p:cTn id="35" dur="500" fill="hold"/>
                                        <p:tgtEl>
                                          <p:spTgt spid="61458"/>
                                        </p:tgtEl>
                                        <p:attrNameLst>
                                          <p:attrName>ppt_x</p:attrName>
                                        </p:attrNameLst>
                                      </p:cBhvr>
                                      <p:tavLst>
                                        <p:tav tm="0">
                                          <p:val>
                                            <p:strVal val="#ppt_x+#ppt_w/2"/>
                                          </p:val>
                                        </p:tav>
                                        <p:tav tm="100000">
                                          <p:val>
                                            <p:strVal val="#ppt_x"/>
                                          </p:val>
                                        </p:tav>
                                      </p:tavLst>
                                    </p:anim>
                                    <p:anim calcmode="lin" valueType="num">
                                      <p:cBhvr>
                                        <p:cTn id="36" dur="500" fill="hold"/>
                                        <p:tgtEl>
                                          <p:spTgt spid="61458"/>
                                        </p:tgtEl>
                                        <p:attrNameLst>
                                          <p:attrName>ppt_y</p:attrName>
                                        </p:attrNameLst>
                                      </p:cBhvr>
                                      <p:tavLst>
                                        <p:tav tm="0">
                                          <p:val>
                                            <p:strVal val="#ppt_y"/>
                                          </p:val>
                                        </p:tav>
                                        <p:tav tm="100000">
                                          <p:val>
                                            <p:strVal val="#ppt_y"/>
                                          </p:val>
                                        </p:tav>
                                      </p:tavLst>
                                    </p:anim>
                                    <p:anim calcmode="lin" valueType="num">
                                      <p:cBhvr>
                                        <p:cTn id="37" dur="500" fill="hold"/>
                                        <p:tgtEl>
                                          <p:spTgt spid="61458"/>
                                        </p:tgtEl>
                                        <p:attrNameLst>
                                          <p:attrName>ppt_w</p:attrName>
                                        </p:attrNameLst>
                                      </p:cBhvr>
                                      <p:tavLst>
                                        <p:tav tm="0">
                                          <p:val>
                                            <p:fltVal val="0"/>
                                          </p:val>
                                        </p:tav>
                                        <p:tav tm="100000">
                                          <p:val>
                                            <p:strVal val="#ppt_w"/>
                                          </p:val>
                                        </p:tav>
                                      </p:tavLst>
                                    </p:anim>
                                    <p:anim calcmode="lin" valueType="num">
                                      <p:cBhvr>
                                        <p:cTn id="38" dur="500" fill="hold"/>
                                        <p:tgtEl>
                                          <p:spTgt spid="61458"/>
                                        </p:tgtEl>
                                        <p:attrNameLst>
                                          <p:attrName>ppt_h</p:attrName>
                                        </p:attrNameLst>
                                      </p:cBhvr>
                                      <p:tavLst>
                                        <p:tav tm="0">
                                          <p:val>
                                            <p:strVal val="#ppt_h"/>
                                          </p:val>
                                        </p:tav>
                                        <p:tav tm="100000">
                                          <p:val>
                                            <p:strVal val="#ppt_h"/>
                                          </p:val>
                                        </p:tav>
                                      </p:tavLst>
                                    </p:anim>
                                  </p:childTnLst>
                                </p:cTn>
                              </p:par>
                            </p:childTnLst>
                          </p:cTn>
                        </p:par>
                        <p:par>
                          <p:cTn id="39" fill="hold" nodeType="afterGroup">
                            <p:stCondLst>
                              <p:cond delay="6500"/>
                            </p:stCondLst>
                            <p:childTnLst>
                              <p:par>
                                <p:cTn id="40" presetID="23" presetClass="entr" presetSubtype="16" fill="hold" grpId="0" nodeType="afterEffect">
                                  <p:stCondLst>
                                    <p:cond delay="9000"/>
                                  </p:stCondLst>
                                  <p:iterate type="lt">
                                    <p:tmPct val="100000"/>
                                  </p:iterate>
                                  <p:childTnLst>
                                    <p:set>
                                      <p:cBhvr>
                                        <p:cTn id="41" dur="1" fill="hold">
                                          <p:stCondLst>
                                            <p:cond delay="0"/>
                                          </p:stCondLst>
                                        </p:cTn>
                                        <p:tgtEl>
                                          <p:spTgt spid="61459"/>
                                        </p:tgtEl>
                                        <p:attrNameLst>
                                          <p:attrName>style.visibility</p:attrName>
                                        </p:attrNameLst>
                                      </p:cBhvr>
                                      <p:to>
                                        <p:strVal val="visible"/>
                                      </p:to>
                                    </p:set>
                                    <p:anim calcmode="lin" valueType="num">
                                      <p:cBhvr>
                                        <p:cTn id="42" dur="75" fill="hold"/>
                                        <p:tgtEl>
                                          <p:spTgt spid="61459"/>
                                        </p:tgtEl>
                                        <p:attrNameLst>
                                          <p:attrName>ppt_w</p:attrName>
                                        </p:attrNameLst>
                                      </p:cBhvr>
                                      <p:tavLst>
                                        <p:tav tm="0">
                                          <p:val>
                                            <p:fltVal val="0"/>
                                          </p:val>
                                        </p:tav>
                                        <p:tav tm="100000">
                                          <p:val>
                                            <p:strVal val="#ppt_w"/>
                                          </p:val>
                                        </p:tav>
                                      </p:tavLst>
                                    </p:anim>
                                    <p:anim calcmode="lin" valueType="num">
                                      <p:cBhvr>
                                        <p:cTn id="43" dur="75" fill="hold"/>
                                        <p:tgtEl>
                                          <p:spTgt spid="6145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6" grpId="0" animBg="1" autoUpdateAnimBg="0"/>
      <p:bldP spid="61459" grpId="0" autoUpdateAnimBg="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5"/>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a:t>
            </a:r>
            <a:r>
              <a:rPr lang="es-ES" sz="1400"/>
              <a:t>La Rúa Nueva, (Se llama así desde el s. XII), con hermosos soportales y elegantes edificios señoriales, con escudos en sus fachadas como el Palacio de Ramirans, el de los Condes de Gimonde, la Casa de las Pomas, con sus pilastras de adornos frutales, el Palacio de Mondragón de bellísima sobriedad neoclásica y el Teatro Principal.</a:t>
            </a:r>
            <a:endParaRPr lang="es-ES_tradnl" sz="1400"/>
          </a:p>
        </p:txBody>
      </p:sp>
      <p:pic>
        <p:nvPicPr>
          <p:cNvPr id="60419"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52400"/>
            <a:ext cx="8688388"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6"/>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Con la rúa mojada viene a mí un dicho que dice que “en Santiago la lluvia es arte” y cierto es que pasear por los soportales de estas rúas en días de lluvia es algo sobrecogedor que jamás se olvida.</a:t>
            </a:r>
            <a:r>
              <a:rPr lang="es-ES_tradnl" sz="1400"/>
              <a:t> </a:t>
            </a:r>
            <a:r>
              <a:rPr lang="es-ES" sz="1400"/>
              <a:t>En mitad de la rúa se </a:t>
            </a:r>
          </a:p>
          <a:p>
            <a:r>
              <a:rPr lang="es-ES" sz="1400"/>
              <a:t>encuentra la Iglesia de Santa María Salomé, templo románico que conserva su portada del  s. XII. </a:t>
            </a:r>
            <a:endParaRPr lang="es-ES_tradnl" sz="1400"/>
          </a:p>
        </p:txBody>
      </p:sp>
      <p:pic>
        <p:nvPicPr>
          <p:cNvPr id="61443"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488" y="152400"/>
            <a:ext cx="7726362"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500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2466" name="Rectangle 8"/>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La iglesia está dedicada a la madre del Apóstol Santiago. En el interior del templo se puede admirar un angelillo con gafas que forma parte de la decoración del retablo. Como pequeña anécdota en esta Iglesia fui bautizado y en la imagen derecha muestro mi casa natal, donde trascurrió mi infancia y mi adolescencia. </a:t>
            </a:r>
            <a:endParaRPr lang="es-ES_tradnl" sz="1400"/>
          </a:p>
        </p:txBody>
      </p:sp>
      <p:pic>
        <p:nvPicPr>
          <p:cNvPr id="64517" name="Picture 5"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152400"/>
            <a:ext cx="4629150"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8" name="Picture 6" descr="C:\Documents and Settings\Casa\Mis documentos\Mis imágenes\Dibuj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59363" y="152400"/>
            <a:ext cx="3876675" cy="57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64517"/>
                                        </p:tgtEl>
                                        <p:attrNameLst>
                                          <p:attrName>style.visibility</p:attrName>
                                        </p:attrNameLst>
                                      </p:cBhvr>
                                      <p:to>
                                        <p:strVal val="visible"/>
                                      </p:to>
                                    </p:set>
                                    <p:anim calcmode="lin" valueType="num">
                                      <p:cBhvr additive="base">
                                        <p:cTn id="7" dur="500" fill="hold"/>
                                        <p:tgtEl>
                                          <p:spTgt spid="64517"/>
                                        </p:tgtEl>
                                        <p:attrNameLst>
                                          <p:attrName>ppt_x</p:attrName>
                                        </p:attrNameLst>
                                      </p:cBhvr>
                                      <p:tavLst>
                                        <p:tav tm="0">
                                          <p:val>
                                            <p:strVal val="0-#ppt_w/2"/>
                                          </p:val>
                                        </p:tav>
                                        <p:tav tm="100000">
                                          <p:val>
                                            <p:strVal val="#ppt_x"/>
                                          </p:val>
                                        </p:tav>
                                      </p:tavLst>
                                    </p:anim>
                                    <p:anim calcmode="lin" valueType="num">
                                      <p:cBhvr additive="base">
                                        <p:cTn id="8" dur="500" fill="hold"/>
                                        <p:tgtEl>
                                          <p:spTgt spid="6451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64518"/>
                                        </p:tgtEl>
                                        <p:attrNameLst>
                                          <p:attrName>style.visibility</p:attrName>
                                        </p:attrNameLst>
                                      </p:cBhvr>
                                      <p:to>
                                        <p:strVal val="visible"/>
                                      </p:to>
                                    </p:set>
                                    <p:anim calcmode="lin" valueType="num">
                                      <p:cBhvr additive="base">
                                        <p:cTn id="12" dur="500" fill="hold"/>
                                        <p:tgtEl>
                                          <p:spTgt spid="64518"/>
                                        </p:tgtEl>
                                        <p:attrNameLst>
                                          <p:attrName>ppt_x</p:attrName>
                                        </p:attrNameLst>
                                      </p:cBhvr>
                                      <p:tavLst>
                                        <p:tav tm="0">
                                          <p:val>
                                            <p:strVal val="1+#ppt_w/2"/>
                                          </p:val>
                                        </p:tav>
                                        <p:tav tm="100000">
                                          <p:val>
                                            <p:strVal val="#ppt_x"/>
                                          </p:val>
                                        </p:tav>
                                      </p:tavLst>
                                    </p:anim>
                                    <p:anim calcmode="lin" valueType="num">
                                      <p:cBhvr additive="base">
                                        <p:cTn id="13" dur="500" fill="hold"/>
                                        <p:tgtEl>
                                          <p:spTgt spid="645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1029"/>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Entre la Rúa Nueva y la Rúa del Villas existe un callejón muy llamativo de apenas un metro de ancho </a:t>
            </a:r>
          </a:p>
          <a:p>
            <a:r>
              <a:rPr lang="es-ES" sz="1400"/>
              <a:t>que une ambas rúas, si bien ambas rúas confluyen en la plaza del Toral.</a:t>
            </a:r>
            <a:endParaRPr lang="es-ES_tradnl" sz="1400"/>
          </a:p>
        </p:txBody>
      </p:sp>
      <p:pic>
        <p:nvPicPr>
          <p:cNvPr id="65541" name="Picture 5"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163" y="152400"/>
            <a:ext cx="4352925"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2" name="Picture 6"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152400"/>
            <a:ext cx="4333875" cy="57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65541"/>
                                        </p:tgtEl>
                                        <p:attrNameLst>
                                          <p:attrName>style.visibility</p:attrName>
                                        </p:attrNameLst>
                                      </p:cBhvr>
                                      <p:to>
                                        <p:strVal val="visible"/>
                                      </p:to>
                                    </p:set>
                                    <p:anim calcmode="lin" valueType="num">
                                      <p:cBhvr additive="base">
                                        <p:cTn id="7" dur="500" fill="hold"/>
                                        <p:tgtEl>
                                          <p:spTgt spid="65541"/>
                                        </p:tgtEl>
                                        <p:attrNameLst>
                                          <p:attrName>ppt_x</p:attrName>
                                        </p:attrNameLst>
                                      </p:cBhvr>
                                      <p:tavLst>
                                        <p:tav tm="0">
                                          <p:val>
                                            <p:strVal val="0-#ppt_w/2"/>
                                          </p:val>
                                        </p:tav>
                                        <p:tav tm="100000">
                                          <p:val>
                                            <p:strVal val="#ppt_x"/>
                                          </p:val>
                                        </p:tav>
                                      </p:tavLst>
                                    </p:anim>
                                    <p:anim calcmode="lin" valueType="num">
                                      <p:cBhvr additive="base">
                                        <p:cTn id="8" dur="500" fill="hold"/>
                                        <p:tgtEl>
                                          <p:spTgt spid="65541"/>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65542"/>
                                        </p:tgtEl>
                                        <p:attrNameLst>
                                          <p:attrName>style.visibility</p:attrName>
                                        </p:attrNameLst>
                                      </p:cBhvr>
                                      <p:to>
                                        <p:strVal val="visible"/>
                                      </p:to>
                                    </p:set>
                                    <p:anim calcmode="lin" valueType="num">
                                      <p:cBhvr additive="base">
                                        <p:cTn id="12" dur="500" fill="hold"/>
                                        <p:tgtEl>
                                          <p:spTgt spid="65542"/>
                                        </p:tgtEl>
                                        <p:attrNameLst>
                                          <p:attrName>ppt_x</p:attrName>
                                        </p:attrNameLst>
                                      </p:cBhvr>
                                      <p:tavLst>
                                        <p:tav tm="0">
                                          <p:val>
                                            <p:strVal val="1+#ppt_w/2"/>
                                          </p:val>
                                        </p:tav>
                                        <p:tav tm="100000">
                                          <p:val>
                                            <p:strVal val="#ppt_x"/>
                                          </p:val>
                                        </p:tav>
                                      </p:tavLst>
                                    </p:anim>
                                    <p:anim calcmode="lin" valueType="num">
                                      <p:cBhvr additive="base">
                                        <p:cTn id="13" dur="500" fill="hold"/>
                                        <p:tgtEl>
                                          <p:spTgt spid="655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p:cNvSpPr>
            <a:spLocks noChangeArrowheads="1"/>
          </p:cNvSpPr>
          <p:nvPr/>
        </p:nvSpPr>
        <p:spPr bwMode="auto">
          <a:xfrm>
            <a:off x="152400" y="5945188"/>
            <a:ext cx="8839200" cy="860425"/>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Plaza del Toral: con algunos de los edificios más emblemáticos de la ciudad, el Palacio de Monroy, renacentista y </a:t>
            </a:r>
          </a:p>
          <a:p>
            <a:r>
              <a:rPr lang="es-ES" sz="1400"/>
              <a:t>el Palacio de los Marqueses de Bendaña, con su fachada neoclásica y portada barroca. Está rematada con un escudo y un atlas que sostiene el mundo, que según cuenta la leyenda, lo dejará caer cuando se cumplan una serie de acontecimientos, (Los estudiantes dicen que tirará el mundo cuando pase una universitaria virgen).</a:t>
            </a:r>
            <a:r>
              <a:rPr lang="es-ES"/>
              <a:t> </a:t>
            </a:r>
            <a:endParaRPr lang="es-ES_tradnl"/>
          </a:p>
        </p:txBody>
      </p:sp>
      <p:sp>
        <p:nvSpPr>
          <p:cNvPr id="70662"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pic>
        <p:nvPicPr>
          <p:cNvPr id="64516" name="Picture 7"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363" y="114300"/>
            <a:ext cx="8688387"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8" name="Rectangle 4"/>
          <p:cNvSpPr>
            <a:spLocks noChangeArrowheads="1"/>
          </p:cNvSpPr>
          <p:nvPr/>
        </p:nvSpPr>
        <p:spPr bwMode="auto">
          <a:xfrm>
            <a:off x="3581400" y="228600"/>
            <a:ext cx="838200" cy="304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r>
              <a:rPr lang="es-ES_tradnl" sz="1600">
                <a:solidFill>
                  <a:schemeClr val="bg1"/>
                </a:solidFill>
              </a:rPr>
              <a:t>Atlas</a:t>
            </a:r>
            <a:endParaRPr lang="es-ES_tradnl" sz="4400" b="0" i="0">
              <a:solidFill>
                <a:schemeClr val="tx2"/>
              </a:solidFill>
            </a:endParaRPr>
          </a:p>
        </p:txBody>
      </p:sp>
      <p:sp>
        <p:nvSpPr>
          <p:cNvPr id="66569" name="Line 5"/>
          <p:cNvSpPr>
            <a:spLocks noChangeShapeType="1"/>
          </p:cNvSpPr>
          <p:nvPr/>
        </p:nvSpPr>
        <p:spPr bwMode="auto">
          <a:xfrm flipH="1">
            <a:off x="3124200" y="457200"/>
            <a:ext cx="533400" cy="228600"/>
          </a:xfrm>
          <a:prstGeom prst="line">
            <a:avLst/>
          </a:prstGeom>
          <a:noFill/>
          <a:ln w="25400" cap="rnd">
            <a:solidFill>
              <a:schemeClr val="bg1"/>
            </a:solidFill>
            <a:prstDash val="sysDot"/>
            <a:round/>
            <a:headEnd type="oval" w="sm" len="sm"/>
            <a:tailEnd type="triangle" w="med" len="med"/>
          </a:ln>
          <a:extLst>
            <a:ext uri="{909E8E84-426E-40DD-AFC4-6F175D3DCCD1}">
              <a14:hiddenFill xmlns:a14="http://schemas.microsoft.com/office/drawing/2010/main">
                <a:noFill/>
              </a14:hiddenFill>
            </a:ext>
          </a:extLst>
        </p:spPr>
        <p:txBody>
          <a:bodyPr/>
          <a:lstStyle/>
          <a:p>
            <a:endParaRPr lang="es-ES"/>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24000"/>
                                  </p:stCondLst>
                                  <p:childTnLst>
                                    <p:set>
                                      <p:cBhvr>
                                        <p:cTn id="6" dur="1" fill="hold">
                                          <p:stCondLst>
                                            <p:cond delay="0"/>
                                          </p:stCondLst>
                                        </p:cTn>
                                        <p:tgtEl>
                                          <p:spTgt spid="66568"/>
                                        </p:tgtEl>
                                        <p:attrNameLst>
                                          <p:attrName>style.visibility</p:attrName>
                                        </p:attrNameLst>
                                      </p:cBhvr>
                                      <p:to>
                                        <p:strVal val="visible"/>
                                      </p:to>
                                    </p:set>
                                    <p:anim calcmode="lin" valueType="num">
                                      <p:cBhvr>
                                        <p:cTn id="7" dur="500" fill="hold"/>
                                        <p:tgtEl>
                                          <p:spTgt spid="66568"/>
                                        </p:tgtEl>
                                        <p:attrNameLst>
                                          <p:attrName>ppt_w</p:attrName>
                                        </p:attrNameLst>
                                      </p:cBhvr>
                                      <p:tavLst>
                                        <p:tav tm="0">
                                          <p:val>
                                            <p:fltVal val="0"/>
                                          </p:val>
                                        </p:tav>
                                        <p:tav tm="100000">
                                          <p:val>
                                            <p:strVal val="#ppt_w"/>
                                          </p:val>
                                        </p:tav>
                                      </p:tavLst>
                                    </p:anim>
                                    <p:anim calcmode="lin" valueType="num">
                                      <p:cBhvr>
                                        <p:cTn id="8" dur="500" fill="hold"/>
                                        <p:tgtEl>
                                          <p:spTgt spid="66568"/>
                                        </p:tgtEl>
                                        <p:attrNameLst>
                                          <p:attrName>ppt_h</p:attrName>
                                        </p:attrNameLst>
                                      </p:cBhvr>
                                      <p:tavLst>
                                        <p:tav tm="0">
                                          <p:val>
                                            <p:fltVal val="0"/>
                                          </p:val>
                                        </p:tav>
                                        <p:tav tm="100000">
                                          <p:val>
                                            <p:strVal val="#ppt_h"/>
                                          </p:val>
                                        </p:tav>
                                      </p:tavLst>
                                    </p:anim>
                                  </p:childTnLst>
                                </p:cTn>
                              </p:par>
                            </p:childTnLst>
                          </p:cTn>
                        </p:par>
                        <p:par>
                          <p:cTn id="9" fill="hold" nodeType="afterGroup">
                            <p:stCondLst>
                              <p:cond delay="24500"/>
                            </p:stCondLst>
                            <p:childTnLst>
                              <p:par>
                                <p:cTn id="10" presetID="23" presetClass="entr" presetSubtype="16" fill="hold" grpId="0" nodeType="afterEffect">
                                  <p:stCondLst>
                                    <p:cond delay="1000"/>
                                  </p:stCondLst>
                                  <p:childTnLst>
                                    <p:set>
                                      <p:cBhvr>
                                        <p:cTn id="11" dur="1" fill="hold">
                                          <p:stCondLst>
                                            <p:cond delay="0"/>
                                          </p:stCondLst>
                                        </p:cTn>
                                        <p:tgtEl>
                                          <p:spTgt spid="66569"/>
                                        </p:tgtEl>
                                        <p:attrNameLst>
                                          <p:attrName>style.visibility</p:attrName>
                                        </p:attrNameLst>
                                      </p:cBhvr>
                                      <p:to>
                                        <p:strVal val="visible"/>
                                      </p:to>
                                    </p:set>
                                    <p:anim calcmode="lin" valueType="num">
                                      <p:cBhvr>
                                        <p:cTn id="12" dur="500" fill="hold"/>
                                        <p:tgtEl>
                                          <p:spTgt spid="66569"/>
                                        </p:tgtEl>
                                        <p:attrNameLst>
                                          <p:attrName>ppt_w</p:attrName>
                                        </p:attrNameLst>
                                      </p:cBhvr>
                                      <p:tavLst>
                                        <p:tav tm="0">
                                          <p:val>
                                            <p:fltVal val="0"/>
                                          </p:val>
                                        </p:tav>
                                        <p:tav tm="100000">
                                          <p:val>
                                            <p:strVal val="#ppt_w"/>
                                          </p:val>
                                        </p:tav>
                                      </p:tavLst>
                                    </p:anim>
                                    <p:anim calcmode="lin" valueType="num">
                                      <p:cBhvr>
                                        <p:cTn id="13" dur="500" fill="hold"/>
                                        <p:tgtEl>
                                          <p:spTgt spid="66569"/>
                                        </p:tgtEl>
                                        <p:attrNameLst>
                                          <p:attrName>ppt_h</p:attrName>
                                        </p:attrNameLst>
                                      </p:cBhvr>
                                      <p:tavLst>
                                        <p:tav tm="0">
                                          <p:val>
                                            <p:fltVal val="0"/>
                                          </p:val>
                                        </p:tav>
                                        <p:tav tm="100000">
                                          <p:val>
                                            <p:strVal val="#ppt_h"/>
                                          </p:val>
                                        </p:tav>
                                      </p:tavLst>
                                    </p:anim>
                                  </p:childTnLst>
                                </p:cTn>
                              </p:par>
                            </p:childTnLst>
                          </p:cTn>
                        </p:par>
                        <p:par>
                          <p:cTn id="14" fill="hold" nodeType="afterGroup">
                            <p:stCondLst>
                              <p:cond delay="26000"/>
                            </p:stCondLst>
                            <p:childTnLst>
                              <p:par>
                                <p:cTn id="15" presetID="23" presetClass="entr" presetSubtype="16" fill="hold" grpId="0" nodeType="afterEffect">
                                  <p:stCondLst>
                                    <p:cond delay="12000"/>
                                  </p:stCondLst>
                                  <p:iterate type="lt">
                                    <p:tmPct val="100000"/>
                                  </p:iterate>
                                  <p:childTnLst>
                                    <p:set>
                                      <p:cBhvr>
                                        <p:cTn id="16" dur="1" fill="hold">
                                          <p:stCondLst>
                                            <p:cond delay="0"/>
                                          </p:stCondLst>
                                        </p:cTn>
                                        <p:tgtEl>
                                          <p:spTgt spid="70662"/>
                                        </p:tgtEl>
                                        <p:attrNameLst>
                                          <p:attrName>style.visibility</p:attrName>
                                        </p:attrNameLst>
                                      </p:cBhvr>
                                      <p:to>
                                        <p:strVal val="visible"/>
                                      </p:to>
                                    </p:set>
                                    <p:anim calcmode="lin" valueType="num">
                                      <p:cBhvr>
                                        <p:cTn id="17" dur="75" fill="hold"/>
                                        <p:tgtEl>
                                          <p:spTgt spid="70662"/>
                                        </p:tgtEl>
                                        <p:attrNameLst>
                                          <p:attrName>ppt_w</p:attrName>
                                        </p:attrNameLst>
                                      </p:cBhvr>
                                      <p:tavLst>
                                        <p:tav tm="0">
                                          <p:val>
                                            <p:fltVal val="0"/>
                                          </p:val>
                                        </p:tav>
                                        <p:tav tm="100000">
                                          <p:val>
                                            <p:strVal val="#ppt_w"/>
                                          </p:val>
                                        </p:tav>
                                      </p:tavLst>
                                    </p:anim>
                                    <p:anim calcmode="lin" valueType="num">
                                      <p:cBhvr>
                                        <p:cTn id="18" dur="75" fill="hold"/>
                                        <p:tgtEl>
                                          <p:spTgt spid="7066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2" grpId="0" autoUpdateAnimBg="0"/>
      <p:bldP spid="66568" grpId="0" animBg="1" autoUpdateAnimBg="0"/>
      <p:bldP spid="66569"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a:t>
            </a:r>
            <a:r>
              <a:rPr lang="es-ES" sz="1400"/>
              <a:t>La Rúa del Villar. Era la tradicional calle de plateros y libreros. Aquí abundan también edificios aportalados </a:t>
            </a:r>
          </a:p>
          <a:p>
            <a:r>
              <a:rPr lang="es-ES" sz="1400"/>
              <a:t>así como bellísimos palacios como la barroca Casa del Deán ó el Museo de las Peregrinaciones.</a:t>
            </a:r>
            <a:endParaRPr lang="es-ES_tradnl" sz="1400"/>
          </a:p>
        </p:txBody>
      </p:sp>
      <p:pic>
        <p:nvPicPr>
          <p:cNvPr id="65539"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313" y="152400"/>
            <a:ext cx="7707312"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8000"/>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en el nº 15 "La Casa de Varela", con precioso soportal entre columnas con llamativos labrados en sus capiteles. Anécdota: Algunos estudiantes anticlericales se acercan a esta casa para ganar </a:t>
            </a:r>
            <a:r>
              <a:rPr lang="es-ES" sz="1400">
                <a:solidFill>
                  <a:schemeClr val="bg1"/>
                </a:solidFill>
              </a:rPr>
              <a:t>"el jubileo pagano"</a:t>
            </a:r>
            <a:r>
              <a:rPr lang="es-ES" sz="1400"/>
              <a:t>, consiste en apagar un cigarrillo encendido en las posaderas del angelote del capitel.</a:t>
            </a:r>
            <a:r>
              <a:rPr lang="es-ES" sz="1400" b="0" i="0">
                <a:solidFill>
                  <a:schemeClr val="tx1"/>
                </a:solidFill>
              </a:rPr>
              <a:t> </a:t>
            </a:r>
            <a:endParaRPr lang="es-ES_tradnl" sz="1400" b="0" i="0">
              <a:solidFill>
                <a:schemeClr val="tx1"/>
              </a:solidFill>
            </a:endParaRPr>
          </a:p>
        </p:txBody>
      </p:sp>
      <p:pic>
        <p:nvPicPr>
          <p:cNvPr id="66563"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52400"/>
            <a:ext cx="8688388"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3" name="Line 5"/>
          <p:cNvSpPr>
            <a:spLocks noChangeShapeType="1"/>
          </p:cNvSpPr>
          <p:nvPr/>
        </p:nvSpPr>
        <p:spPr bwMode="auto">
          <a:xfrm flipH="1" flipV="1">
            <a:off x="6400800" y="4724400"/>
            <a:ext cx="381000" cy="1524000"/>
          </a:xfrm>
          <a:prstGeom prst="line">
            <a:avLst/>
          </a:prstGeom>
          <a:noFill/>
          <a:ln w="25400" cap="rnd">
            <a:solidFill>
              <a:schemeClr val="bg1"/>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es-ES"/>
          </a:p>
        </p:txBody>
      </p:sp>
      <p:sp>
        <p:nvSpPr>
          <p:cNvPr id="68614" name="Rectangle 9"/>
          <p:cNvSpPr>
            <a:spLocks noChangeArrowheads="1"/>
          </p:cNvSpPr>
          <p:nvPr/>
        </p:nvSpPr>
        <p:spPr bwMode="auto">
          <a:xfrm>
            <a:off x="8305800" y="62484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24000"/>
                                  </p:stCondLst>
                                  <p:childTnLst>
                                    <p:set>
                                      <p:cBhvr>
                                        <p:cTn id="6" dur="1" fill="hold">
                                          <p:stCondLst>
                                            <p:cond delay="0"/>
                                          </p:stCondLst>
                                        </p:cTn>
                                        <p:tgtEl>
                                          <p:spTgt spid="68613"/>
                                        </p:tgtEl>
                                        <p:attrNameLst>
                                          <p:attrName>style.visibility</p:attrName>
                                        </p:attrNameLst>
                                      </p:cBhvr>
                                      <p:to>
                                        <p:strVal val="visible"/>
                                      </p:to>
                                    </p:set>
                                    <p:anim calcmode="lin" valueType="num">
                                      <p:cBhvr>
                                        <p:cTn id="7" dur="500" fill="hold"/>
                                        <p:tgtEl>
                                          <p:spTgt spid="68613"/>
                                        </p:tgtEl>
                                        <p:attrNameLst>
                                          <p:attrName>ppt_w</p:attrName>
                                        </p:attrNameLst>
                                      </p:cBhvr>
                                      <p:tavLst>
                                        <p:tav tm="0">
                                          <p:val>
                                            <p:fltVal val="0"/>
                                          </p:val>
                                        </p:tav>
                                        <p:tav tm="100000">
                                          <p:val>
                                            <p:strVal val="#ppt_w"/>
                                          </p:val>
                                        </p:tav>
                                      </p:tavLst>
                                    </p:anim>
                                    <p:anim calcmode="lin" valueType="num">
                                      <p:cBhvr>
                                        <p:cTn id="8" dur="500" fill="hold"/>
                                        <p:tgtEl>
                                          <p:spTgt spid="68613"/>
                                        </p:tgtEl>
                                        <p:attrNameLst>
                                          <p:attrName>ppt_h</p:attrName>
                                        </p:attrNameLst>
                                      </p:cBhvr>
                                      <p:tavLst>
                                        <p:tav tm="0">
                                          <p:val>
                                            <p:fltVal val="0"/>
                                          </p:val>
                                        </p:tav>
                                        <p:tav tm="100000">
                                          <p:val>
                                            <p:strVal val="#ppt_h"/>
                                          </p:val>
                                        </p:tav>
                                      </p:tavLst>
                                    </p:anim>
                                  </p:childTnLst>
                                </p:cTn>
                              </p:par>
                            </p:childTnLst>
                          </p:cTn>
                        </p:par>
                        <p:par>
                          <p:cTn id="9" fill="hold" nodeType="afterGroup">
                            <p:stCondLst>
                              <p:cond delay="24500"/>
                            </p:stCondLst>
                            <p:childTnLst>
                              <p:par>
                                <p:cTn id="10" presetID="23" presetClass="entr" presetSubtype="16" fill="hold" grpId="0" nodeType="afterEffect">
                                  <p:stCondLst>
                                    <p:cond delay="10000"/>
                                  </p:stCondLst>
                                  <p:iterate type="lt">
                                    <p:tmPct val="100000"/>
                                  </p:iterate>
                                  <p:childTnLst>
                                    <p:set>
                                      <p:cBhvr>
                                        <p:cTn id="11" dur="1" fill="hold">
                                          <p:stCondLst>
                                            <p:cond delay="0"/>
                                          </p:stCondLst>
                                        </p:cTn>
                                        <p:tgtEl>
                                          <p:spTgt spid="68614"/>
                                        </p:tgtEl>
                                        <p:attrNameLst>
                                          <p:attrName>style.visibility</p:attrName>
                                        </p:attrNameLst>
                                      </p:cBhvr>
                                      <p:to>
                                        <p:strVal val="visible"/>
                                      </p:to>
                                    </p:set>
                                    <p:anim calcmode="lin" valueType="num">
                                      <p:cBhvr>
                                        <p:cTn id="12" dur="75" fill="hold"/>
                                        <p:tgtEl>
                                          <p:spTgt spid="68614"/>
                                        </p:tgtEl>
                                        <p:attrNameLst>
                                          <p:attrName>ppt_w</p:attrName>
                                        </p:attrNameLst>
                                      </p:cBhvr>
                                      <p:tavLst>
                                        <p:tav tm="0">
                                          <p:val>
                                            <p:fltVal val="0"/>
                                          </p:val>
                                        </p:tav>
                                        <p:tav tm="100000">
                                          <p:val>
                                            <p:strVal val="#ppt_w"/>
                                          </p:val>
                                        </p:tav>
                                      </p:tavLst>
                                    </p:anim>
                                    <p:anim calcmode="lin" valueType="num">
                                      <p:cBhvr>
                                        <p:cTn id="13" dur="75" fill="hold"/>
                                        <p:tgtEl>
                                          <p:spTgt spid="686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3" grpId="0" animBg="1"/>
      <p:bldP spid="68614" grpId="0" autoUpdateAnimBg="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1029"/>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En la actualidad se mezclan comercios tradicionales como librerias, mercerias, sombrererias, pastelerias,       joyerias... etc, con antiguos y modernos locales de restauración.</a:t>
            </a:r>
            <a:endParaRPr lang="es-ES_tradnl"/>
          </a:p>
        </p:txBody>
      </p:sp>
      <p:pic>
        <p:nvPicPr>
          <p:cNvPr id="69637" name="Picture 5"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52400"/>
            <a:ext cx="3857625"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38" name="Picture 6"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152400"/>
            <a:ext cx="4352925"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69637"/>
                                        </p:tgtEl>
                                        <p:attrNameLst>
                                          <p:attrName>style.visibility</p:attrName>
                                        </p:attrNameLst>
                                      </p:cBhvr>
                                      <p:to>
                                        <p:strVal val="visible"/>
                                      </p:to>
                                    </p:set>
                                    <p:anim calcmode="lin" valueType="num">
                                      <p:cBhvr additive="base">
                                        <p:cTn id="7" dur="500" fill="hold"/>
                                        <p:tgtEl>
                                          <p:spTgt spid="69637"/>
                                        </p:tgtEl>
                                        <p:attrNameLst>
                                          <p:attrName>ppt_x</p:attrName>
                                        </p:attrNameLst>
                                      </p:cBhvr>
                                      <p:tavLst>
                                        <p:tav tm="0">
                                          <p:val>
                                            <p:strVal val="0-#ppt_w/2"/>
                                          </p:val>
                                        </p:tav>
                                        <p:tav tm="100000">
                                          <p:val>
                                            <p:strVal val="#ppt_x"/>
                                          </p:val>
                                        </p:tav>
                                      </p:tavLst>
                                    </p:anim>
                                    <p:anim calcmode="lin" valueType="num">
                                      <p:cBhvr additive="base">
                                        <p:cTn id="8" dur="500" fill="hold"/>
                                        <p:tgtEl>
                                          <p:spTgt spid="6963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69638"/>
                                        </p:tgtEl>
                                        <p:attrNameLst>
                                          <p:attrName>style.visibility</p:attrName>
                                        </p:attrNameLst>
                                      </p:cBhvr>
                                      <p:to>
                                        <p:strVal val="visible"/>
                                      </p:to>
                                    </p:set>
                                    <p:anim calcmode="lin" valueType="num">
                                      <p:cBhvr additive="base">
                                        <p:cTn id="12" dur="500" fill="hold"/>
                                        <p:tgtEl>
                                          <p:spTgt spid="69638"/>
                                        </p:tgtEl>
                                        <p:attrNameLst>
                                          <p:attrName>ppt_x</p:attrName>
                                        </p:attrNameLst>
                                      </p:cBhvr>
                                      <p:tavLst>
                                        <p:tav tm="0">
                                          <p:val>
                                            <p:strVal val="1+#ppt_w/2"/>
                                          </p:val>
                                        </p:tav>
                                        <p:tav tm="100000">
                                          <p:val>
                                            <p:strVal val="#ppt_x"/>
                                          </p:val>
                                        </p:tav>
                                      </p:tavLst>
                                    </p:anim>
                                    <p:anim calcmode="lin" valueType="num">
                                      <p:cBhvr additive="base">
                                        <p:cTn id="13" dur="500" fill="hold"/>
                                        <p:tgtEl>
                                          <p:spTgt spid="696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a:t>
            </a:r>
            <a:r>
              <a:rPr lang="es-ES" sz="1400"/>
              <a:t>Otras calles emblemáticas de Santiago son las calles de la Raiña y la del Franco, que hasta la Puerta Faxeira, componen un divertido conjunto con la mayor concentración de bares, locales, restaurantes y alojamientos </a:t>
            </a:r>
          </a:p>
          <a:p>
            <a:r>
              <a:rPr lang="es-ES" sz="1400"/>
              <a:t>de la ciudad. Este escenario ofrece lo más animado de esta viva y atractiva ciudad.</a:t>
            </a:r>
            <a:endParaRPr lang="es-ES_tradnl" sz="1400"/>
          </a:p>
        </p:txBody>
      </p:sp>
      <p:pic>
        <p:nvPicPr>
          <p:cNvPr id="68611"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250" y="152400"/>
            <a:ext cx="7726363"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2000"/>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A partir de la medianoche estas calles dejan el bullicio (Que se traslada a los Pubs y Cafeterias de la zona nueva) para transformrse en tranquilas rúas para disfrutar del encanto y la belleza nocturna de la ciudad.</a:t>
            </a:r>
            <a:endParaRPr lang="es-ES_tradnl" sz="1400"/>
          </a:p>
        </p:txBody>
      </p:sp>
      <p:pic>
        <p:nvPicPr>
          <p:cNvPr id="69635"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488" y="152400"/>
            <a:ext cx="7745412"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8000"/>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4"/>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Si en días claros es llamativa la belleza, ésta se magnifica en las noches en las que “el orballo” </a:t>
            </a:r>
          </a:p>
          <a:p>
            <a:r>
              <a:rPr lang="es-ES" sz="1400"/>
              <a:t>(Lluvia menuda y continua) lo acompaña</a:t>
            </a:r>
            <a:r>
              <a:rPr lang="es-ES"/>
              <a:t>. </a:t>
            </a:r>
            <a:endParaRPr lang="es-ES_tradnl"/>
          </a:p>
        </p:txBody>
      </p:sp>
      <p:pic>
        <p:nvPicPr>
          <p:cNvPr id="70659"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313" y="152400"/>
            <a:ext cx="7697787"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26000"/>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5"/>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a:t>
            </a:r>
            <a:r>
              <a:rPr lang="es-ES" sz="1400"/>
              <a:t>Calle del Franco al atardecer y al anochecer. En la imagen de la derecha el edificio en donde la Telefónica tenía </a:t>
            </a:r>
          </a:p>
          <a:p>
            <a:r>
              <a:rPr lang="es-ES" sz="1400"/>
              <a:t>el locutorio y que era muy concurrido por los estudiantes antes que los teléfonos móviles existieran.</a:t>
            </a:r>
            <a:endParaRPr lang="es-ES_tradnl" sz="1400"/>
          </a:p>
        </p:txBody>
      </p:sp>
      <p:pic>
        <p:nvPicPr>
          <p:cNvPr id="73733" name="Picture 5"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4175" y="152400"/>
            <a:ext cx="4333875"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734" name="Picture 6"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4900" y="152400"/>
            <a:ext cx="3867150"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73733"/>
                                        </p:tgtEl>
                                        <p:attrNameLst>
                                          <p:attrName>style.visibility</p:attrName>
                                        </p:attrNameLst>
                                      </p:cBhvr>
                                      <p:to>
                                        <p:strVal val="visible"/>
                                      </p:to>
                                    </p:set>
                                    <p:anim calcmode="lin" valueType="num">
                                      <p:cBhvr additive="base">
                                        <p:cTn id="7" dur="500" fill="hold"/>
                                        <p:tgtEl>
                                          <p:spTgt spid="73733"/>
                                        </p:tgtEl>
                                        <p:attrNameLst>
                                          <p:attrName>ppt_x</p:attrName>
                                        </p:attrNameLst>
                                      </p:cBhvr>
                                      <p:tavLst>
                                        <p:tav tm="0">
                                          <p:val>
                                            <p:strVal val="0-#ppt_w/2"/>
                                          </p:val>
                                        </p:tav>
                                        <p:tav tm="100000">
                                          <p:val>
                                            <p:strVal val="#ppt_x"/>
                                          </p:val>
                                        </p:tav>
                                      </p:tavLst>
                                    </p:anim>
                                    <p:anim calcmode="lin" valueType="num">
                                      <p:cBhvr additive="base">
                                        <p:cTn id="8" dur="500" fill="hold"/>
                                        <p:tgtEl>
                                          <p:spTgt spid="73733"/>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73734"/>
                                        </p:tgtEl>
                                        <p:attrNameLst>
                                          <p:attrName>style.visibility</p:attrName>
                                        </p:attrNameLst>
                                      </p:cBhvr>
                                      <p:to>
                                        <p:strVal val="visible"/>
                                      </p:to>
                                    </p:set>
                                    <p:anim calcmode="lin" valueType="num">
                                      <p:cBhvr additive="base">
                                        <p:cTn id="12" dur="500" fill="hold"/>
                                        <p:tgtEl>
                                          <p:spTgt spid="73734"/>
                                        </p:tgtEl>
                                        <p:attrNameLst>
                                          <p:attrName>ppt_x</p:attrName>
                                        </p:attrNameLst>
                                      </p:cBhvr>
                                      <p:tavLst>
                                        <p:tav tm="0">
                                          <p:val>
                                            <p:strVal val="1+#ppt_w/2"/>
                                          </p:val>
                                        </p:tav>
                                        <p:tav tm="100000">
                                          <p:val>
                                            <p:strVal val="#ppt_x"/>
                                          </p:val>
                                        </p:tav>
                                      </p:tavLst>
                                    </p:anim>
                                    <p:anim calcmode="lin" valueType="num">
                                      <p:cBhvr additive="base">
                                        <p:cTn id="13" dur="500" fill="hold"/>
                                        <p:tgtEl>
                                          <p:spTgt spid="737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3"/>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Hay otras calles hermosas que carecen de soportales pero igualmente hermosas como esta de S. Francisco en la que se encuentran: la facultad de medicina (Izd.) y al fondo el convento y la iglesia de S.Francisco de los siglos XVII y XVIII, respectivamente. El convento fue fundado por San Francisco de Asís que peregrinó a Santiago en 1214.</a:t>
            </a:r>
            <a:endParaRPr lang="es-ES_tradnl" sz="1400"/>
          </a:p>
        </p:txBody>
      </p:sp>
      <p:pic>
        <p:nvPicPr>
          <p:cNvPr id="72707" name="Picture 4"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313" y="152400"/>
            <a:ext cx="7745412"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33000"/>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73730" name="Picture 4"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52400"/>
            <a:ext cx="7716838" cy="57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3731" name="Rectangle 3"/>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1400"/>
              <a:t>y si se tiene la suerte de coincidir con alguna de las rondas que hace la tuna, podremos deleitarnos escuchando algunas de sus bellas canciones, como “Fonseca” y “Tuna compostelana”, que son entre otras, de las más </a:t>
            </a:r>
          </a:p>
          <a:p>
            <a:r>
              <a:rPr lang="es-ES" sz="1400"/>
              <a:t>conocidas dedicadas a Santiago y a su Universidad</a:t>
            </a:r>
            <a:endParaRPr lang="es-ES_tradnl" sz="1400" b="0" i="0"/>
          </a:p>
        </p:txBody>
      </p:sp>
    </p:spTree>
  </p:cSld>
  <p:clrMapOvr>
    <a:masterClrMapping/>
  </p:clrMapOvr>
  <p:transition spd="slow" advTm="30000"/>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9"/>
          <p:cNvSpPr>
            <a:spLocks noChangeArrowheads="1"/>
          </p:cNvSpPr>
          <p:nvPr/>
        </p:nvSpPr>
        <p:spPr bwMode="auto">
          <a:xfrm>
            <a:off x="152400" y="5980113"/>
            <a:ext cx="8839200" cy="823912"/>
          </a:xfrm>
          <a:prstGeom prst="rect">
            <a:avLst/>
          </a:prstGeom>
          <a:solidFill>
            <a:srgbClr val="0000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a:t> </a:t>
            </a:r>
            <a:r>
              <a:rPr lang="es-ES" sz="1400"/>
              <a:t>Y para acabar que mejor que disfrutar de unas copas sentados en las terrazas que se encuetran enfrente del acceso al gran parque de la Alameda con forma de Herradura y que es una delicia recorrer contemplando su hermosa flora así como disfrutar de las expléndidas vistas que desde allí se tienen de la Catedral  y de parte de la zona monumental. </a:t>
            </a:r>
            <a:endParaRPr lang="es-ES_tradnl" sz="1400"/>
          </a:p>
        </p:txBody>
      </p:sp>
      <p:pic>
        <p:nvPicPr>
          <p:cNvPr id="76807" name="Picture 7" descr="C:\Documents and Settings\Casa\Mis documentos\Mis imágenes\Dibuj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14300"/>
            <a:ext cx="3876675" cy="288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8" name="Picture 8"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4400" y="114300"/>
            <a:ext cx="3876675" cy="288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9" name="Picture 9" descr="C:\Documents and Settings\Casa\Mis documentos\Mis imágenes\Dibuj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 y="3048000"/>
            <a:ext cx="3876675" cy="288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10" name="Picture 10" descr="C:\Documents and Settings\Casa\Mis documentos\Mis imágenes\Dibujo.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24400" y="3048000"/>
            <a:ext cx="3876675" cy="288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4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1000"/>
                                  </p:stCondLst>
                                  <p:childTnLst>
                                    <p:set>
                                      <p:cBhvr>
                                        <p:cTn id="6" dur="1" fill="hold">
                                          <p:stCondLst>
                                            <p:cond delay="0"/>
                                          </p:stCondLst>
                                        </p:cTn>
                                        <p:tgtEl>
                                          <p:spTgt spid="76807"/>
                                        </p:tgtEl>
                                        <p:attrNameLst>
                                          <p:attrName>style.visibility</p:attrName>
                                        </p:attrNameLst>
                                      </p:cBhvr>
                                      <p:to>
                                        <p:strVal val="visible"/>
                                      </p:to>
                                    </p:set>
                                    <p:anim calcmode="lin" valueType="num">
                                      <p:cBhvr additive="base">
                                        <p:cTn id="7" dur="500" fill="hold"/>
                                        <p:tgtEl>
                                          <p:spTgt spid="76807"/>
                                        </p:tgtEl>
                                        <p:attrNameLst>
                                          <p:attrName>ppt_x</p:attrName>
                                        </p:attrNameLst>
                                      </p:cBhvr>
                                      <p:tavLst>
                                        <p:tav tm="0">
                                          <p:val>
                                            <p:strVal val="0-#ppt_w/2"/>
                                          </p:val>
                                        </p:tav>
                                        <p:tav tm="100000">
                                          <p:val>
                                            <p:strVal val="#ppt_x"/>
                                          </p:val>
                                        </p:tav>
                                      </p:tavLst>
                                    </p:anim>
                                    <p:anim calcmode="lin" valueType="num">
                                      <p:cBhvr additive="base">
                                        <p:cTn id="8" dur="500" fill="hold"/>
                                        <p:tgtEl>
                                          <p:spTgt spid="7680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500"/>
                            </p:stCondLst>
                            <p:childTnLst>
                              <p:par>
                                <p:cTn id="10" presetID="2" presetClass="entr" presetSubtype="2" fill="hold" nodeType="afterEffect">
                                  <p:stCondLst>
                                    <p:cond delay="1000"/>
                                  </p:stCondLst>
                                  <p:childTnLst>
                                    <p:set>
                                      <p:cBhvr>
                                        <p:cTn id="11" dur="1" fill="hold">
                                          <p:stCondLst>
                                            <p:cond delay="0"/>
                                          </p:stCondLst>
                                        </p:cTn>
                                        <p:tgtEl>
                                          <p:spTgt spid="76808"/>
                                        </p:tgtEl>
                                        <p:attrNameLst>
                                          <p:attrName>style.visibility</p:attrName>
                                        </p:attrNameLst>
                                      </p:cBhvr>
                                      <p:to>
                                        <p:strVal val="visible"/>
                                      </p:to>
                                    </p:set>
                                    <p:anim calcmode="lin" valueType="num">
                                      <p:cBhvr additive="base">
                                        <p:cTn id="12" dur="500" fill="hold"/>
                                        <p:tgtEl>
                                          <p:spTgt spid="76808"/>
                                        </p:tgtEl>
                                        <p:attrNameLst>
                                          <p:attrName>ppt_x</p:attrName>
                                        </p:attrNameLst>
                                      </p:cBhvr>
                                      <p:tavLst>
                                        <p:tav tm="0">
                                          <p:val>
                                            <p:strVal val="1+#ppt_w/2"/>
                                          </p:val>
                                        </p:tav>
                                        <p:tav tm="100000">
                                          <p:val>
                                            <p:strVal val="#ppt_x"/>
                                          </p:val>
                                        </p:tav>
                                      </p:tavLst>
                                    </p:anim>
                                    <p:anim calcmode="lin" valueType="num">
                                      <p:cBhvr additive="base">
                                        <p:cTn id="13" dur="500" fill="hold"/>
                                        <p:tgtEl>
                                          <p:spTgt spid="76808"/>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3000"/>
                            </p:stCondLst>
                            <p:childTnLst>
                              <p:par>
                                <p:cTn id="15" presetID="2" presetClass="entr" presetSubtype="8" fill="hold" nodeType="afterEffect">
                                  <p:stCondLst>
                                    <p:cond delay="1000"/>
                                  </p:stCondLst>
                                  <p:childTnLst>
                                    <p:set>
                                      <p:cBhvr>
                                        <p:cTn id="16" dur="1" fill="hold">
                                          <p:stCondLst>
                                            <p:cond delay="0"/>
                                          </p:stCondLst>
                                        </p:cTn>
                                        <p:tgtEl>
                                          <p:spTgt spid="76809"/>
                                        </p:tgtEl>
                                        <p:attrNameLst>
                                          <p:attrName>style.visibility</p:attrName>
                                        </p:attrNameLst>
                                      </p:cBhvr>
                                      <p:to>
                                        <p:strVal val="visible"/>
                                      </p:to>
                                    </p:set>
                                    <p:anim calcmode="lin" valueType="num">
                                      <p:cBhvr additive="base">
                                        <p:cTn id="17" dur="500" fill="hold"/>
                                        <p:tgtEl>
                                          <p:spTgt spid="76809"/>
                                        </p:tgtEl>
                                        <p:attrNameLst>
                                          <p:attrName>ppt_x</p:attrName>
                                        </p:attrNameLst>
                                      </p:cBhvr>
                                      <p:tavLst>
                                        <p:tav tm="0">
                                          <p:val>
                                            <p:strVal val="0-#ppt_w/2"/>
                                          </p:val>
                                        </p:tav>
                                        <p:tav tm="100000">
                                          <p:val>
                                            <p:strVal val="#ppt_x"/>
                                          </p:val>
                                        </p:tav>
                                      </p:tavLst>
                                    </p:anim>
                                    <p:anim calcmode="lin" valueType="num">
                                      <p:cBhvr additive="base">
                                        <p:cTn id="18" dur="500" fill="hold"/>
                                        <p:tgtEl>
                                          <p:spTgt spid="76809"/>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4500"/>
                            </p:stCondLst>
                            <p:childTnLst>
                              <p:par>
                                <p:cTn id="20" presetID="2" presetClass="entr" presetSubtype="2" fill="hold" nodeType="afterEffect">
                                  <p:stCondLst>
                                    <p:cond delay="1000"/>
                                  </p:stCondLst>
                                  <p:childTnLst>
                                    <p:set>
                                      <p:cBhvr>
                                        <p:cTn id="21" dur="1" fill="hold">
                                          <p:stCondLst>
                                            <p:cond delay="0"/>
                                          </p:stCondLst>
                                        </p:cTn>
                                        <p:tgtEl>
                                          <p:spTgt spid="76810"/>
                                        </p:tgtEl>
                                        <p:attrNameLst>
                                          <p:attrName>style.visibility</p:attrName>
                                        </p:attrNameLst>
                                      </p:cBhvr>
                                      <p:to>
                                        <p:strVal val="visible"/>
                                      </p:to>
                                    </p:set>
                                    <p:anim calcmode="lin" valueType="num">
                                      <p:cBhvr additive="base">
                                        <p:cTn id="22" dur="500" fill="hold"/>
                                        <p:tgtEl>
                                          <p:spTgt spid="76810"/>
                                        </p:tgtEl>
                                        <p:attrNameLst>
                                          <p:attrName>ppt_x</p:attrName>
                                        </p:attrNameLst>
                                      </p:cBhvr>
                                      <p:tavLst>
                                        <p:tav tm="0">
                                          <p:val>
                                            <p:strVal val="1+#ppt_w/2"/>
                                          </p:val>
                                        </p:tav>
                                        <p:tav tm="100000">
                                          <p:val>
                                            <p:strVal val="#ppt_x"/>
                                          </p:val>
                                        </p:tav>
                                      </p:tavLst>
                                    </p:anim>
                                    <p:anim calcmode="lin" valueType="num">
                                      <p:cBhvr additive="base">
                                        <p:cTn id="23" dur="500" fill="hold"/>
                                        <p:tgtEl>
                                          <p:spTgt spid="768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75778" name="Picture 4" descr="C:\Documents and Settings\Casa\Mis documentos\Mis imágenes\Dibuj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463" y="546100"/>
            <a:ext cx="7583487"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29" name="Rectangle 4"/>
          <p:cNvSpPr>
            <a:spLocks noChangeArrowheads="1"/>
          </p:cNvSpPr>
          <p:nvPr/>
        </p:nvSpPr>
        <p:spPr bwMode="auto">
          <a:xfrm>
            <a:off x="2362200" y="4724400"/>
            <a:ext cx="4572000" cy="381000"/>
          </a:xfrm>
          <a:prstGeom prst="rect">
            <a:avLst/>
          </a:prstGeom>
          <a:noFill/>
          <a:ln w="9525">
            <a:solidFill>
              <a:srgbClr val="000000"/>
            </a:solidFill>
            <a:miter lim="800000"/>
            <a:headEnd/>
            <a:tailEnd/>
          </a:ln>
        </p:spPr>
        <p:txBody>
          <a:bodyPr anchor="ctr"/>
          <a:lstStyle/>
          <a:p>
            <a:pPr>
              <a:defRPr/>
            </a:pPr>
            <a:r>
              <a:rPr lang="es-ES_tradnl" sz="4000">
                <a:effectLst>
                  <a:outerShdw blurRad="38100" dist="38100" dir="2700000" algn="tl">
                    <a:srgbClr val="C0C0C0"/>
                  </a:outerShdw>
                </a:effectLst>
              </a:rPr>
              <a:t>Fin</a:t>
            </a:r>
            <a:endParaRPr lang="es-ES_tradnl" sz="4400" b="0" i="0">
              <a:solidFill>
                <a:schemeClr val="tx2"/>
              </a:solidFill>
            </a:endParaRPr>
          </a:p>
        </p:txBody>
      </p:sp>
      <p:sp>
        <p:nvSpPr>
          <p:cNvPr id="77832" name="Rectangle 9"/>
          <p:cNvSpPr>
            <a:spLocks noChangeArrowheads="1"/>
          </p:cNvSpPr>
          <p:nvPr/>
        </p:nvSpPr>
        <p:spPr bwMode="auto">
          <a:xfrm>
            <a:off x="4648200" y="63246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s-ES" sz="2400">
                <a:solidFill>
                  <a:srgbClr val="000D28"/>
                </a:solidFill>
              </a:rPr>
              <a:t> </a:t>
            </a:r>
            <a:r>
              <a:rPr lang="es-ES" sz="1600">
                <a:solidFill>
                  <a:srgbClr val="000D28"/>
                </a:solidFill>
              </a:rPr>
              <a:t>.</a:t>
            </a:r>
            <a:endParaRPr lang="es-ES" sz="3200"/>
          </a:p>
        </p:txBody>
      </p:sp>
      <p:sp>
        <p:nvSpPr>
          <p:cNvPr id="77833" name="Rectangle 4"/>
          <p:cNvSpPr>
            <a:spLocks noChangeArrowheads="1"/>
          </p:cNvSpPr>
          <p:nvPr/>
        </p:nvSpPr>
        <p:spPr bwMode="auto">
          <a:xfrm>
            <a:off x="1752600" y="6365875"/>
            <a:ext cx="5186363" cy="2635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l"/>
            <a:r>
              <a:rPr lang="es-ES" sz="1400">
                <a:latin typeface="Calibri" pitchFamily="34" charset="0"/>
              </a:rPr>
              <a:t>M</a:t>
            </a:r>
            <a:r>
              <a:rPr lang="es-ES" sz="1400"/>
              <a:t>ú</a:t>
            </a:r>
            <a:r>
              <a:rPr lang="es-ES" sz="1400">
                <a:latin typeface="Calibri" pitchFamily="34" charset="0"/>
              </a:rPr>
              <a:t>sica: Himno a Santiago (En la ceremonia del Botafumeiro</a:t>
            </a:r>
            <a:r>
              <a:rPr lang="es-ES" sz="1600" b="0">
                <a:latin typeface="Calibri" pitchFamily="34" charset="0"/>
              </a:rPr>
              <a:t>)</a:t>
            </a:r>
            <a:endParaRPr lang="es-ES_tradnl" sz="4400">
              <a:latin typeface="Calibri" pitchFamily="34" charset="0"/>
            </a:endParaRPr>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grpId="0" nodeType="afterEffect">
                                  <p:stCondLst>
                                    <p:cond delay="0"/>
                                  </p:stCondLst>
                                  <p:childTnLst>
                                    <p:set>
                                      <p:cBhvr>
                                        <p:cTn id="6" dur="1" fill="hold">
                                          <p:stCondLst>
                                            <p:cond delay="0"/>
                                          </p:stCondLst>
                                        </p:cTn>
                                        <p:tgtEl>
                                          <p:spTgt spid="77829">
                                            <p:txEl>
                                              <p:charRg st="4294967295" end="4294967295"/>
                                            </p:txEl>
                                          </p:spTgt>
                                        </p:tgtEl>
                                        <p:attrNameLst>
                                          <p:attrName>style.visibility</p:attrName>
                                        </p:attrNameLst>
                                      </p:cBhvr>
                                      <p:to>
                                        <p:strVal val="visible"/>
                                      </p:to>
                                    </p:set>
                                    <p:anim calcmode="lin" valueType="num">
                                      <p:cBhvr>
                                        <p:cTn id="7" dur="5000" fill="hold"/>
                                        <p:tgtEl>
                                          <p:spTgt spid="77829">
                                            <p:txEl>
                                              <p:charRg st="4294967295" end="4294967295"/>
                                            </p:txEl>
                                          </p:spTgt>
                                        </p:tgtEl>
                                        <p:attrNameLst>
                                          <p:attrName>ppt_w</p:attrName>
                                        </p:attrNameLst>
                                      </p:cBhvr>
                                      <p:tavLst>
                                        <p:tav tm="0" fmla="#ppt_w*sin(2.5*pi*$)">
                                          <p:val>
                                            <p:fltVal val="0"/>
                                          </p:val>
                                        </p:tav>
                                        <p:tav tm="100000">
                                          <p:val>
                                            <p:fltVal val="1"/>
                                          </p:val>
                                        </p:tav>
                                      </p:tavLst>
                                    </p:anim>
                                    <p:anim calcmode="lin" valueType="num">
                                      <p:cBhvr>
                                        <p:cTn id="8" dur="5000" fill="hold"/>
                                        <p:tgtEl>
                                          <p:spTgt spid="77829">
                                            <p:txEl>
                                              <p:charRg st="4294967295" end="4294967295"/>
                                            </p:txEl>
                                          </p:spTgt>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0"/>
                            </p:stCondLst>
                            <p:childTnLst>
                              <p:par>
                                <p:cTn id="10" presetID="23" presetClass="entr" presetSubtype="272" fill="hold" grpId="0" nodeType="afterEffect">
                                  <p:stCondLst>
                                    <p:cond delay="2000"/>
                                  </p:stCondLst>
                                  <p:childTnLst>
                                    <p:set>
                                      <p:cBhvr>
                                        <p:cTn id="11" dur="1" fill="hold">
                                          <p:stCondLst>
                                            <p:cond delay="0"/>
                                          </p:stCondLst>
                                        </p:cTn>
                                        <p:tgtEl>
                                          <p:spTgt spid="77833"/>
                                        </p:tgtEl>
                                        <p:attrNameLst>
                                          <p:attrName>style.visibility</p:attrName>
                                        </p:attrNameLst>
                                      </p:cBhvr>
                                      <p:to>
                                        <p:strVal val="visible"/>
                                      </p:to>
                                    </p:set>
                                    <p:anim calcmode="lin" valueType="num">
                                      <p:cBhvr>
                                        <p:cTn id="12" dur="500" fill="hold"/>
                                        <p:tgtEl>
                                          <p:spTgt spid="77833"/>
                                        </p:tgtEl>
                                        <p:attrNameLst>
                                          <p:attrName>ppt_w</p:attrName>
                                        </p:attrNameLst>
                                      </p:cBhvr>
                                      <p:tavLst>
                                        <p:tav tm="0">
                                          <p:val>
                                            <p:strVal val="2/3*#ppt_w"/>
                                          </p:val>
                                        </p:tav>
                                        <p:tav tm="100000">
                                          <p:val>
                                            <p:strVal val="#ppt_w"/>
                                          </p:val>
                                        </p:tav>
                                      </p:tavLst>
                                    </p:anim>
                                    <p:anim calcmode="lin" valueType="num">
                                      <p:cBhvr>
                                        <p:cTn id="13" dur="500" fill="hold"/>
                                        <p:tgtEl>
                                          <p:spTgt spid="77833"/>
                                        </p:tgtEl>
                                        <p:attrNameLst>
                                          <p:attrName>ppt_h</p:attrName>
                                        </p:attrNameLst>
                                      </p:cBhvr>
                                      <p:tavLst>
                                        <p:tav tm="0">
                                          <p:val>
                                            <p:strVal val="2/3*#ppt_h"/>
                                          </p:val>
                                        </p:tav>
                                        <p:tav tm="100000">
                                          <p:val>
                                            <p:strVal val="#ppt_h"/>
                                          </p:val>
                                        </p:tav>
                                      </p:tavLst>
                                    </p:anim>
                                  </p:childTnLst>
                                </p:cTn>
                              </p:par>
                            </p:childTnLst>
                          </p:cTn>
                        </p:par>
                        <p:par>
                          <p:cTn id="14" fill="hold" nodeType="afterGroup">
                            <p:stCondLst>
                              <p:cond delay="7500"/>
                            </p:stCondLst>
                            <p:childTnLst>
                              <p:par>
                                <p:cTn id="15" presetID="23" presetClass="entr" presetSubtype="16" fill="hold" grpId="0" nodeType="afterEffect">
                                  <p:stCondLst>
                                    <p:cond delay="6000"/>
                                  </p:stCondLst>
                                  <p:iterate type="lt">
                                    <p:tmPct val="100000"/>
                                  </p:iterate>
                                  <p:childTnLst>
                                    <p:set>
                                      <p:cBhvr>
                                        <p:cTn id="16" dur="1" fill="hold">
                                          <p:stCondLst>
                                            <p:cond delay="0"/>
                                          </p:stCondLst>
                                        </p:cTn>
                                        <p:tgtEl>
                                          <p:spTgt spid="77832"/>
                                        </p:tgtEl>
                                        <p:attrNameLst>
                                          <p:attrName>style.visibility</p:attrName>
                                        </p:attrNameLst>
                                      </p:cBhvr>
                                      <p:to>
                                        <p:strVal val="visible"/>
                                      </p:to>
                                    </p:set>
                                    <p:anim calcmode="lin" valueType="num">
                                      <p:cBhvr>
                                        <p:cTn id="17" dur="75" fill="hold"/>
                                        <p:tgtEl>
                                          <p:spTgt spid="77832"/>
                                        </p:tgtEl>
                                        <p:attrNameLst>
                                          <p:attrName>ppt_w</p:attrName>
                                        </p:attrNameLst>
                                      </p:cBhvr>
                                      <p:tavLst>
                                        <p:tav tm="0">
                                          <p:val>
                                            <p:fltVal val="0"/>
                                          </p:val>
                                        </p:tav>
                                        <p:tav tm="100000">
                                          <p:val>
                                            <p:strVal val="#ppt_w"/>
                                          </p:val>
                                        </p:tav>
                                      </p:tavLst>
                                    </p:anim>
                                    <p:anim calcmode="lin" valueType="num">
                                      <p:cBhvr>
                                        <p:cTn id="18" dur="75" fill="hold"/>
                                        <p:tgtEl>
                                          <p:spTgt spid="7783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9" grpId="0" autoUpdateAnimBg="0"/>
      <p:bldP spid="77832" grpId="0" autoUpdateAnimBg="0"/>
      <p:bldP spid="77833" grpId="0" animBg="1" autoUpdateAnimBg="0"/>
    </p:bld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eaLnBrk="1" hangingPunct="1"/>
            <a:endParaRPr lang="es-ES" sz="1800" b="0" i="0">
              <a:solidFill>
                <a:srgbClr val="000000"/>
              </a:solidFill>
              <a:latin typeface="Arial" pitchFamily="34"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es-ES" sz="1800" b="0" i="0">
              <a:solidFill>
                <a:srgbClr val="000000"/>
              </a:solidFill>
              <a:latin typeface="Arial"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s-ES" sz="6000" i="0">
                <a:solidFill>
                  <a:srgbClr val="000000"/>
                </a:solidFill>
                <a:latin typeface="Kristen ITC" pitchFamily="66" charset="0"/>
              </a:rPr>
              <a:t>¿Te ha gustado?</a:t>
            </a:r>
            <a:r>
              <a:rPr lang="es-ES" sz="4800" b="0" i="0">
                <a:solidFill>
                  <a:srgbClr val="000000"/>
                </a:solidFill>
                <a:latin typeface="Kristen ITC" pitchFamily="66" charset="0"/>
              </a:rPr>
              <a:t> </a:t>
            </a:r>
            <a:br>
              <a:rPr lang="es-ES" sz="4800" b="0" i="0">
                <a:solidFill>
                  <a:srgbClr val="000000"/>
                </a:solidFill>
                <a:latin typeface="Kristen ITC" pitchFamily="66" charset="0"/>
              </a:rPr>
            </a:br>
            <a:r>
              <a:rPr lang="es-ES" sz="4400" b="0" i="0">
                <a:solidFill>
                  <a:srgbClr val="000000"/>
                </a:solidFill>
                <a:latin typeface="Kristen ITC" pitchFamily="66" charset="0"/>
              </a:rPr>
              <a:t>Puedes ver más entrando </a:t>
            </a:r>
            <a:br>
              <a:rPr lang="es-ES" sz="4400" b="0" i="0">
                <a:solidFill>
                  <a:srgbClr val="000000"/>
                </a:solidFill>
                <a:latin typeface="Kristen ITC" pitchFamily="66" charset="0"/>
              </a:rPr>
            </a:br>
            <a:r>
              <a:rPr lang="es-ES" sz="4400" i="0">
                <a:solidFill>
                  <a:srgbClr val="40F903"/>
                </a:solidFill>
                <a:latin typeface="Kristen ITC" pitchFamily="66" charset="0"/>
                <a:hlinkClick r:id="rId2"/>
              </a:rPr>
              <a:t>Aquí</a:t>
            </a:r>
            <a:endParaRPr lang="es-ES" sz="4400" i="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s-ES_tradnl" sz="1800" i="0">
                <a:solidFill>
                  <a:srgbClr val="000000"/>
                </a:solidFill>
                <a:latin typeface="Kristen ITC" pitchFamily="66" charset="0"/>
              </a:rPr>
              <a:t>Además puedes recibir powerpoints en tu correo electrónico suscribiéndote aquí:</a:t>
            </a:r>
            <a:r>
              <a:rPr lang="es-ES_tradnl" sz="1800" i="0">
                <a:solidFill>
                  <a:srgbClr val="0066FF"/>
                </a:solidFill>
                <a:latin typeface="Arial" pitchFamily="34" charset="0"/>
              </a:rPr>
              <a:t> </a:t>
            </a:r>
          </a:p>
          <a:p>
            <a:pPr algn="l" eaLnBrk="1" hangingPunct="1">
              <a:spcBef>
                <a:spcPct val="50000"/>
              </a:spcBef>
            </a:pPr>
            <a:endParaRPr lang="es-ES" sz="1800" i="0">
              <a:solidFill>
                <a:srgbClr val="0066FF"/>
              </a:solidFill>
              <a:latin typeface="Arial"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p2691">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003A"/>
        </a:solid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s-ES_tradnl" sz="1200" b="1" i="1" u="none" strike="noStrike" cap="none" normalizeH="0" baseline="0" smtClean="0">
            <a:ln>
              <a:noFill/>
            </a:ln>
            <a:solidFill>
              <a:srgbClr val="FFFF00"/>
            </a:solidFill>
            <a:effectLst/>
            <a:latin typeface="Times New Roman" pitchFamily="18" charset="0"/>
          </a:defRPr>
        </a:defPPr>
      </a:lstStyle>
    </a:spDef>
    <a:lnDef>
      <a:spPr bwMode="auto">
        <a:xfrm>
          <a:off x="0" y="0"/>
          <a:ext cx="1" cy="1"/>
        </a:xfrm>
        <a:custGeom>
          <a:avLst/>
          <a:gdLst/>
          <a:ahLst/>
          <a:cxnLst/>
          <a:rect l="0" t="0" r="0" b="0"/>
          <a:pathLst/>
        </a:custGeom>
        <a:solidFill>
          <a:srgbClr val="00003A"/>
        </a:solid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s-ES_tradnl" sz="1200" b="1" i="1" u="none" strike="noStrike" cap="none" normalizeH="0" baseline="0" smtClean="0">
            <a:ln>
              <a:noFill/>
            </a:ln>
            <a:solidFill>
              <a:srgbClr val="FFFF00"/>
            </a:solidFill>
            <a:effectLst/>
            <a:latin typeface="Times New Roman" pitchFamily="18"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pp2691</Template>
  <TotalTime>6</TotalTime>
  <Words>3562</Words>
  <Application>Microsoft Office PowerPoint</Application>
  <PresentationFormat>Presentación en pantalla (4:3)</PresentationFormat>
  <Paragraphs>183</Paragraphs>
  <Slides>74</Slides>
  <Notes>72</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74</vt:i4>
      </vt:variant>
    </vt:vector>
  </HeadingPairs>
  <TitlesOfParts>
    <vt:vector size="81" baseType="lpstr">
      <vt:lpstr>Times New Roman</vt:lpstr>
      <vt:lpstr>Arial</vt:lpstr>
      <vt:lpstr>Buckingham</vt:lpstr>
      <vt:lpstr>Garnet</vt:lpstr>
      <vt:lpstr>Calibri</vt:lpstr>
      <vt:lpstr>pp2691</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Organistrum</vt:lpstr>
      <vt:lpstr>Pedro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2021-02-05T18:07:29Z</dcterms:created>
  <dcterms:modified xsi:type="dcterms:W3CDTF">2021-02-05T18:13:44Z</dcterms:modified>
</cp:coreProperties>
</file>