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73"/>
  </p:notesMasterIdLst>
  <p:sldIdLst>
    <p:sldId id="337" r:id="rId3"/>
    <p:sldId id="463" r:id="rId4"/>
    <p:sldId id="410" r:id="rId5"/>
    <p:sldId id="464" r:id="rId6"/>
    <p:sldId id="429" r:id="rId7"/>
    <p:sldId id="256" r:id="rId8"/>
    <p:sldId id="258" r:id="rId9"/>
    <p:sldId id="438" r:id="rId10"/>
    <p:sldId id="439" r:id="rId11"/>
    <p:sldId id="264" r:id="rId12"/>
    <p:sldId id="342" r:id="rId13"/>
    <p:sldId id="349" r:id="rId14"/>
    <p:sldId id="343" r:id="rId15"/>
    <p:sldId id="340" r:id="rId16"/>
    <p:sldId id="348" r:id="rId17"/>
    <p:sldId id="347" r:id="rId18"/>
    <p:sldId id="440" r:id="rId19"/>
    <p:sldId id="350" r:id="rId20"/>
    <p:sldId id="351" r:id="rId21"/>
    <p:sldId id="441" r:id="rId22"/>
    <p:sldId id="353" r:id="rId23"/>
    <p:sldId id="442" r:id="rId24"/>
    <p:sldId id="399" r:id="rId25"/>
    <p:sldId id="356" r:id="rId26"/>
    <p:sldId id="443" r:id="rId27"/>
    <p:sldId id="449" r:id="rId28"/>
    <p:sldId id="445" r:id="rId29"/>
    <p:sldId id="446" r:id="rId30"/>
    <p:sldId id="447" r:id="rId31"/>
    <p:sldId id="413" r:id="rId32"/>
    <p:sldId id="417" r:id="rId33"/>
    <p:sldId id="354" r:id="rId34"/>
    <p:sldId id="360" r:id="rId35"/>
    <p:sldId id="448" r:id="rId36"/>
    <p:sldId id="450" r:id="rId37"/>
    <p:sldId id="451" r:id="rId38"/>
    <p:sldId id="430" r:id="rId39"/>
    <p:sldId id="414" r:id="rId40"/>
    <p:sldId id="421" r:id="rId41"/>
    <p:sldId id="418" r:id="rId42"/>
    <p:sldId id="295" r:id="rId43"/>
    <p:sldId id="401" r:id="rId44"/>
    <p:sldId id="369" r:id="rId45"/>
    <p:sldId id="368" r:id="rId46"/>
    <p:sldId id="357" r:id="rId47"/>
    <p:sldId id="380" r:id="rId48"/>
    <p:sldId id="370" r:id="rId49"/>
    <p:sldId id="372" r:id="rId50"/>
    <p:sldId id="374" r:id="rId51"/>
    <p:sldId id="452" r:id="rId52"/>
    <p:sldId id="462" r:id="rId53"/>
    <p:sldId id="405" r:id="rId54"/>
    <p:sldId id="406" r:id="rId55"/>
    <p:sldId id="387" r:id="rId56"/>
    <p:sldId id="391" r:id="rId57"/>
    <p:sldId id="393" r:id="rId58"/>
    <p:sldId id="316" r:id="rId59"/>
    <p:sldId id="395" r:id="rId60"/>
    <p:sldId id="459" r:id="rId61"/>
    <p:sldId id="460" r:id="rId62"/>
    <p:sldId id="434" r:id="rId63"/>
    <p:sldId id="436" r:id="rId64"/>
    <p:sldId id="458" r:id="rId65"/>
    <p:sldId id="396" r:id="rId66"/>
    <p:sldId id="461" r:id="rId67"/>
    <p:sldId id="433" r:id="rId68"/>
    <p:sldId id="411" r:id="rId69"/>
    <p:sldId id="453" r:id="rId70"/>
    <p:sldId id="388" r:id="rId71"/>
    <p:sldId id="465" r:id="rId72"/>
  </p:sldIdLst>
  <p:sldSz cx="9144000" cy="6858000" type="screen4x3"/>
  <p:notesSz cx="6858000" cy="9144000"/>
  <p:defaultTextStyle>
    <a:defPPr>
      <a:defRPr lang="es-ES_tradnl"/>
    </a:defPPr>
    <a:lvl1pPr algn="l" rtl="0" fontAlgn="base">
      <a:spcBef>
        <a:spcPct val="0"/>
      </a:spcBef>
      <a:spcAft>
        <a:spcPct val="0"/>
      </a:spcAft>
      <a:defRPr sz="2400" kern="1200">
        <a:solidFill>
          <a:srgbClr val="000030"/>
        </a:solidFill>
        <a:latin typeface="Times New Roman" pitchFamily="18" charset="0"/>
        <a:ea typeface="+mn-ea"/>
        <a:cs typeface="+mn-cs"/>
      </a:defRPr>
    </a:lvl1pPr>
    <a:lvl2pPr marL="457200" algn="l" rtl="0" fontAlgn="base">
      <a:spcBef>
        <a:spcPct val="0"/>
      </a:spcBef>
      <a:spcAft>
        <a:spcPct val="0"/>
      </a:spcAft>
      <a:defRPr sz="2400" kern="1200">
        <a:solidFill>
          <a:srgbClr val="000030"/>
        </a:solidFill>
        <a:latin typeface="Times New Roman" pitchFamily="18" charset="0"/>
        <a:ea typeface="+mn-ea"/>
        <a:cs typeface="+mn-cs"/>
      </a:defRPr>
    </a:lvl2pPr>
    <a:lvl3pPr marL="914400" algn="l" rtl="0" fontAlgn="base">
      <a:spcBef>
        <a:spcPct val="0"/>
      </a:spcBef>
      <a:spcAft>
        <a:spcPct val="0"/>
      </a:spcAft>
      <a:defRPr sz="2400" kern="1200">
        <a:solidFill>
          <a:srgbClr val="000030"/>
        </a:solidFill>
        <a:latin typeface="Times New Roman" pitchFamily="18" charset="0"/>
        <a:ea typeface="+mn-ea"/>
        <a:cs typeface="+mn-cs"/>
      </a:defRPr>
    </a:lvl3pPr>
    <a:lvl4pPr marL="1371600" algn="l" rtl="0" fontAlgn="base">
      <a:spcBef>
        <a:spcPct val="0"/>
      </a:spcBef>
      <a:spcAft>
        <a:spcPct val="0"/>
      </a:spcAft>
      <a:defRPr sz="2400" kern="1200">
        <a:solidFill>
          <a:srgbClr val="000030"/>
        </a:solidFill>
        <a:latin typeface="Times New Roman" pitchFamily="18" charset="0"/>
        <a:ea typeface="+mn-ea"/>
        <a:cs typeface="+mn-cs"/>
      </a:defRPr>
    </a:lvl4pPr>
    <a:lvl5pPr marL="1828800" algn="l" rtl="0" fontAlgn="base">
      <a:spcBef>
        <a:spcPct val="0"/>
      </a:spcBef>
      <a:spcAft>
        <a:spcPct val="0"/>
      </a:spcAft>
      <a:defRPr sz="2400" kern="1200">
        <a:solidFill>
          <a:srgbClr val="000030"/>
        </a:solidFill>
        <a:latin typeface="Times New Roman" pitchFamily="18" charset="0"/>
        <a:ea typeface="+mn-ea"/>
        <a:cs typeface="+mn-cs"/>
      </a:defRPr>
    </a:lvl5pPr>
    <a:lvl6pPr marL="2286000" algn="l" defTabSz="914400" rtl="0" eaLnBrk="1" latinLnBrk="0" hangingPunct="1">
      <a:defRPr sz="2400" kern="1200">
        <a:solidFill>
          <a:srgbClr val="000030"/>
        </a:solidFill>
        <a:latin typeface="Times New Roman" pitchFamily="18" charset="0"/>
        <a:ea typeface="+mn-ea"/>
        <a:cs typeface="+mn-cs"/>
      </a:defRPr>
    </a:lvl6pPr>
    <a:lvl7pPr marL="2743200" algn="l" defTabSz="914400" rtl="0" eaLnBrk="1" latinLnBrk="0" hangingPunct="1">
      <a:defRPr sz="2400" kern="1200">
        <a:solidFill>
          <a:srgbClr val="000030"/>
        </a:solidFill>
        <a:latin typeface="Times New Roman" pitchFamily="18" charset="0"/>
        <a:ea typeface="+mn-ea"/>
        <a:cs typeface="+mn-cs"/>
      </a:defRPr>
    </a:lvl7pPr>
    <a:lvl8pPr marL="3200400" algn="l" defTabSz="914400" rtl="0" eaLnBrk="1" latinLnBrk="0" hangingPunct="1">
      <a:defRPr sz="2400" kern="1200">
        <a:solidFill>
          <a:srgbClr val="000030"/>
        </a:solidFill>
        <a:latin typeface="Times New Roman" pitchFamily="18" charset="0"/>
        <a:ea typeface="+mn-ea"/>
        <a:cs typeface="+mn-cs"/>
      </a:defRPr>
    </a:lvl8pPr>
    <a:lvl9pPr marL="3657600" algn="l" defTabSz="914400" rtl="0" eaLnBrk="1" latinLnBrk="0" hangingPunct="1">
      <a:defRPr sz="2400" kern="1200">
        <a:solidFill>
          <a:srgbClr val="000030"/>
        </a:solidFill>
        <a:latin typeface="Times New Roman" pitchFamily="18" charset="0"/>
        <a:ea typeface="+mn-ea"/>
        <a:cs typeface="+mn-cs"/>
      </a:defRPr>
    </a:lvl9pPr>
  </p:defaultTextStyle>
  <p:modifyVerifier cryptProviderType="rsaFull" cryptAlgorithmClass="hash" cryptAlgorithmType="typeAny" cryptAlgorithmSid="4" spinCount="100000" saltData="pJhcc/+6AgDf3BPUBcLiWQ==" hashData="aAcw4kAroCnwdR8Gby6V0SPxxQo="/>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99FF66"/>
    <a:srgbClr val="66FF33"/>
    <a:srgbClr val="669900"/>
    <a:srgbClr val="FF9900"/>
    <a:srgbClr val="FF3300"/>
    <a:srgbClr val="FFFF00"/>
    <a:srgbClr val="0080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varScale="1">
        <p:scale>
          <a:sx n="74" d="100"/>
          <a:sy n="74" d="100"/>
        </p:scale>
        <p:origin x="-87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946"/>
    </p:cViewPr>
  </p:sorterViewPr>
  <p:notesViewPr>
    <p:cSldViewPr>
      <p:cViewPr varScale="1">
        <p:scale>
          <a:sx n="56" d="100"/>
          <a:sy n="56" d="100"/>
        </p:scale>
        <p:origin x="-181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28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es-ES_tradnl"/>
          </a:p>
        </p:txBody>
      </p:sp>
      <p:sp>
        <p:nvSpPr>
          <p:cNvPr id="162819"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es-ES_tradnl"/>
          </a:p>
        </p:txBody>
      </p:sp>
      <p:sp>
        <p:nvSpPr>
          <p:cNvPr id="737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2821"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noProof="0" smtClean="0"/>
              <a:t>Haga clic para modificar el estilo de texto del patrón</a:t>
            </a:r>
          </a:p>
          <a:p>
            <a:pPr lvl="1"/>
            <a:r>
              <a:rPr lang="es-ES_tradnl" noProof="0" smtClean="0"/>
              <a:t>Segundo nivel</a:t>
            </a:r>
          </a:p>
          <a:p>
            <a:pPr lvl="2"/>
            <a:r>
              <a:rPr lang="es-ES_tradnl" noProof="0" smtClean="0"/>
              <a:t>Tercer nivel</a:t>
            </a:r>
          </a:p>
          <a:p>
            <a:pPr lvl="3"/>
            <a:r>
              <a:rPr lang="es-ES_tradnl" noProof="0" smtClean="0"/>
              <a:t>Cuarto nivel</a:t>
            </a:r>
          </a:p>
          <a:p>
            <a:pPr lvl="4"/>
            <a:r>
              <a:rPr lang="es-ES_tradnl" noProof="0" smtClean="0"/>
              <a:t>Quinto nivel</a:t>
            </a:r>
          </a:p>
        </p:txBody>
      </p:sp>
      <p:sp>
        <p:nvSpPr>
          <p:cNvPr id="162822"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es-ES_tradnl"/>
          </a:p>
        </p:txBody>
      </p:sp>
      <p:sp>
        <p:nvSpPr>
          <p:cNvPr id="162823"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975CBD49-2345-4536-BD98-F01F202A506C}" type="slidenum">
              <a:rPr lang="es-ES_tradnl"/>
              <a:pPr>
                <a:defRPr/>
              </a:pPr>
              <a:t>‹Nº›</a:t>
            </a:fld>
            <a:endParaRPr lang="es-ES_tradnl"/>
          </a:p>
        </p:txBody>
      </p:sp>
    </p:spTree>
    <p:extLst>
      <p:ext uri="{BB962C8B-B14F-4D97-AF65-F5344CB8AC3E}">
        <p14:creationId xmlns:p14="http://schemas.microsoft.com/office/powerpoint/2010/main" val="231020962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ChangeArrowheads="1" noTextEdit="1"/>
          </p:cNvSpPr>
          <p:nvPr>
            <p:ph type="sldImg"/>
          </p:nvPr>
        </p:nvSpPr>
        <p:spPr>
          <a:ln/>
        </p:spPr>
      </p:sp>
      <p:sp>
        <p:nvSpPr>
          <p:cNvPr id="870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spect="1" noChangeArrowheads="1" noTextEdit="1"/>
          </p:cNvSpPr>
          <p:nvPr>
            <p:ph type="sldImg"/>
          </p:nvPr>
        </p:nvSpPr>
        <p:spPr>
          <a:ln/>
        </p:spPr>
      </p:sp>
      <p:sp>
        <p:nvSpPr>
          <p:cNvPr id="890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Rot="1" noChangeAspect="1" noChangeArrowheads="1" noTextEdit="1"/>
          </p:cNvSpPr>
          <p:nvPr>
            <p:ph type="sldImg"/>
          </p:nvPr>
        </p:nvSpPr>
        <p:spPr>
          <a:ln/>
        </p:spPr>
      </p:sp>
      <p:sp>
        <p:nvSpPr>
          <p:cNvPr id="972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ln/>
        </p:spPr>
      </p:sp>
      <p:sp>
        <p:nvSpPr>
          <p:cNvPr id="983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spect="1" noChangeArrowheads="1" noTextEdit="1"/>
          </p:cNvSpPr>
          <p:nvPr>
            <p:ph type="sldImg"/>
          </p:nvPr>
        </p:nvSpPr>
        <p:spPr>
          <a:ln/>
        </p:spPr>
      </p:sp>
      <p:sp>
        <p:nvSpPr>
          <p:cNvPr id="993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a:ln/>
        </p:spPr>
      </p:sp>
      <p:sp>
        <p:nvSpPr>
          <p:cNvPr id="1064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spect="1" noChangeArrowheads="1" noTextEdit="1"/>
          </p:cNvSpPr>
          <p:nvPr>
            <p:ph type="sldImg"/>
          </p:nvPr>
        </p:nvSpPr>
        <p:spPr>
          <a:ln/>
        </p:spPr>
      </p:sp>
      <p:sp>
        <p:nvSpPr>
          <p:cNvPr id="1075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ln/>
        </p:spPr>
      </p:sp>
      <p:sp>
        <p:nvSpPr>
          <p:cNvPr id="1085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a:ln/>
        </p:spPr>
      </p:sp>
      <p:sp>
        <p:nvSpPr>
          <p:cNvPr id="1095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spect="1" noChangeArrowheads="1" noTextEdit="1"/>
          </p:cNvSpPr>
          <p:nvPr>
            <p:ph type="sldImg"/>
          </p:nvPr>
        </p:nvSpPr>
        <p:spPr>
          <a:ln/>
        </p:spPr>
      </p:sp>
      <p:sp>
        <p:nvSpPr>
          <p:cNvPr id="1116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spect="1" noChangeArrowheads="1" noTextEdit="1"/>
          </p:cNvSpPr>
          <p:nvPr>
            <p:ph type="sldImg"/>
          </p:nvPr>
        </p:nvSpPr>
        <p:spPr>
          <a:ln/>
        </p:spPr>
      </p:sp>
      <p:sp>
        <p:nvSpPr>
          <p:cNvPr id="1126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spect="1" noChangeArrowheads="1" noTextEdit="1"/>
          </p:cNvSpPr>
          <p:nvPr>
            <p:ph type="sldImg"/>
          </p:nvPr>
        </p:nvSpPr>
        <p:spPr>
          <a:ln/>
        </p:spPr>
      </p:sp>
      <p:sp>
        <p:nvSpPr>
          <p:cNvPr id="1136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spect="1" noChangeArrowheads="1" noTextEdit="1"/>
          </p:cNvSpPr>
          <p:nvPr>
            <p:ph type="sldImg"/>
          </p:nvPr>
        </p:nvSpPr>
        <p:spPr>
          <a:ln/>
        </p:spPr>
      </p:sp>
      <p:sp>
        <p:nvSpPr>
          <p:cNvPr id="1146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a:ln/>
        </p:spPr>
      </p:sp>
      <p:sp>
        <p:nvSpPr>
          <p:cNvPr id="1157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Rot="1" noChangeAspect="1" noChangeArrowheads="1" noTextEdit="1"/>
          </p:cNvSpPr>
          <p:nvPr>
            <p:ph type="sldImg"/>
          </p:nvPr>
        </p:nvSpPr>
        <p:spPr>
          <a:ln/>
        </p:spPr>
      </p:sp>
      <p:sp>
        <p:nvSpPr>
          <p:cNvPr id="1167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Rot="1" noChangeAspect="1" noChangeArrowheads="1" noTextEdit="1"/>
          </p:cNvSpPr>
          <p:nvPr>
            <p:ph type="sldImg"/>
          </p:nvPr>
        </p:nvSpPr>
        <p:spPr>
          <a:ln/>
        </p:spPr>
      </p:sp>
      <p:sp>
        <p:nvSpPr>
          <p:cNvPr id="1177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spect="1" noChangeArrowheads="1" noTextEdit="1"/>
          </p:cNvSpPr>
          <p:nvPr>
            <p:ph type="sldImg"/>
          </p:nvPr>
        </p:nvSpPr>
        <p:spPr>
          <a:ln/>
        </p:spPr>
      </p:sp>
      <p:sp>
        <p:nvSpPr>
          <p:cNvPr id="1198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ChangeArrowheads="1" noTextEdit="1"/>
          </p:cNvSpPr>
          <p:nvPr>
            <p:ph type="sldImg"/>
          </p:nvPr>
        </p:nvSpPr>
        <p:spPr>
          <a:ln/>
        </p:spPr>
      </p:sp>
      <p:sp>
        <p:nvSpPr>
          <p:cNvPr id="1208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Rot="1" noChangeAspect="1" noChangeArrowheads="1" noTextEdit="1"/>
          </p:cNvSpPr>
          <p:nvPr>
            <p:ph type="sldImg"/>
          </p:nvPr>
        </p:nvSpPr>
        <p:spPr>
          <a:ln/>
        </p:spPr>
      </p:sp>
      <p:sp>
        <p:nvSpPr>
          <p:cNvPr id="1218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spect="1" noChangeArrowheads="1" noTextEdit="1"/>
          </p:cNvSpPr>
          <p:nvPr>
            <p:ph type="sldImg"/>
          </p:nvPr>
        </p:nvSpPr>
        <p:spPr>
          <a:ln/>
        </p:spPr>
      </p:sp>
      <p:sp>
        <p:nvSpPr>
          <p:cNvPr id="1228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spect="1" noChangeArrowheads="1" noTextEdit="1"/>
          </p:cNvSpPr>
          <p:nvPr>
            <p:ph type="sldImg"/>
          </p:nvPr>
        </p:nvSpPr>
        <p:spPr>
          <a:ln/>
        </p:spPr>
      </p:sp>
      <p:sp>
        <p:nvSpPr>
          <p:cNvPr id="1239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spect="1" noChangeArrowheads="1" noTextEdit="1"/>
          </p:cNvSpPr>
          <p:nvPr>
            <p:ph type="sldImg"/>
          </p:nvPr>
        </p:nvSpPr>
        <p:spPr>
          <a:ln/>
        </p:spPr>
      </p:sp>
      <p:sp>
        <p:nvSpPr>
          <p:cNvPr id="1249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spect="1" noChangeArrowheads="1" noTextEdit="1"/>
          </p:cNvSpPr>
          <p:nvPr>
            <p:ph type="sldImg"/>
          </p:nvPr>
        </p:nvSpPr>
        <p:spPr>
          <a:ln/>
        </p:spPr>
      </p:sp>
      <p:sp>
        <p:nvSpPr>
          <p:cNvPr id="1259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spect="1" noChangeArrowheads="1" noTextEdit="1"/>
          </p:cNvSpPr>
          <p:nvPr>
            <p:ph type="sldImg"/>
          </p:nvPr>
        </p:nvSpPr>
        <p:spPr>
          <a:ln/>
        </p:spPr>
      </p:sp>
      <p:sp>
        <p:nvSpPr>
          <p:cNvPr id="1269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spect="1" noChangeArrowheads="1" noTextEdit="1"/>
          </p:cNvSpPr>
          <p:nvPr>
            <p:ph type="sldImg"/>
          </p:nvPr>
        </p:nvSpPr>
        <p:spPr>
          <a:ln/>
        </p:spPr>
      </p:sp>
      <p:sp>
        <p:nvSpPr>
          <p:cNvPr id="1280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Rot="1" noChangeAspect="1" noChangeArrowheads="1" noTextEdit="1"/>
          </p:cNvSpPr>
          <p:nvPr>
            <p:ph type="sldImg"/>
          </p:nvPr>
        </p:nvSpPr>
        <p:spPr>
          <a:ln/>
        </p:spPr>
      </p:sp>
      <p:sp>
        <p:nvSpPr>
          <p:cNvPr id="1290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Rot="1" noChangeAspect="1" noChangeArrowheads="1" noTextEdit="1"/>
          </p:cNvSpPr>
          <p:nvPr>
            <p:ph type="sldImg"/>
          </p:nvPr>
        </p:nvSpPr>
        <p:spPr>
          <a:ln/>
        </p:spPr>
      </p:sp>
      <p:sp>
        <p:nvSpPr>
          <p:cNvPr id="1300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spect="1" noChangeArrowheads="1" noTextEdit="1"/>
          </p:cNvSpPr>
          <p:nvPr>
            <p:ph type="sldImg"/>
          </p:nvPr>
        </p:nvSpPr>
        <p:spPr>
          <a:ln/>
        </p:spPr>
      </p:sp>
      <p:sp>
        <p:nvSpPr>
          <p:cNvPr id="1310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spect="1" noChangeArrowheads="1" noTextEdit="1"/>
          </p:cNvSpPr>
          <p:nvPr>
            <p:ph type="sldImg"/>
          </p:nvPr>
        </p:nvSpPr>
        <p:spPr>
          <a:ln/>
        </p:spPr>
      </p:sp>
      <p:sp>
        <p:nvSpPr>
          <p:cNvPr id="1320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spect="1" noChangeArrowheads="1" noTextEdit="1"/>
          </p:cNvSpPr>
          <p:nvPr>
            <p:ph type="sldImg"/>
          </p:nvPr>
        </p:nvSpPr>
        <p:spPr>
          <a:ln/>
        </p:spPr>
      </p:sp>
      <p:sp>
        <p:nvSpPr>
          <p:cNvPr id="1331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spect="1" noChangeArrowheads="1" noTextEdit="1"/>
          </p:cNvSpPr>
          <p:nvPr>
            <p:ph type="sldImg"/>
          </p:nvPr>
        </p:nvSpPr>
        <p:spPr>
          <a:ln/>
        </p:spPr>
      </p:sp>
      <p:sp>
        <p:nvSpPr>
          <p:cNvPr id="1341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spect="1" noChangeArrowheads="1" noTextEdit="1"/>
          </p:cNvSpPr>
          <p:nvPr>
            <p:ph type="sldImg"/>
          </p:nvPr>
        </p:nvSpPr>
        <p:spPr>
          <a:ln/>
        </p:spPr>
      </p:sp>
      <p:sp>
        <p:nvSpPr>
          <p:cNvPr id="1351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spect="1" noChangeArrowheads="1" noTextEdit="1"/>
          </p:cNvSpPr>
          <p:nvPr>
            <p:ph type="sldImg"/>
          </p:nvPr>
        </p:nvSpPr>
        <p:spPr>
          <a:ln/>
        </p:spPr>
      </p:sp>
      <p:sp>
        <p:nvSpPr>
          <p:cNvPr id="1361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spect="1" noChangeArrowheads="1" noTextEdit="1"/>
          </p:cNvSpPr>
          <p:nvPr>
            <p:ph type="sldImg"/>
          </p:nvPr>
        </p:nvSpPr>
        <p:spPr>
          <a:ln/>
        </p:spPr>
      </p:sp>
      <p:sp>
        <p:nvSpPr>
          <p:cNvPr id="1372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Rot="1" noChangeAspect="1" noChangeArrowheads="1" noTextEdit="1"/>
          </p:cNvSpPr>
          <p:nvPr>
            <p:ph type="sldImg"/>
          </p:nvPr>
        </p:nvSpPr>
        <p:spPr>
          <a:ln/>
        </p:spPr>
      </p:sp>
      <p:sp>
        <p:nvSpPr>
          <p:cNvPr id="1382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spect="1" noChangeArrowheads="1" noTextEdit="1"/>
          </p:cNvSpPr>
          <p:nvPr>
            <p:ph type="sldImg"/>
          </p:nvPr>
        </p:nvSpPr>
        <p:spPr>
          <a:ln/>
        </p:spPr>
      </p:sp>
      <p:sp>
        <p:nvSpPr>
          <p:cNvPr id="1392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spect="1" noChangeArrowheads="1" noTextEdit="1"/>
          </p:cNvSpPr>
          <p:nvPr>
            <p:ph type="sldImg"/>
          </p:nvPr>
        </p:nvSpPr>
        <p:spPr>
          <a:ln/>
        </p:spPr>
      </p:sp>
      <p:sp>
        <p:nvSpPr>
          <p:cNvPr id="1402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spect="1" noChangeArrowheads="1" noTextEdit="1"/>
          </p:cNvSpPr>
          <p:nvPr>
            <p:ph type="sldImg"/>
          </p:nvPr>
        </p:nvSpPr>
        <p:spPr>
          <a:ln/>
        </p:spPr>
      </p:sp>
      <p:sp>
        <p:nvSpPr>
          <p:cNvPr id="1413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spect="1" noChangeArrowheads="1" noTextEdit="1"/>
          </p:cNvSpPr>
          <p:nvPr>
            <p:ph type="sldImg"/>
          </p:nvPr>
        </p:nvSpPr>
        <p:spPr>
          <a:ln/>
        </p:spPr>
      </p:sp>
      <p:sp>
        <p:nvSpPr>
          <p:cNvPr id="1423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rgbClr val="000030"/>
                </a:solidFill>
                <a:latin typeface="Times New Roman" pitchFamily="18" charset="0"/>
              </a:defRPr>
            </a:lvl1pPr>
            <a:lvl2pPr marL="742950" indent="-285750" eaLnBrk="0" hangingPunct="0">
              <a:defRPr sz="2400">
                <a:solidFill>
                  <a:srgbClr val="000030"/>
                </a:solidFill>
                <a:latin typeface="Times New Roman" pitchFamily="18" charset="0"/>
              </a:defRPr>
            </a:lvl2pPr>
            <a:lvl3pPr marL="1143000" indent="-228600" eaLnBrk="0" hangingPunct="0">
              <a:defRPr sz="2400">
                <a:solidFill>
                  <a:srgbClr val="000030"/>
                </a:solidFill>
                <a:latin typeface="Times New Roman" pitchFamily="18" charset="0"/>
              </a:defRPr>
            </a:lvl3pPr>
            <a:lvl4pPr marL="1600200" indent="-228600" eaLnBrk="0" hangingPunct="0">
              <a:defRPr sz="2400">
                <a:solidFill>
                  <a:srgbClr val="000030"/>
                </a:solidFill>
                <a:latin typeface="Times New Roman" pitchFamily="18" charset="0"/>
              </a:defRPr>
            </a:lvl4pPr>
            <a:lvl5pPr marL="2057400" indent="-228600" eaLnBrk="0" hangingPunct="0">
              <a:defRPr sz="2400">
                <a:solidFill>
                  <a:srgbClr val="000030"/>
                </a:solidFill>
                <a:latin typeface="Times New Roman" pitchFamily="18" charset="0"/>
              </a:defRPr>
            </a:lvl5pPr>
            <a:lvl6pPr marL="2514600" indent="-228600" eaLnBrk="0" fontAlgn="base" hangingPunct="0">
              <a:spcBef>
                <a:spcPct val="0"/>
              </a:spcBef>
              <a:spcAft>
                <a:spcPct val="0"/>
              </a:spcAft>
              <a:defRPr sz="2400">
                <a:solidFill>
                  <a:srgbClr val="000030"/>
                </a:solidFill>
                <a:latin typeface="Times New Roman" pitchFamily="18" charset="0"/>
              </a:defRPr>
            </a:lvl6pPr>
            <a:lvl7pPr marL="2971800" indent="-228600" eaLnBrk="0" fontAlgn="base" hangingPunct="0">
              <a:spcBef>
                <a:spcPct val="0"/>
              </a:spcBef>
              <a:spcAft>
                <a:spcPct val="0"/>
              </a:spcAft>
              <a:defRPr sz="2400">
                <a:solidFill>
                  <a:srgbClr val="000030"/>
                </a:solidFill>
                <a:latin typeface="Times New Roman" pitchFamily="18" charset="0"/>
              </a:defRPr>
            </a:lvl7pPr>
            <a:lvl8pPr marL="3429000" indent="-228600" eaLnBrk="0" fontAlgn="base" hangingPunct="0">
              <a:spcBef>
                <a:spcPct val="0"/>
              </a:spcBef>
              <a:spcAft>
                <a:spcPct val="0"/>
              </a:spcAft>
              <a:defRPr sz="2400">
                <a:solidFill>
                  <a:srgbClr val="000030"/>
                </a:solidFill>
                <a:latin typeface="Times New Roman" pitchFamily="18" charset="0"/>
              </a:defRPr>
            </a:lvl8pPr>
            <a:lvl9pPr marL="3886200" indent="-228600" eaLnBrk="0" fontAlgn="base" hangingPunct="0">
              <a:spcBef>
                <a:spcPct val="0"/>
              </a:spcBef>
              <a:spcAft>
                <a:spcPct val="0"/>
              </a:spcAft>
              <a:defRPr sz="2400">
                <a:solidFill>
                  <a:srgbClr val="000030"/>
                </a:solidFill>
                <a:latin typeface="Times New Roman" pitchFamily="18" charset="0"/>
              </a:defRPr>
            </a:lvl9pPr>
          </a:lstStyle>
          <a:p>
            <a:pPr algn="r"/>
            <a:fld id="{DE3A13BD-A94B-4F02-B8EA-75FA1D453F3F}" type="slidenum">
              <a:rPr lang="es-ES_tradnl" sz="1200"/>
              <a:pPr algn="r"/>
              <a:t>57</a:t>
            </a:fld>
            <a:endParaRPr lang="es-ES_tradnl" sz="1200"/>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spect="1" noChangeArrowheads="1" noTextEdit="1"/>
          </p:cNvSpPr>
          <p:nvPr>
            <p:ph type="sldImg"/>
          </p:nvPr>
        </p:nvSpPr>
        <p:spPr>
          <a:ln/>
        </p:spPr>
      </p:sp>
      <p:sp>
        <p:nvSpPr>
          <p:cNvPr id="1443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Rot="1" noChangeAspect="1" noChangeArrowheads="1" noTextEdit="1"/>
          </p:cNvSpPr>
          <p:nvPr>
            <p:ph type="sldImg"/>
          </p:nvPr>
        </p:nvSpPr>
        <p:spPr>
          <a:ln/>
        </p:spPr>
      </p:sp>
      <p:sp>
        <p:nvSpPr>
          <p:cNvPr id="1464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spect="1" noChangeArrowheads="1" noTextEdit="1"/>
          </p:cNvSpPr>
          <p:nvPr>
            <p:ph type="sldImg"/>
          </p:nvPr>
        </p:nvSpPr>
        <p:spPr>
          <a:ln/>
        </p:spPr>
      </p:sp>
      <p:sp>
        <p:nvSpPr>
          <p:cNvPr id="1474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ChangeArrowheads="1" noTextEdit="1"/>
          </p:cNvSpPr>
          <p:nvPr>
            <p:ph type="sldImg"/>
          </p:nvPr>
        </p:nvSpPr>
        <p:spPr>
          <a:ln/>
        </p:spPr>
      </p:sp>
      <p:sp>
        <p:nvSpPr>
          <p:cNvPr id="1484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a:ln/>
        </p:spPr>
      </p:sp>
      <p:sp>
        <p:nvSpPr>
          <p:cNvPr id="149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Rot="1" noChangeAspect="1" noChangeArrowheads="1" noTextEdit="1"/>
          </p:cNvSpPr>
          <p:nvPr>
            <p:ph type="sldImg"/>
          </p:nvPr>
        </p:nvSpPr>
        <p:spPr>
          <a:ln/>
        </p:spPr>
      </p:sp>
      <p:sp>
        <p:nvSpPr>
          <p:cNvPr id="150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Rot="1" noChangeAspect="1" noChangeArrowheads="1" noTextEdit="1"/>
          </p:cNvSpPr>
          <p:nvPr>
            <p:ph type="sldImg"/>
          </p:nvPr>
        </p:nvSpPr>
        <p:spPr>
          <a:ln/>
        </p:spPr>
      </p:sp>
      <p:sp>
        <p:nvSpPr>
          <p:cNvPr id="1525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a:ln/>
        </p:spPr>
      </p:sp>
      <p:sp>
        <p:nvSpPr>
          <p:cNvPr id="1536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Rot="1" noChangeAspect="1" noChangeArrowheads="1" noTextEdit="1"/>
          </p:cNvSpPr>
          <p:nvPr>
            <p:ph type="sldImg"/>
          </p:nvPr>
        </p:nvSpPr>
        <p:spPr>
          <a:ln/>
        </p:spPr>
      </p:sp>
      <p:sp>
        <p:nvSpPr>
          <p:cNvPr id="1546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Rot="1" noChangeAspect="1" noChangeArrowheads="1" noTextEdit="1"/>
          </p:cNvSpPr>
          <p:nvPr>
            <p:ph type="sldImg"/>
          </p:nvPr>
        </p:nvSpPr>
        <p:spPr>
          <a:ln/>
        </p:spPr>
      </p:sp>
      <p:sp>
        <p:nvSpPr>
          <p:cNvPr id="1556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F880F128-DB0C-4B0E-9382-D48C3B72B78C}" type="slidenum">
              <a:rPr lang="es-ES_tradnl"/>
              <a:pPr>
                <a:defRPr/>
              </a:pPr>
              <a:t>‹Nº›</a:t>
            </a:fld>
            <a:endParaRPr lang="es-ES_tradnl"/>
          </a:p>
        </p:txBody>
      </p:sp>
    </p:spTree>
    <p:extLst>
      <p:ext uri="{BB962C8B-B14F-4D97-AF65-F5344CB8AC3E}">
        <p14:creationId xmlns:p14="http://schemas.microsoft.com/office/powerpoint/2010/main" val="3032130969"/>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BD933DEC-2C1D-4B5F-B112-CA7F37C0A633}" type="slidenum">
              <a:rPr lang="es-ES_tradnl"/>
              <a:pPr>
                <a:defRPr/>
              </a:pPr>
              <a:t>‹Nº›</a:t>
            </a:fld>
            <a:endParaRPr lang="es-ES_tradnl"/>
          </a:p>
        </p:txBody>
      </p:sp>
    </p:spTree>
    <p:extLst>
      <p:ext uri="{BB962C8B-B14F-4D97-AF65-F5344CB8AC3E}">
        <p14:creationId xmlns:p14="http://schemas.microsoft.com/office/powerpoint/2010/main" val="2505503874"/>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A19D24BC-2E22-42A2-8723-BDD6499D1D71}" type="slidenum">
              <a:rPr lang="es-ES_tradnl"/>
              <a:pPr>
                <a:defRPr/>
              </a:pPr>
              <a:t>‹Nº›</a:t>
            </a:fld>
            <a:endParaRPr lang="es-ES_tradnl"/>
          </a:p>
        </p:txBody>
      </p:sp>
    </p:spTree>
    <p:extLst>
      <p:ext uri="{BB962C8B-B14F-4D97-AF65-F5344CB8AC3E}">
        <p14:creationId xmlns:p14="http://schemas.microsoft.com/office/powerpoint/2010/main" val="4055135805"/>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B2B6AD6B-D981-48FB-B481-63E97133F5A3}" type="slidenum">
              <a:rPr lang="es-ES_tradnl"/>
              <a:pPr>
                <a:defRPr/>
              </a:pPr>
              <a:t>‹Nº›</a:t>
            </a:fld>
            <a:endParaRPr lang="es-ES_tradnl"/>
          </a:p>
        </p:txBody>
      </p:sp>
    </p:spTree>
    <p:extLst>
      <p:ext uri="{BB962C8B-B14F-4D97-AF65-F5344CB8AC3E}">
        <p14:creationId xmlns:p14="http://schemas.microsoft.com/office/powerpoint/2010/main" val="222294209"/>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3C6F26B8-BABE-4419-8CB3-2C6824E9765B}" type="slidenum">
              <a:rPr lang="es-ES_tradnl"/>
              <a:pPr>
                <a:defRPr/>
              </a:pPr>
              <a:t>‹Nº›</a:t>
            </a:fld>
            <a:endParaRPr lang="es-ES_tradnl"/>
          </a:p>
        </p:txBody>
      </p:sp>
    </p:spTree>
    <p:extLst>
      <p:ext uri="{BB962C8B-B14F-4D97-AF65-F5344CB8AC3E}">
        <p14:creationId xmlns:p14="http://schemas.microsoft.com/office/powerpoint/2010/main" val="442750325"/>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DE3B128F-79FB-4BDB-805B-9FF96FD08AE1}" type="slidenum">
              <a:rPr lang="es-ES_tradnl"/>
              <a:pPr>
                <a:defRPr/>
              </a:pPr>
              <a:t>‹Nº›</a:t>
            </a:fld>
            <a:endParaRPr lang="es-ES_tradnl"/>
          </a:p>
        </p:txBody>
      </p:sp>
    </p:spTree>
    <p:extLst>
      <p:ext uri="{BB962C8B-B14F-4D97-AF65-F5344CB8AC3E}">
        <p14:creationId xmlns:p14="http://schemas.microsoft.com/office/powerpoint/2010/main" val="3978649554"/>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D38F7531-4909-4967-BB70-1D360D06EE8A}" type="slidenum">
              <a:rPr lang="es-ES_tradnl"/>
              <a:pPr>
                <a:defRPr/>
              </a:pPr>
              <a:t>‹Nº›</a:t>
            </a:fld>
            <a:endParaRPr lang="es-ES_tradnl"/>
          </a:p>
        </p:txBody>
      </p:sp>
    </p:spTree>
    <p:extLst>
      <p:ext uri="{BB962C8B-B14F-4D97-AF65-F5344CB8AC3E}">
        <p14:creationId xmlns:p14="http://schemas.microsoft.com/office/powerpoint/2010/main" val="3250481252"/>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892AB2AF-DDCF-49F6-9848-A3F6040C08D0}" type="slidenum">
              <a:rPr lang="es-ES_tradnl"/>
              <a:pPr>
                <a:defRPr/>
              </a:pPr>
              <a:t>‹Nº›</a:t>
            </a:fld>
            <a:endParaRPr lang="es-ES_tradnl"/>
          </a:p>
        </p:txBody>
      </p:sp>
    </p:spTree>
    <p:extLst>
      <p:ext uri="{BB962C8B-B14F-4D97-AF65-F5344CB8AC3E}">
        <p14:creationId xmlns:p14="http://schemas.microsoft.com/office/powerpoint/2010/main" val="3690558481"/>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510764D3-1942-43C3-B0DA-EC5B82E2997F}" type="slidenum">
              <a:rPr lang="es-ES_tradnl"/>
              <a:pPr>
                <a:defRPr/>
              </a:pPr>
              <a:t>‹Nº›</a:t>
            </a:fld>
            <a:endParaRPr lang="es-ES_tradnl"/>
          </a:p>
        </p:txBody>
      </p:sp>
    </p:spTree>
    <p:extLst>
      <p:ext uri="{BB962C8B-B14F-4D97-AF65-F5344CB8AC3E}">
        <p14:creationId xmlns:p14="http://schemas.microsoft.com/office/powerpoint/2010/main" val="2247016996"/>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8283720-EBCE-4C8F-B5AA-A498F5A11114}" type="slidenum">
              <a:rPr lang="es-ES_tradnl"/>
              <a:pPr>
                <a:defRPr/>
              </a:pPr>
              <a:t>‹Nº›</a:t>
            </a:fld>
            <a:endParaRPr lang="es-ES_tradnl"/>
          </a:p>
        </p:txBody>
      </p:sp>
    </p:spTree>
    <p:extLst>
      <p:ext uri="{BB962C8B-B14F-4D97-AF65-F5344CB8AC3E}">
        <p14:creationId xmlns:p14="http://schemas.microsoft.com/office/powerpoint/2010/main" val="2806791156"/>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297E8D31-35E7-4E9B-B693-BAD83B524EE6}" type="slidenum">
              <a:rPr lang="es-ES_tradnl"/>
              <a:pPr>
                <a:defRPr/>
              </a:pPr>
              <a:t>‹Nº›</a:t>
            </a:fld>
            <a:endParaRPr lang="es-ES_tradnl"/>
          </a:p>
        </p:txBody>
      </p:sp>
    </p:spTree>
    <p:extLst>
      <p:ext uri="{BB962C8B-B14F-4D97-AF65-F5344CB8AC3E}">
        <p14:creationId xmlns:p14="http://schemas.microsoft.com/office/powerpoint/2010/main" val="124769419"/>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798019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_tradnl" smtClean="0"/>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solidFill>
                  <a:schemeClr val="tx1"/>
                </a:solidFill>
                <a:latin typeface="+mn-lt"/>
              </a:defRPr>
            </a:lvl1pPr>
          </a:lstStyle>
          <a:p>
            <a:pPr>
              <a:defRPr/>
            </a:pPr>
            <a:endParaRPr lang="es-ES_tradnl"/>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solidFill>
                  <a:schemeClr val="tx1"/>
                </a:solidFill>
                <a:latin typeface="+mn-lt"/>
              </a:defRPr>
            </a:lvl1pPr>
          </a:lstStyle>
          <a:p>
            <a:pPr>
              <a:defRPr/>
            </a:pPr>
            <a:endParaRPr lang="es-ES_tradnl"/>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solidFill>
                  <a:schemeClr val="tx1"/>
                </a:solidFill>
                <a:latin typeface="+mn-lt"/>
              </a:defRPr>
            </a:lvl1pPr>
          </a:lstStyle>
          <a:p>
            <a:pPr>
              <a:defRPr/>
            </a:pPr>
            <a:fld id="{02B5C9E6-6664-40F2-8B0B-0B77BA99B694}"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p:wip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latin typeface="Arial"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1.xml"/><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43.jpeg"/></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4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52.xml"/><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5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5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solidFill>
          <a:srgbClr val="000030"/>
        </a:solidFill>
        <a:effectLst/>
      </p:bgPr>
    </p:bg>
    <p:spTree>
      <p:nvGrpSpPr>
        <p:cNvPr id="1" name=""/>
        <p:cNvGrpSpPr/>
        <p:nvPr/>
      </p:nvGrpSpPr>
      <p:grpSpPr>
        <a:xfrm>
          <a:off x="0" y="0"/>
          <a:ext cx="0" cy="0"/>
          <a:chOff x="0" y="0"/>
          <a:chExt cx="0" cy="0"/>
        </a:xfrm>
      </p:grpSpPr>
      <p:pic>
        <p:nvPicPr>
          <p:cNvPr id="2050" name="Picture 3" descr="C:\Documents and Settings\General\Escritorio\Vigo A Guardia\Vigo a Guarda 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228600"/>
            <a:ext cx="6049963" cy="6383338"/>
          </a:xfrm>
          <a:prstGeom prst="rect">
            <a:avLst/>
          </a:prstGeom>
          <a:noFill/>
          <a:ln w="76200">
            <a:solidFill>
              <a:srgbClr val="FFFF99"/>
            </a:solidFill>
            <a:miter lim="800000"/>
            <a:headEnd/>
            <a:tailEnd/>
          </a:ln>
          <a:extLst>
            <a:ext uri="{909E8E84-426E-40DD-AFC4-6F175D3DCCD1}">
              <a14:hiddenFill xmlns:a14="http://schemas.microsoft.com/office/drawing/2010/main">
                <a:solidFill>
                  <a:srgbClr val="FFFFFF"/>
                </a:solidFill>
              </a14:hiddenFill>
            </a:ext>
          </a:extLst>
        </p:spPr>
      </p:pic>
      <p:sp>
        <p:nvSpPr>
          <p:cNvPr id="2051" name="Rectangle 4"/>
          <p:cNvSpPr>
            <a:spLocks noGrp="1" noChangeArrowheads="1"/>
          </p:cNvSpPr>
          <p:nvPr>
            <p:ph type="title" idx="4294967295"/>
          </p:nvPr>
        </p:nvSpPr>
        <p:spPr>
          <a:xfrm>
            <a:off x="503238" y="2362200"/>
            <a:ext cx="1752600" cy="228600"/>
          </a:xfrm>
        </p:spPr>
        <p:txBody>
          <a:bodyPr/>
          <a:lstStyle/>
          <a:p>
            <a:r>
              <a:rPr lang="es-ES" sz="1800" b="1" i="1" smtClean="0">
                <a:solidFill>
                  <a:schemeClr val="bg1"/>
                </a:solidFill>
                <a:latin typeface="Galant" pitchFamily="2" charset="0"/>
              </a:rPr>
              <a:t>Ruta</a:t>
            </a:r>
            <a:endParaRPr lang="es-ES_tradnl" smtClean="0">
              <a:solidFill>
                <a:schemeClr val="tx1"/>
              </a:solidFill>
            </a:endParaRPr>
          </a:p>
        </p:txBody>
      </p:sp>
      <p:sp>
        <p:nvSpPr>
          <p:cNvPr id="2053" name="Rectangle 4"/>
          <p:cNvSpPr>
            <a:spLocks noChangeArrowheads="1"/>
          </p:cNvSpPr>
          <p:nvPr/>
        </p:nvSpPr>
        <p:spPr bwMode="auto">
          <a:xfrm>
            <a:off x="304800" y="3581400"/>
            <a:ext cx="202247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b="1" i="1" dirty="0">
                <a:solidFill>
                  <a:srgbClr val="FFFF00"/>
                </a:solidFill>
                <a:latin typeface="Galant" pitchFamily="2" charset="0"/>
              </a:rPr>
              <a:t>Vigo </a:t>
            </a:r>
            <a:br>
              <a:rPr lang="es-ES" b="1" i="1" dirty="0">
                <a:solidFill>
                  <a:srgbClr val="FFFF00"/>
                </a:solidFill>
                <a:latin typeface="Galant" pitchFamily="2" charset="0"/>
              </a:rPr>
            </a:br>
            <a:r>
              <a:rPr lang="es-ES" sz="2800" b="1" i="1" dirty="0">
                <a:solidFill>
                  <a:schemeClr val="bg1"/>
                </a:solidFill>
                <a:latin typeface="Galant" pitchFamily="2" charset="0"/>
              </a:rPr>
              <a:t/>
            </a:r>
            <a:br>
              <a:rPr lang="es-ES" sz="2800" b="1" i="1" dirty="0">
                <a:solidFill>
                  <a:schemeClr val="bg1"/>
                </a:solidFill>
                <a:latin typeface="Galant" pitchFamily="2" charset="0"/>
              </a:rPr>
            </a:br>
            <a:r>
              <a:rPr lang="es-ES" b="1" i="1" dirty="0">
                <a:solidFill>
                  <a:srgbClr val="FFFF00"/>
                </a:solidFill>
                <a:latin typeface="Galant" pitchFamily="2" charset="0"/>
              </a:rPr>
              <a:t>A  Guarda</a:t>
            </a:r>
            <a:endParaRPr lang="es-ES_tradnl" sz="4400" dirty="0">
              <a:solidFill>
                <a:schemeClr val="tx1"/>
              </a:solidFill>
            </a:endParaRPr>
          </a:p>
        </p:txBody>
      </p:sp>
      <p:sp>
        <p:nvSpPr>
          <p:cNvPr id="2055" name="Line 6"/>
          <p:cNvSpPr>
            <a:spLocks noChangeShapeType="1"/>
          </p:cNvSpPr>
          <p:nvPr/>
        </p:nvSpPr>
        <p:spPr bwMode="auto">
          <a:xfrm flipH="1">
            <a:off x="5486400" y="762000"/>
            <a:ext cx="381000" cy="228600"/>
          </a:xfrm>
          <a:prstGeom prst="line">
            <a:avLst/>
          </a:prstGeom>
          <a:noFill/>
          <a:ln w="38100">
            <a:solidFill>
              <a:srgbClr val="FFFF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2056" name="Line 6"/>
          <p:cNvSpPr>
            <a:spLocks noChangeShapeType="1"/>
          </p:cNvSpPr>
          <p:nvPr/>
        </p:nvSpPr>
        <p:spPr bwMode="auto">
          <a:xfrm flipH="1">
            <a:off x="4953000" y="1066800"/>
            <a:ext cx="457200" cy="381000"/>
          </a:xfrm>
          <a:prstGeom prst="line">
            <a:avLst/>
          </a:prstGeom>
          <a:noFill/>
          <a:ln w="38100">
            <a:solidFill>
              <a:srgbClr val="FFFF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2057" name="Line 6"/>
          <p:cNvSpPr>
            <a:spLocks noChangeShapeType="1"/>
          </p:cNvSpPr>
          <p:nvPr/>
        </p:nvSpPr>
        <p:spPr bwMode="auto">
          <a:xfrm flipH="1">
            <a:off x="4800600" y="1447800"/>
            <a:ext cx="152400" cy="457200"/>
          </a:xfrm>
          <a:prstGeom prst="line">
            <a:avLst/>
          </a:prstGeom>
          <a:noFill/>
          <a:ln w="38100">
            <a:solidFill>
              <a:srgbClr val="FFFF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2058" name="Line 6"/>
          <p:cNvSpPr>
            <a:spLocks noChangeShapeType="1"/>
          </p:cNvSpPr>
          <p:nvPr/>
        </p:nvSpPr>
        <p:spPr bwMode="auto">
          <a:xfrm>
            <a:off x="4800600" y="1981200"/>
            <a:ext cx="228600" cy="381000"/>
          </a:xfrm>
          <a:prstGeom prst="line">
            <a:avLst/>
          </a:prstGeom>
          <a:noFill/>
          <a:ln w="38100">
            <a:solidFill>
              <a:srgbClr val="FFFF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2059" name="Line 6"/>
          <p:cNvSpPr>
            <a:spLocks noChangeShapeType="1"/>
          </p:cNvSpPr>
          <p:nvPr/>
        </p:nvSpPr>
        <p:spPr bwMode="auto">
          <a:xfrm flipH="1">
            <a:off x="4495800" y="2362200"/>
            <a:ext cx="533400" cy="228600"/>
          </a:xfrm>
          <a:prstGeom prst="line">
            <a:avLst/>
          </a:prstGeom>
          <a:noFill/>
          <a:ln w="38100">
            <a:solidFill>
              <a:srgbClr val="FFFF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2060" name="Line 6"/>
          <p:cNvSpPr>
            <a:spLocks noChangeShapeType="1"/>
          </p:cNvSpPr>
          <p:nvPr/>
        </p:nvSpPr>
        <p:spPr bwMode="auto">
          <a:xfrm flipH="1">
            <a:off x="3886200" y="2590800"/>
            <a:ext cx="533400" cy="228600"/>
          </a:xfrm>
          <a:prstGeom prst="line">
            <a:avLst/>
          </a:prstGeom>
          <a:noFill/>
          <a:ln w="38100">
            <a:solidFill>
              <a:srgbClr val="FFFF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2061" name="Line 6"/>
          <p:cNvSpPr>
            <a:spLocks noChangeShapeType="1"/>
          </p:cNvSpPr>
          <p:nvPr/>
        </p:nvSpPr>
        <p:spPr bwMode="auto">
          <a:xfrm>
            <a:off x="4114800" y="4724400"/>
            <a:ext cx="76200" cy="1600200"/>
          </a:xfrm>
          <a:prstGeom prst="line">
            <a:avLst/>
          </a:prstGeom>
          <a:noFill/>
          <a:ln w="38100">
            <a:solidFill>
              <a:srgbClr val="FFFF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2062" name="Line 6"/>
          <p:cNvSpPr>
            <a:spLocks noChangeShapeType="1"/>
          </p:cNvSpPr>
          <p:nvPr/>
        </p:nvSpPr>
        <p:spPr bwMode="auto">
          <a:xfrm>
            <a:off x="3886200" y="2819400"/>
            <a:ext cx="228600" cy="914400"/>
          </a:xfrm>
          <a:prstGeom prst="line">
            <a:avLst/>
          </a:prstGeom>
          <a:noFill/>
          <a:ln w="38100">
            <a:solidFill>
              <a:srgbClr val="FFFF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2063" name="Line 6"/>
          <p:cNvSpPr>
            <a:spLocks noChangeShapeType="1"/>
          </p:cNvSpPr>
          <p:nvPr/>
        </p:nvSpPr>
        <p:spPr bwMode="auto">
          <a:xfrm flipH="1">
            <a:off x="4114800" y="3733800"/>
            <a:ext cx="0" cy="762000"/>
          </a:xfrm>
          <a:prstGeom prst="line">
            <a:avLst/>
          </a:prstGeom>
          <a:noFill/>
          <a:ln w="38100">
            <a:solidFill>
              <a:srgbClr val="FFFF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2065" name="Rectangle 4"/>
          <p:cNvSpPr>
            <a:spLocks noChangeArrowheads="1"/>
          </p:cNvSpPr>
          <p:nvPr/>
        </p:nvSpPr>
        <p:spPr bwMode="auto">
          <a:xfrm>
            <a:off x="381000" y="5589588"/>
            <a:ext cx="1981200"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400" b="1" i="1">
                <a:solidFill>
                  <a:srgbClr val="99FF66"/>
                </a:solidFill>
                <a:latin typeface="Galant" pitchFamily="2" charset="0"/>
              </a:rPr>
              <a:t>Avance automático (recomendado)</a:t>
            </a:r>
          </a:p>
          <a:p>
            <a:pPr algn="ctr" eaLnBrk="0" hangingPunct="0"/>
            <a:r>
              <a:rPr lang="es-ES" sz="1400" b="1" i="1">
                <a:solidFill>
                  <a:srgbClr val="99FF66"/>
                </a:solidFill>
                <a:latin typeface="Galant" pitchFamily="2" charset="0"/>
              </a:rPr>
              <a:t>14-04-2010</a:t>
            </a:r>
            <a:endParaRPr lang="es-ES_tradnl" sz="4400">
              <a:solidFill>
                <a:schemeClr val="tx1"/>
              </a:solidFill>
            </a:endParaRPr>
          </a:p>
        </p:txBody>
      </p:sp>
      <p:sp>
        <p:nvSpPr>
          <p:cNvPr id="2066" name="Rectangle 4"/>
          <p:cNvSpPr>
            <a:spLocks noChangeArrowheads="1"/>
          </p:cNvSpPr>
          <p:nvPr/>
        </p:nvSpPr>
        <p:spPr bwMode="auto">
          <a:xfrm>
            <a:off x="2286000" y="6400800"/>
            <a:ext cx="3048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400" b="1" i="1">
                <a:solidFill>
                  <a:srgbClr val="000066"/>
                </a:solidFill>
                <a:latin typeface="Galant" pitchFamily="2" charset="0"/>
              </a:rPr>
              <a:t>.</a:t>
            </a:r>
            <a:endParaRPr lang="es-ES_tradnl" sz="4400">
              <a:solidFill>
                <a:schemeClr val="tx1"/>
              </a:solidFill>
            </a:endParaRPr>
          </a:p>
        </p:txBody>
      </p:sp>
    </p:spTree>
  </p:cSld>
  <p:clrMapOvr>
    <a:masterClrMapping/>
  </p:clrMapOvr>
  <p:transition spd="slow" advTm="12000">
    <p:wipe/>
    <p:sndAc>
      <p:stSnd loop="1">
        <p:snd r:embed="rId3" name="Andre Rieu Amazing grace.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0" nodeType="afterEffect">
                                  <p:stCondLst>
                                    <p:cond delay="0"/>
                                  </p:stCondLst>
                                  <p:iterate type="wd">
                                    <p:tmPct val="100000"/>
                                  </p:iterate>
                                  <p:childTnLst>
                                    <p:set>
                                      <p:cBhvr>
                                        <p:cTn id="6" dur="1" fill="hold">
                                          <p:stCondLst>
                                            <p:cond delay="0"/>
                                          </p:stCondLst>
                                        </p:cTn>
                                        <p:tgtEl>
                                          <p:spTgt spid="2051"/>
                                        </p:tgtEl>
                                        <p:attrNameLst>
                                          <p:attrName>style.visibility</p:attrName>
                                        </p:attrNameLst>
                                      </p:cBhvr>
                                      <p:to>
                                        <p:strVal val="visible"/>
                                      </p:to>
                                    </p:set>
                                    <p:anim calcmode="lin" valueType="num">
                                      <p:cBhvr>
                                        <p:cTn id="7" dur="300" fill="hold"/>
                                        <p:tgtEl>
                                          <p:spTgt spid="2051"/>
                                        </p:tgtEl>
                                        <p:attrNameLst>
                                          <p:attrName>ppt_x</p:attrName>
                                        </p:attrNameLst>
                                      </p:cBhvr>
                                      <p:tavLst>
                                        <p:tav tm="0">
                                          <p:val>
                                            <p:strVal val="#ppt_x-#ppt_w/2"/>
                                          </p:val>
                                        </p:tav>
                                        <p:tav tm="100000">
                                          <p:val>
                                            <p:strVal val="#ppt_x"/>
                                          </p:val>
                                        </p:tav>
                                      </p:tavLst>
                                    </p:anim>
                                    <p:anim calcmode="lin" valueType="num">
                                      <p:cBhvr>
                                        <p:cTn id="8" dur="300" fill="hold"/>
                                        <p:tgtEl>
                                          <p:spTgt spid="2051"/>
                                        </p:tgtEl>
                                        <p:attrNameLst>
                                          <p:attrName>ppt_y</p:attrName>
                                        </p:attrNameLst>
                                      </p:cBhvr>
                                      <p:tavLst>
                                        <p:tav tm="0">
                                          <p:val>
                                            <p:strVal val="#ppt_y"/>
                                          </p:val>
                                        </p:tav>
                                        <p:tav tm="100000">
                                          <p:val>
                                            <p:strVal val="#ppt_y"/>
                                          </p:val>
                                        </p:tav>
                                      </p:tavLst>
                                    </p:anim>
                                    <p:anim calcmode="lin" valueType="num">
                                      <p:cBhvr>
                                        <p:cTn id="9" dur="300" fill="hold"/>
                                        <p:tgtEl>
                                          <p:spTgt spid="2051"/>
                                        </p:tgtEl>
                                        <p:attrNameLst>
                                          <p:attrName>ppt_w</p:attrName>
                                        </p:attrNameLst>
                                      </p:cBhvr>
                                      <p:tavLst>
                                        <p:tav tm="0">
                                          <p:val>
                                            <p:fltVal val="0"/>
                                          </p:val>
                                        </p:tav>
                                        <p:tav tm="100000">
                                          <p:val>
                                            <p:strVal val="#ppt_w"/>
                                          </p:val>
                                        </p:tav>
                                      </p:tavLst>
                                    </p:anim>
                                    <p:anim calcmode="lin" valueType="num">
                                      <p:cBhvr>
                                        <p:cTn id="10" dur="300" fill="hold"/>
                                        <p:tgtEl>
                                          <p:spTgt spid="2051"/>
                                        </p:tgtEl>
                                        <p:attrNameLst>
                                          <p:attrName>ppt_h</p:attrName>
                                        </p:attrNameLst>
                                      </p:cBhvr>
                                      <p:tavLst>
                                        <p:tav tm="0">
                                          <p:val>
                                            <p:strVal val="#ppt_h"/>
                                          </p:val>
                                        </p:tav>
                                        <p:tav tm="100000">
                                          <p:val>
                                            <p:strVal val="#ppt_h"/>
                                          </p:val>
                                        </p:tav>
                                      </p:tavLst>
                                    </p:anim>
                                  </p:childTnLst>
                                </p:cTn>
                              </p:par>
                            </p:childTnLst>
                          </p:cTn>
                        </p:par>
                        <p:par>
                          <p:cTn id="11" fill="hold" nodeType="afterGroup">
                            <p:stCondLst>
                              <p:cond delay="300"/>
                            </p:stCondLst>
                            <p:childTnLst>
                              <p:par>
                                <p:cTn id="12" presetID="2" presetClass="entr" presetSubtype="12" fill="hold" grpId="0" nodeType="afterEffect">
                                  <p:stCondLst>
                                    <p:cond delay="0"/>
                                  </p:stCondLst>
                                  <p:iterate type="lt">
                                    <p:tmPct val="100000"/>
                                  </p:iterate>
                                  <p:childTnLst>
                                    <p:set>
                                      <p:cBhvr>
                                        <p:cTn id="13" dur="1" fill="hold">
                                          <p:stCondLst>
                                            <p:cond delay="0"/>
                                          </p:stCondLst>
                                        </p:cTn>
                                        <p:tgtEl>
                                          <p:spTgt spid="2053"/>
                                        </p:tgtEl>
                                        <p:attrNameLst>
                                          <p:attrName>style.visibility</p:attrName>
                                        </p:attrNameLst>
                                      </p:cBhvr>
                                      <p:to>
                                        <p:strVal val="visible"/>
                                      </p:to>
                                    </p:set>
                                    <p:anim calcmode="lin" valueType="num">
                                      <p:cBhvr additive="base">
                                        <p:cTn id="14" dur="75" fill="hold"/>
                                        <p:tgtEl>
                                          <p:spTgt spid="2053"/>
                                        </p:tgtEl>
                                        <p:attrNameLst>
                                          <p:attrName>ppt_x</p:attrName>
                                        </p:attrNameLst>
                                      </p:cBhvr>
                                      <p:tavLst>
                                        <p:tav tm="0">
                                          <p:val>
                                            <p:strVal val="0-#ppt_w/2"/>
                                          </p:val>
                                        </p:tav>
                                        <p:tav tm="100000">
                                          <p:val>
                                            <p:strVal val="#ppt_x"/>
                                          </p:val>
                                        </p:tav>
                                      </p:tavLst>
                                    </p:anim>
                                    <p:anim calcmode="lin" valueType="num">
                                      <p:cBhvr additive="base">
                                        <p:cTn id="15" dur="75" fill="hold"/>
                                        <p:tgtEl>
                                          <p:spTgt spid="2053"/>
                                        </p:tgtEl>
                                        <p:attrNameLst>
                                          <p:attrName>ppt_y</p:attrName>
                                        </p:attrNameLst>
                                      </p:cBhvr>
                                      <p:tavLst>
                                        <p:tav tm="0">
                                          <p:val>
                                            <p:strVal val="1+#ppt_h/2"/>
                                          </p:val>
                                        </p:tav>
                                        <p:tav tm="100000">
                                          <p:val>
                                            <p:strVal val="#ppt_y"/>
                                          </p:val>
                                        </p:tav>
                                      </p:tavLst>
                                    </p:anim>
                                  </p:childTnLst>
                                </p:cTn>
                              </p:par>
                            </p:childTnLst>
                          </p:cTn>
                        </p:par>
                        <p:par>
                          <p:cTn id="16" fill="hold" nodeType="afterGroup">
                            <p:stCondLst>
                              <p:cond delay="1125"/>
                            </p:stCondLst>
                            <p:childTnLst>
                              <p:par>
                                <p:cTn id="17" presetID="22" presetClass="entr" presetSubtype="1" fill="hold" grpId="0" nodeType="afterEffect">
                                  <p:stCondLst>
                                    <p:cond delay="1000"/>
                                  </p:stCondLst>
                                  <p:childTnLst>
                                    <p:set>
                                      <p:cBhvr>
                                        <p:cTn id="18" dur="1" fill="hold">
                                          <p:stCondLst>
                                            <p:cond delay="0"/>
                                          </p:stCondLst>
                                        </p:cTn>
                                        <p:tgtEl>
                                          <p:spTgt spid="2055"/>
                                        </p:tgtEl>
                                        <p:attrNameLst>
                                          <p:attrName>style.visibility</p:attrName>
                                        </p:attrNameLst>
                                      </p:cBhvr>
                                      <p:to>
                                        <p:strVal val="visible"/>
                                      </p:to>
                                    </p:set>
                                    <p:animEffect transition="in" filter="wipe(up)">
                                      <p:cBhvr>
                                        <p:cTn id="19" dur="500"/>
                                        <p:tgtEl>
                                          <p:spTgt spid="2055"/>
                                        </p:tgtEl>
                                      </p:cBhvr>
                                    </p:animEffect>
                                  </p:childTnLst>
                                </p:cTn>
                              </p:par>
                            </p:childTnLst>
                          </p:cTn>
                        </p:par>
                        <p:par>
                          <p:cTn id="20" fill="hold" nodeType="afterGroup">
                            <p:stCondLst>
                              <p:cond delay="2625"/>
                            </p:stCondLst>
                            <p:childTnLst>
                              <p:par>
                                <p:cTn id="21" presetID="22" presetClass="entr" presetSubtype="1" fill="hold" grpId="0" nodeType="afterEffect">
                                  <p:stCondLst>
                                    <p:cond delay="1000"/>
                                  </p:stCondLst>
                                  <p:childTnLst>
                                    <p:set>
                                      <p:cBhvr>
                                        <p:cTn id="22" dur="1" fill="hold">
                                          <p:stCondLst>
                                            <p:cond delay="0"/>
                                          </p:stCondLst>
                                        </p:cTn>
                                        <p:tgtEl>
                                          <p:spTgt spid="2056"/>
                                        </p:tgtEl>
                                        <p:attrNameLst>
                                          <p:attrName>style.visibility</p:attrName>
                                        </p:attrNameLst>
                                      </p:cBhvr>
                                      <p:to>
                                        <p:strVal val="visible"/>
                                      </p:to>
                                    </p:set>
                                    <p:animEffect transition="in" filter="wipe(up)">
                                      <p:cBhvr>
                                        <p:cTn id="23" dur="500"/>
                                        <p:tgtEl>
                                          <p:spTgt spid="2056"/>
                                        </p:tgtEl>
                                      </p:cBhvr>
                                    </p:animEffect>
                                  </p:childTnLst>
                                </p:cTn>
                              </p:par>
                            </p:childTnLst>
                          </p:cTn>
                        </p:par>
                        <p:par>
                          <p:cTn id="24" fill="hold" nodeType="afterGroup">
                            <p:stCondLst>
                              <p:cond delay="4125"/>
                            </p:stCondLst>
                            <p:childTnLst>
                              <p:par>
                                <p:cTn id="25" presetID="22" presetClass="entr" presetSubtype="1" fill="hold" grpId="0" nodeType="afterEffect">
                                  <p:stCondLst>
                                    <p:cond delay="1000"/>
                                  </p:stCondLst>
                                  <p:childTnLst>
                                    <p:set>
                                      <p:cBhvr>
                                        <p:cTn id="26" dur="1" fill="hold">
                                          <p:stCondLst>
                                            <p:cond delay="0"/>
                                          </p:stCondLst>
                                        </p:cTn>
                                        <p:tgtEl>
                                          <p:spTgt spid="2057"/>
                                        </p:tgtEl>
                                        <p:attrNameLst>
                                          <p:attrName>style.visibility</p:attrName>
                                        </p:attrNameLst>
                                      </p:cBhvr>
                                      <p:to>
                                        <p:strVal val="visible"/>
                                      </p:to>
                                    </p:set>
                                    <p:animEffect transition="in" filter="wipe(up)">
                                      <p:cBhvr>
                                        <p:cTn id="27" dur="500"/>
                                        <p:tgtEl>
                                          <p:spTgt spid="2057"/>
                                        </p:tgtEl>
                                      </p:cBhvr>
                                    </p:animEffect>
                                  </p:childTnLst>
                                </p:cTn>
                              </p:par>
                            </p:childTnLst>
                          </p:cTn>
                        </p:par>
                        <p:par>
                          <p:cTn id="28" fill="hold" nodeType="afterGroup">
                            <p:stCondLst>
                              <p:cond delay="5625"/>
                            </p:stCondLst>
                            <p:childTnLst>
                              <p:par>
                                <p:cTn id="29" presetID="22" presetClass="entr" presetSubtype="1" fill="hold" grpId="0" nodeType="afterEffect">
                                  <p:stCondLst>
                                    <p:cond delay="1000"/>
                                  </p:stCondLst>
                                  <p:childTnLst>
                                    <p:set>
                                      <p:cBhvr>
                                        <p:cTn id="30" dur="1" fill="hold">
                                          <p:stCondLst>
                                            <p:cond delay="0"/>
                                          </p:stCondLst>
                                        </p:cTn>
                                        <p:tgtEl>
                                          <p:spTgt spid="2058"/>
                                        </p:tgtEl>
                                        <p:attrNameLst>
                                          <p:attrName>style.visibility</p:attrName>
                                        </p:attrNameLst>
                                      </p:cBhvr>
                                      <p:to>
                                        <p:strVal val="visible"/>
                                      </p:to>
                                    </p:set>
                                    <p:animEffect transition="in" filter="wipe(up)">
                                      <p:cBhvr>
                                        <p:cTn id="31" dur="500"/>
                                        <p:tgtEl>
                                          <p:spTgt spid="2058"/>
                                        </p:tgtEl>
                                      </p:cBhvr>
                                    </p:animEffect>
                                  </p:childTnLst>
                                </p:cTn>
                              </p:par>
                            </p:childTnLst>
                          </p:cTn>
                        </p:par>
                        <p:par>
                          <p:cTn id="32" fill="hold" nodeType="afterGroup">
                            <p:stCondLst>
                              <p:cond delay="7125"/>
                            </p:stCondLst>
                            <p:childTnLst>
                              <p:par>
                                <p:cTn id="33" presetID="22" presetClass="entr" presetSubtype="1" fill="hold" grpId="0" nodeType="afterEffect">
                                  <p:stCondLst>
                                    <p:cond delay="1000"/>
                                  </p:stCondLst>
                                  <p:childTnLst>
                                    <p:set>
                                      <p:cBhvr>
                                        <p:cTn id="34" dur="1" fill="hold">
                                          <p:stCondLst>
                                            <p:cond delay="0"/>
                                          </p:stCondLst>
                                        </p:cTn>
                                        <p:tgtEl>
                                          <p:spTgt spid="2059"/>
                                        </p:tgtEl>
                                        <p:attrNameLst>
                                          <p:attrName>style.visibility</p:attrName>
                                        </p:attrNameLst>
                                      </p:cBhvr>
                                      <p:to>
                                        <p:strVal val="visible"/>
                                      </p:to>
                                    </p:set>
                                    <p:animEffect transition="in" filter="wipe(up)">
                                      <p:cBhvr>
                                        <p:cTn id="35" dur="500"/>
                                        <p:tgtEl>
                                          <p:spTgt spid="2059"/>
                                        </p:tgtEl>
                                      </p:cBhvr>
                                    </p:animEffect>
                                  </p:childTnLst>
                                </p:cTn>
                              </p:par>
                            </p:childTnLst>
                          </p:cTn>
                        </p:par>
                        <p:par>
                          <p:cTn id="36" fill="hold" nodeType="afterGroup">
                            <p:stCondLst>
                              <p:cond delay="8625"/>
                            </p:stCondLst>
                            <p:childTnLst>
                              <p:par>
                                <p:cTn id="37" presetID="22" presetClass="entr" presetSubtype="1" fill="hold" grpId="0" nodeType="afterEffect">
                                  <p:stCondLst>
                                    <p:cond delay="1000"/>
                                  </p:stCondLst>
                                  <p:childTnLst>
                                    <p:set>
                                      <p:cBhvr>
                                        <p:cTn id="38" dur="1" fill="hold">
                                          <p:stCondLst>
                                            <p:cond delay="0"/>
                                          </p:stCondLst>
                                        </p:cTn>
                                        <p:tgtEl>
                                          <p:spTgt spid="2060"/>
                                        </p:tgtEl>
                                        <p:attrNameLst>
                                          <p:attrName>style.visibility</p:attrName>
                                        </p:attrNameLst>
                                      </p:cBhvr>
                                      <p:to>
                                        <p:strVal val="visible"/>
                                      </p:to>
                                    </p:set>
                                    <p:animEffect transition="in" filter="wipe(up)">
                                      <p:cBhvr>
                                        <p:cTn id="39" dur="500"/>
                                        <p:tgtEl>
                                          <p:spTgt spid="2060"/>
                                        </p:tgtEl>
                                      </p:cBhvr>
                                    </p:animEffect>
                                  </p:childTnLst>
                                </p:cTn>
                              </p:par>
                            </p:childTnLst>
                          </p:cTn>
                        </p:par>
                        <p:par>
                          <p:cTn id="40" fill="hold" nodeType="afterGroup">
                            <p:stCondLst>
                              <p:cond delay="10125"/>
                            </p:stCondLst>
                            <p:childTnLst>
                              <p:par>
                                <p:cTn id="41" presetID="22" presetClass="entr" presetSubtype="1" fill="hold" grpId="0" nodeType="afterEffect">
                                  <p:stCondLst>
                                    <p:cond delay="1000"/>
                                  </p:stCondLst>
                                  <p:childTnLst>
                                    <p:set>
                                      <p:cBhvr>
                                        <p:cTn id="42" dur="1" fill="hold">
                                          <p:stCondLst>
                                            <p:cond delay="0"/>
                                          </p:stCondLst>
                                        </p:cTn>
                                        <p:tgtEl>
                                          <p:spTgt spid="2062"/>
                                        </p:tgtEl>
                                        <p:attrNameLst>
                                          <p:attrName>style.visibility</p:attrName>
                                        </p:attrNameLst>
                                      </p:cBhvr>
                                      <p:to>
                                        <p:strVal val="visible"/>
                                      </p:to>
                                    </p:set>
                                    <p:animEffect transition="in" filter="wipe(up)">
                                      <p:cBhvr>
                                        <p:cTn id="43" dur="500"/>
                                        <p:tgtEl>
                                          <p:spTgt spid="2062"/>
                                        </p:tgtEl>
                                      </p:cBhvr>
                                    </p:animEffect>
                                  </p:childTnLst>
                                </p:cTn>
                              </p:par>
                            </p:childTnLst>
                          </p:cTn>
                        </p:par>
                        <p:par>
                          <p:cTn id="44" fill="hold" nodeType="afterGroup">
                            <p:stCondLst>
                              <p:cond delay="11625"/>
                            </p:stCondLst>
                            <p:childTnLst>
                              <p:par>
                                <p:cTn id="45" presetID="22" presetClass="entr" presetSubtype="1" fill="hold" grpId="0" nodeType="afterEffect">
                                  <p:stCondLst>
                                    <p:cond delay="1000"/>
                                  </p:stCondLst>
                                  <p:childTnLst>
                                    <p:set>
                                      <p:cBhvr>
                                        <p:cTn id="46" dur="1" fill="hold">
                                          <p:stCondLst>
                                            <p:cond delay="0"/>
                                          </p:stCondLst>
                                        </p:cTn>
                                        <p:tgtEl>
                                          <p:spTgt spid="2063"/>
                                        </p:tgtEl>
                                        <p:attrNameLst>
                                          <p:attrName>style.visibility</p:attrName>
                                        </p:attrNameLst>
                                      </p:cBhvr>
                                      <p:to>
                                        <p:strVal val="visible"/>
                                      </p:to>
                                    </p:set>
                                    <p:animEffect transition="in" filter="wipe(up)">
                                      <p:cBhvr>
                                        <p:cTn id="47" dur="500"/>
                                        <p:tgtEl>
                                          <p:spTgt spid="2063"/>
                                        </p:tgtEl>
                                      </p:cBhvr>
                                    </p:animEffect>
                                  </p:childTnLst>
                                </p:cTn>
                              </p:par>
                            </p:childTnLst>
                          </p:cTn>
                        </p:par>
                        <p:par>
                          <p:cTn id="48" fill="hold" nodeType="afterGroup">
                            <p:stCondLst>
                              <p:cond delay="13125"/>
                            </p:stCondLst>
                            <p:childTnLst>
                              <p:par>
                                <p:cTn id="49" presetID="22" presetClass="entr" presetSubtype="1" fill="hold" grpId="0" nodeType="afterEffect">
                                  <p:stCondLst>
                                    <p:cond delay="1000"/>
                                  </p:stCondLst>
                                  <p:childTnLst>
                                    <p:set>
                                      <p:cBhvr>
                                        <p:cTn id="50" dur="1" fill="hold">
                                          <p:stCondLst>
                                            <p:cond delay="0"/>
                                          </p:stCondLst>
                                        </p:cTn>
                                        <p:tgtEl>
                                          <p:spTgt spid="2061"/>
                                        </p:tgtEl>
                                        <p:attrNameLst>
                                          <p:attrName>style.visibility</p:attrName>
                                        </p:attrNameLst>
                                      </p:cBhvr>
                                      <p:to>
                                        <p:strVal val="visible"/>
                                      </p:to>
                                    </p:set>
                                    <p:animEffect transition="in" filter="wipe(up)">
                                      <p:cBhvr>
                                        <p:cTn id="51" dur="500"/>
                                        <p:tgtEl>
                                          <p:spTgt spid="2061"/>
                                        </p:tgtEl>
                                      </p:cBhvr>
                                    </p:animEffect>
                                  </p:childTnLst>
                                </p:cTn>
                              </p:par>
                            </p:childTnLst>
                          </p:cTn>
                        </p:par>
                        <p:par>
                          <p:cTn id="52" fill="hold" nodeType="afterGroup">
                            <p:stCondLst>
                              <p:cond delay="14625"/>
                            </p:stCondLst>
                            <p:childTnLst>
                              <p:par>
                                <p:cTn id="53" presetID="17" presetClass="entr" presetSubtype="8" fill="hold" grpId="0" nodeType="afterEffect">
                                  <p:stCondLst>
                                    <p:cond delay="0"/>
                                  </p:stCondLst>
                                  <p:iterate type="wd">
                                    <p:tmPct val="100000"/>
                                  </p:iterate>
                                  <p:childTnLst>
                                    <p:set>
                                      <p:cBhvr>
                                        <p:cTn id="54" dur="1" fill="hold">
                                          <p:stCondLst>
                                            <p:cond delay="0"/>
                                          </p:stCondLst>
                                        </p:cTn>
                                        <p:tgtEl>
                                          <p:spTgt spid="2065">
                                            <p:txEl>
                                              <p:charRg st="4294967295" end="4294967295"/>
                                            </p:txEl>
                                          </p:spTgt>
                                        </p:tgtEl>
                                        <p:attrNameLst>
                                          <p:attrName>style.visibility</p:attrName>
                                        </p:attrNameLst>
                                      </p:cBhvr>
                                      <p:to>
                                        <p:strVal val="visible"/>
                                      </p:to>
                                    </p:set>
                                    <p:anim calcmode="lin" valueType="num">
                                      <p:cBhvr>
                                        <p:cTn id="55" dur="300" fill="hold"/>
                                        <p:tgtEl>
                                          <p:spTgt spid="2065">
                                            <p:txEl>
                                              <p:charRg st="4294967295" end="4294967295"/>
                                            </p:txEl>
                                          </p:spTgt>
                                        </p:tgtEl>
                                        <p:attrNameLst>
                                          <p:attrName>ppt_x</p:attrName>
                                        </p:attrNameLst>
                                      </p:cBhvr>
                                      <p:tavLst>
                                        <p:tav tm="0">
                                          <p:val>
                                            <p:strVal val="#ppt_x-#ppt_w/2"/>
                                          </p:val>
                                        </p:tav>
                                        <p:tav tm="100000">
                                          <p:val>
                                            <p:strVal val="#ppt_x"/>
                                          </p:val>
                                        </p:tav>
                                      </p:tavLst>
                                    </p:anim>
                                    <p:anim calcmode="lin" valueType="num">
                                      <p:cBhvr>
                                        <p:cTn id="56" dur="300" fill="hold"/>
                                        <p:tgtEl>
                                          <p:spTgt spid="2065">
                                            <p:txEl>
                                              <p:charRg st="4294967295" end="4294967295"/>
                                            </p:txEl>
                                          </p:spTgt>
                                        </p:tgtEl>
                                        <p:attrNameLst>
                                          <p:attrName>ppt_y</p:attrName>
                                        </p:attrNameLst>
                                      </p:cBhvr>
                                      <p:tavLst>
                                        <p:tav tm="0">
                                          <p:val>
                                            <p:strVal val="#ppt_y"/>
                                          </p:val>
                                        </p:tav>
                                        <p:tav tm="100000">
                                          <p:val>
                                            <p:strVal val="#ppt_y"/>
                                          </p:val>
                                        </p:tav>
                                      </p:tavLst>
                                    </p:anim>
                                    <p:anim calcmode="lin" valueType="num">
                                      <p:cBhvr>
                                        <p:cTn id="57" dur="300" fill="hold"/>
                                        <p:tgtEl>
                                          <p:spTgt spid="2065">
                                            <p:txEl>
                                              <p:charRg st="4294967295" end="4294967295"/>
                                            </p:txEl>
                                          </p:spTgt>
                                        </p:tgtEl>
                                        <p:attrNameLst>
                                          <p:attrName>ppt_w</p:attrName>
                                        </p:attrNameLst>
                                      </p:cBhvr>
                                      <p:tavLst>
                                        <p:tav tm="0">
                                          <p:val>
                                            <p:fltVal val="0"/>
                                          </p:val>
                                        </p:tav>
                                        <p:tav tm="100000">
                                          <p:val>
                                            <p:strVal val="#ppt_w"/>
                                          </p:val>
                                        </p:tav>
                                      </p:tavLst>
                                    </p:anim>
                                    <p:anim calcmode="lin" valueType="num">
                                      <p:cBhvr>
                                        <p:cTn id="58" dur="300" fill="hold"/>
                                        <p:tgtEl>
                                          <p:spTgt spid="2065">
                                            <p:txEl>
                                              <p:charRg st="4294967295" end="4294967295"/>
                                            </p:txEl>
                                          </p:spTgt>
                                        </p:tgtEl>
                                        <p:attrNameLst>
                                          <p:attrName>ppt_h</p:attrName>
                                        </p:attrNameLst>
                                      </p:cBhvr>
                                      <p:tavLst>
                                        <p:tav tm="0">
                                          <p:val>
                                            <p:strVal val="#ppt_h"/>
                                          </p:val>
                                        </p:tav>
                                        <p:tav tm="100000">
                                          <p:val>
                                            <p:strVal val="#ppt_h"/>
                                          </p:val>
                                        </p:tav>
                                      </p:tavLst>
                                    </p:anim>
                                  </p:childTnLst>
                                </p:cTn>
                              </p:par>
                            </p:childTnLst>
                          </p:cTn>
                        </p:par>
                        <p:par>
                          <p:cTn id="59" fill="hold" nodeType="afterGroup">
                            <p:stCondLst>
                              <p:cond delay="16425"/>
                            </p:stCondLst>
                            <p:childTnLst>
                              <p:par>
                                <p:cTn id="60" presetID="17" presetClass="entr" presetSubtype="8" fill="hold" grpId="0" nodeType="afterEffect">
                                  <p:stCondLst>
                                    <p:cond delay="2000"/>
                                  </p:stCondLst>
                                  <p:iterate type="wd">
                                    <p:tmPct val="100000"/>
                                  </p:iterate>
                                  <p:childTnLst>
                                    <p:set>
                                      <p:cBhvr>
                                        <p:cTn id="61" dur="1" fill="hold">
                                          <p:stCondLst>
                                            <p:cond delay="0"/>
                                          </p:stCondLst>
                                        </p:cTn>
                                        <p:tgtEl>
                                          <p:spTgt spid="2066">
                                            <p:txEl>
                                              <p:charRg st="4294967295" end="4294967295"/>
                                            </p:txEl>
                                          </p:spTgt>
                                        </p:tgtEl>
                                        <p:attrNameLst>
                                          <p:attrName>style.visibility</p:attrName>
                                        </p:attrNameLst>
                                      </p:cBhvr>
                                      <p:to>
                                        <p:strVal val="visible"/>
                                      </p:to>
                                    </p:set>
                                    <p:anim calcmode="lin" valueType="num">
                                      <p:cBhvr>
                                        <p:cTn id="62" dur="300" fill="hold"/>
                                        <p:tgtEl>
                                          <p:spTgt spid="2066">
                                            <p:txEl>
                                              <p:charRg st="4294967295" end="4294967295"/>
                                            </p:txEl>
                                          </p:spTgt>
                                        </p:tgtEl>
                                        <p:attrNameLst>
                                          <p:attrName>ppt_x</p:attrName>
                                        </p:attrNameLst>
                                      </p:cBhvr>
                                      <p:tavLst>
                                        <p:tav tm="0">
                                          <p:val>
                                            <p:strVal val="#ppt_x-#ppt_w/2"/>
                                          </p:val>
                                        </p:tav>
                                        <p:tav tm="100000">
                                          <p:val>
                                            <p:strVal val="#ppt_x"/>
                                          </p:val>
                                        </p:tav>
                                      </p:tavLst>
                                    </p:anim>
                                    <p:anim calcmode="lin" valueType="num">
                                      <p:cBhvr>
                                        <p:cTn id="63" dur="300" fill="hold"/>
                                        <p:tgtEl>
                                          <p:spTgt spid="2066">
                                            <p:txEl>
                                              <p:charRg st="4294967295" end="4294967295"/>
                                            </p:txEl>
                                          </p:spTgt>
                                        </p:tgtEl>
                                        <p:attrNameLst>
                                          <p:attrName>ppt_y</p:attrName>
                                        </p:attrNameLst>
                                      </p:cBhvr>
                                      <p:tavLst>
                                        <p:tav tm="0">
                                          <p:val>
                                            <p:strVal val="#ppt_y"/>
                                          </p:val>
                                        </p:tav>
                                        <p:tav tm="100000">
                                          <p:val>
                                            <p:strVal val="#ppt_y"/>
                                          </p:val>
                                        </p:tav>
                                      </p:tavLst>
                                    </p:anim>
                                    <p:anim calcmode="lin" valueType="num">
                                      <p:cBhvr>
                                        <p:cTn id="64" dur="300" fill="hold"/>
                                        <p:tgtEl>
                                          <p:spTgt spid="2066">
                                            <p:txEl>
                                              <p:charRg st="4294967295" end="4294967295"/>
                                            </p:txEl>
                                          </p:spTgt>
                                        </p:tgtEl>
                                        <p:attrNameLst>
                                          <p:attrName>ppt_w</p:attrName>
                                        </p:attrNameLst>
                                      </p:cBhvr>
                                      <p:tavLst>
                                        <p:tav tm="0">
                                          <p:val>
                                            <p:fltVal val="0"/>
                                          </p:val>
                                        </p:tav>
                                        <p:tav tm="100000">
                                          <p:val>
                                            <p:strVal val="#ppt_w"/>
                                          </p:val>
                                        </p:tav>
                                      </p:tavLst>
                                    </p:anim>
                                    <p:anim calcmode="lin" valueType="num">
                                      <p:cBhvr>
                                        <p:cTn id="65" dur="300" fill="hold"/>
                                        <p:tgtEl>
                                          <p:spTgt spid="2066">
                                            <p:txEl>
                                              <p:charRg st="4294967295" end="429496729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autoUpdateAnimBg="0"/>
      <p:bldP spid="2053" grpId="0" autoUpdateAnimBg="0"/>
      <p:bldP spid="2055" grpId="0" animBg="1"/>
      <p:bldP spid="2056" grpId="0" animBg="1"/>
      <p:bldP spid="2057" grpId="0" animBg="1"/>
      <p:bldP spid="2058" grpId="0" animBg="1"/>
      <p:bldP spid="2059" grpId="0" animBg="1"/>
      <p:bldP spid="2060" grpId="0" animBg="1"/>
      <p:bldP spid="2061" grpId="0" animBg="1"/>
      <p:bldP spid="2062" grpId="0" animBg="1"/>
      <p:bldP spid="2063" grpId="0" animBg="1"/>
      <p:bldP spid="2065" grpId="0" autoUpdateAnimBg="0"/>
      <p:bldP spid="2066"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General\Escritorio\Vigo desde un satelit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838200"/>
            <a:ext cx="7621588" cy="508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19" name="Rectangle 5"/>
          <p:cNvSpPr>
            <a:spLocks noChangeArrowheads="1"/>
          </p:cNvSpPr>
          <p:nvPr/>
        </p:nvSpPr>
        <p:spPr bwMode="auto">
          <a:xfrm>
            <a:off x="0" y="2971800"/>
            <a:ext cx="9144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2800" b="1" i="1">
                <a:solidFill>
                  <a:srgbClr val="FFFF00"/>
                </a:solidFill>
                <a:latin typeface="Calibri" pitchFamily="34" charset="0"/>
              </a:rPr>
              <a:t>Ria de Vigo</a:t>
            </a:r>
          </a:p>
          <a:p>
            <a:pPr algn="ctr" eaLnBrk="0" hangingPunct="0"/>
            <a:endParaRPr lang="es-ES" b="1" i="1">
              <a:solidFill>
                <a:srgbClr val="FFFF00"/>
              </a:solidFill>
              <a:latin typeface="Calibri" pitchFamily="34" charset="0"/>
            </a:endParaRPr>
          </a:p>
          <a:p>
            <a:pPr algn="ctr" eaLnBrk="0" hangingPunct="0"/>
            <a:endParaRPr lang="es-ES" b="1" i="1">
              <a:solidFill>
                <a:srgbClr val="FFFF00"/>
              </a:solidFill>
              <a:latin typeface="Calibri" pitchFamily="34" charset="0"/>
            </a:endParaRPr>
          </a:p>
          <a:p>
            <a:pPr algn="ctr" eaLnBrk="0" hangingPunct="0"/>
            <a:endParaRPr lang="es-ES" b="1" i="1">
              <a:solidFill>
                <a:srgbClr val="FFFF00"/>
              </a:solidFill>
              <a:latin typeface="Calibri" pitchFamily="34" charset="0"/>
            </a:endParaRPr>
          </a:p>
          <a:p>
            <a:pPr algn="ctr" eaLnBrk="0" hangingPunct="0"/>
            <a:endParaRPr lang="es-ES" b="1" i="1">
              <a:solidFill>
                <a:srgbClr val="FFFF00"/>
              </a:solidFill>
              <a:latin typeface="Calibri" pitchFamily="34" charset="0"/>
            </a:endParaRPr>
          </a:p>
          <a:p>
            <a:pPr algn="ctr" eaLnBrk="0" hangingPunct="0"/>
            <a:endParaRPr lang="es-ES" b="1" i="1">
              <a:solidFill>
                <a:srgbClr val="FFFF00"/>
              </a:solidFill>
              <a:latin typeface="Calibri" pitchFamily="34" charset="0"/>
            </a:endParaRPr>
          </a:p>
          <a:p>
            <a:pPr algn="ctr" eaLnBrk="0" hangingPunct="0"/>
            <a:endParaRPr lang="es-ES" b="1" i="1">
              <a:solidFill>
                <a:srgbClr val="FFFF00"/>
              </a:solidFill>
              <a:latin typeface="Calibri" pitchFamily="34" charset="0"/>
            </a:endParaRPr>
          </a:p>
          <a:p>
            <a:pPr algn="ctr" eaLnBrk="0" hangingPunct="0"/>
            <a:endParaRPr lang="es-ES" b="1" i="1">
              <a:solidFill>
                <a:srgbClr val="FFFF00"/>
              </a:solidFill>
              <a:latin typeface="Calibri" pitchFamily="34" charset="0"/>
            </a:endParaRPr>
          </a:p>
          <a:p>
            <a:pPr algn="ctr" eaLnBrk="0" hangingPunct="0"/>
            <a:endParaRPr lang="es-ES" b="1" i="1">
              <a:solidFill>
                <a:srgbClr val="FFFF00"/>
              </a:solidFill>
              <a:latin typeface="Calibri" pitchFamily="34" charset="0"/>
            </a:endParaRPr>
          </a:p>
          <a:p>
            <a:pPr algn="ctr" eaLnBrk="0" hangingPunct="0"/>
            <a:endParaRPr lang="es-ES" b="1" i="1">
              <a:solidFill>
                <a:srgbClr val="FFFF00"/>
              </a:solidFill>
              <a:latin typeface="Calibri" pitchFamily="34" charset="0"/>
            </a:endParaRPr>
          </a:p>
          <a:p>
            <a:pPr algn="ctr" eaLnBrk="0" hangingPunct="0"/>
            <a:endParaRPr lang="es-ES" b="1" i="1">
              <a:solidFill>
                <a:srgbClr val="FFFF00"/>
              </a:solidFill>
              <a:latin typeface="Calibri" pitchFamily="34" charset="0"/>
            </a:endParaRPr>
          </a:p>
          <a:p>
            <a:pPr algn="ctr" eaLnBrk="0" hangingPunct="0"/>
            <a:endParaRPr lang="es-ES" b="1" i="1">
              <a:solidFill>
                <a:srgbClr val="FFFF00"/>
              </a:solidFill>
              <a:latin typeface="Calibri" pitchFamily="34" charset="0"/>
            </a:endParaRPr>
          </a:p>
          <a:p>
            <a:pPr algn="ctr" eaLnBrk="0" hangingPunct="0"/>
            <a:endParaRPr lang="es-ES" b="1" i="1">
              <a:solidFill>
                <a:srgbClr val="FFFF00"/>
              </a:solidFill>
              <a:latin typeface="Calibri" pitchFamily="34" charset="0"/>
            </a:endParaRPr>
          </a:p>
          <a:p>
            <a:pPr algn="ctr" eaLnBrk="0" hangingPunct="0"/>
            <a:endParaRPr lang="es-ES" b="1" i="1">
              <a:solidFill>
                <a:srgbClr val="FFFF00"/>
              </a:solidFill>
              <a:latin typeface="Calibri" pitchFamily="34" charset="0"/>
            </a:endParaRPr>
          </a:p>
          <a:p>
            <a:pPr algn="ctr" eaLnBrk="0" hangingPunct="0"/>
            <a:endParaRPr lang="es-ES" b="1" i="1">
              <a:solidFill>
                <a:srgbClr val="FFFF00"/>
              </a:solidFill>
              <a:latin typeface="Calibri" pitchFamily="34" charset="0"/>
            </a:endParaRPr>
          </a:p>
          <a:p>
            <a:pPr algn="ctr" eaLnBrk="0" hangingPunct="0"/>
            <a:r>
              <a:rPr lang="es-ES" sz="1600" b="1" i="1">
                <a:solidFill>
                  <a:srgbClr val="FFFF00"/>
                </a:solidFill>
                <a:latin typeface="Calibri" pitchFamily="34" charset="0"/>
              </a:rPr>
              <a:t> </a:t>
            </a:r>
          </a:p>
          <a:p>
            <a:pPr algn="ctr" eaLnBrk="0" hangingPunct="0"/>
            <a:r>
              <a:rPr lang="es-ES" sz="1200" b="1" i="1">
                <a:solidFill>
                  <a:schemeClr val="bg1"/>
                </a:solidFill>
                <a:latin typeface="Calibri" pitchFamily="34" charset="0"/>
              </a:rPr>
              <a:t>Fotografía captada por el astronauta japonés Sochi Noguchi desde la Estación Espacial Internacional, a más de 350 Kms. de distancia</a:t>
            </a:r>
            <a:r>
              <a:rPr lang="es-ES" sz="1200" b="1" i="1">
                <a:solidFill>
                  <a:srgbClr val="FFFF00"/>
                </a:solidFill>
                <a:latin typeface="Calibri" pitchFamily="34" charset="0"/>
              </a:rPr>
              <a:t> </a:t>
            </a:r>
            <a:endParaRPr lang="es-ES_tradnl" sz="1200" b="1" i="1">
              <a:solidFill>
                <a:schemeClr val="bg1"/>
              </a:solidFill>
              <a:latin typeface="Galant" pitchFamily="2" charset="0"/>
            </a:endParaRPr>
          </a:p>
        </p:txBody>
      </p:sp>
    </p:spTree>
  </p:cSld>
  <p:clrMapOvr>
    <a:masterClrMapping/>
  </p:clrMapOvr>
  <p:transition spd="slow" advTm="14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86019"/>
                                        </p:tgtEl>
                                        <p:attrNameLst>
                                          <p:attrName>style.visibility</p:attrName>
                                        </p:attrNameLst>
                                      </p:cBhvr>
                                      <p:to>
                                        <p:strVal val="visible"/>
                                      </p:to>
                                    </p:set>
                                    <p:anim calcmode="lin" valueType="num">
                                      <p:cBhvr>
                                        <p:cTn id="7" dur="500" fill="hold"/>
                                        <p:tgtEl>
                                          <p:spTgt spid="86019"/>
                                        </p:tgtEl>
                                        <p:attrNameLst>
                                          <p:attrName>ppt_w</p:attrName>
                                        </p:attrNameLst>
                                      </p:cBhvr>
                                      <p:tavLst>
                                        <p:tav tm="0">
                                          <p:val>
                                            <p:fltVal val="0"/>
                                          </p:val>
                                        </p:tav>
                                        <p:tav tm="100000">
                                          <p:val>
                                            <p:strVal val="#ppt_w"/>
                                          </p:val>
                                        </p:tav>
                                      </p:tavLst>
                                    </p:anim>
                                    <p:anim calcmode="lin" valueType="num">
                                      <p:cBhvr>
                                        <p:cTn id="8" dur="500" fill="hold"/>
                                        <p:tgtEl>
                                          <p:spTgt spid="86019"/>
                                        </p:tgtEl>
                                        <p:attrNameLst>
                                          <p:attrName>ppt_h</p:attrName>
                                        </p:attrNameLst>
                                      </p:cBhvr>
                                      <p:tavLst>
                                        <p:tav tm="0">
                                          <p:val>
                                            <p:fltVal val="0"/>
                                          </p:val>
                                        </p:tav>
                                        <p:tav tm="100000">
                                          <p:val>
                                            <p:strVal val="#ppt_h"/>
                                          </p:val>
                                        </p:tav>
                                      </p:tavLst>
                                    </p:anim>
                                    <p:anim calcmode="lin" valueType="num">
                                      <p:cBhvr>
                                        <p:cTn id="9" dur="500" fill="hold"/>
                                        <p:tgtEl>
                                          <p:spTgt spid="86019"/>
                                        </p:tgtEl>
                                        <p:attrNameLst>
                                          <p:attrName>ppt_x</p:attrName>
                                        </p:attrNameLst>
                                      </p:cBhvr>
                                      <p:tavLst>
                                        <p:tav tm="0">
                                          <p:val>
                                            <p:fltVal val="0.5"/>
                                          </p:val>
                                        </p:tav>
                                        <p:tav tm="100000">
                                          <p:val>
                                            <p:strVal val="#ppt_x"/>
                                          </p:val>
                                        </p:tav>
                                      </p:tavLst>
                                    </p:anim>
                                    <p:anim calcmode="lin" valueType="num">
                                      <p:cBhvr>
                                        <p:cTn id="10" dur="500" fill="hold"/>
                                        <p:tgtEl>
                                          <p:spTgt spid="8601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9"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C:\Documents and Settings\General\Escritorio\Vigo A Guardia\Vigo 2007 0905 (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813" y="196850"/>
            <a:ext cx="8126412" cy="6096000"/>
          </a:xfrm>
          <a:prstGeom prst="rect">
            <a:avLst/>
          </a:prstGeom>
          <a:noFill/>
          <a:ln w="76200">
            <a:solidFill>
              <a:srgbClr val="000080"/>
            </a:solidFill>
            <a:miter lim="800000"/>
            <a:headEnd/>
            <a:tailEnd/>
          </a:ln>
          <a:extLst>
            <a:ext uri="{909E8E84-426E-40DD-AFC4-6F175D3DCCD1}">
              <a14:hiddenFill xmlns:a14="http://schemas.microsoft.com/office/drawing/2010/main">
                <a:solidFill>
                  <a:srgbClr val="FFFFFF"/>
                </a:solidFill>
              </a14:hiddenFill>
            </a:ext>
          </a:extLst>
        </p:spPr>
      </p:pic>
      <p:sp>
        <p:nvSpPr>
          <p:cNvPr id="3076" name="Rectangle 5"/>
          <p:cNvSpPr>
            <a:spLocks noChangeArrowheads="1"/>
          </p:cNvSpPr>
          <p:nvPr/>
        </p:nvSpPr>
        <p:spPr bwMode="auto">
          <a:xfrm>
            <a:off x="838200" y="4522788"/>
            <a:ext cx="7467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600" b="1" i="1">
                <a:solidFill>
                  <a:srgbClr val="FFFF00"/>
                </a:solidFill>
                <a:latin typeface="Calibri" pitchFamily="34" charset="0"/>
              </a:rPr>
              <a:t>Vigo</a:t>
            </a:r>
            <a:r>
              <a:rPr lang="es-ES" sz="1600" b="1" i="1">
                <a:solidFill>
                  <a:schemeClr val="bg1"/>
                </a:solidFill>
                <a:latin typeface="Calibri" pitchFamily="34" charset="0"/>
              </a:rPr>
              <a:t> siempre ha vivido frente al mar, su ría le ha dotado de una situación privilegiada para que su puerto sea refugio de todo tipo de embarcaciones. Es la ciudad mas populosa de </a:t>
            </a:r>
            <a:r>
              <a:rPr lang="es-ES" sz="1600" b="1" i="1">
                <a:solidFill>
                  <a:srgbClr val="FFFF00"/>
                </a:solidFill>
                <a:latin typeface="Calibri" pitchFamily="34" charset="0"/>
              </a:rPr>
              <a:t>Galicia</a:t>
            </a:r>
            <a:r>
              <a:rPr lang="es-ES" sz="1600" b="1" i="1">
                <a:solidFill>
                  <a:schemeClr val="bg1"/>
                </a:solidFill>
                <a:latin typeface="Calibri" pitchFamily="34" charset="0"/>
              </a:rPr>
              <a:t>, con una población que ronda los 300.000 habitantes, lo que le hace ser el motor industrial de la comunidad autónoma de </a:t>
            </a:r>
            <a:r>
              <a:rPr lang="es-ES" sz="1600" b="1" i="1">
                <a:solidFill>
                  <a:srgbClr val="FFFF00"/>
                </a:solidFill>
                <a:latin typeface="Calibri" pitchFamily="34" charset="0"/>
              </a:rPr>
              <a:t>Galicia</a:t>
            </a:r>
            <a:r>
              <a:rPr lang="es-ES" sz="1600" b="1" i="1">
                <a:solidFill>
                  <a:schemeClr val="bg1"/>
                </a:solidFill>
                <a:latin typeface="Galant" pitchFamily="2" charset="0"/>
              </a:rPr>
              <a:t> </a:t>
            </a:r>
            <a:endParaRPr lang="es-ES_tradnl" sz="1600" b="1" i="1">
              <a:solidFill>
                <a:schemeClr val="bg1"/>
              </a:solidFill>
              <a:latin typeface="Galant" pitchFamily="2" charset="0"/>
            </a:endParaRPr>
          </a:p>
        </p:txBody>
      </p:sp>
    </p:spTree>
  </p:cSld>
  <p:clrMapOvr>
    <a:masterClrMapping/>
  </p:clrMapOvr>
  <p:transition spd="slow" advTm="14224">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grpId="0" nodeType="afterEffect">
                                  <p:stCondLst>
                                    <p:cond delay="0"/>
                                  </p:stCondLst>
                                  <p:childTnLst>
                                    <p:set>
                                      <p:cBhvr>
                                        <p:cTn id="6" dur="1" fill="hold">
                                          <p:stCondLst>
                                            <p:cond delay="0"/>
                                          </p:stCondLst>
                                        </p:cTn>
                                        <p:tgtEl>
                                          <p:spTgt spid="3076"/>
                                        </p:tgtEl>
                                        <p:attrNameLst>
                                          <p:attrName>style.visibility</p:attrName>
                                        </p:attrNameLst>
                                      </p:cBhvr>
                                      <p:to>
                                        <p:strVal val="visible"/>
                                      </p:to>
                                    </p:set>
                                    <p:anim calcmode="lin" valueType="num">
                                      <p:cBhvr>
                                        <p:cTn id="7" dur="500" fill="hold"/>
                                        <p:tgtEl>
                                          <p:spTgt spid="3076"/>
                                        </p:tgtEl>
                                        <p:attrNameLst>
                                          <p:attrName>ppt_w</p:attrName>
                                        </p:attrNameLst>
                                      </p:cBhvr>
                                      <p:tavLst>
                                        <p:tav tm="0">
                                          <p:val>
                                            <p:strVal val="2/3*#ppt_w"/>
                                          </p:val>
                                        </p:tav>
                                        <p:tav tm="100000">
                                          <p:val>
                                            <p:strVal val="#ppt_w"/>
                                          </p:val>
                                        </p:tav>
                                      </p:tavLst>
                                    </p:anim>
                                    <p:anim calcmode="lin" valueType="num">
                                      <p:cBhvr>
                                        <p:cTn id="8" dur="500" fill="hold"/>
                                        <p:tgtEl>
                                          <p:spTgt spid="307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C:\Documents and Settings\General\Escritorio\Vigo A Guardia\Tren en el Nautico 2007 1016 (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6850"/>
            <a:ext cx="8129588" cy="6096000"/>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87044" name="Rectangle 4"/>
          <p:cNvSpPr>
            <a:spLocks noChangeArrowheads="1"/>
          </p:cNvSpPr>
          <p:nvPr/>
        </p:nvSpPr>
        <p:spPr bwMode="auto">
          <a:xfrm>
            <a:off x="609600" y="6246813"/>
            <a:ext cx="8001000"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Lo que vemos en la imagen podría ser un sueño real, pero fué un ensayo hecho en su día en el que por unas horas se enlazó la estación de ferrocarril y el puerto como deseo quizás de unión entre trenes y barcos.</a:t>
            </a:r>
            <a:endParaRPr lang="es-ES_tradnl" sz="4400">
              <a:solidFill>
                <a:schemeClr val="tx1"/>
              </a:solidFill>
              <a:latin typeface="Calibri" pitchFamily="34" charset="0"/>
            </a:endParaRPr>
          </a:p>
        </p:txBody>
      </p:sp>
    </p:spTree>
  </p:cSld>
  <p:clrMapOvr>
    <a:masterClrMapping/>
  </p:clrMapOvr>
  <p:transition spd="slow" advTm="14592">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87044"/>
                                        </p:tgtEl>
                                        <p:attrNameLst>
                                          <p:attrName>style.visibility</p:attrName>
                                        </p:attrNameLst>
                                      </p:cBhvr>
                                      <p:to>
                                        <p:strVal val="visible"/>
                                      </p:to>
                                    </p:set>
                                    <p:anim calcmode="lin" valueType="num">
                                      <p:cBhvr additive="base">
                                        <p:cTn id="7" dur="500" fill="hold"/>
                                        <p:tgtEl>
                                          <p:spTgt spid="87044"/>
                                        </p:tgtEl>
                                        <p:attrNameLst>
                                          <p:attrName>ppt_x</p:attrName>
                                        </p:attrNameLst>
                                      </p:cBhvr>
                                      <p:tavLst>
                                        <p:tav tm="0">
                                          <p:val>
                                            <p:strVal val="1+#ppt_w/2"/>
                                          </p:val>
                                        </p:tav>
                                        <p:tav tm="100000">
                                          <p:val>
                                            <p:strVal val="#ppt_x"/>
                                          </p:val>
                                        </p:tav>
                                      </p:tavLst>
                                    </p:anim>
                                    <p:anim calcmode="lin" valueType="num">
                                      <p:cBhvr additive="base">
                                        <p:cTn id="8" dur="500" fill="hold"/>
                                        <p:tgtEl>
                                          <p:spTgt spid="870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4"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descr="C:\Documents and Settings\General\Escritorio\Vigo A Guardia\Vigo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93675"/>
            <a:ext cx="8637587" cy="5756275"/>
          </a:xfrm>
          <a:prstGeom prst="rect">
            <a:avLst/>
          </a:prstGeom>
          <a:noFill/>
          <a:ln w="76200">
            <a:solidFill>
              <a:srgbClr val="000080"/>
            </a:solidFill>
            <a:miter lim="800000"/>
            <a:headEnd/>
            <a:tailEnd/>
          </a:ln>
          <a:extLst>
            <a:ext uri="{909E8E84-426E-40DD-AFC4-6F175D3DCCD1}">
              <a14:hiddenFill xmlns:a14="http://schemas.microsoft.com/office/drawing/2010/main">
                <a:solidFill>
                  <a:srgbClr val="FFFFFF"/>
                </a:solidFill>
              </a14:hiddenFill>
            </a:ext>
          </a:extLst>
        </p:spPr>
      </p:pic>
      <p:sp>
        <p:nvSpPr>
          <p:cNvPr id="4099" name="Rectangle 5"/>
          <p:cNvSpPr>
            <a:spLocks noChangeArrowheads="1"/>
          </p:cNvSpPr>
          <p:nvPr/>
        </p:nvSpPr>
        <p:spPr bwMode="auto">
          <a:xfrm>
            <a:off x="304800" y="6092825"/>
            <a:ext cx="85344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rgbClr val="FFFF00"/>
                </a:solidFill>
                <a:latin typeface="Calibri" pitchFamily="34" charset="0"/>
              </a:rPr>
              <a:t>Vigo,</a:t>
            </a:r>
            <a:r>
              <a:rPr lang="es-ES" sz="1200" b="1" i="1">
                <a:solidFill>
                  <a:schemeClr val="bg1"/>
                </a:solidFill>
                <a:latin typeface="Calibri" pitchFamily="34" charset="0"/>
              </a:rPr>
              <a:t> así como las poblaciones que recorreremos, tienen uno de los mejores climas de </a:t>
            </a:r>
            <a:r>
              <a:rPr lang="es-ES" sz="1200" b="1" i="1">
                <a:solidFill>
                  <a:srgbClr val="FFFF00"/>
                </a:solidFill>
                <a:latin typeface="Calibri" pitchFamily="34" charset="0"/>
              </a:rPr>
              <a:t>Galicia.</a:t>
            </a:r>
            <a:r>
              <a:rPr lang="es-ES" sz="1200" b="1" i="1">
                <a:solidFill>
                  <a:schemeClr val="bg1"/>
                </a:solidFill>
                <a:latin typeface="Calibri" pitchFamily="34" charset="0"/>
              </a:rPr>
              <a:t> Cuenta con 2.250 horas de sol al año. Las temperaturas son muy suaves, con una media de 10 ºC en el mes más frío y excepcionales heladas. Los veranos son agradables con una media de 20 ºC en julio y agosto.</a:t>
            </a:r>
            <a:endParaRPr lang="es-ES_tradnl" sz="4400">
              <a:solidFill>
                <a:schemeClr val="tx1"/>
              </a:solidFill>
              <a:latin typeface="Calibri" pitchFamily="34" charset="0"/>
            </a:endParaRPr>
          </a:p>
        </p:txBody>
      </p:sp>
    </p:spTree>
  </p:cSld>
  <p:clrMapOvr>
    <a:masterClrMapping/>
  </p:clrMapOvr>
  <p:transition spd="slow" advTm="15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barn(outVertical)">
                                      <p:cBhvr>
                                        <p:cTn id="7"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8" descr="C:\Documents and Settings\General\Escritorio\Vigo A Guardia\Vigo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93675"/>
            <a:ext cx="8637587" cy="5757863"/>
          </a:xfrm>
          <a:prstGeom prst="rect">
            <a:avLst/>
          </a:prstGeom>
          <a:noFill/>
          <a:ln w="76200">
            <a:solidFill>
              <a:srgbClr val="000080"/>
            </a:solidFill>
            <a:miter lim="800000"/>
            <a:headEnd/>
            <a:tailEnd/>
          </a:ln>
          <a:extLst>
            <a:ext uri="{909E8E84-426E-40DD-AFC4-6F175D3DCCD1}">
              <a14:hiddenFill xmlns:a14="http://schemas.microsoft.com/office/drawing/2010/main">
                <a:solidFill>
                  <a:srgbClr val="FFFFFF"/>
                </a:solidFill>
              </a14:hiddenFill>
            </a:ext>
          </a:extLst>
        </p:spPr>
      </p:pic>
      <p:sp>
        <p:nvSpPr>
          <p:cNvPr id="5124" name="Rectangle 9"/>
          <p:cNvSpPr>
            <a:spLocks noChangeArrowheads="1"/>
          </p:cNvSpPr>
          <p:nvPr/>
        </p:nvSpPr>
        <p:spPr bwMode="auto">
          <a:xfrm>
            <a:off x="1066800" y="6172200"/>
            <a:ext cx="7467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rgbClr val="FFFF00"/>
                </a:solidFill>
                <a:latin typeface="Calibri" pitchFamily="34" charset="0"/>
              </a:rPr>
              <a:t>Vigo,</a:t>
            </a:r>
            <a:r>
              <a:rPr lang="es-ES" sz="1200" b="1" i="1">
                <a:solidFill>
                  <a:schemeClr val="bg1"/>
                </a:solidFill>
                <a:latin typeface="Calibri" pitchFamily="34" charset="0"/>
              </a:rPr>
              <a:t> por su importancia en la comunidad gallega necesitaría de una presentación en exclusiva, por lo que en esta solo haremos mención de él por ser el punto de partida de nuestra ruta.</a:t>
            </a:r>
            <a:endParaRPr lang="es-ES_tradnl" sz="1200">
              <a:solidFill>
                <a:schemeClr val="tx1"/>
              </a:solidFill>
              <a:latin typeface="Calibri" pitchFamily="34" charset="0"/>
            </a:endParaRPr>
          </a:p>
        </p:txBody>
      </p:sp>
    </p:spTree>
  </p:cSld>
  <p:clrMapOvr>
    <a:masterClrMapping/>
  </p:clrMapOvr>
  <p:transition spd="slow" advTm="14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5124"/>
                                        </p:tgtEl>
                                        <p:attrNameLst>
                                          <p:attrName>style.visibility</p:attrName>
                                        </p:attrNameLst>
                                      </p:cBhvr>
                                      <p:to>
                                        <p:strVal val="visible"/>
                                      </p:to>
                                    </p:set>
                                    <p:anim calcmode="lin" valueType="num">
                                      <p:cBhvr additive="base">
                                        <p:cTn id="7" dur="500" fill="hold"/>
                                        <p:tgtEl>
                                          <p:spTgt spid="5124"/>
                                        </p:tgtEl>
                                        <p:attrNameLst>
                                          <p:attrName>ppt_x</p:attrName>
                                        </p:attrNameLst>
                                      </p:cBhvr>
                                      <p:tavLst>
                                        <p:tav tm="0">
                                          <p:val>
                                            <p:strVal val="1+#ppt_w/2"/>
                                          </p:val>
                                        </p:tav>
                                        <p:tav tm="100000">
                                          <p:val>
                                            <p:strVal val="#ppt_x"/>
                                          </p:val>
                                        </p:tav>
                                      </p:tavLst>
                                    </p:anim>
                                    <p:anim calcmode="lin" valueType="num">
                                      <p:cBhvr additive="base">
                                        <p:cTn id="8" dur="500" fill="hold"/>
                                        <p:tgtEl>
                                          <p:spTgt spid="51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descr="C:\Documents and Settings\General\Escritorio\Vigo A Guardia\Vigo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93675"/>
            <a:ext cx="8637587" cy="5857875"/>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6148" name="Rectangle 8"/>
          <p:cNvSpPr>
            <a:spLocks noChangeArrowheads="1"/>
          </p:cNvSpPr>
          <p:nvPr/>
        </p:nvSpPr>
        <p:spPr bwMode="auto">
          <a:xfrm>
            <a:off x="304800" y="6248400"/>
            <a:ext cx="86106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rgbClr val="FFFF00"/>
                </a:solidFill>
                <a:latin typeface="Calibri" pitchFamily="34" charset="0"/>
              </a:rPr>
              <a:t>Vigo </a:t>
            </a:r>
            <a:r>
              <a:rPr lang="es-ES" sz="1200" b="1" i="1">
                <a:solidFill>
                  <a:schemeClr val="bg1"/>
                </a:solidFill>
                <a:latin typeface="Calibri" pitchFamily="34" charset="0"/>
              </a:rPr>
              <a:t>que con su </a:t>
            </a:r>
            <a:r>
              <a:rPr lang="es-ES" sz="1200" b="1" i="1">
                <a:solidFill>
                  <a:srgbClr val="FFFF00"/>
                </a:solidFill>
                <a:latin typeface="Calibri" pitchFamily="34" charset="0"/>
              </a:rPr>
              <a:t>Ría</a:t>
            </a:r>
            <a:r>
              <a:rPr lang="es-ES" sz="1200" b="1" i="1">
                <a:solidFill>
                  <a:schemeClr val="bg1"/>
                </a:solidFill>
                <a:latin typeface="Calibri" pitchFamily="34" charset="0"/>
              </a:rPr>
              <a:t> constituyen uno de los más hermosos paisajes que se pueden contemplar</a:t>
            </a:r>
            <a:endParaRPr lang="es-ES_tradnl" sz="4400" b="1" i="1">
              <a:solidFill>
                <a:schemeClr val="tx1"/>
              </a:solidFill>
              <a:latin typeface="Calibri" pitchFamily="34" charset="0"/>
            </a:endParaRPr>
          </a:p>
        </p:txBody>
      </p:sp>
    </p:spTree>
  </p:cSld>
  <p:clrMapOvr>
    <a:masterClrMapping/>
  </p:clrMapOvr>
  <p:transition spd="slow" advTm="13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barn(outVertical)">
                                      <p:cBhvr>
                                        <p:cTn id="7"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9218" name="Picture 3" descr="C:\Documents and Settings\General\Escritorio\Vigo A Guardia\Cies (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088" y="193675"/>
            <a:ext cx="8259762" cy="6480175"/>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7171" name="Rectangle 5"/>
          <p:cNvSpPr>
            <a:spLocks noGrp="1" noChangeArrowheads="1"/>
          </p:cNvSpPr>
          <p:nvPr>
            <p:ph type="title" idx="4294967295"/>
          </p:nvPr>
        </p:nvSpPr>
        <p:spPr>
          <a:xfrm>
            <a:off x="5334000" y="6096000"/>
            <a:ext cx="3276600" cy="533400"/>
          </a:xfrm>
        </p:spPr>
        <p:txBody>
          <a:bodyPr/>
          <a:lstStyle/>
          <a:p>
            <a:r>
              <a:rPr lang="es-ES" sz="1400" b="1" i="1" smtClean="0">
                <a:solidFill>
                  <a:schemeClr val="bg1"/>
                </a:solidFill>
                <a:latin typeface="Galant" pitchFamily="2" charset="0"/>
              </a:rPr>
              <a:t>Su entrada está guardada por las míticas </a:t>
            </a:r>
            <a:r>
              <a:rPr lang="es-ES" sz="1400" b="1" i="1" smtClean="0">
                <a:solidFill>
                  <a:srgbClr val="FFFF00"/>
                </a:solidFill>
                <a:latin typeface="Galant" pitchFamily="2" charset="0"/>
              </a:rPr>
              <a:t>islas Cíes</a:t>
            </a:r>
            <a:r>
              <a:rPr lang="es-ES" sz="1400" b="1" i="1" smtClean="0">
                <a:solidFill>
                  <a:schemeClr val="bg1"/>
                </a:solidFill>
                <a:latin typeface="Galant" pitchFamily="2" charset="0"/>
              </a:rPr>
              <a:t>, escarpadas y abruptas.</a:t>
            </a:r>
            <a:r>
              <a:rPr lang="es-ES" sz="1600" b="1" i="1" smtClean="0">
                <a:solidFill>
                  <a:schemeClr val="bg1"/>
                </a:solidFill>
              </a:rPr>
              <a:t> </a:t>
            </a:r>
            <a:endParaRPr lang="es-ES_tradnl" smtClean="0">
              <a:solidFill>
                <a:schemeClr val="tx1"/>
              </a:solidFill>
            </a:endParaRPr>
          </a:p>
        </p:txBody>
      </p:sp>
    </p:spTree>
  </p:cSld>
  <p:clrMapOvr>
    <a:masterClrMapping/>
  </p:clrMapOvr>
  <p:transition spd="slow" advTm="12448">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2" fill="hold" grpId="0" nodeType="afterEffect">
                                  <p:stCondLst>
                                    <p:cond delay="0"/>
                                  </p:stCondLst>
                                  <p:childTnLst>
                                    <p:set>
                                      <p:cBhvr>
                                        <p:cTn id="6" dur="1" fill="hold">
                                          <p:stCondLst>
                                            <p:cond delay="0"/>
                                          </p:stCondLst>
                                        </p:cTn>
                                        <p:tgtEl>
                                          <p:spTgt spid="7171"/>
                                        </p:tgtEl>
                                        <p:attrNameLst>
                                          <p:attrName>style.visibility</p:attrName>
                                        </p:attrNameLst>
                                      </p:cBhvr>
                                      <p:to>
                                        <p:strVal val="visible"/>
                                      </p:to>
                                    </p:set>
                                    <p:anim calcmode="lin" valueType="num">
                                      <p:cBhvr>
                                        <p:cTn id="7" dur="500" fill="hold"/>
                                        <p:tgtEl>
                                          <p:spTgt spid="7171"/>
                                        </p:tgtEl>
                                        <p:attrNameLst>
                                          <p:attrName>ppt_x</p:attrName>
                                        </p:attrNameLst>
                                      </p:cBhvr>
                                      <p:tavLst>
                                        <p:tav tm="0">
                                          <p:val>
                                            <p:strVal val="#ppt_x+#ppt_w/2"/>
                                          </p:val>
                                        </p:tav>
                                        <p:tav tm="100000">
                                          <p:val>
                                            <p:strVal val="#ppt_x"/>
                                          </p:val>
                                        </p:tav>
                                      </p:tavLst>
                                    </p:anim>
                                    <p:anim calcmode="lin" valueType="num">
                                      <p:cBhvr>
                                        <p:cTn id="8" dur="500" fill="hold"/>
                                        <p:tgtEl>
                                          <p:spTgt spid="7171"/>
                                        </p:tgtEl>
                                        <p:attrNameLst>
                                          <p:attrName>ppt_y</p:attrName>
                                        </p:attrNameLst>
                                      </p:cBhvr>
                                      <p:tavLst>
                                        <p:tav tm="0">
                                          <p:val>
                                            <p:strVal val="#ppt_y"/>
                                          </p:val>
                                        </p:tav>
                                        <p:tav tm="100000">
                                          <p:val>
                                            <p:strVal val="#ppt_y"/>
                                          </p:val>
                                        </p:tav>
                                      </p:tavLst>
                                    </p:anim>
                                    <p:anim calcmode="lin" valueType="num">
                                      <p:cBhvr>
                                        <p:cTn id="9" dur="500" fill="hold"/>
                                        <p:tgtEl>
                                          <p:spTgt spid="7171"/>
                                        </p:tgtEl>
                                        <p:attrNameLst>
                                          <p:attrName>ppt_w</p:attrName>
                                        </p:attrNameLst>
                                      </p:cBhvr>
                                      <p:tavLst>
                                        <p:tav tm="0">
                                          <p:val>
                                            <p:fltVal val="0"/>
                                          </p:val>
                                        </p:tav>
                                        <p:tav tm="100000">
                                          <p:val>
                                            <p:strVal val="#ppt_w"/>
                                          </p:val>
                                        </p:tav>
                                      </p:tavLst>
                                    </p:anim>
                                    <p:anim calcmode="lin" valueType="num">
                                      <p:cBhvr>
                                        <p:cTn id="10" dur="500" fill="hold"/>
                                        <p:tgtEl>
                                          <p:spTgt spid="717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descr="C:\Documents and Settings\General\Escritorio\Vigo A Guardia\Cies 2007 0905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6850"/>
            <a:ext cx="8129588" cy="6096000"/>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8197" name="Rectangle 4"/>
          <p:cNvSpPr>
            <a:spLocks noChangeArrowheads="1"/>
          </p:cNvSpPr>
          <p:nvPr/>
        </p:nvSpPr>
        <p:spPr bwMode="auto">
          <a:xfrm>
            <a:off x="228600" y="6283325"/>
            <a:ext cx="876300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pero con magníficas playas como la de </a:t>
            </a:r>
            <a:r>
              <a:rPr lang="es-ES" sz="1200" b="1" i="1">
                <a:solidFill>
                  <a:srgbClr val="FFFF00"/>
                </a:solidFill>
                <a:latin typeface="Calibri" pitchFamily="34" charset="0"/>
              </a:rPr>
              <a:t>Rodas</a:t>
            </a:r>
            <a:r>
              <a:rPr lang="es-ES" sz="1200" b="1" i="1">
                <a:solidFill>
                  <a:schemeClr val="bg1"/>
                </a:solidFill>
                <a:latin typeface="Calibri" pitchFamily="34" charset="0"/>
              </a:rPr>
              <a:t> (que vemos en la imagen) y que u</a:t>
            </a:r>
            <a:r>
              <a:rPr lang="es-ES_tradnl" sz="1200" b="1" i="1">
                <a:solidFill>
                  <a:schemeClr val="bg1"/>
                </a:solidFill>
                <a:latin typeface="Calibri" pitchFamily="34" charset="0"/>
              </a:rPr>
              <a:t>no de los principales rotativos ingleses, </a:t>
            </a:r>
            <a:r>
              <a:rPr lang="es-ES_tradnl" sz="1200" b="1" i="1">
                <a:solidFill>
                  <a:schemeClr val="hlink"/>
                </a:solidFill>
                <a:latin typeface="Calibri" pitchFamily="34" charset="0"/>
              </a:rPr>
              <a:t>The Guardian,</a:t>
            </a:r>
            <a:r>
              <a:rPr lang="es-ES_tradnl" sz="1200" b="1" i="1">
                <a:solidFill>
                  <a:schemeClr val="bg1"/>
                </a:solidFill>
                <a:latin typeface="Calibri" pitchFamily="34" charset="0"/>
              </a:rPr>
              <a:t> la incluye entre las diez mejores del mundo.</a:t>
            </a:r>
            <a:r>
              <a:rPr lang="es-ES_tradnl" sz="1600" b="1" i="1">
                <a:solidFill>
                  <a:schemeClr val="tx1"/>
                </a:solidFill>
                <a:latin typeface="Calibri" pitchFamily="34" charset="0"/>
              </a:rPr>
              <a:t> </a:t>
            </a:r>
            <a:endParaRPr lang="es-ES_tradnl" sz="4400">
              <a:solidFill>
                <a:schemeClr val="tx1"/>
              </a:solidFill>
              <a:latin typeface="Calibri" pitchFamily="34" charset="0"/>
            </a:endParaRPr>
          </a:p>
        </p:txBody>
      </p:sp>
    </p:spTree>
  </p:cSld>
  <p:clrMapOvr>
    <a:masterClrMapping/>
  </p:clrMapOvr>
  <p:transition spd="slow" advTm="14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8197"/>
                                        </p:tgtEl>
                                        <p:attrNameLst>
                                          <p:attrName>style.visibility</p:attrName>
                                        </p:attrNameLst>
                                      </p:cBhvr>
                                      <p:to>
                                        <p:strVal val="visible"/>
                                      </p:to>
                                    </p:set>
                                    <p:animEffect transition="in" filter="barn(outVertical)">
                                      <p:cBhvr>
                                        <p:cTn id="7" dur="500"/>
                                        <p:tgtEl>
                                          <p:spTgt spid="8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1066800" y="5948363"/>
            <a:ext cx="7543800" cy="517525"/>
          </a:xfrm>
        </p:spPr>
        <p:txBody>
          <a:bodyPr>
            <a:spAutoFit/>
          </a:bodyPr>
          <a:lstStyle/>
          <a:p>
            <a:r>
              <a:rPr lang="es-ES" sz="1400" b="1" i="1" smtClean="0">
                <a:solidFill>
                  <a:schemeClr val="bg1"/>
                </a:solidFill>
                <a:latin typeface="Calibri" pitchFamily="34" charset="0"/>
              </a:rPr>
              <a:t>En la primera etapa disfrutaremos de los pintorescos paisajes de este tramo de la costa gallega repletos de excelentes playas, pasando por </a:t>
            </a:r>
            <a:r>
              <a:rPr lang="es-ES" sz="1400" b="1" i="1" smtClean="0">
                <a:solidFill>
                  <a:srgbClr val="FFFF00"/>
                </a:solidFill>
                <a:latin typeface="Calibri" pitchFamily="34" charset="0"/>
              </a:rPr>
              <a:t>Patos, Panxón, Ramallosa y Baiona</a:t>
            </a:r>
            <a:r>
              <a:rPr lang="es-ES" sz="1400" b="1" i="1" smtClean="0">
                <a:solidFill>
                  <a:schemeClr val="bg1"/>
                </a:solidFill>
                <a:latin typeface="Calibri" pitchFamily="34" charset="0"/>
              </a:rPr>
              <a:t> entre otras villas.</a:t>
            </a:r>
            <a:r>
              <a:rPr lang="es-ES" sz="1600" b="1" i="1" smtClean="0">
                <a:solidFill>
                  <a:schemeClr val="bg1"/>
                </a:solidFill>
                <a:latin typeface="Calibri" pitchFamily="34" charset="0"/>
              </a:rPr>
              <a:t> </a:t>
            </a:r>
            <a:endParaRPr lang="es-ES_tradnl" sz="1600" b="1" i="1" smtClean="0">
              <a:solidFill>
                <a:schemeClr val="bg1"/>
              </a:solidFill>
              <a:latin typeface="Galant" pitchFamily="2" charset="0"/>
            </a:endParaRPr>
          </a:p>
        </p:txBody>
      </p:sp>
      <p:pic>
        <p:nvPicPr>
          <p:cNvPr id="11267" name="Picture 3" descr="C:\Documents and Settings\General\Escritorio\Vigo A Guardia\Vigo Baio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93675"/>
            <a:ext cx="8637587" cy="5441950"/>
          </a:xfrm>
          <a:prstGeom prst="rect">
            <a:avLst/>
          </a:prstGeom>
          <a:noFill/>
          <a:ln w="76200">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10245" name="Line 5"/>
          <p:cNvSpPr>
            <a:spLocks noChangeShapeType="1"/>
          </p:cNvSpPr>
          <p:nvPr/>
        </p:nvSpPr>
        <p:spPr bwMode="auto">
          <a:xfrm flipH="1" flipV="1">
            <a:off x="1981200" y="3810000"/>
            <a:ext cx="685800" cy="0"/>
          </a:xfrm>
          <a:prstGeom prst="line">
            <a:avLst/>
          </a:prstGeom>
          <a:noFill/>
          <a:ln w="28575">
            <a:solidFill>
              <a:srgbClr val="FF0000"/>
            </a:solidFill>
            <a:round/>
            <a:headEnd/>
            <a:tailEnd type="triangle" w="sm" len="sm"/>
          </a:ln>
          <a:extLst>
            <a:ext uri="{909E8E84-426E-40DD-AFC4-6F175D3DCCD1}">
              <a14:hiddenFill xmlns:a14="http://schemas.microsoft.com/office/drawing/2010/main">
                <a:noFill/>
              </a14:hiddenFill>
            </a:ext>
          </a:extLst>
        </p:spPr>
        <p:txBody>
          <a:bodyPr wrap="none" anchor="ctr"/>
          <a:lstStyle/>
          <a:p>
            <a:endParaRPr lang="es-ES"/>
          </a:p>
        </p:txBody>
      </p:sp>
      <p:sp>
        <p:nvSpPr>
          <p:cNvPr id="10246" name="Line 6"/>
          <p:cNvSpPr>
            <a:spLocks noChangeShapeType="1"/>
          </p:cNvSpPr>
          <p:nvPr/>
        </p:nvSpPr>
        <p:spPr bwMode="auto">
          <a:xfrm flipH="1">
            <a:off x="3352800" y="2057400"/>
            <a:ext cx="685800" cy="609600"/>
          </a:xfrm>
          <a:prstGeom prst="line">
            <a:avLst/>
          </a:prstGeom>
          <a:noFill/>
          <a:ln w="28575">
            <a:solidFill>
              <a:srgbClr val="FF00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10247" name="Line 7"/>
          <p:cNvSpPr>
            <a:spLocks noChangeShapeType="1"/>
          </p:cNvSpPr>
          <p:nvPr/>
        </p:nvSpPr>
        <p:spPr bwMode="auto">
          <a:xfrm>
            <a:off x="1981200" y="3810000"/>
            <a:ext cx="533400" cy="609600"/>
          </a:xfrm>
          <a:prstGeom prst="line">
            <a:avLst/>
          </a:prstGeom>
          <a:noFill/>
          <a:ln w="28575">
            <a:solidFill>
              <a:srgbClr val="FF00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10248" name="Line 8"/>
          <p:cNvSpPr>
            <a:spLocks noChangeShapeType="1"/>
          </p:cNvSpPr>
          <p:nvPr/>
        </p:nvSpPr>
        <p:spPr bwMode="auto">
          <a:xfrm flipH="1">
            <a:off x="1981200" y="4419600"/>
            <a:ext cx="533400" cy="228600"/>
          </a:xfrm>
          <a:prstGeom prst="line">
            <a:avLst/>
          </a:prstGeom>
          <a:noFill/>
          <a:ln w="28575">
            <a:solidFill>
              <a:srgbClr val="FF00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10249" name="Line 9"/>
          <p:cNvSpPr>
            <a:spLocks noChangeShapeType="1"/>
          </p:cNvSpPr>
          <p:nvPr/>
        </p:nvSpPr>
        <p:spPr bwMode="auto">
          <a:xfrm flipH="1">
            <a:off x="2667000" y="2667000"/>
            <a:ext cx="685800" cy="1143000"/>
          </a:xfrm>
          <a:prstGeom prst="line">
            <a:avLst/>
          </a:prstGeom>
          <a:noFill/>
          <a:ln w="28575">
            <a:solidFill>
              <a:srgbClr val="FF00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Tree>
  </p:cSld>
  <p:clrMapOvr>
    <a:masterClrMapping/>
  </p:clrMapOvr>
  <p:transition spd="slow" advTm="23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p:cTn id="7" dur="500" fill="hold"/>
                                        <p:tgtEl>
                                          <p:spTgt spid="10242"/>
                                        </p:tgtEl>
                                        <p:attrNameLst>
                                          <p:attrName>ppt_w</p:attrName>
                                        </p:attrNameLst>
                                      </p:cBhvr>
                                      <p:tavLst>
                                        <p:tav tm="0">
                                          <p:val>
                                            <p:fltVal val="0"/>
                                          </p:val>
                                        </p:tav>
                                        <p:tav tm="100000">
                                          <p:val>
                                            <p:strVal val="#ppt_w"/>
                                          </p:val>
                                        </p:tav>
                                      </p:tavLst>
                                    </p:anim>
                                    <p:anim calcmode="lin" valueType="num">
                                      <p:cBhvr>
                                        <p:cTn id="8" dur="500" fill="hold"/>
                                        <p:tgtEl>
                                          <p:spTgt spid="10242"/>
                                        </p:tgtEl>
                                        <p:attrNameLst>
                                          <p:attrName>ppt_h</p:attrName>
                                        </p:attrNameLst>
                                      </p:cBhvr>
                                      <p:tavLst>
                                        <p:tav tm="0">
                                          <p:val>
                                            <p:fltVal val="0"/>
                                          </p:val>
                                        </p:tav>
                                        <p:tav tm="100000">
                                          <p:val>
                                            <p:strVal val="#ppt_h"/>
                                          </p:val>
                                        </p:tav>
                                      </p:tavLst>
                                    </p:anim>
                                    <p:anim calcmode="lin" valueType="num">
                                      <p:cBhvr>
                                        <p:cTn id="9" dur="500" fill="hold"/>
                                        <p:tgtEl>
                                          <p:spTgt spid="10242"/>
                                        </p:tgtEl>
                                        <p:attrNameLst>
                                          <p:attrName>ppt_x</p:attrName>
                                        </p:attrNameLst>
                                      </p:cBhvr>
                                      <p:tavLst>
                                        <p:tav tm="0">
                                          <p:val>
                                            <p:fltVal val="0.5"/>
                                          </p:val>
                                        </p:tav>
                                        <p:tav tm="100000">
                                          <p:val>
                                            <p:strVal val="#ppt_x"/>
                                          </p:val>
                                        </p:tav>
                                      </p:tavLst>
                                    </p:anim>
                                    <p:anim calcmode="lin" valueType="num">
                                      <p:cBhvr>
                                        <p:cTn id="10" dur="500" fill="hold"/>
                                        <p:tgtEl>
                                          <p:spTgt spid="10242"/>
                                        </p:tgtEl>
                                        <p:attrNameLst>
                                          <p:attrName>ppt_y</p:attrName>
                                        </p:attrNameLst>
                                      </p:cBhvr>
                                      <p:tavLst>
                                        <p:tav tm="0">
                                          <p:val>
                                            <p:fltVal val="0.5"/>
                                          </p:val>
                                        </p:tav>
                                        <p:tav tm="100000">
                                          <p:val>
                                            <p:strVal val="#ppt_y"/>
                                          </p:val>
                                        </p:tav>
                                      </p:tavLst>
                                    </p:anim>
                                  </p:childTnLst>
                                </p:cTn>
                              </p:par>
                            </p:childTnLst>
                          </p:cTn>
                        </p:par>
                        <p:par>
                          <p:cTn id="11" fill="hold" nodeType="afterGroup">
                            <p:stCondLst>
                              <p:cond delay="500"/>
                            </p:stCondLst>
                            <p:childTnLst>
                              <p:par>
                                <p:cTn id="12" presetID="22" presetClass="entr" presetSubtype="1" fill="hold" grpId="0" nodeType="afterEffect">
                                  <p:stCondLst>
                                    <p:cond delay="12000"/>
                                  </p:stCondLst>
                                  <p:childTnLst>
                                    <p:set>
                                      <p:cBhvr>
                                        <p:cTn id="13" dur="1" fill="hold">
                                          <p:stCondLst>
                                            <p:cond delay="0"/>
                                          </p:stCondLst>
                                        </p:cTn>
                                        <p:tgtEl>
                                          <p:spTgt spid="10246"/>
                                        </p:tgtEl>
                                        <p:attrNameLst>
                                          <p:attrName>style.visibility</p:attrName>
                                        </p:attrNameLst>
                                      </p:cBhvr>
                                      <p:to>
                                        <p:strVal val="visible"/>
                                      </p:to>
                                    </p:set>
                                    <p:animEffect transition="in" filter="wipe(up)">
                                      <p:cBhvr>
                                        <p:cTn id="14" dur="500"/>
                                        <p:tgtEl>
                                          <p:spTgt spid="10246"/>
                                        </p:tgtEl>
                                      </p:cBhvr>
                                    </p:animEffect>
                                  </p:childTnLst>
                                </p:cTn>
                              </p:par>
                            </p:childTnLst>
                          </p:cTn>
                        </p:par>
                        <p:par>
                          <p:cTn id="15" fill="hold" nodeType="afterGroup">
                            <p:stCondLst>
                              <p:cond delay="13000"/>
                            </p:stCondLst>
                            <p:childTnLst>
                              <p:par>
                                <p:cTn id="16" presetID="22" presetClass="entr" presetSubtype="1" fill="hold" grpId="0" nodeType="afterEffect">
                                  <p:stCondLst>
                                    <p:cond delay="2000"/>
                                  </p:stCondLst>
                                  <p:childTnLst>
                                    <p:set>
                                      <p:cBhvr>
                                        <p:cTn id="17" dur="1" fill="hold">
                                          <p:stCondLst>
                                            <p:cond delay="0"/>
                                          </p:stCondLst>
                                        </p:cTn>
                                        <p:tgtEl>
                                          <p:spTgt spid="10249"/>
                                        </p:tgtEl>
                                        <p:attrNameLst>
                                          <p:attrName>style.visibility</p:attrName>
                                        </p:attrNameLst>
                                      </p:cBhvr>
                                      <p:to>
                                        <p:strVal val="visible"/>
                                      </p:to>
                                    </p:set>
                                    <p:animEffect transition="in" filter="wipe(up)">
                                      <p:cBhvr>
                                        <p:cTn id="18" dur="500"/>
                                        <p:tgtEl>
                                          <p:spTgt spid="10249"/>
                                        </p:tgtEl>
                                      </p:cBhvr>
                                    </p:animEffect>
                                  </p:childTnLst>
                                </p:cTn>
                              </p:par>
                            </p:childTnLst>
                          </p:cTn>
                        </p:par>
                        <p:par>
                          <p:cTn id="19" fill="hold" nodeType="afterGroup">
                            <p:stCondLst>
                              <p:cond delay="15500"/>
                            </p:stCondLst>
                            <p:childTnLst>
                              <p:par>
                                <p:cTn id="20" presetID="22" presetClass="entr" presetSubtype="2" fill="hold" grpId="0" nodeType="afterEffect">
                                  <p:stCondLst>
                                    <p:cond delay="2000"/>
                                  </p:stCondLst>
                                  <p:childTnLst>
                                    <p:set>
                                      <p:cBhvr>
                                        <p:cTn id="21" dur="1" fill="hold">
                                          <p:stCondLst>
                                            <p:cond delay="0"/>
                                          </p:stCondLst>
                                        </p:cTn>
                                        <p:tgtEl>
                                          <p:spTgt spid="10245"/>
                                        </p:tgtEl>
                                        <p:attrNameLst>
                                          <p:attrName>style.visibility</p:attrName>
                                        </p:attrNameLst>
                                      </p:cBhvr>
                                      <p:to>
                                        <p:strVal val="visible"/>
                                      </p:to>
                                    </p:set>
                                    <p:animEffect transition="in" filter="wipe(right)">
                                      <p:cBhvr>
                                        <p:cTn id="22" dur="500"/>
                                        <p:tgtEl>
                                          <p:spTgt spid="10245"/>
                                        </p:tgtEl>
                                      </p:cBhvr>
                                    </p:animEffect>
                                  </p:childTnLst>
                                </p:cTn>
                              </p:par>
                            </p:childTnLst>
                          </p:cTn>
                        </p:par>
                        <p:par>
                          <p:cTn id="23" fill="hold" nodeType="afterGroup">
                            <p:stCondLst>
                              <p:cond delay="18000"/>
                            </p:stCondLst>
                            <p:childTnLst>
                              <p:par>
                                <p:cTn id="24" presetID="23" presetClass="entr" presetSubtype="16" fill="hold" grpId="0" nodeType="afterEffect">
                                  <p:stCondLst>
                                    <p:cond delay="2000"/>
                                  </p:stCondLst>
                                  <p:childTnLst>
                                    <p:set>
                                      <p:cBhvr>
                                        <p:cTn id="25" dur="1" fill="hold">
                                          <p:stCondLst>
                                            <p:cond delay="0"/>
                                          </p:stCondLst>
                                        </p:cTn>
                                        <p:tgtEl>
                                          <p:spTgt spid="10247"/>
                                        </p:tgtEl>
                                        <p:attrNameLst>
                                          <p:attrName>style.visibility</p:attrName>
                                        </p:attrNameLst>
                                      </p:cBhvr>
                                      <p:to>
                                        <p:strVal val="visible"/>
                                      </p:to>
                                    </p:set>
                                    <p:anim calcmode="lin" valueType="num">
                                      <p:cBhvr>
                                        <p:cTn id="26" dur="500" fill="hold"/>
                                        <p:tgtEl>
                                          <p:spTgt spid="10247"/>
                                        </p:tgtEl>
                                        <p:attrNameLst>
                                          <p:attrName>ppt_w</p:attrName>
                                        </p:attrNameLst>
                                      </p:cBhvr>
                                      <p:tavLst>
                                        <p:tav tm="0">
                                          <p:val>
                                            <p:fltVal val="0"/>
                                          </p:val>
                                        </p:tav>
                                        <p:tav tm="100000">
                                          <p:val>
                                            <p:strVal val="#ppt_w"/>
                                          </p:val>
                                        </p:tav>
                                      </p:tavLst>
                                    </p:anim>
                                    <p:anim calcmode="lin" valueType="num">
                                      <p:cBhvr>
                                        <p:cTn id="27" dur="500" fill="hold"/>
                                        <p:tgtEl>
                                          <p:spTgt spid="10247"/>
                                        </p:tgtEl>
                                        <p:attrNameLst>
                                          <p:attrName>ppt_h</p:attrName>
                                        </p:attrNameLst>
                                      </p:cBhvr>
                                      <p:tavLst>
                                        <p:tav tm="0">
                                          <p:val>
                                            <p:fltVal val="0"/>
                                          </p:val>
                                        </p:tav>
                                        <p:tav tm="100000">
                                          <p:val>
                                            <p:strVal val="#ppt_h"/>
                                          </p:val>
                                        </p:tav>
                                      </p:tavLst>
                                    </p:anim>
                                  </p:childTnLst>
                                </p:cTn>
                              </p:par>
                            </p:childTnLst>
                          </p:cTn>
                        </p:par>
                        <p:par>
                          <p:cTn id="28" fill="hold" nodeType="afterGroup">
                            <p:stCondLst>
                              <p:cond delay="20500"/>
                            </p:stCondLst>
                            <p:childTnLst>
                              <p:par>
                                <p:cTn id="29" presetID="22" presetClass="entr" presetSubtype="2" fill="hold" grpId="0" nodeType="afterEffect">
                                  <p:stCondLst>
                                    <p:cond delay="0"/>
                                  </p:stCondLst>
                                  <p:childTnLst>
                                    <p:set>
                                      <p:cBhvr>
                                        <p:cTn id="30" dur="1" fill="hold">
                                          <p:stCondLst>
                                            <p:cond delay="0"/>
                                          </p:stCondLst>
                                        </p:cTn>
                                        <p:tgtEl>
                                          <p:spTgt spid="10248"/>
                                        </p:tgtEl>
                                        <p:attrNameLst>
                                          <p:attrName>style.visibility</p:attrName>
                                        </p:attrNameLst>
                                      </p:cBhvr>
                                      <p:to>
                                        <p:strVal val="visible"/>
                                      </p:to>
                                    </p:set>
                                    <p:animEffect transition="in" filter="wipe(right)">
                                      <p:cBhvr>
                                        <p:cTn id="31" dur="500"/>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utoUpdateAnimBg="0"/>
      <p:bldP spid="10245" grpId="0" animBg="1"/>
      <p:bldP spid="10246" grpId="0" animBg="1"/>
      <p:bldP spid="10247" grpId="0" animBg="1"/>
      <p:bldP spid="10248" grpId="0" animBg="1"/>
      <p:bldP spid="1024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5" descr="C:\Documents and Settings\General\Escritorio\Vigo A Guardia\Samil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88913"/>
            <a:ext cx="8637588" cy="5780087"/>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11268" name="Rectangle 6"/>
          <p:cNvSpPr>
            <a:spLocks noChangeArrowheads="1"/>
          </p:cNvSpPr>
          <p:nvPr/>
        </p:nvSpPr>
        <p:spPr bwMode="auto">
          <a:xfrm>
            <a:off x="609600" y="6099175"/>
            <a:ext cx="79248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Las primeras playas que encontramos son las de </a:t>
            </a:r>
            <a:r>
              <a:rPr lang="es-ES" sz="1200" b="1" i="1">
                <a:solidFill>
                  <a:srgbClr val="FFFF00"/>
                </a:solidFill>
                <a:latin typeface="Calibri" pitchFamily="34" charset="0"/>
              </a:rPr>
              <a:t>Samil,</a:t>
            </a:r>
            <a:r>
              <a:rPr lang="es-ES" sz="1200" b="1" i="1">
                <a:solidFill>
                  <a:schemeClr val="bg1"/>
                </a:solidFill>
                <a:latin typeface="Calibri" pitchFamily="34" charset="0"/>
              </a:rPr>
              <a:t> (En la foto) </a:t>
            </a:r>
            <a:r>
              <a:rPr lang="es-ES" sz="1200" b="1" i="1">
                <a:solidFill>
                  <a:srgbClr val="FFFF00"/>
                </a:solidFill>
                <a:latin typeface="Calibri" pitchFamily="34" charset="0"/>
              </a:rPr>
              <a:t>Bao, Canido </a:t>
            </a:r>
            <a:r>
              <a:rPr lang="es-ES" sz="1200" b="1" i="1">
                <a:solidFill>
                  <a:schemeClr val="bg1"/>
                </a:solidFill>
                <a:latin typeface="Calibri" pitchFamily="34" charset="0"/>
              </a:rPr>
              <a:t>y</a:t>
            </a:r>
            <a:r>
              <a:rPr lang="es-ES" sz="1200" b="1" i="1">
                <a:solidFill>
                  <a:srgbClr val="FFFF00"/>
                </a:solidFill>
                <a:latin typeface="Calibri" pitchFamily="34" charset="0"/>
              </a:rPr>
              <a:t> Saians</a:t>
            </a:r>
            <a:r>
              <a:rPr lang="es-ES" sz="1200" b="1" i="1">
                <a:solidFill>
                  <a:schemeClr val="bg1"/>
                </a:solidFill>
                <a:latin typeface="Calibri" pitchFamily="34" charset="0"/>
              </a:rPr>
              <a:t> aún en el ayuntamiento de </a:t>
            </a:r>
            <a:r>
              <a:rPr lang="es-ES" sz="1200" b="1" i="1">
                <a:solidFill>
                  <a:srgbClr val="FFFF00"/>
                </a:solidFill>
                <a:latin typeface="Calibri" pitchFamily="34" charset="0"/>
              </a:rPr>
              <a:t>Vigo,</a:t>
            </a:r>
            <a:r>
              <a:rPr lang="es-ES" sz="1200" b="1" i="1">
                <a:solidFill>
                  <a:schemeClr val="bg1"/>
                </a:solidFill>
                <a:latin typeface="Calibri" pitchFamily="34" charset="0"/>
              </a:rPr>
              <a:t> que se suceden sin interrupción a lo largo de la ría.</a:t>
            </a:r>
            <a:endParaRPr lang="es-ES_tradnl" sz="4400">
              <a:solidFill>
                <a:schemeClr val="tx1"/>
              </a:solidFill>
              <a:latin typeface="Calibri" pitchFamily="34" charset="0"/>
            </a:endParaRPr>
          </a:p>
        </p:txBody>
      </p:sp>
    </p:spTree>
  </p:cSld>
  <p:clrMapOvr>
    <a:masterClrMapping/>
  </p:clrMapOvr>
  <p:transition spd="slow" advTm="14784">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additive="base">
                                        <p:cTn id="7" dur="500" fill="hold"/>
                                        <p:tgtEl>
                                          <p:spTgt spid="11268"/>
                                        </p:tgtEl>
                                        <p:attrNameLst>
                                          <p:attrName>ppt_x</p:attrName>
                                        </p:attrNameLst>
                                      </p:cBhvr>
                                      <p:tavLst>
                                        <p:tav tm="0">
                                          <p:val>
                                            <p:strVal val="1+#ppt_w/2"/>
                                          </p:val>
                                        </p:tav>
                                        <p:tav tm="100000">
                                          <p:val>
                                            <p:strVal val="#ppt_x"/>
                                          </p:val>
                                        </p:tav>
                                      </p:tavLst>
                                    </p:anim>
                                    <p:anim calcmode="lin" valueType="num">
                                      <p:cBhvr additive="base">
                                        <p:cTn id="8" dur="500" fill="hold"/>
                                        <p:tgtEl>
                                          <p:spTgt spid="112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5" descr="C:\Documents and Settings\General\Escritorio\Vigo A Guardia\pato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93675"/>
            <a:ext cx="8637587" cy="5762625"/>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12292" name="Rectangle 6"/>
          <p:cNvSpPr>
            <a:spLocks noChangeArrowheads="1"/>
          </p:cNvSpPr>
          <p:nvPr/>
        </p:nvSpPr>
        <p:spPr bwMode="auto">
          <a:xfrm>
            <a:off x="304800" y="6099175"/>
            <a:ext cx="8610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Pasaremos por sitios con encanto como </a:t>
            </a:r>
            <a:r>
              <a:rPr lang="es-ES" sz="1200" b="1" i="1">
                <a:solidFill>
                  <a:srgbClr val="FFFF00"/>
                </a:solidFill>
                <a:latin typeface="Calibri" pitchFamily="34" charset="0"/>
              </a:rPr>
              <a:t>Patos </a:t>
            </a:r>
            <a:r>
              <a:rPr lang="es-ES" sz="1200" b="1" i="1">
                <a:solidFill>
                  <a:schemeClr val="bg1"/>
                </a:solidFill>
                <a:latin typeface="Calibri" pitchFamily="34" charset="0"/>
              </a:rPr>
              <a:t>(En la foto), ya del ayuntamiento de </a:t>
            </a:r>
            <a:r>
              <a:rPr lang="es-ES" sz="1200" b="1" i="1">
                <a:solidFill>
                  <a:srgbClr val="FFFF00"/>
                </a:solidFill>
                <a:latin typeface="Calibri" pitchFamily="34" charset="0"/>
              </a:rPr>
              <a:t>Nigrán</a:t>
            </a:r>
            <a:r>
              <a:rPr lang="es-ES" sz="1200" b="1" i="1">
                <a:solidFill>
                  <a:schemeClr val="bg1"/>
                </a:solidFill>
                <a:latin typeface="Calibri" pitchFamily="34" charset="0"/>
              </a:rPr>
              <a:t> y encontraremos en nuestro recorrido lugares con ambiente veraniego y con muchos bares y restaurantes donde comer,</a:t>
            </a:r>
            <a:r>
              <a:rPr lang="es-ES" sz="1600" b="1" i="1">
                <a:solidFill>
                  <a:schemeClr val="tx1"/>
                </a:solidFill>
                <a:latin typeface="Calibri" pitchFamily="34" charset="0"/>
              </a:rPr>
              <a:t> </a:t>
            </a:r>
            <a:endParaRPr lang="es-ES_tradnl" sz="4400">
              <a:solidFill>
                <a:schemeClr val="tx1"/>
              </a:solidFill>
              <a:latin typeface="Calibri" pitchFamily="34" charset="0"/>
            </a:endParaRPr>
          </a:p>
        </p:txBody>
      </p:sp>
    </p:spTree>
  </p:cSld>
  <p:clrMapOvr>
    <a:masterClrMapping/>
  </p:clrMapOvr>
  <p:transition spd="slow" advTm="14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barn(outVertical)">
                                      <p:cBhvr>
                                        <p:cTn id="7" dur="5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4338" name="Picture 5" descr="C:\Documents and Settings\General\Escritorio\Vigo A Guardia\Monteferro_-Al-fondo-las-islas-Ci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638" y="193675"/>
            <a:ext cx="8143875" cy="6094413"/>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92166" name="Line 6"/>
          <p:cNvSpPr>
            <a:spLocks noChangeShapeType="1"/>
          </p:cNvSpPr>
          <p:nvPr/>
        </p:nvSpPr>
        <p:spPr bwMode="auto">
          <a:xfrm flipH="1">
            <a:off x="4495800" y="1905000"/>
            <a:ext cx="685800" cy="228600"/>
          </a:xfrm>
          <a:prstGeom prst="line">
            <a:avLst/>
          </a:prstGeom>
          <a:noFill/>
          <a:ln w="19050">
            <a:solidFill>
              <a:srgbClr val="FFFF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92167" name="Line 7"/>
          <p:cNvSpPr>
            <a:spLocks noChangeShapeType="1"/>
          </p:cNvSpPr>
          <p:nvPr/>
        </p:nvSpPr>
        <p:spPr bwMode="auto">
          <a:xfrm flipH="1" flipV="1">
            <a:off x="5105400" y="1066800"/>
            <a:ext cx="1676400" cy="381000"/>
          </a:xfrm>
          <a:prstGeom prst="line">
            <a:avLst/>
          </a:prstGeom>
          <a:noFill/>
          <a:ln w="19050">
            <a:solidFill>
              <a:srgbClr val="FFFF99"/>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92169" name="Rectangle 9"/>
          <p:cNvSpPr>
            <a:spLocks noGrp="1" noChangeArrowheads="1"/>
          </p:cNvSpPr>
          <p:nvPr>
            <p:ph type="title" idx="4294967295"/>
          </p:nvPr>
        </p:nvSpPr>
        <p:spPr>
          <a:xfrm>
            <a:off x="6324600" y="1219200"/>
            <a:ext cx="1828800" cy="457200"/>
          </a:xfrm>
        </p:spPr>
        <p:txBody>
          <a:bodyPr/>
          <a:lstStyle/>
          <a:p>
            <a:r>
              <a:rPr lang="es-ES_tradnl" sz="1400" b="1" i="1" smtClean="0">
                <a:solidFill>
                  <a:srgbClr val="FFFF00"/>
                </a:solidFill>
              </a:rPr>
              <a:t>Islas Cíes</a:t>
            </a:r>
            <a:endParaRPr lang="es-ES_tradnl" smtClean="0"/>
          </a:p>
        </p:txBody>
      </p:sp>
      <p:sp>
        <p:nvSpPr>
          <p:cNvPr id="92170" name="Rectangle 10"/>
          <p:cNvSpPr>
            <a:spLocks noChangeArrowheads="1"/>
          </p:cNvSpPr>
          <p:nvPr/>
        </p:nvSpPr>
        <p:spPr bwMode="auto">
          <a:xfrm>
            <a:off x="5029200" y="1676400"/>
            <a:ext cx="12954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400" b="1" i="1">
                <a:solidFill>
                  <a:srgbClr val="FFFF00"/>
                </a:solidFill>
              </a:rPr>
              <a:t>Monteferro</a:t>
            </a:r>
            <a:endParaRPr lang="es-ES_tradnl" sz="4400">
              <a:solidFill>
                <a:schemeClr val="tx2"/>
              </a:solidFill>
            </a:endParaRPr>
          </a:p>
        </p:txBody>
      </p:sp>
      <p:sp>
        <p:nvSpPr>
          <p:cNvPr id="13319" name="Rectangle 11"/>
          <p:cNvSpPr>
            <a:spLocks noChangeArrowheads="1"/>
          </p:cNvSpPr>
          <p:nvPr/>
        </p:nvSpPr>
        <p:spPr bwMode="auto">
          <a:xfrm>
            <a:off x="185738" y="6246813"/>
            <a:ext cx="8839200"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600" b="1" i="1">
                <a:solidFill>
                  <a:schemeClr val="bg1"/>
                </a:solidFill>
                <a:latin typeface="Calibri" pitchFamily="34" charset="0"/>
              </a:rPr>
              <a:t> </a:t>
            </a:r>
            <a:r>
              <a:rPr lang="es-ES" sz="1200" b="1" i="1">
                <a:solidFill>
                  <a:schemeClr val="bg1"/>
                </a:solidFill>
                <a:latin typeface="Calibri" pitchFamily="34" charset="0"/>
              </a:rPr>
              <a:t>antes de llegar a </a:t>
            </a:r>
            <a:r>
              <a:rPr lang="es-ES" sz="1200" b="1" i="1">
                <a:solidFill>
                  <a:srgbClr val="FFFF00"/>
                </a:solidFill>
                <a:latin typeface="Calibri" pitchFamily="34" charset="0"/>
              </a:rPr>
              <a:t>Panxón </a:t>
            </a:r>
            <a:r>
              <a:rPr lang="es-ES" sz="1200" b="1" i="1">
                <a:solidFill>
                  <a:schemeClr val="bg1"/>
                </a:solidFill>
                <a:latin typeface="Calibri" pitchFamily="34" charset="0"/>
              </a:rPr>
              <a:t>veremoss la pequeña península de </a:t>
            </a:r>
            <a:r>
              <a:rPr lang="es-ES" sz="1200" b="1" i="1">
                <a:solidFill>
                  <a:srgbClr val="FFFF00"/>
                </a:solidFill>
                <a:latin typeface="Calibri" pitchFamily="34" charset="0"/>
              </a:rPr>
              <a:t>Monteferro.</a:t>
            </a:r>
            <a:r>
              <a:rPr lang="es-ES" sz="1200" b="1" i="1">
                <a:solidFill>
                  <a:schemeClr val="bg1"/>
                </a:solidFill>
                <a:latin typeface="Calibri" pitchFamily="34" charset="0"/>
              </a:rPr>
              <a:t> Su nombre proviene de la abundancia de hierro en sus rocas. Posee un pequeño faro y los restos de un cuartel de artilleria.</a:t>
            </a:r>
            <a:endParaRPr lang="es-ES_tradnl" sz="4400">
              <a:solidFill>
                <a:schemeClr val="tx1"/>
              </a:solidFill>
              <a:latin typeface="Calibri" pitchFamily="34" charset="0"/>
            </a:endParaRPr>
          </a:p>
        </p:txBody>
      </p:sp>
    </p:spTree>
  </p:cSld>
  <p:clrMapOvr>
    <a:masterClrMapping/>
  </p:clrMapOvr>
  <p:transition spd="slow" advTm="19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3319"/>
                                        </p:tgtEl>
                                        <p:attrNameLst>
                                          <p:attrName>style.visibility</p:attrName>
                                        </p:attrNameLst>
                                      </p:cBhvr>
                                      <p:to>
                                        <p:strVal val="visible"/>
                                      </p:to>
                                    </p:set>
                                    <p:anim calcmode="lin" valueType="num">
                                      <p:cBhvr additive="base">
                                        <p:cTn id="7" dur="500" fill="hold"/>
                                        <p:tgtEl>
                                          <p:spTgt spid="13319"/>
                                        </p:tgtEl>
                                        <p:attrNameLst>
                                          <p:attrName>ppt_x</p:attrName>
                                        </p:attrNameLst>
                                      </p:cBhvr>
                                      <p:tavLst>
                                        <p:tav tm="0">
                                          <p:val>
                                            <p:strVal val="1+#ppt_w/2"/>
                                          </p:val>
                                        </p:tav>
                                        <p:tav tm="100000">
                                          <p:val>
                                            <p:strVal val="#ppt_x"/>
                                          </p:val>
                                        </p:tav>
                                      </p:tavLst>
                                    </p:anim>
                                    <p:anim calcmode="lin" valueType="num">
                                      <p:cBhvr additive="base">
                                        <p:cTn id="8" dur="500" fill="hold"/>
                                        <p:tgtEl>
                                          <p:spTgt spid="13319"/>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2" presetClass="entr" presetSubtype="8" fill="hold" grpId="0" nodeType="afterEffect">
                                  <p:stCondLst>
                                    <p:cond delay="9000"/>
                                  </p:stCondLst>
                                  <p:childTnLst>
                                    <p:set>
                                      <p:cBhvr>
                                        <p:cTn id="11" dur="1" fill="hold">
                                          <p:stCondLst>
                                            <p:cond delay="0"/>
                                          </p:stCondLst>
                                        </p:cTn>
                                        <p:tgtEl>
                                          <p:spTgt spid="92170"/>
                                        </p:tgtEl>
                                        <p:attrNameLst>
                                          <p:attrName>style.visibility</p:attrName>
                                        </p:attrNameLst>
                                      </p:cBhvr>
                                      <p:to>
                                        <p:strVal val="visible"/>
                                      </p:to>
                                    </p:set>
                                    <p:animEffect transition="in" filter="wipe(left)">
                                      <p:cBhvr>
                                        <p:cTn id="12" dur="500"/>
                                        <p:tgtEl>
                                          <p:spTgt spid="92170"/>
                                        </p:tgtEl>
                                      </p:cBhvr>
                                    </p:animEffect>
                                  </p:childTnLst>
                                </p:cTn>
                              </p:par>
                            </p:childTnLst>
                          </p:cTn>
                        </p:par>
                        <p:par>
                          <p:cTn id="13" fill="hold" nodeType="afterGroup">
                            <p:stCondLst>
                              <p:cond delay="10000"/>
                            </p:stCondLst>
                            <p:childTnLst>
                              <p:par>
                                <p:cTn id="14" presetID="22" presetClass="entr" presetSubtype="2" fill="hold" grpId="0" nodeType="afterEffect">
                                  <p:stCondLst>
                                    <p:cond delay="1000"/>
                                  </p:stCondLst>
                                  <p:childTnLst>
                                    <p:set>
                                      <p:cBhvr>
                                        <p:cTn id="15" dur="1" fill="hold">
                                          <p:stCondLst>
                                            <p:cond delay="0"/>
                                          </p:stCondLst>
                                        </p:cTn>
                                        <p:tgtEl>
                                          <p:spTgt spid="92166"/>
                                        </p:tgtEl>
                                        <p:attrNameLst>
                                          <p:attrName>style.visibility</p:attrName>
                                        </p:attrNameLst>
                                      </p:cBhvr>
                                      <p:to>
                                        <p:strVal val="visible"/>
                                      </p:to>
                                    </p:set>
                                    <p:animEffect transition="in" filter="wipe(right)">
                                      <p:cBhvr>
                                        <p:cTn id="16" dur="500"/>
                                        <p:tgtEl>
                                          <p:spTgt spid="92166"/>
                                        </p:tgtEl>
                                      </p:cBhvr>
                                    </p:animEffect>
                                  </p:childTnLst>
                                </p:cTn>
                              </p:par>
                            </p:childTnLst>
                          </p:cTn>
                        </p:par>
                        <p:par>
                          <p:cTn id="17" fill="hold" nodeType="afterGroup">
                            <p:stCondLst>
                              <p:cond delay="11500"/>
                            </p:stCondLst>
                            <p:childTnLst>
                              <p:par>
                                <p:cTn id="18" presetID="22" presetClass="entr" presetSubtype="8" fill="hold" grpId="0" nodeType="afterEffect">
                                  <p:stCondLst>
                                    <p:cond delay="1000"/>
                                  </p:stCondLst>
                                  <p:childTnLst>
                                    <p:set>
                                      <p:cBhvr>
                                        <p:cTn id="19" dur="1" fill="hold">
                                          <p:stCondLst>
                                            <p:cond delay="0"/>
                                          </p:stCondLst>
                                        </p:cTn>
                                        <p:tgtEl>
                                          <p:spTgt spid="92169"/>
                                        </p:tgtEl>
                                        <p:attrNameLst>
                                          <p:attrName>style.visibility</p:attrName>
                                        </p:attrNameLst>
                                      </p:cBhvr>
                                      <p:to>
                                        <p:strVal val="visible"/>
                                      </p:to>
                                    </p:set>
                                    <p:animEffect transition="in" filter="wipe(left)">
                                      <p:cBhvr>
                                        <p:cTn id="20" dur="500"/>
                                        <p:tgtEl>
                                          <p:spTgt spid="92169"/>
                                        </p:tgtEl>
                                      </p:cBhvr>
                                    </p:animEffect>
                                  </p:childTnLst>
                                </p:cTn>
                              </p:par>
                            </p:childTnLst>
                          </p:cTn>
                        </p:par>
                        <p:par>
                          <p:cTn id="21" fill="hold" nodeType="afterGroup">
                            <p:stCondLst>
                              <p:cond delay="13000"/>
                            </p:stCondLst>
                            <p:childTnLst>
                              <p:par>
                                <p:cTn id="22" presetID="22" presetClass="entr" presetSubtype="2" fill="hold" grpId="0" nodeType="afterEffect">
                                  <p:stCondLst>
                                    <p:cond delay="1000"/>
                                  </p:stCondLst>
                                  <p:childTnLst>
                                    <p:set>
                                      <p:cBhvr>
                                        <p:cTn id="23" dur="1" fill="hold">
                                          <p:stCondLst>
                                            <p:cond delay="0"/>
                                          </p:stCondLst>
                                        </p:cTn>
                                        <p:tgtEl>
                                          <p:spTgt spid="92167"/>
                                        </p:tgtEl>
                                        <p:attrNameLst>
                                          <p:attrName>style.visibility</p:attrName>
                                        </p:attrNameLst>
                                      </p:cBhvr>
                                      <p:to>
                                        <p:strVal val="visible"/>
                                      </p:to>
                                    </p:set>
                                    <p:animEffect transition="in" filter="wipe(right)">
                                      <p:cBhvr>
                                        <p:cTn id="24" dur="500"/>
                                        <p:tgtEl>
                                          <p:spTgt spid="92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6" grpId="0" animBg="1"/>
      <p:bldP spid="92167" grpId="0" animBg="1"/>
      <p:bldP spid="92169" grpId="0" autoUpdateAnimBg="0"/>
      <p:bldP spid="92170" grpId="0" autoUpdateAnimBg="0"/>
      <p:bldP spid="13319"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bg>
      <p:bgPr>
        <a:solidFill>
          <a:srgbClr val="000030"/>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304800" y="609600"/>
            <a:ext cx="1676400" cy="5715000"/>
          </a:xfrm>
        </p:spPr>
        <p:txBody>
          <a:bodyPr/>
          <a:lstStyle/>
          <a:p>
            <a:r>
              <a:rPr lang="es-ES" sz="1600" b="1" i="1" smtClean="0">
                <a:solidFill>
                  <a:schemeClr val="bg1"/>
                </a:solidFill>
                <a:latin typeface="Galant" pitchFamily="2" charset="0"/>
              </a:rPr>
              <a:t>En lo alto hay un mirador sobre el que está colocado el  </a:t>
            </a:r>
            <a:r>
              <a:rPr lang="es-ES" sz="1600" b="1" i="1" smtClean="0">
                <a:solidFill>
                  <a:srgbClr val="FF9900"/>
                </a:solidFill>
              </a:rPr>
              <a:t>Monumento a la Marina Universal,</a:t>
            </a:r>
            <a:r>
              <a:rPr lang="es-ES" sz="1600" b="1" i="1" smtClean="0">
                <a:solidFill>
                  <a:schemeClr val="bg1"/>
                </a:solidFill>
              </a:rPr>
              <a:t> </a:t>
            </a:r>
            <a:br>
              <a:rPr lang="es-ES" sz="1600" b="1" i="1" smtClean="0">
                <a:solidFill>
                  <a:schemeClr val="bg1"/>
                </a:solidFill>
              </a:rPr>
            </a:br>
            <a:r>
              <a:rPr lang="es-ES" sz="1600" b="1" i="1" smtClean="0">
                <a:solidFill>
                  <a:schemeClr val="bg1"/>
                </a:solidFill>
                <a:latin typeface="Galant" pitchFamily="2" charset="0"/>
              </a:rPr>
              <a:t>este monumento dedicado a los hombres del mar,</a:t>
            </a:r>
            <a:br>
              <a:rPr lang="es-ES" sz="1600" b="1" i="1" smtClean="0">
                <a:solidFill>
                  <a:schemeClr val="bg1"/>
                </a:solidFill>
                <a:latin typeface="Galant" pitchFamily="2" charset="0"/>
              </a:rPr>
            </a:br>
            <a:r>
              <a:rPr lang="es-ES" sz="1600" b="1" i="1" smtClean="0">
                <a:solidFill>
                  <a:schemeClr val="bg1"/>
                </a:solidFill>
              </a:rPr>
              <a:t>fué diseñado por el arquitecto vigués </a:t>
            </a:r>
            <a:r>
              <a:rPr lang="es-ES" sz="1600" b="1" i="1" smtClean="0">
                <a:solidFill>
                  <a:schemeClr val="folHlink"/>
                </a:solidFill>
              </a:rPr>
              <a:t>Manuel Gómez Román</a:t>
            </a:r>
            <a:r>
              <a:rPr lang="es-ES" sz="1600" b="1" i="1" smtClean="0">
                <a:solidFill>
                  <a:schemeClr val="bg1"/>
                </a:solidFill>
              </a:rPr>
              <a:t> e </a:t>
            </a:r>
            <a:r>
              <a:rPr lang="es-ES" sz="1600" b="1" i="1" smtClean="0">
                <a:solidFill>
                  <a:schemeClr val="bg1"/>
                </a:solidFill>
                <a:latin typeface="Galant" pitchFamily="2" charset="0"/>
              </a:rPr>
              <a:t>inaugurado por </a:t>
            </a:r>
            <a:r>
              <a:rPr lang="es-ES" sz="1600" b="1" i="1" smtClean="0">
                <a:solidFill>
                  <a:schemeClr val="folHlink"/>
                </a:solidFill>
                <a:latin typeface="Galant" pitchFamily="2" charset="0"/>
              </a:rPr>
              <a:t>Alfonso XIII</a:t>
            </a:r>
            <a:r>
              <a:rPr lang="es-ES" sz="1600" b="1" i="1" smtClean="0">
                <a:solidFill>
                  <a:schemeClr val="bg1"/>
                </a:solidFill>
                <a:latin typeface="Galant" pitchFamily="2" charset="0"/>
              </a:rPr>
              <a:t> en 1924</a:t>
            </a:r>
            <a:br>
              <a:rPr lang="es-ES" sz="1600" b="1" i="1" smtClean="0">
                <a:solidFill>
                  <a:schemeClr val="bg1"/>
                </a:solidFill>
                <a:latin typeface="Galant" pitchFamily="2" charset="0"/>
              </a:rPr>
            </a:br>
            <a:endParaRPr lang="es-ES_tradnl" sz="1600" b="1" i="1" smtClean="0">
              <a:solidFill>
                <a:schemeClr val="bg1"/>
              </a:solidFill>
              <a:latin typeface="Galant" pitchFamily="2" charset="0"/>
            </a:endParaRPr>
          </a:p>
        </p:txBody>
      </p:sp>
      <p:pic>
        <p:nvPicPr>
          <p:cNvPr id="15363" name="Picture 5" descr="C:\Documents and Settings\General\Escritorio\Vigo A Guardia\Monte ferr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6513" y="185738"/>
            <a:ext cx="4362450" cy="6553200"/>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14340" name="Rectangle 6"/>
          <p:cNvSpPr>
            <a:spLocks noChangeArrowheads="1"/>
          </p:cNvSpPr>
          <p:nvPr/>
        </p:nvSpPr>
        <p:spPr bwMode="auto">
          <a:xfrm>
            <a:off x="7162800" y="639763"/>
            <a:ext cx="17526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600" b="1" i="1">
                <a:solidFill>
                  <a:schemeClr val="bg1"/>
                </a:solidFill>
              </a:rPr>
              <a:t/>
            </a:r>
            <a:br>
              <a:rPr lang="es-ES" sz="1600" b="1" i="1">
                <a:solidFill>
                  <a:schemeClr val="bg1"/>
                </a:solidFill>
              </a:rPr>
            </a:br>
            <a:r>
              <a:rPr lang="es-ES" sz="1600" b="1" i="1">
                <a:solidFill>
                  <a:schemeClr val="bg1"/>
                </a:solidFill>
                <a:latin typeface="Galant" pitchFamily="2" charset="0"/>
              </a:rPr>
              <a:t>Es un gran monolito de granito de 25 metros de altura con cuatro coronas de bronce y una escultura de la </a:t>
            </a:r>
            <a:r>
              <a:rPr lang="es-ES" sz="1600" b="1" i="1">
                <a:solidFill>
                  <a:schemeClr val="folHlink"/>
                </a:solidFill>
                <a:latin typeface="Galant" pitchFamily="2" charset="0"/>
              </a:rPr>
              <a:t>Virgen del Carmen,</a:t>
            </a:r>
            <a:r>
              <a:rPr lang="es-ES" sz="1600" b="1" i="1">
                <a:solidFill>
                  <a:schemeClr val="bg1"/>
                </a:solidFill>
                <a:latin typeface="Galant" pitchFamily="2" charset="0"/>
              </a:rPr>
              <a:t> </a:t>
            </a:r>
            <a:br>
              <a:rPr lang="es-ES" sz="1600" b="1" i="1">
                <a:solidFill>
                  <a:schemeClr val="bg1"/>
                </a:solidFill>
                <a:latin typeface="Galant" pitchFamily="2" charset="0"/>
              </a:rPr>
            </a:br>
            <a:r>
              <a:rPr lang="es-ES" sz="1600" b="1" i="1">
                <a:solidFill>
                  <a:schemeClr val="bg1"/>
                </a:solidFill>
                <a:latin typeface="Galant" pitchFamily="2" charset="0"/>
              </a:rPr>
              <a:t>patrona de los navegantes, con </a:t>
            </a:r>
            <a:r>
              <a:rPr lang="es-ES" sz="1600" b="1" i="1">
                <a:solidFill>
                  <a:schemeClr val="folHlink"/>
                </a:solidFill>
                <a:latin typeface="Galant" pitchFamily="2" charset="0"/>
              </a:rPr>
              <a:t>el niño Jesús.</a:t>
            </a:r>
            <a:br>
              <a:rPr lang="es-ES" sz="1600" b="1" i="1">
                <a:solidFill>
                  <a:schemeClr val="folHlink"/>
                </a:solidFill>
                <a:latin typeface="Galant" pitchFamily="2" charset="0"/>
              </a:rPr>
            </a:br>
            <a:endParaRPr lang="es-ES_tradnl" sz="1600" b="1" i="1">
              <a:solidFill>
                <a:schemeClr val="bg1"/>
              </a:solidFill>
            </a:endParaRPr>
          </a:p>
        </p:txBody>
      </p:sp>
    </p:spTree>
  </p:cSld>
  <p:clrMapOvr>
    <a:masterClrMapping/>
  </p:clrMapOvr>
  <p:transition spd="slow" advTm="19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grpId="0" nodeType="after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500" fill="hold"/>
                                        <p:tgtEl>
                                          <p:spTgt spid="14338"/>
                                        </p:tgtEl>
                                        <p:attrNameLst>
                                          <p:attrName>ppt_w</p:attrName>
                                        </p:attrNameLst>
                                      </p:cBhvr>
                                      <p:tavLst>
                                        <p:tav tm="0">
                                          <p:val>
                                            <p:strVal val="2/3*#ppt_w"/>
                                          </p:val>
                                        </p:tav>
                                        <p:tav tm="100000">
                                          <p:val>
                                            <p:strVal val="#ppt_w"/>
                                          </p:val>
                                        </p:tav>
                                      </p:tavLst>
                                    </p:anim>
                                    <p:anim calcmode="lin" valueType="num">
                                      <p:cBhvr>
                                        <p:cTn id="8" dur="500" fill="hold"/>
                                        <p:tgtEl>
                                          <p:spTgt spid="14338"/>
                                        </p:tgtEl>
                                        <p:attrNameLst>
                                          <p:attrName>ppt_h</p:attrName>
                                        </p:attrNameLst>
                                      </p:cBhvr>
                                      <p:tavLst>
                                        <p:tav tm="0">
                                          <p:val>
                                            <p:strVal val="2/3*#ppt_h"/>
                                          </p:val>
                                        </p:tav>
                                        <p:tav tm="100000">
                                          <p:val>
                                            <p:strVal val="#ppt_h"/>
                                          </p:val>
                                        </p:tav>
                                      </p:tavLst>
                                    </p:anim>
                                  </p:childTnLst>
                                </p:cTn>
                              </p:par>
                            </p:childTnLst>
                          </p:cTn>
                        </p:par>
                        <p:par>
                          <p:cTn id="9" fill="hold" nodeType="afterGroup">
                            <p:stCondLst>
                              <p:cond delay="500"/>
                            </p:stCondLst>
                            <p:childTnLst>
                              <p:par>
                                <p:cTn id="10" presetID="23" presetClass="entr" presetSubtype="272" fill="hold" grpId="0" nodeType="afterEffect">
                                  <p:stCondLst>
                                    <p:cond delay="0"/>
                                  </p:stCondLst>
                                  <p:childTnLst>
                                    <p:set>
                                      <p:cBhvr>
                                        <p:cTn id="11" dur="1" fill="hold">
                                          <p:stCondLst>
                                            <p:cond delay="0"/>
                                          </p:stCondLst>
                                        </p:cTn>
                                        <p:tgtEl>
                                          <p:spTgt spid="14340"/>
                                        </p:tgtEl>
                                        <p:attrNameLst>
                                          <p:attrName>style.visibility</p:attrName>
                                        </p:attrNameLst>
                                      </p:cBhvr>
                                      <p:to>
                                        <p:strVal val="visible"/>
                                      </p:to>
                                    </p:set>
                                    <p:anim calcmode="lin" valueType="num">
                                      <p:cBhvr>
                                        <p:cTn id="12" dur="500" fill="hold"/>
                                        <p:tgtEl>
                                          <p:spTgt spid="14340"/>
                                        </p:tgtEl>
                                        <p:attrNameLst>
                                          <p:attrName>ppt_w</p:attrName>
                                        </p:attrNameLst>
                                      </p:cBhvr>
                                      <p:tavLst>
                                        <p:tav tm="0">
                                          <p:val>
                                            <p:strVal val="2/3*#ppt_w"/>
                                          </p:val>
                                        </p:tav>
                                        <p:tav tm="100000">
                                          <p:val>
                                            <p:strVal val="#ppt_w"/>
                                          </p:val>
                                        </p:tav>
                                      </p:tavLst>
                                    </p:anim>
                                    <p:anim calcmode="lin" valueType="num">
                                      <p:cBhvr>
                                        <p:cTn id="13" dur="500" fill="hold"/>
                                        <p:tgtEl>
                                          <p:spTgt spid="14340"/>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utoUpdateAnimBg="0"/>
      <p:bldP spid="14340"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6386" name="Picture 7" descr="C:\Documents and Settings\General\Escritorio\Vigo A Guardia\Sabari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260350"/>
            <a:ext cx="8637588" cy="574833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97290" name="Rectangle 10"/>
          <p:cNvSpPr>
            <a:spLocks noGrp="1" noChangeArrowheads="1"/>
          </p:cNvSpPr>
          <p:nvPr>
            <p:ph type="title" idx="4294967295"/>
          </p:nvPr>
        </p:nvSpPr>
        <p:spPr>
          <a:xfrm>
            <a:off x="3810000" y="1371600"/>
            <a:ext cx="1524000" cy="685800"/>
          </a:xfrm>
        </p:spPr>
        <p:txBody>
          <a:bodyPr/>
          <a:lstStyle/>
          <a:p>
            <a:r>
              <a:rPr lang="es-ES_tradnl" sz="1800" b="1" i="1" u="sng" smtClean="0">
                <a:solidFill>
                  <a:srgbClr val="FF3300"/>
                </a:solidFill>
              </a:rPr>
              <a:t>Islas Cíes</a:t>
            </a:r>
            <a:endParaRPr lang="es-ES_tradnl" smtClean="0"/>
          </a:p>
        </p:txBody>
      </p:sp>
      <p:sp>
        <p:nvSpPr>
          <p:cNvPr id="97291" name="Rectangle 11"/>
          <p:cNvSpPr>
            <a:spLocks noChangeArrowheads="1"/>
          </p:cNvSpPr>
          <p:nvPr/>
        </p:nvSpPr>
        <p:spPr bwMode="auto">
          <a:xfrm>
            <a:off x="4495800" y="2514600"/>
            <a:ext cx="10668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400" b="1" i="1" u="sng">
                <a:solidFill>
                  <a:srgbClr val="FF3300"/>
                </a:solidFill>
              </a:rPr>
              <a:t>Monteferro</a:t>
            </a:r>
            <a:endParaRPr lang="es-ES_tradnl" sz="4400">
              <a:solidFill>
                <a:schemeClr val="tx2"/>
              </a:solidFill>
            </a:endParaRPr>
          </a:p>
        </p:txBody>
      </p:sp>
      <p:sp>
        <p:nvSpPr>
          <p:cNvPr id="97292" name="Line 12"/>
          <p:cNvSpPr>
            <a:spLocks noChangeShapeType="1"/>
          </p:cNvSpPr>
          <p:nvPr/>
        </p:nvSpPr>
        <p:spPr bwMode="auto">
          <a:xfrm flipH="1">
            <a:off x="2895600" y="1905000"/>
            <a:ext cx="1524000" cy="1143000"/>
          </a:xfrm>
          <a:prstGeom prst="line">
            <a:avLst/>
          </a:prstGeom>
          <a:noFill/>
          <a:ln w="22225">
            <a:solidFill>
              <a:schemeClr val="accent2"/>
            </a:solidFill>
            <a:prstDash val="sysDot"/>
            <a:round/>
            <a:headEnd/>
            <a:tailEnd type="triangle" w="sm" len="sm"/>
          </a:ln>
          <a:extLst>
            <a:ext uri="{909E8E84-426E-40DD-AFC4-6F175D3DCCD1}">
              <a14:hiddenFill xmlns:a14="http://schemas.microsoft.com/office/drawing/2010/main">
                <a:noFill/>
              </a14:hiddenFill>
            </a:ext>
          </a:extLst>
        </p:spPr>
        <p:txBody>
          <a:bodyPr wrap="none" anchor="ctr"/>
          <a:lstStyle/>
          <a:p>
            <a:endParaRPr lang="es-ES"/>
          </a:p>
        </p:txBody>
      </p:sp>
      <p:sp>
        <p:nvSpPr>
          <p:cNvPr id="97293" name="Line 13"/>
          <p:cNvSpPr>
            <a:spLocks noChangeShapeType="1"/>
          </p:cNvSpPr>
          <p:nvPr/>
        </p:nvSpPr>
        <p:spPr bwMode="auto">
          <a:xfrm>
            <a:off x="5029200" y="2819400"/>
            <a:ext cx="381000" cy="228600"/>
          </a:xfrm>
          <a:prstGeom prst="line">
            <a:avLst/>
          </a:prstGeom>
          <a:noFill/>
          <a:ln w="22225">
            <a:solidFill>
              <a:schemeClr val="accent2"/>
            </a:solidFill>
            <a:prstDash val="sysDot"/>
            <a:round/>
            <a:headEnd/>
            <a:tailEnd type="triangle" w="sm" len="sm"/>
          </a:ln>
          <a:extLst>
            <a:ext uri="{909E8E84-426E-40DD-AFC4-6F175D3DCCD1}">
              <a14:hiddenFill xmlns:a14="http://schemas.microsoft.com/office/drawing/2010/main">
                <a:noFill/>
              </a14:hiddenFill>
            </a:ext>
          </a:extLst>
        </p:spPr>
        <p:txBody>
          <a:bodyPr wrap="none" anchor="ctr"/>
          <a:lstStyle/>
          <a:p>
            <a:endParaRPr lang="es-ES"/>
          </a:p>
        </p:txBody>
      </p:sp>
      <p:sp>
        <p:nvSpPr>
          <p:cNvPr id="97294" name="Line 14"/>
          <p:cNvSpPr>
            <a:spLocks noChangeShapeType="1"/>
          </p:cNvSpPr>
          <p:nvPr/>
        </p:nvSpPr>
        <p:spPr bwMode="auto">
          <a:xfrm flipH="1">
            <a:off x="3886200" y="1905000"/>
            <a:ext cx="609600" cy="1066800"/>
          </a:xfrm>
          <a:prstGeom prst="line">
            <a:avLst/>
          </a:prstGeom>
          <a:noFill/>
          <a:ln w="22225">
            <a:solidFill>
              <a:schemeClr val="accent2"/>
            </a:solidFill>
            <a:prstDash val="sysDot"/>
            <a:round/>
            <a:headEnd/>
            <a:tailEnd type="triangle" w="sm" len="sm"/>
          </a:ln>
          <a:extLst>
            <a:ext uri="{909E8E84-426E-40DD-AFC4-6F175D3DCCD1}">
              <a14:hiddenFill xmlns:a14="http://schemas.microsoft.com/office/drawing/2010/main">
                <a:noFill/>
              </a14:hiddenFill>
            </a:ext>
          </a:extLst>
        </p:spPr>
        <p:txBody>
          <a:bodyPr wrap="none" anchor="ctr"/>
          <a:lstStyle/>
          <a:p>
            <a:endParaRPr lang="es-ES"/>
          </a:p>
        </p:txBody>
      </p:sp>
      <p:sp>
        <p:nvSpPr>
          <p:cNvPr id="97295" name="Line 15"/>
          <p:cNvSpPr>
            <a:spLocks noChangeShapeType="1"/>
          </p:cNvSpPr>
          <p:nvPr/>
        </p:nvSpPr>
        <p:spPr bwMode="auto">
          <a:xfrm>
            <a:off x="4572000" y="1905000"/>
            <a:ext cx="1600200" cy="1066800"/>
          </a:xfrm>
          <a:prstGeom prst="line">
            <a:avLst/>
          </a:prstGeom>
          <a:noFill/>
          <a:ln w="22225">
            <a:solidFill>
              <a:schemeClr val="accent2"/>
            </a:solidFill>
            <a:prstDash val="sysDot"/>
            <a:round/>
            <a:headEnd/>
            <a:tailEnd type="triangle" w="sm" len="sm"/>
          </a:ln>
          <a:extLst>
            <a:ext uri="{909E8E84-426E-40DD-AFC4-6F175D3DCCD1}">
              <a14:hiddenFill xmlns:a14="http://schemas.microsoft.com/office/drawing/2010/main">
                <a:noFill/>
              </a14:hiddenFill>
            </a:ext>
          </a:extLst>
        </p:spPr>
        <p:txBody>
          <a:bodyPr wrap="none" anchor="ctr"/>
          <a:lstStyle/>
          <a:p>
            <a:endParaRPr lang="es-ES"/>
          </a:p>
        </p:txBody>
      </p:sp>
      <p:sp>
        <p:nvSpPr>
          <p:cNvPr id="15369" name="Rectangle 16"/>
          <p:cNvSpPr>
            <a:spLocks noChangeArrowheads="1"/>
          </p:cNvSpPr>
          <p:nvPr/>
        </p:nvSpPr>
        <p:spPr bwMode="auto">
          <a:xfrm>
            <a:off x="990600" y="6135688"/>
            <a:ext cx="7467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desde Monteferro se pueden disfrutar de unas vistas magníficas de las islas </a:t>
            </a:r>
            <a:r>
              <a:rPr lang="es-ES" sz="1200" b="1" i="1">
                <a:solidFill>
                  <a:srgbClr val="FFFF00"/>
                </a:solidFill>
                <a:latin typeface="Calibri" pitchFamily="34" charset="0"/>
              </a:rPr>
              <a:t>Estelas,</a:t>
            </a:r>
            <a:r>
              <a:rPr lang="es-ES" sz="1200" b="1" i="1">
                <a:solidFill>
                  <a:schemeClr val="bg1"/>
                </a:solidFill>
                <a:latin typeface="Calibri" pitchFamily="34" charset="0"/>
              </a:rPr>
              <a:t> las Islas </a:t>
            </a:r>
            <a:r>
              <a:rPr lang="es-ES" sz="1200" b="1" i="1">
                <a:solidFill>
                  <a:srgbClr val="FFFF00"/>
                </a:solidFill>
                <a:latin typeface="Calibri" pitchFamily="34" charset="0"/>
              </a:rPr>
              <a:t>Cíes </a:t>
            </a:r>
            <a:r>
              <a:rPr lang="es-ES" sz="1200" b="1" i="1">
                <a:solidFill>
                  <a:schemeClr val="bg1"/>
                </a:solidFill>
                <a:latin typeface="Calibri" pitchFamily="34" charset="0"/>
              </a:rPr>
              <a:t>y  </a:t>
            </a:r>
            <a:r>
              <a:rPr lang="es-ES" sz="1200" b="1" i="1">
                <a:solidFill>
                  <a:srgbClr val="FFFF00"/>
                </a:solidFill>
                <a:latin typeface="Calibri" pitchFamily="34" charset="0"/>
              </a:rPr>
              <a:t>Baiona.</a:t>
            </a:r>
            <a:endParaRPr lang="es-ES_tradnl" sz="1600" b="1" i="1">
              <a:solidFill>
                <a:schemeClr val="bg1"/>
              </a:solidFill>
              <a:latin typeface="Calibri" pitchFamily="34" charset="0"/>
            </a:endParaRPr>
          </a:p>
        </p:txBody>
      </p:sp>
      <p:sp>
        <p:nvSpPr>
          <p:cNvPr id="15370" name="Rectangle 11"/>
          <p:cNvSpPr>
            <a:spLocks noChangeArrowheads="1"/>
          </p:cNvSpPr>
          <p:nvPr/>
        </p:nvSpPr>
        <p:spPr bwMode="auto">
          <a:xfrm>
            <a:off x="449263" y="2590800"/>
            <a:ext cx="12192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400" b="1" i="1" u="sng">
                <a:solidFill>
                  <a:srgbClr val="FF3300"/>
                </a:solidFill>
              </a:rPr>
              <a:t>Islas Estelas</a:t>
            </a:r>
            <a:endParaRPr lang="es-ES_tradnl" sz="4400">
              <a:solidFill>
                <a:schemeClr val="tx2"/>
              </a:solidFill>
            </a:endParaRPr>
          </a:p>
        </p:txBody>
      </p:sp>
      <p:sp>
        <p:nvSpPr>
          <p:cNvPr id="15371" name="Line 13"/>
          <p:cNvSpPr>
            <a:spLocks noChangeShapeType="1"/>
          </p:cNvSpPr>
          <p:nvPr/>
        </p:nvSpPr>
        <p:spPr bwMode="auto">
          <a:xfrm>
            <a:off x="1057275" y="2895600"/>
            <a:ext cx="0" cy="609600"/>
          </a:xfrm>
          <a:prstGeom prst="line">
            <a:avLst/>
          </a:prstGeom>
          <a:noFill/>
          <a:ln w="22225">
            <a:solidFill>
              <a:schemeClr val="accent2"/>
            </a:solidFill>
            <a:prstDash val="sysDot"/>
            <a:round/>
            <a:headEnd/>
            <a:tailEnd type="triangle" w="sm" len="sm"/>
          </a:ln>
          <a:extLst>
            <a:ext uri="{909E8E84-426E-40DD-AFC4-6F175D3DCCD1}">
              <a14:hiddenFill xmlns:a14="http://schemas.microsoft.com/office/drawing/2010/main">
                <a:noFill/>
              </a14:hiddenFill>
            </a:ext>
          </a:extLst>
        </p:spPr>
        <p:txBody>
          <a:bodyPr wrap="none" anchor="ctr"/>
          <a:lstStyle/>
          <a:p>
            <a:endParaRPr lang="es-ES"/>
          </a:p>
        </p:txBody>
      </p:sp>
    </p:spTree>
  </p:cSld>
  <p:clrMapOvr>
    <a:masterClrMapping/>
  </p:clrMapOvr>
  <p:transition spd="slow" advTm="20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5369"/>
                                        </p:tgtEl>
                                        <p:attrNameLst>
                                          <p:attrName>style.visibility</p:attrName>
                                        </p:attrNameLst>
                                      </p:cBhvr>
                                      <p:to>
                                        <p:strVal val="visible"/>
                                      </p:to>
                                    </p:set>
                                    <p:animEffect transition="in" filter="barn(outVertical)">
                                      <p:cBhvr>
                                        <p:cTn id="7" dur="500"/>
                                        <p:tgtEl>
                                          <p:spTgt spid="15369"/>
                                        </p:tgtEl>
                                      </p:cBhvr>
                                    </p:animEffect>
                                  </p:childTnLst>
                                </p:cTn>
                              </p:par>
                            </p:childTnLst>
                          </p:cTn>
                        </p:par>
                        <p:par>
                          <p:cTn id="8" fill="hold" nodeType="afterGroup">
                            <p:stCondLst>
                              <p:cond delay="500"/>
                            </p:stCondLst>
                            <p:childTnLst>
                              <p:par>
                                <p:cTn id="9" presetID="5" presetClass="entr" presetSubtype="10" fill="hold" grpId="0" nodeType="afterEffect">
                                  <p:stCondLst>
                                    <p:cond delay="5000"/>
                                  </p:stCondLst>
                                  <p:childTnLst>
                                    <p:set>
                                      <p:cBhvr>
                                        <p:cTn id="10" dur="1" fill="hold">
                                          <p:stCondLst>
                                            <p:cond delay="0"/>
                                          </p:stCondLst>
                                        </p:cTn>
                                        <p:tgtEl>
                                          <p:spTgt spid="97290"/>
                                        </p:tgtEl>
                                        <p:attrNameLst>
                                          <p:attrName>style.visibility</p:attrName>
                                        </p:attrNameLst>
                                      </p:cBhvr>
                                      <p:to>
                                        <p:strVal val="visible"/>
                                      </p:to>
                                    </p:set>
                                    <p:animEffect transition="in" filter="checkerboard(across)">
                                      <p:cBhvr>
                                        <p:cTn id="11" dur="500"/>
                                        <p:tgtEl>
                                          <p:spTgt spid="97290"/>
                                        </p:tgtEl>
                                      </p:cBhvr>
                                    </p:animEffect>
                                  </p:childTnLst>
                                </p:cTn>
                              </p:par>
                            </p:childTnLst>
                          </p:cTn>
                        </p:par>
                        <p:par>
                          <p:cTn id="12" fill="hold" nodeType="afterGroup">
                            <p:stCondLst>
                              <p:cond delay="6000"/>
                            </p:stCondLst>
                            <p:childTnLst>
                              <p:par>
                                <p:cTn id="13" presetID="22" presetClass="entr" presetSubtype="1" fill="hold" grpId="0" nodeType="afterEffect">
                                  <p:stCondLst>
                                    <p:cond delay="0"/>
                                  </p:stCondLst>
                                  <p:childTnLst>
                                    <p:set>
                                      <p:cBhvr>
                                        <p:cTn id="14" dur="1" fill="hold">
                                          <p:stCondLst>
                                            <p:cond delay="0"/>
                                          </p:stCondLst>
                                        </p:cTn>
                                        <p:tgtEl>
                                          <p:spTgt spid="97292"/>
                                        </p:tgtEl>
                                        <p:attrNameLst>
                                          <p:attrName>style.visibility</p:attrName>
                                        </p:attrNameLst>
                                      </p:cBhvr>
                                      <p:to>
                                        <p:strVal val="visible"/>
                                      </p:to>
                                    </p:set>
                                    <p:animEffect transition="in" filter="wipe(up)">
                                      <p:cBhvr>
                                        <p:cTn id="15" dur="500"/>
                                        <p:tgtEl>
                                          <p:spTgt spid="97292"/>
                                        </p:tgtEl>
                                      </p:cBhvr>
                                    </p:animEffect>
                                  </p:childTnLst>
                                </p:cTn>
                              </p:par>
                            </p:childTnLst>
                          </p:cTn>
                        </p:par>
                        <p:par>
                          <p:cTn id="16" fill="hold" nodeType="afterGroup">
                            <p:stCondLst>
                              <p:cond delay="6500"/>
                            </p:stCondLst>
                            <p:childTnLst>
                              <p:par>
                                <p:cTn id="17" presetID="22" presetClass="entr" presetSubtype="1" fill="hold" grpId="0" nodeType="afterEffect">
                                  <p:stCondLst>
                                    <p:cond delay="0"/>
                                  </p:stCondLst>
                                  <p:childTnLst>
                                    <p:set>
                                      <p:cBhvr>
                                        <p:cTn id="18" dur="1" fill="hold">
                                          <p:stCondLst>
                                            <p:cond delay="0"/>
                                          </p:stCondLst>
                                        </p:cTn>
                                        <p:tgtEl>
                                          <p:spTgt spid="97294"/>
                                        </p:tgtEl>
                                        <p:attrNameLst>
                                          <p:attrName>style.visibility</p:attrName>
                                        </p:attrNameLst>
                                      </p:cBhvr>
                                      <p:to>
                                        <p:strVal val="visible"/>
                                      </p:to>
                                    </p:set>
                                    <p:animEffect transition="in" filter="wipe(up)">
                                      <p:cBhvr>
                                        <p:cTn id="19" dur="500"/>
                                        <p:tgtEl>
                                          <p:spTgt spid="97294"/>
                                        </p:tgtEl>
                                      </p:cBhvr>
                                    </p:animEffect>
                                  </p:childTnLst>
                                </p:cTn>
                              </p:par>
                            </p:childTnLst>
                          </p:cTn>
                        </p:par>
                        <p:par>
                          <p:cTn id="20" fill="hold" nodeType="afterGroup">
                            <p:stCondLst>
                              <p:cond delay="7000"/>
                            </p:stCondLst>
                            <p:childTnLst>
                              <p:par>
                                <p:cTn id="21" presetID="22" presetClass="entr" presetSubtype="1" fill="hold" grpId="0" nodeType="afterEffect">
                                  <p:stCondLst>
                                    <p:cond delay="0"/>
                                  </p:stCondLst>
                                  <p:childTnLst>
                                    <p:set>
                                      <p:cBhvr>
                                        <p:cTn id="22" dur="1" fill="hold">
                                          <p:stCondLst>
                                            <p:cond delay="0"/>
                                          </p:stCondLst>
                                        </p:cTn>
                                        <p:tgtEl>
                                          <p:spTgt spid="97295"/>
                                        </p:tgtEl>
                                        <p:attrNameLst>
                                          <p:attrName>style.visibility</p:attrName>
                                        </p:attrNameLst>
                                      </p:cBhvr>
                                      <p:to>
                                        <p:strVal val="visible"/>
                                      </p:to>
                                    </p:set>
                                    <p:animEffect transition="in" filter="wipe(up)">
                                      <p:cBhvr>
                                        <p:cTn id="23" dur="500"/>
                                        <p:tgtEl>
                                          <p:spTgt spid="97295"/>
                                        </p:tgtEl>
                                      </p:cBhvr>
                                    </p:animEffect>
                                  </p:childTnLst>
                                </p:cTn>
                              </p:par>
                            </p:childTnLst>
                          </p:cTn>
                        </p:par>
                        <p:par>
                          <p:cTn id="24" fill="hold" nodeType="afterGroup">
                            <p:stCondLst>
                              <p:cond delay="7500"/>
                            </p:stCondLst>
                            <p:childTnLst>
                              <p:par>
                                <p:cTn id="25" presetID="5" presetClass="entr" presetSubtype="10" fill="hold" grpId="0" nodeType="afterEffect">
                                  <p:stCondLst>
                                    <p:cond delay="2000"/>
                                  </p:stCondLst>
                                  <p:childTnLst>
                                    <p:set>
                                      <p:cBhvr>
                                        <p:cTn id="26" dur="1" fill="hold">
                                          <p:stCondLst>
                                            <p:cond delay="0"/>
                                          </p:stCondLst>
                                        </p:cTn>
                                        <p:tgtEl>
                                          <p:spTgt spid="97291"/>
                                        </p:tgtEl>
                                        <p:attrNameLst>
                                          <p:attrName>style.visibility</p:attrName>
                                        </p:attrNameLst>
                                      </p:cBhvr>
                                      <p:to>
                                        <p:strVal val="visible"/>
                                      </p:to>
                                    </p:set>
                                    <p:animEffect transition="in" filter="checkerboard(across)">
                                      <p:cBhvr>
                                        <p:cTn id="27" dur="500"/>
                                        <p:tgtEl>
                                          <p:spTgt spid="97291"/>
                                        </p:tgtEl>
                                      </p:cBhvr>
                                    </p:animEffect>
                                  </p:childTnLst>
                                </p:cTn>
                              </p:par>
                            </p:childTnLst>
                          </p:cTn>
                        </p:par>
                        <p:par>
                          <p:cTn id="28" fill="hold" nodeType="afterGroup">
                            <p:stCondLst>
                              <p:cond delay="10000"/>
                            </p:stCondLst>
                            <p:childTnLst>
                              <p:par>
                                <p:cTn id="29" presetID="22" presetClass="entr" presetSubtype="1" fill="hold" grpId="0" nodeType="afterEffect">
                                  <p:stCondLst>
                                    <p:cond delay="0"/>
                                  </p:stCondLst>
                                  <p:childTnLst>
                                    <p:set>
                                      <p:cBhvr>
                                        <p:cTn id="30" dur="1" fill="hold">
                                          <p:stCondLst>
                                            <p:cond delay="0"/>
                                          </p:stCondLst>
                                        </p:cTn>
                                        <p:tgtEl>
                                          <p:spTgt spid="97293"/>
                                        </p:tgtEl>
                                        <p:attrNameLst>
                                          <p:attrName>style.visibility</p:attrName>
                                        </p:attrNameLst>
                                      </p:cBhvr>
                                      <p:to>
                                        <p:strVal val="visible"/>
                                      </p:to>
                                    </p:set>
                                    <p:animEffect transition="in" filter="wipe(up)">
                                      <p:cBhvr>
                                        <p:cTn id="31" dur="500"/>
                                        <p:tgtEl>
                                          <p:spTgt spid="97293"/>
                                        </p:tgtEl>
                                      </p:cBhvr>
                                    </p:animEffect>
                                  </p:childTnLst>
                                </p:cTn>
                              </p:par>
                            </p:childTnLst>
                          </p:cTn>
                        </p:par>
                        <p:par>
                          <p:cTn id="32" fill="hold" nodeType="afterGroup">
                            <p:stCondLst>
                              <p:cond delay="10500"/>
                            </p:stCondLst>
                            <p:childTnLst>
                              <p:par>
                                <p:cTn id="33" presetID="5" presetClass="entr" presetSubtype="10" fill="hold" grpId="0" nodeType="afterEffect">
                                  <p:stCondLst>
                                    <p:cond delay="2000"/>
                                  </p:stCondLst>
                                  <p:childTnLst>
                                    <p:set>
                                      <p:cBhvr>
                                        <p:cTn id="34" dur="1" fill="hold">
                                          <p:stCondLst>
                                            <p:cond delay="0"/>
                                          </p:stCondLst>
                                        </p:cTn>
                                        <p:tgtEl>
                                          <p:spTgt spid="15370"/>
                                        </p:tgtEl>
                                        <p:attrNameLst>
                                          <p:attrName>style.visibility</p:attrName>
                                        </p:attrNameLst>
                                      </p:cBhvr>
                                      <p:to>
                                        <p:strVal val="visible"/>
                                      </p:to>
                                    </p:set>
                                    <p:animEffect transition="in" filter="checkerboard(across)">
                                      <p:cBhvr>
                                        <p:cTn id="35" dur="500"/>
                                        <p:tgtEl>
                                          <p:spTgt spid="15370"/>
                                        </p:tgtEl>
                                      </p:cBhvr>
                                    </p:animEffect>
                                  </p:childTnLst>
                                </p:cTn>
                              </p:par>
                            </p:childTnLst>
                          </p:cTn>
                        </p:par>
                        <p:par>
                          <p:cTn id="36" fill="hold" nodeType="afterGroup">
                            <p:stCondLst>
                              <p:cond delay="13000"/>
                            </p:stCondLst>
                            <p:childTnLst>
                              <p:par>
                                <p:cTn id="37" presetID="22" presetClass="entr" presetSubtype="1" fill="hold" grpId="0" nodeType="afterEffect">
                                  <p:stCondLst>
                                    <p:cond delay="0"/>
                                  </p:stCondLst>
                                  <p:childTnLst>
                                    <p:set>
                                      <p:cBhvr>
                                        <p:cTn id="38" dur="1" fill="hold">
                                          <p:stCondLst>
                                            <p:cond delay="0"/>
                                          </p:stCondLst>
                                        </p:cTn>
                                        <p:tgtEl>
                                          <p:spTgt spid="15371"/>
                                        </p:tgtEl>
                                        <p:attrNameLst>
                                          <p:attrName>style.visibility</p:attrName>
                                        </p:attrNameLst>
                                      </p:cBhvr>
                                      <p:to>
                                        <p:strVal val="visible"/>
                                      </p:to>
                                    </p:set>
                                    <p:animEffect transition="in" filter="wipe(up)">
                                      <p:cBhvr>
                                        <p:cTn id="39" dur="500"/>
                                        <p:tgtEl>
                                          <p:spTgt spid="15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90" grpId="0" autoUpdateAnimBg="0"/>
      <p:bldP spid="97291" grpId="0" autoUpdateAnimBg="0"/>
      <p:bldP spid="97292" grpId="0" animBg="1"/>
      <p:bldP spid="97293" grpId="0" animBg="1"/>
      <p:bldP spid="97294" grpId="0" animBg="1"/>
      <p:bldP spid="97295" grpId="0" animBg="1"/>
      <p:bldP spid="15369" grpId="0" autoUpdateAnimBg="0"/>
      <p:bldP spid="15370" grpId="0" autoUpdateAnimBg="0"/>
      <p:bldP spid="1537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6" descr="C:\Documents and Settings\General\Escritorio\Vigo A Guardia\Vigo Py A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638" y="193675"/>
            <a:ext cx="8129587" cy="6096000"/>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96263" name="Rectangle 7"/>
          <p:cNvSpPr>
            <a:spLocks noChangeArrowheads="1"/>
          </p:cNvSpPr>
          <p:nvPr/>
        </p:nvSpPr>
        <p:spPr bwMode="auto">
          <a:xfrm>
            <a:off x="1785938" y="1785938"/>
            <a:ext cx="1447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400" b="1" i="1">
                <a:solidFill>
                  <a:srgbClr val="FFFF00"/>
                </a:solidFill>
              </a:rPr>
              <a:t>Isla de Toralla</a:t>
            </a:r>
            <a:endParaRPr lang="es-ES_tradnl" sz="4400">
              <a:solidFill>
                <a:schemeClr val="tx2"/>
              </a:solidFill>
            </a:endParaRPr>
          </a:p>
        </p:txBody>
      </p:sp>
      <p:sp>
        <p:nvSpPr>
          <p:cNvPr id="96264" name="Rectangle 8"/>
          <p:cNvSpPr>
            <a:spLocks noChangeArrowheads="1"/>
          </p:cNvSpPr>
          <p:nvPr/>
        </p:nvSpPr>
        <p:spPr bwMode="auto">
          <a:xfrm>
            <a:off x="2590800" y="40386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400" b="1" i="1">
                <a:solidFill>
                  <a:srgbClr val="FFFF00"/>
                </a:solidFill>
              </a:rPr>
              <a:t>Playa América</a:t>
            </a:r>
            <a:endParaRPr lang="es-ES_tradnl" sz="4400">
              <a:solidFill>
                <a:schemeClr val="tx2"/>
              </a:solidFill>
            </a:endParaRPr>
          </a:p>
        </p:txBody>
      </p:sp>
      <p:sp>
        <p:nvSpPr>
          <p:cNvPr id="96265" name="Line 9"/>
          <p:cNvSpPr>
            <a:spLocks noChangeShapeType="1"/>
          </p:cNvSpPr>
          <p:nvPr/>
        </p:nvSpPr>
        <p:spPr bwMode="auto">
          <a:xfrm>
            <a:off x="3071813" y="2000250"/>
            <a:ext cx="357187" cy="71438"/>
          </a:xfrm>
          <a:prstGeom prst="line">
            <a:avLst/>
          </a:prstGeom>
          <a:noFill/>
          <a:ln w="19050">
            <a:solidFill>
              <a:srgbClr val="FFFF00"/>
            </a:solidFill>
            <a:round/>
            <a:headEnd/>
            <a:tailEnd type="triangle" w="sm" len="sm"/>
          </a:ln>
          <a:extLst>
            <a:ext uri="{909E8E84-426E-40DD-AFC4-6F175D3DCCD1}">
              <a14:hiddenFill xmlns:a14="http://schemas.microsoft.com/office/drawing/2010/main">
                <a:noFill/>
              </a14:hiddenFill>
            </a:ext>
          </a:extLst>
        </p:spPr>
        <p:txBody>
          <a:bodyPr wrap="none" anchor="ctr"/>
          <a:lstStyle/>
          <a:p>
            <a:endParaRPr lang="es-ES"/>
          </a:p>
        </p:txBody>
      </p:sp>
      <p:sp>
        <p:nvSpPr>
          <p:cNvPr id="96266" name="Line 10"/>
          <p:cNvSpPr>
            <a:spLocks noChangeShapeType="1"/>
          </p:cNvSpPr>
          <p:nvPr/>
        </p:nvSpPr>
        <p:spPr bwMode="auto">
          <a:xfrm flipV="1">
            <a:off x="4191000" y="4114800"/>
            <a:ext cx="609600" cy="152400"/>
          </a:xfrm>
          <a:prstGeom prst="line">
            <a:avLst/>
          </a:prstGeom>
          <a:noFill/>
          <a:ln w="19050">
            <a:solidFill>
              <a:srgbClr val="FFFF00"/>
            </a:solidFill>
            <a:round/>
            <a:headEnd/>
            <a:tailEnd type="triangle" w="sm" len="sm"/>
          </a:ln>
          <a:extLst>
            <a:ext uri="{909E8E84-426E-40DD-AFC4-6F175D3DCCD1}">
              <a14:hiddenFill xmlns:a14="http://schemas.microsoft.com/office/drawing/2010/main">
                <a:noFill/>
              </a14:hiddenFill>
            </a:ext>
          </a:extLst>
        </p:spPr>
        <p:txBody>
          <a:bodyPr wrap="none" anchor="ctr"/>
          <a:lstStyle/>
          <a:p>
            <a:endParaRPr lang="es-ES"/>
          </a:p>
        </p:txBody>
      </p:sp>
      <p:sp>
        <p:nvSpPr>
          <p:cNvPr id="96267" name="Rectangle 11"/>
          <p:cNvSpPr>
            <a:spLocks noChangeArrowheads="1"/>
          </p:cNvSpPr>
          <p:nvPr/>
        </p:nvSpPr>
        <p:spPr bwMode="auto">
          <a:xfrm>
            <a:off x="457200" y="4073525"/>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400" b="1" i="1">
                <a:solidFill>
                  <a:srgbClr val="FFFF00"/>
                </a:solidFill>
              </a:rPr>
              <a:t>Panxón</a:t>
            </a:r>
            <a:endParaRPr lang="es-ES_tradnl" sz="4400">
              <a:solidFill>
                <a:schemeClr val="tx2"/>
              </a:solidFill>
            </a:endParaRPr>
          </a:p>
        </p:txBody>
      </p:sp>
      <p:sp>
        <p:nvSpPr>
          <p:cNvPr id="96268" name="Line 12"/>
          <p:cNvSpPr>
            <a:spLocks noChangeShapeType="1"/>
          </p:cNvSpPr>
          <p:nvPr/>
        </p:nvSpPr>
        <p:spPr bwMode="auto">
          <a:xfrm flipV="1">
            <a:off x="1524000" y="3810000"/>
            <a:ext cx="457200" cy="381000"/>
          </a:xfrm>
          <a:prstGeom prst="line">
            <a:avLst/>
          </a:prstGeom>
          <a:noFill/>
          <a:ln w="19050">
            <a:solidFill>
              <a:srgbClr val="FFFF00"/>
            </a:solidFill>
            <a:round/>
            <a:headEnd/>
            <a:tailEnd type="triangle" w="sm" len="sm"/>
          </a:ln>
          <a:extLst>
            <a:ext uri="{909E8E84-426E-40DD-AFC4-6F175D3DCCD1}">
              <a14:hiddenFill xmlns:a14="http://schemas.microsoft.com/office/drawing/2010/main">
                <a:noFill/>
              </a14:hiddenFill>
            </a:ext>
          </a:extLst>
        </p:spPr>
        <p:txBody>
          <a:bodyPr wrap="none" anchor="ctr"/>
          <a:lstStyle/>
          <a:p>
            <a:endParaRPr lang="es-ES"/>
          </a:p>
        </p:txBody>
      </p:sp>
      <p:sp>
        <p:nvSpPr>
          <p:cNvPr id="16394" name="Rectangle 13"/>
          <p:cNvSpPr>
            <a:spLocks noChangeArrowheads="1"/>
          </p:cNvSpPr>
          <p:nvPr/>
        </p:nvSpPr>
        <p:spPr bwMode="auto">
          <a:xfrm>
            <a:off x="609600" y="6246813"/>
            <a:ext cx="80772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chemeClr val="bg1"/>
                </a:solidFill>
                <a:latin typeface="Calibri" pitchFamily="34" charset="0"/>
              </a:rPr>
              <a:t>Ya en </a:t>
            </a:r>
            <a:r>
              <a:rPr lang="es-ES_tradnl" sz="1200" b="1" i="1">
                <a:solidFill>
                  <a:srgbClr val="FFFF00"/>
                </a:solidFill>
                <a:latin typeface="Calibri" pitchFamily="34" charset="0"/>
              </a:rPr>
              <a:t>Panxón</a:t>
            </a:r>
            <a:r>
              <a:rPr lang="es-ES_tradnl" sz="1200" b="1" i="1">
                <a:solidFill>
                  <a:schemeClr val="bg1"/>
                </a:solidFill>
                <a:latin typeface="Calibri" pitchFamily="34" charset="0"/>
              </a:rPr>
              <a:t> es posible visitar el </a:t>
            </a:r>
            <a:r>
              <a:rPr lang="es-ES_tradnl" sz="1200" b="1" i="1">
                <a:solidFill>
                  <a:srgbClr val="FF9900"/>
                </a:solidFill>
                <a:latin typeface="Calibri" pitchFamily="34" charset="0"/>
              </a:rPr>
              <a:t>Arco Visigótico</a:t>
            </a:r>
            <a:r>
              <a:rPr lang="es-ES_tradnl" sz="1200" b="1" i="1">
                <a:solidFill>
                  <a:schemeClr val="bg1"/>
                </a:solidFill>
                <a:latin typeface="Calibri" pitchFamily="34" charset="0"/>
              </a:rPr>
              <a:t>, declarado monumento nacional en 1964 y su iglesia parroquial del S. XII.</a:t>
            </a:r>
            <a:endParaRPr lang="es-ES_tradnl" sz="4400">
              <a:solidFill>
                <a:schemeClr val="tx1"/>
              </a:solidFill>
              <a:latin typeface="Calibri" pitchFamily="34" charset="0"/>
            </a:endParaRPr>
          </a:p>
        </p:txBody>
      </p:sp>
    </p:spTree>
  </p:cSld>
  <p:clrMapOvr>
    <a:masterClrMapping/>
  </p:clrMapOvr>
  <p:transition spd="slow" advTm="20832">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6394"/>
                                        </p:tgtEl>
                                        <p:attrNameLst>
                                          <p:attrName>style.visibility</p:attrName>
                                        </p:attrNameLst>
                                      </p:cBhvr>
                                      <p:to>
                                        <p:strVal val="visible"/>
                                      </p:to>
                                    </p:set>
                                    <p:anim calcmode="lin" valueType="num">
                                      <p:cBhvr additive="base">
                                        <p:cTn id="7" dur="500" fill="hold"/>
                                        <p:tgtEl>
                                          <p:spTgt spid="16394"/>
                                        </p:tgtEl>
                                        <p:attrNameLst>
                                          <p:attrName>ppt_x</p:attrName>
                                        </p:attrNameLst>
                                      </p:cBhvr>
                                      <p:tavLst>
                                        <p:tav tm="0">
                                          <p:val>
                                            <p:strVal val="1+#ppt_w/2"/>
                                          </p:val>
                                        </p:tav>
                                        <p:tav tm="100000">
                                          <p:val>
                                            <p:strVal val="#ppt_x"/>
                                          </p:val>
                                        </p:tav>
                                      </p:tavLst>
                                    </p:anim>
                                    <p:anim calcmode="lin" valueType="num">
                                      <p:cBhvr additive="base">
                                        <p:cTn id="8" dur="500" fill="hold"/>
                                        <p:tgtEl>
                                          <p:spTgt spid="1639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2" presetClass="entr" presetSubtype="8" fill="hold" grpId="0" nodeType="afterEffect">
                                  <p:stCondLst>
                                    <p:cond delay="6000"/>
                                  </p:stCondLst>
                                  <p:childTnLst>
                                    <p:set>
                                      <p:cBhvr>
                                        <p:cTn id="11" dur="1" fill="hold">
                                          <p:stCondLst>
                                            <p:cond delay="0"/>
                                          </p:stCondLst>
                                        </p:cTn>
                                        <p:tgtEl>
                                          <p:spTgt spid="96267"/>
                                        </p:tgtEl>
                                        <p:attrNameLst>
                                          <p:attrName>style.visibility</p:attrName>
                                        </p:attrNameLst>
                                      </p:cBhvr>
                                      <p:to>
                                        <p:strVal val="visible"/>
                                      </p:to>
                                    </p:set>
                                    <p:animEffect transition="in" filter="wipe(left)">
                                      <p:cBhvr>
                                        <p:cTn id="12" dur="500"/>
                                        <p:tgtEl>
                                          <p:spTgt spid="96267"/>
                                        </p:tgtEl>
                                      </p:cBhvr>
                                    </p:animEffect>
                                  </p:childTnLst>
                                </p:cTn>
                              </p:par>
                            </p:childTnLst>
                          </p:cTn>
                        </p:par>
                        <p:par>
                          <p:cTn id="13" fill="hold" nodeType="afterGroup">
                            <p:stCondLst>
                              <p:cond delay="7000"/>
                            </p:stCondLst>
                            <p:childTnLst>
                              <p:par>
                                <p:cTn id="14" presetID="22" presetClass="entr" presetSubtype="4" fill="hold" grpId="0" nodeType="afterEffect">
                                  <p:stCondLst>
                                    <p:cond delay="0"/>
                                  </p:stCondLst>
                                  <p:childTnLst>
                                    <p:set>
                                      <p:cBhvr>
                                        <p:cTn id="15" dur="1" fill="hold">
                                          <p:stCondLst>
                                            <p:cond delay="0"/>
                                          </p:stCondLst>
                                        </p:cTn>
                                        <p:tgtEl>
                                          <p:spTgt spid="96268"/>
                                        </p:tgtEl>
                                        <p:attrNameLst>
                                          <p:attrName>style.visibility</p:attrName>
                                        </p:attrNameLst>
                                      </p:cBhvr>
                                      <p:to>
                                        <p:strVal val="visible"/>
                                      </p:to>
                                    </p:set>
                                    <p:animEffect transition="in" filter="wipe(down)">
                                      <p:cBhvr>
                                        <p:cTn id="16" dur="500"/>
                                        <p:tgtEl>
                                          <p:spTgt spid="96268"/>
                                        </p:tgtEl>
                                      </p:cBhvr>
                                    </p:animEffect>
                                  </p:childTnLst>
                                </p:cTn>
                              </p:par>
                            </p:childTnLst>
                          </p:cTn>
                        </p:par>
                        <p:par>
                          <p:cTn id="17" fill="hold" nodeType="afterGroup">
                            <p:stCondLst>
                              <p:cond delay="7500"/>
                            </p:stCondLst>
                            <p:childTnLst>
                              <p:par>
                                <p:cTn id="18" presetID="22" presetClass="entr" presetSubtype="8" fill="hold" grpId="0" nodeType="afterEffect">
                                  <p:stCondLst>
                                    <p:cond delay="1000"/>
                                  </p:stCondLst>
                                  <p:childTnLst>
                                    <p:set>
                                      <p:cBhvr>
                                        <p:cTn id="19" dur="1" fill="hold">
                                          <p:stCondLst>
                                            <p:cond delay="0"/>
                                          </p:stCondLst>
                                        </p:cTn>
                                        <p:tgtEl>
                                          <p:spTgt spid="96263"/>
                                        </p:tgtEl>
                                        <p:attrNameLst>
                                          <p:attrName>style.visibility</p:attrName>
                                        </p:attrNameLst>
                                      </p:cBhvr>
                                      <p:to>
                                        <p:strVal val="visible"/>
                                      </p:to>
                                    </p:set>
                                    <p:animEffect transition="in" filter="wipe(left)">
                                      <p:cBhvr>
                                        <p:cTn id="20" dur="500"/>
                                        <p:tgtEl>
                                          <p:spTgt spid="96263"/>
                                        </p:tgtEl>
                                      </p:cBhvr>
                                    </p:animEffect>
                                  </p:childTnLst>
                                </p:cTn>
                              </p:par>
                            </p:childTnLst>
                          </p:cTn>
                        </p:par>
                        <p:par>
                          <p:cTn id="21" fill="hold" nodeType="afterGroup">
                            <p:stCondLst>
                              <p:cond delay="9000"/>
                            </p:stCondLst>
                            <p:childTnLst>
                              <p:par>
                                <p:cTn id="22" presetID="22" presetClass="entr" presetSubtype="8" fill="hold" grpId="0" nodeType="afterEffect">
                                  <p:stCondLst>
                                    <p:cond delay="0"/>
                                  </p:stCondLst>
                                  <p:childTnLst>
                                    <p:set>
                                      <p:cBhvr>
                                        <p:cTn id="23" dur="1" fill="hold">
                                          <p:stCondLst>
                                            <p:cond delay="0"/>
                                          </p:stCondLst>
                                        </p:cTn>
                                        <p:tgtEl>
                                          <p:spTgt spid="96265"/>
                                        </p:tgtEl>
                                        <p:attrNameLst>
                                          <p:attrName>style.visibility</p:attrName>
                                        </p:attrNameLst>
                                      </p:cBhvr>
                                      <p:to>
                                        <p:strVal val="visible"/>
                                      </p:to>
                                    </p:set>
                                    <p:animEffect transition="in" filter="wipe(left)">
                                      <p:cBhvr>
                                        <p:cTn id="24" dur="500"/>
                                        <p:tgtEl>
                                          <p:spTgt spid="96265"/>
                                        </p:tgtEl>
                                      </p:cBhvr>
                                    </p:animEffect>
                                  </p:childTnLst>
                                </p:cTn>
                              </p:par>
                            </p:childTnLst>
                          </p:cTn>
                        </p:par>
                        <p:par>
                          <p:cTn id="25" fill="hold" nodeType="afterGroup">
                            <p:stCondLst>
                              <p:cond delay="9500"/>
                            </p:stCondLst>
                            <p:childTnLst>
                              <p:par>
                                <p:cTn id="26" presetID="22" presetClass="entr" presetSubtype="8" fill="hold" grpId="0" nodeType="afterEffect">
                                  <p:stCondLst>
                                    <p:cond delay="1000"/>
                                  </p:stCondLst>
                                  <p:childTnLst>
                                    <p:set>
                                      <p:cBhvr>
                                        <p:cTn id="27" dur="1" fill="hold">
                                          <p:stCondLst>
                                            <p:cond delay="0"/>
                                          </p:stCondLst>
                                        </p:cTn>
                                        <p:tgtEl>
                                          <p:spTgt spid="96264"/>
                                        </p:tgtEl>
                                        <p:attrNameLst>
                                          <p:attrName>style.visibility</p:attrName>
                                        </p:attrNameLst>
                                      </p:cBhvr>
                                      <p:to>
                                        <p:strVal val="visible"/>
                                      </p:to>
                                    </p:set>
                                    <p:animEffect transition="in" filter="wipe(left)">
                                      <p:cBhvr>
                                        <p:cTn id="28" dur="500"/>
                                        <p:tgtEl>
                                          <p:spTgt spid="96264"/>
                                        </p:tgtEl>
                                      </p:cBhvr>
                                    </p:animEffect>
                                  </p:childTnLst>
                                </p:cTn>
                              </p:par>
                            </p:childTnLst>
                          </p:cTn>
                        </p:par>
                        <p:par>
                          <p:cTn id="29" fill="hold" nodeType="afterGroup">
                            <p:stCondLst>
                              <p:cond delay="11000"/>
                            </p:stCondLst>
                            <p:childTnLst>
                              <p:par>
                                <p:cTn id="30" presetID="22" presetClass="entr" presetSubtype="8" fill="hold" grpId="0" nodeType="afterEffect">
                                  <p:stCondLst>
                                    <p:cond delay="0"/>
                                  </p:stCondLst>
                                  <p:childTnLst>
                                    <p:set>
                                      <p:cBhvr>
                                        <p:cTn id="31" dur="1" fill="hold">
                                          <p:stCondLst>
                                            <p:cond delay="0"/>
                                          </p:stCondLst>
                                        </p:cTn>
                                        <p:tgtEl>
                                          <p:spTgt spid="96266"/>
                                        </p:tgtEl>
                                        <p:attrNameLst>
                                          <p:attrName>style.visibility</p:attrName>
                                        </p:attrNameLst>
                                      </p:cBhvr>
                                      <p:to>
                                        <p:strVal val="visible"/>
                                      </p:to>
                                    </p:set>
                                    <p:animEffect transition="in" filter="wipe(left)">
                                      <p:cBhvr>
                                        <p:cTn id="32" dur="500"/>
                                        <p:tgtEl>
                                          <p:spTgt spid="96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63" grpId="0" autoUpdateAnimBg="0"/>
      <p:bldP spid="96264" grpId="0" autoUpdateAnimBg="0"/>
      <p:bldP spid="96265" grpId="0" animBg="1"/>
      <p:bldP spid="96266" grpId="0" animBg="1"/>
      <p:bldP spid="96267" grpId="0" autoUpdateAnimBg="0"/>
      <p:bldP spid="96268" grpId="0" animBg="1"/>
      <p:bldP spid="16394"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descr="C:\Documents and Settings\General\Escritorio\Vigo A Guardia\Panxon Igl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6850"/>
            <a:ext cx="8201025"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17412" name="Rectangle 4"/>
          <p:cNvSpPr>
            <a:spLocks noChangeArrowheads="1"/>
          </p:cNvSpPr>
          <p:nvPr/>
        </p:nvSpPr>
        <p:spPr bwMode="auto">
          <a:xfrm>
            <a:off x="609600" y="6329363"/>
            <a:ext cx="807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chemeClr val="bg1"/>
                </a:solidFill>
                <a:latin typeface="Calibri" pitchFamily="34" charset="0"/>
              </a:rPr>
              <a:t>y no dejar de admirar </a:t>
            </a:r>
            <a:r>
              <a:rPr lang="es-ES_tradnl" sz="1200" b="1" i="1">
                <a:solidFill>
                  <a:srgbClr val="FF9900"/>
                </a:solidFill>
                <a:latin typeface="Calibri" pitchFamily="34" charset="0"/>
              </a:rPr>
              <a:t>el templo Votivo,</a:t>
            </a:r>
            <a:r>
              <a:rPr lang="es-ES_tradnl" sz="1200" b="1" i="1">
                <a:solidFill>
                  <a:schemeClr val="bg1"/>
                </a:solidFill>
                <a:latin typeface="Calibri" pitchFamily="34" charset="0"/>
              </a:rPr>
              <a:t> obra del afamado escultor porriñés </a:t>
            </a:r>
            <a:r>
              <a:rPr lang="es-ES_tradnl" sz="1200" b="1" i="1">
                <a:solidFill>
                  <a:schemeClr val="hlink"/>
                </a:solidFill>
                <a:latin typeface="Calibri" pitchFamily="34" charset="0"/>
              </a:rPr>
              <a:t>Antonio Palacios</a:t>
            </a:r>
            <a:endParaRPr lang="es-ES_tradnl" sz="1600" b="1" i="1">
              <a:solidFill>
                <a:schemeClr val="bg1"/>
              </a:solidFill>
              <a:latin typeface="Calibri" pitchFamily="34" charset="0"/>
            </a:endParaRPr>
          </a:p>
        </p:txBody>
      </p:sp>
    </p:spTree>
  </p:cSld>
  <p:clrMapOvr>
    <a:masterClrMapping/>
  </p:clrMapOvr>
  <p:transition spd="slow" advTm="11648">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barn(outVertical)">
                                      <p:cBhvr>
                                        <p:cTn id="7" dur="5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descr="C:\Documents and Settings\General\Escritorio\Vigo A Guardia\Playa-America2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93675"/>
            <a:ext cx="8637587" cy="5842000"/>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18436" name="Rectangle 6"/>
          <p:cNvSpPr>
            <a:spLocks noChangeArrowheads="1"/>
          </p:cNvSpPr>
          <p:nvPr/>
        </p:nvSpPr>
        <p:spPr bwMode="auto">
          <a:xfrm>
            <a:off x="990600" y="6138863"/>
            <a:ext cx="7315200" cy="38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600" b="1" i="1">
                <a:solidFill>
                  <a:schemeClr val="bg1"/>
                </a:solidFill>
                <a:latin typeface="Calibri" pitchFamily="34" charset="0"/>
              </a:rPr>
              <a:t>y </a:t>
            </a:r>
            <a:r>
              <a:rPr lang="es-ES_tradnl" sz="1200" b="1" i="1">
                <a:solidFill>
                  <a:schemeClr val="bg1"/>
                </a:solidFill>
                <a:latin typeface="Calibri" pitchFamily="34" charset="0"/>
              </a:rPr>
              <a:t>llegaremos a </a:t>
            </a:r>
            <a:r>
              <a:rPr lang="es-ES_tradnl" sz="1200" b="1" i="1">
                <a:solidFill>
                  <a:srgbClr val="FFFF00"/>
                </a:solidFill>
                <a:latin typeface="Calibri" pitchFamily="34" charset="0"/>
              </a:rPr>
              <a:t>Playa América</a:t>
            </a:r>
            <a:r>
              <a:rPr lang="es-ES_tradnl" sz="1200" b="1" i="1">
                <a:solidFill>
                  <a:schemeClr val="bg1"/>
                </a:solidFill>
                <a:latin typeface="Calibri" pitchFamily="34" charset="0"/>
              </a:rPr>
              <a:t>, la principal playa del ayuntamiento de </a:t>
            </a:r>
            <a:r>
              <a:rPr lang="es-ES_tradnl" sz="1200" b="1" i="1">
                <a:solidFill>
                  <a:srgbClr val="FFFF00"/>
                </a:solidFill>
                <a:latin typeface="Calibri" pitchFamily="34" charset="0"/>
              </a:rPr>
              <a:t>Nigrán, </a:t>
            </a:r>
            <a:r>
              <a:rPr lang="es-ES_tradnl" sz="1200" b="1" i="1">
                <a:solidFill>
                  <a:schemeClr val="bg1"/>
                </a:solidFill>
                <a:latin typeface="Calibri" pitchFamily="34" charset="0"/>
              </a:rPr>
              <a:t>que como todas las del municipio, se caracteriza por su amplio arenal enmarcado en una costa de gran belleza</a:t>
            </a:r>
            <a:endParaRPr lang="es-ES_tradnl" sz="4400">
              <a:solidFill>
                <a:schemeClr val="tx1"/>
              </a:solidFill>
              <a:latin typeface="Calibri" pitchFamily="34" charset="0"/>
            </a:endParaRPr>
          </a:p>
        </p:txBody>
      </p:sp>
    </p:spTree>
  </p:cSld>
  <p:clrMapOvr>
    <a:masterClrMapping/>
  </p:clrMapOvr>
  <p:transition spd="slow" advTm="14656">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8436"/>
                                        </p:tgtEl>
                                        <p:attrNameLst>
                                          <p:attrName>style.visibility</p:attrName>
                                        </p:attrNameLst>
                                      </p:cBhvr>
                                      <p:to>
                                        <p:strVal val="visible"/>
                                      </p:to>
                                    </p:set>
                                    <p:anim calcmode="lin" valueType="num">
                                      <p:cBhvr additive="base">
                                        <p:cTn id="7" dur="500" fill="hold"/>
                                        <p:tgtEl>
                                          <p:spTgt spid="18436"/>
                                        </p:tgtEl>
                                        <p:attrNameLst>
                                          <p:attrName>ppt_x</p:attrName>
                                        </p:attrNameLst>
                                      </p:cBhvr>
                                      <p:tavLst>
                                        <p:tav tm="0">
                                          <p:val>
                                            <p:strVal val="1+#ppt_w/2"/>
                                          </p:val>
                                        </p:tav>
                                        <p:tav tm="100000">
                                          <p:val>
                                            <p:strVal val="#ppt_x"/>
                                          </p:val>
                                        </p:tav>
                                      </p:tavLst>
                                    </p:anim>
                                    <p:anim calcmode="lin" valueType="num">
                                      <p:cBhvr additive="base">
                                        <p:cTn id="8" dur="500" fill="hold"/>
                                        <p:tgtEl>
                                          <p:spTgt spid="184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descr="C:\Documents and Settings\General\Escritorio\Vigo A Guardia\Playa Amer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638" y="193675"/>
            <a:ext cx="8226425" cy="6094413"/>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19460" name="Rectangle 4"/>
          <p:cNvSpPr>
            <a:spLocks noChangeArrowheads="1"/>
          </p:cNvSpPr>
          <p:nvPr/>
        </p:nvSpPr>
        <p:spPr bwMode="auto">
          <a:xfrm>
            <a:off x="457200" y="6210300"/>
            <a:ext cx="838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chemeClr val="bg1"/>
                </a:solidFill>
                <a:latin typeface="Calibri" pitchFamily="34" charset="0"/>
              </a:rPr>
              <a:t>Tiene más de 1000 metros de longitud y 30 metros de anchura, con un paseo que bordea el litoral combinado con zonas de apartamentos, chalets y campings...</a:t>
            </a:r>
            <a:endParaRPr lang="es-ES_tradnl" sz="4400">
              <a:solidFill>
                <a:schemeClr val="tx1"/>
              </a:solidFill>
              <a:latin typeface="Calibri" pitchFamily="34" charset="0"/>
            </a:endParaRPr>
          </a:p>
        </p:txBody>
      </p:sp>
    </p:spTree>
  </p:cSld>
  <p:clrMapOvr>
    <a:masterClrMapping/>
  </p:clrMapOvr>
  <p:transition spd="slow" advTm="15024">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barn(outVertical)">
                                      <p:cBhvr>
                                        <p:cTn id="7" dur="5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descr="C:\Documents and Settings\General\Escritorio\Vigo A Guardia\ramallosa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6850"/>
            <a:ext cx="8112125"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20484" name="Rectangle 4"/>
          <p:cNvSpPr>
            <a:spLocks noChangeArrowheads="1"/>
          </p:cNvSpPr>
          <p:nvPr/>
        </p:nvSpPr>
        <p:spPr bwMode="auto">
          <a:xfrm>
            <a:off x="341313" y="6210300"/>
            <a:ext cx="838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chemeClr val="bg1"/>
                </a:solidFill>
                <a:latin typeface="Calibri" pitchFamily="34" charset="0"/>
              </a:rPr>
              <a:t>... y donde podremos ver edificaciones que nos recuerdan la importancia que tuvo en su pasado por ser residencia veraniega de  la clase pudiente de la época</a:t>
            </a:r>
            <a:endParaRPr lang="es-ES_tradnl" sz="4400">
              <a:solidFill>
                <a:schemeClr val="tx1"/>
              </a:solidFill>
              <a:latin typeface="Calibri" pitchFamily="34" charset="0"/>
            </a:endParaRPr>
          </a:p>
        </p:txBody>
      </p:sp>
    </p:spTree>
  </p:cSld>
  <p:clrMapOvr>
    <a:masterClrMapping/>
  </p:clrMapOvr>
  <p:transition spd="slow" advTm="12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0484"/>
                                        </p:tgtEl>
                                        <p:attrNameLst>
                                          <p:attrName>style.visibility</p:attrName>
                                        </p:attrNameLst>
                                      </p:cBhvr>
                                      <p:to>
                                        <p:strVal val="visible"/>
                                      </p:to>
                                    </p:set>
                                    <p:anim calcmode="lin" valueType="num">
                                      <p:cBhvr additive="base">
                                        <p:cTn id="7" dur="500" fill="hold"/>
                                        <p:tgtEl>
                                          <p:spTgt spid="20484"/>
                                        </p:tgtEl>
                                        <p:attrNameLst>
                                          <p:attrName>ppt_x</p:attrName>
                                        </p:attrNameLst>
                                      </p:cBhvr>
                                      <p:tavLst>
                                        <p:tav tm="0">
                                          <p:val>
                                            <p:strVal val="1+#ppt_w/2"/>
                                          </p:val>
                                        </p:tav>
                                        <p:tav tm="100000">
                                          <p:val>
                                            <p:strVal val="#ppt_x"/>
                                          </p:val>
                                        </p:tav>
                                      </p:tavLst>
                                    </p:anim>
                                    <p:anim calcmode="lin" valueType="num">
                                      <p:cBhvr additive="base">
                                        <p:cTn id="8" dur="500" fill="hold"/>
                                        <p:tgtEl>
                                          <p:spTgt spid="204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2530" name="Picture 8" descr="C:\Documents and Settings\General\Escritorio\Vigo A Guardia\Playa-America_-Foz-del-Minor-y-Baio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188" y="196850"/>
            <a:ext cx="8709025" cy="6096000"/>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102409" name="Rectangle 9"/>
          <p:cNvSpPr>
            <a:spLocks noChangeArrowheads="1"/>
          </p:cNvSpPr>
          <p:nvPr/>
        </p:nvSpPr>
        <p:spPr bwMode="auto">
          <a:xfrm>
            <a:off x="1981200" y="26670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400" b="1" i="1">
                <a:solidFill>
                  <a:srgbClr val="FFFF00"/>
                </a:solidFill>
              </a:rPr>
              <a:t>Playa Ladeira</a:t>
            </a:r>
            <a:endParaRPr lang="es-ES_tradnl" sz="4400">
              <a:solidFill>
                <a:schemeClr val="tx2"/>
              </a:solidFill>
            </a:endParaRPr>
          </a:p>
        </p:txBody>
      </p:sp>
      <p:sp>
        <p:nvSpPr>
          <p:cNvPr id="102412" name="Rectangle 12"/>
          <p:cNvSpPr>
            <a:spLocks noGrp="1" noChangeArrowheads="1"/>
          </p:cNvSpPr>
          <p:nvPr>
            <p:ph type="title" idx="4294967295"/>
          </p:nvPr>
        </p:nvSpPr>
        <p:spPr>
          <a:xfrm>
            <a:off x="6096000" y="1600200"/>
            <a:ext cx="1447800" cy="381000"/>
          </a:xfrm>
        </p:spPr>
        <p:txBody>
          <a:bodyPr/>
          <a:lstStyle/>
          <a:p>
            <a:r>
              <a:rPr lang="es-ES_tradnl" sz="1400" b="1" i="1" smtClean="0">
                <a:solidFill>
                  <a:srgbClr val="FFFF00"/>
                </a:solidFill>
              </a:rPr>
              <a:t>Baiona</a:t>
            </a:r>
            <a:endParaRPr lang="es-ES_tradnl" smtClean="0"/>
          </a:p>
        </p:txBody>
      </p:sp>
      <p:sp>
        <p:nvSpPr>
          <p:cNvPr id="102413" name="Rectangle 13"/>
          <p:cNvSpPr>
            <a:spLocks noChangeArrowheads="1"/>
          </p:cNvSpPr>
          <p:nvPr/>
        </p:nvSpPr>
        <p:spPr bwMode="auto">
          <a:xfrm>
            <a:off x="6934200" y="3429000"/>
            <a:ext cx="1524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400" b="1" i="1">
                <a:solidFill>
                  <a:srgbClr val="FFFF00"/>
                </a:solidFill>
              </a:rPr>
              <a:t>Playa América</a:t>
            </a:r>
            <a:endParaRPr lang="es-ES_tradnl" sz="4400">
              <a:solidFill>
                <a:schemeClr val="tx2"/>
              </a:solidFill>
            </a:endParaRPr>
          </a:p>
        </p:txBody>
      </p:sp>
      <p:sp>
        <p:nvSpPr>
          <p:cNvPr id="21510" name="Rectangle 14"/>
          <p:cNvSpPr>
            <a:spLocks noChangeArrowheads="1"/>
          </p:cNvSpPr>
          <p:nvPr/>
        </p:nvSpPr>
        <p:spPr bwMode="auto">
          <a:xfrm>
            <a:off x="71438" y="6246813"/>
            <a:ext cx="89916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chemeClr val="bg1"/>
                </a:solidFill>
                <a:latin typeface="Calibri" pitchFamily="34" charset="0"/>
              </a:rPr>
              <a:t>Siguiendo nuestro recorrido llegaremos a </a:t>
            </a:r>
            <a:r>
              <a:rPr lang="es-ES_tradnl" sz="1200" b="1" i="1">
                <a:solidFill>
                  <a:srgbClr val="FFFF00"/>
                </a:solidFill>
                <a:latin typeface="Calibri" pitchFamily="34" charset="0"/>
              </a:rPr>
              <a:t>Sabarís</a:t>
            </a:r>
            <a:r>
              <a:rPr lang="es-ES_tradnl" sz="1200" b="1" i="1">
                <a:solidFill>
                  <a:schemeClr val="bg1"/>
                </a:solidFill>
                <a:latin typeface="Calibri" pitchFamily="34" charset="0"/>
              </a:rPr>
              <a:t>, un lugar de la parroquia de </a:t>
            </a:r>
            <a:r>
              <a:rPr lang="es-ES_tradnl" sz="1200" b="1" i="1">
                <a:solidFill>
                  <a:srgbClr val="FFFF00"/>
                </a:solidFill>
                <a:latin typeface="Calibri" pitchFamily="34" charset="0"/>
              </a:rPr>
              <a:t>Sta. Cristina de la Ramallosa,</a:t>
            </a:r>
            <a:r>
              <a:rPr lang="es-ES_tradnl" sz="1200" b="1" i="1">
                <a:solidFill>
                  <a:schemeClr val="bg1"/>
                </a:solidFill>
                <a:latin typeface="Calibri" pitchFamily="34" charset="0"/>
              </a:rPr>
              <a:t> ya en el Municipio de </a:t>
            </a:r>
            <a:r>
              <a:rPr lang="es-ES_tradnl" sz="1200" b="1" i="1">
                <a:solidFill>
                  <a:srgbClr val="FFFF00"/>
                </a:solidFill>
                <a:latin typeface="Calibri" pitchFamily="34" charset="0"/>
              </a:rPr>
              <a:t>Baiona.</a:t>
            </a:r>
            <a:r>
              <a:rPr lang="es-ES_tradnl" sz="1200" b="1" i="1">
                <a:solidFill>
                  <a:schemeClr val="bg1"/>
                </a:solidFill>
                <a:latin typeface="Calibri" pitchFamily="34" charset="0"/>
              </a:rPr>
              <a:t> En </a:t>
            </a:r>
            <a:r>
              <a:rPr lang="es-ES_tradnl" sz="1200" b="1" i="1">
                <a:solidFill>
                  <a:srgbClr val="FFFF00"/>
                </a:solidFill>
                <a:latin typeface="Calibri" pitchFamily="34" charset="0"/>
              </a:rPr>
              <a:t>A Ramallosa</a:t>
            </a:r>
            <a:r>
              <a:rPr lang="es-ES_tradnl" sz="1200" b="1" i="1">
                <a:solidFill>
                  <a:schemeClr val="bg1"/>
                </a:solidFill>
                <a:latin typeface="Calibri" pitchFamily="34" charset="0"/>
              </a:rPr>
              <a:t> tendremos la oportunidad de ver...</a:t>
            </a:r>
            <a:endParaRPr lang="es-ES_tradnl" sz="4400">
              <a:solidFill>
                <a:schemeClr val="tx1"/>
              </a:solidFill>
              <a:latin typeface="Calibri" pitchFamily="34" charset="0"/>
            </a:endParaRPr>
          </a:p>
        </p:txBody>
      </p:sp>
      <p:sp>
        <p:nvSpPr>
          <p:cNvPr id="102415" name="Rectangle 15"/>
          <p:cNvSpPr>
            <a:spLocks noChangeArrowheads="1"/>
          </p:cNvSpPr>
          <p:nvPr/>
        </p:nvSpPr>
        <p:spPr bwMode="auto">
          <a:xfrm>
            <a:off x="857250" y="4786313"/>
            <a:ext cx="14478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400" b="1" i="1">
                <a:solidFill>
                  <a:srgbClr val="FFFF00"/>
                </a:solidFill>
              </a:rPr>
              <a:t>Sabarís</a:t>
            </a:r>
            <a:endParaRPr lang="es-ES_tradnl" sz="4400">
              <a:solidFill>
                <a:schemeClr val="tx2"/>
              </a:solidFill>
            </a:endParaRPr>
          </a:p>
        </p:txBody>
      </p:sp>
    </p:spTree>
  </p:cSld>
  <p:clrMapOvr>
    <a:masterClrMapping/>
  </p:clrMapOvr>
  <p:transition spd="slow" advTm="20144">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1510"/>
                                        </p:tgtEl>
                                        <p:attrNameLst>
                                          <p:attrName>style.visibility</p:attrName>
                                        </p:attrNameLst>
                                      </p:cBhvr>
                                      <p:to>
                                        <p:strVal val="visible"/>
                                      </p:to>
                                    </p:set>
                                    <p:animEffect transition="in" filter="barn(outVertical)">
                                      <p:cBhvr>
                                        <p:cTn id="7" dur="500"/>
                                        <p:tgtEl>
                                          <p:spTgt spid="21510"/>
                                        </p:tgtEl>
                                      </p:cBhvr>
                                    </p:animEffect>
                                  </p:childTnLst>
                                </p:cTn>
                              </p:par>
                            </p:childTnLst>
                          </p:cTn>
                        </p:par>
                        <p:par>
                          <p:cTn id="8" fill="hold" nodeType="afterGroup">
                            <p:stCondLst>
                              <p:cond delay="500"/>
                            </p:stCondLst>
                            <p:childTnLst>
                              <p:par>
                                <p:cTn id="9" presetID="5" presetClass="entr" presetSubtype="10" fill="hold" grpId="0" nodeType="afterEffect">
                                  <p:stCondLst>
                                    <p:cond delay="8000"/>
                                  </p:stCondLst>
                                  <p:childTnLst>
                                    <p:set>
                                      <p:cBhvr>
                                        <p:cTn id="10" dur="1" fill="hold">
                                          <p:stCondLst>
                                            <p:cond delay="0"/>
                                          </p:stCondLst>
                                        </p:cTn>
                                        <p:tgtEl>
                                          <p:spTgt spid="102415"/>
                                        </p:tgtEl>
                                        <p:attrNameLst>
                                          <p:attrName>style.visibility</p:attrName>
                                        </p:attrNameLst>
                                      </p:cBhvr>
                                      <p:to>
                                        <p:strVal val="visible"/>
                                      </p:to>
                                    </p:set>
                                    <p:animEffect transition="in" filter="checkerboard(across)">
                                      <p:cBhvr>
                                        <p:cTn id="11" dur="500"/>
                                        <p:tgtEl>
                                          <p:spTgt spid="102415"/>
                                        </p:tgtEl>
                                      </p:cBhvr>
                                    </p:animEffect>
                                  </p:childTnLst>
                                </p:cTn>
                              </p:par>
                            </p:childTnLst>
                          </p:cTn>
                        </p:par>
                        <p:par>
                          <p:cTn id="12" fill="hold" nodeType="afterGroup">
                            <p:stCondLst>
                              <p:cond delay="9000"/>
                            </p:stCondLst>
                            <p:childTnLst>
                              <p:par>
                                <p:cTn id="13" presetID="5" presetClass="entr" presetSubtype="10" fill="hold" grpId="0" nodeType="afterEffect">
                                  <p:stCondLst>
                                    <p:cond delay="1000"/>
                                  </p:stCondLst>
                                  <p:childTnLst>
                                    <p:set>
                                      <p:cBhvr>
                                        <p:cTn id="14" dur="1" fill="hold">
                                          <p:stCondLst>
                                            <p:cond delay="0"/>
                                          </p:stCondLst>
                                        </p:cTn>
                                        <p:tgtEl>
                                          <p:spTgt spid="102409"/>
                                        </p:tgtEl>
                                        <p:attrNameLst>
                                          <p:attrName>style.visibility</p:attrName>
                                        </p:attrNameLst>
                                      </p:cBhvr>
                                      <p:to>
                                        <p:strVal val="visible"/>
                                      </p:to>
                                    </p:set>
                                    <p:animEffect transition="in" filter="checkerboard(across)">
                                      <p:cBhvr>
                                        <p:cTn id="15" dur="500"/>
                                        <p:tgtEl>
                                          <p:spTgt spid="102409"/>
                                        </p:tgtEl>
                                      </p:cBhvr>
                                    </p:animEffect>
                                  </p:childTnLst>
                                </p:cTn>
                              </p:par>
                            </p:childTnLst>
                          </p:cTn>
                        </p:par>
                        <p:par>
                          <p:cTn id="16" fill="hold" nodeType="afterGroup">
                            <p:stCondLst>
                              <p:cond delay="10500"/>
                            </p:stCondLst>
                            <p:childTnLst>
                              <p:par>
                                <p:cTn id="17" presetID="5" presetClass="entr" presetSubtype="10" fill="hold" grpId="0" nodeType="afterEffect">
                                  <p:stCondLst>
                                    <p:cond delay="1000"/>
                                  </p:stCondLst>
                                  <p:childTnLst>
                                    <p:set>
                                      <p:cBhvr>
                                        <p:cTn id="18" dur="1" fill="hold">
                                          <p:stCondLst>
                                            <p:cond delay="0"/>
                                          </p:stCondLst>
                                        </p:cTn>
                                        <p:tgtEl>
                                          <p:spTgt spid="102412"/>
                                        </p:tgtEl>
                                        <p:attrNameLst>
                                          <p:attrName>style.visibility</p:attrName>
                                        </p:attrNameLst>
                                      </p:cBhvr>
                                      <p:to>
                                        <p:strVal val="visible"/>
                                      </p:to>
                                    </p:set>
                                    <p:animEffect transition="in" filter="checkerboard(across)">
                                      <p:cBhvr>
                                        <p:cTn id="19" dur="500"/>
                                        <p:tgtEl>
                                          <p:spTgt spid="102412"/>
                                        </p:tgtEl>
                                      </p:cBhvr>
                                    </p:animEffect>
                                  </p:childTnLst>
                                </p:cTn>
                              </p:par>
                            </p:childTnLst>
                          </p:cTn>
                        </p:par>
                        <p:par>
                          <p:cTn id="20" fill="hold" nodeType="afterGroup">
                            <p:stCondLst>
                              <p:cond delay="12000"/>
                            </p:stCondLst>
                            <p:childTnLst>
                              <p:par>
                                <p:cTn id="21" presetID="5" presetClass="entr" presetSubtype="10" fill="hold" grpId="0" nodeType="afterEffect">
                                  <p:stCondLst>
                                    <p:cond delay="1000"/>
                                  </p:stCondLst>
                                  <p:childTnLst>
                                    <p:set>
                                      <p:cBhvr>
                                        <p:cTn id="22" dur="1" fill="hold">
                                          <p:stCondLst>
                                            <p:cond delay="0"/>
                                          </p:stCondLst>
                                        </p:cTn>
                                        <p:tgtEl>
                                          <p:spTgt spid="102413"/>
                                        </p:tgtEl>
                                        <p:attrNameLst>
                                          <p:attrName>style.visibility</p:attrName>
                                        </p:attrNameLst>
                                      </p:cBhvr>
                                      <p:to>
                                        <p:strVal val="visible"/>
                                      </p:to>
                                    </p:set>
                                    <p:animEffect transition="in" filter="checkerboard(across)">
                                      <p:cBhvr>
                                        <p:cTn id="23" dur="500"/>
                                        <p:tgtEl>
                                          <p:spTgt spid="102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9" grpId="0" autoUpdateAnimBg="0"/>
      <p:bldP spid="102412" grpId="0" autoUpdateAnimBg="0"/>
      <p:bldP spid="102413" grpId="0" autoUpdateAnimBg="0"/>
      <p:bldP spid="21510" grpId="0" autoUpdateAnimBg="0"/>
      <p:bldP spid="102415"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descr="C:\Documents and Settings\General\Escritorio\Vigo A Guardia\ramallos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6850"/>
            <a:ext cx="8129588"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22532" name="Rectangle 4"/>
          <p:cNvSpPr>
            <a:spLocks noChangeArrowheads="1"/>
          </p:cNvSpPr>
          <p:nvPr/>
        </p:nvSpPr>
        <p:spPr bwMode="auto">
          <a:xfrm>
            <a:off x="304800" y="6318250"/>
            <a:ext cx="85344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 su </a:t>
            </a:r>
            <a:r>
              <a:rPr lang="es-ES" sz="1200" b="1" i="1">
                <a:solidFill>
                  <a:srgbClr val="FF9900"/>
                </a:solidFill>
                <a:latin typeface="Calibri" pitchFamily="34" charset="0"/>
              </a:rPr>
              <a:t>puente románico</a:t>
            </a:r>
            <a:r>
              <a:rPr lang="es-ES" sz="1200" b="1" i="1">
                <a:solidFill>
                  <a:schemeClr val="bg1"/>
                </a:solidFill>
                <a:latin typeface="Calibri" pitchFamily="34" charset="0"/>
              </a:rPr>
              <a:t> sobre el río </a:t>
            </a:r>
            <a:r>
              <a:rPr lang="es-ES" sz="1200" b="1" i="1">
                <a:solidFill>
                  <a:srgbClr val="FFFF00"/>
                </a:solidFill>
                <a:latin typeface="Calibri" pitchFamily="34" charset="0"/>
              </a:rPr>
              <a:t>Miñor</a:t>
            </a:r>
            <a:r>
              <a:rPr lang="es-ES" sz="1200" b="1" i="1">
                <a:solidFill>
                  <a:schemeClr val="bg1"/>
                </a:solidFill>
                <a:latin typeface="Calibri" pitchFamily="34" charset="0"/>
              </a:rPr>
              <a:t>, que divide los municipios de </a:t>
            </a:r>
            <a:r>
              <a:rPr lang="es-ES" sz="1200" b="1" i="1">
                <a:solidFill>
                  <a:srgbClr val="FFFF00"/>
                </a:solidFill>
                <a:latin typeface="Calibri" pitchFamily="34" charset="0"/>
              </a:rPr>
              <a:t>Nigrán</a:t>
            </a:r>
            <a:r>
              <a:rPr lang="es-ES" sz="1200" b="1" i="1">
                <a:solidFill>
                  <a:schemeClr val="bg1"/>
                </a:solidFill>
                <a:latin typeface="Calibri" pitchFamily="34" charset="0"/>
              </a:rPr>
              <a:t> y </a:t>
            </a:r>
            <a:r>
              <a:rPr lang="es-ES" sz="1200" b="1" i="1">
                <a:solidFill>
                  <a:srgbClr val="FFFF00"/>
                </a:solidFill>
                <a:latin typeface="Calibri" pitchFamily="34" charset="0"/>
              </a:rPr>
              <a:t>Baiona.</a:t>
            </a:r>
            <a:r>
              <a:rPr lang="es-ES" sz="1200" b="1" i="1">
                <a:solidFill>
                  <a:schemeClr val="bg1"/>
                </a:solidFill>
                <a:latin typeface="Calibri" pitchFamily="34" charset="0"/>
              </a:rPr>
              <a:t> Su construcción data del siglo XIII. Construido con sillares graníticos, conserva aún su esencia medieval.</a:t>
            </a:r>
            <a:r>
              <a:rPr lang="es-ES" sz="1600" b="1" i="1">
                <a:solidFill>
                  <a:schemeClr val="bg1"/>
                </a:solidFill>
                <a:latin typeface="Calibri" pitchFamily="34" charset="0"/>
              </a:rPr>
              <a:t> </a:t>
            </a:r>
            <a:endParaRPr lang="es-ES_tradnl" sz="4400">
              <a:solidFill>
                <a:schemeClr val="tx1"/>
              </a:solidFill>
              <a:latin typeface="Calibri" pitchFamily="34" charset="0"/>
            </a:endParaRPr>
          </a:p>
        </p:txBody>
      </p:sp>
    </p:spTree>
  </p:cSld>
  <p:clrMapOvr>
    <a:masterClrMapping/>
  </p:clrMapOvr>
  <p:transition spd="slow" advTm="14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532"/>
                                        </p:tgtEl>
                                        <p:attrNameLst>
                                          <p:attrName>style.visibility</p:attrName>
                                        </p:attrNameLst>
                                      </p:cBhvr>
                                      <p:to>
                                        <p:strVal val="visible"/>
                                      </p:to>
                                    </p:set>
                                    <p:anim calcmode="lin" valueType="num">
                                      <p:cBhvr additive="base">
                                        <p:cTn id="7" dur="500" fill="hold"/>
                                        <p:tgtEl>
                                          <p:spTgt spid="22532"/>
                                        </p:tgtEl>
                                        <p:attrNameLst>
                                          <p:attrName>ppt_x</p:attrName>
                                        </p:attrNameLst>
                                      </p:cBhvr>
                                      <p:tavLst>
                                        <p:tav tm="0">
                                          <p:val>
                                            <p:strVal val="1+#ppt_w/2"/>
                                          </p:val>
                                        </p:tav>
                                        <p:tav tm="100000">
                                          <p:val>
                                            <p:strVal val="#ppt_x"/>
                                          </p:val>
                                        </p:tav>
                                      </p:tavLst>
                                    </p:anim>
                                    <p:anim calcmode="lin" valueType="num">
                                      <p:cBhvr additive="base">
                                        <p:cTn id="8" dur="500" fill="hold"/>
                                        <p:tgtEl>
                                          <p:spTgt spid="225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3" descr="C:\Documents and Settings\General\Escritorio\Vigo A Guardia\Ladeir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313" y="193675"/>
            <a:ext cx="7769225" cy="6094413"/>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150532" name="Rectangle 4"/>
          <p:cNvSpPr>
            <a:spLocks noChangeArrowheads="1"/>
          </p:cNvSpPr>
          <p:nvPr/>
        </p:nvSpPr>
        <p:spPr bwMode="auto">
          <a:xfrm>
            <a:off x="4800600" y="28956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400" b="1" i="1">
                <a:solidFill>
                  <a:srgbClr val="FFFF00"/>
                </a:solidFill>
              </a:rPr>
              <a:t>Playa Ladeira</a:t>
            </a:r>
            <a:endParaRPr lang="es-ES_tradnl" sz="4400">
              <a:solidFill>
                <a:schemeClr val="tx2"/>
              </a:solidFill>
            </a:endParaRPr>
          </a:p>
        </p:txBody>
      </p:sp>
      <p:sp>
        <p:nvSpPr>
          <p:cNvPr id="23557" name="Rectangle 5"/>
          <p:cNvSpPr>
            <a:spLocks noChangeArrowheads="1"/>
          </p:cNvSpPr>
          <p:nvPr/>
        </p:nvSpPr>
        <p:spPr bwMode="auto">
          <a:xfrm>
            <a:off x="533400" y="6138863"/>
            <a:ext cx="811847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chemeClr val="bg1"/>
                </a:solidFill>
                <a:latin typeface="Calibri" pitchFamily="34" charset="0"/>
              </a:rPr>
              <a:t>Cercano a él se encuentra la playa de </a:t>
            </a:r>
            <a:r>
              <a:rPr lang="es-ES_tradnl" sz="1200" b="1" i="1">
                <a:solidFill>
                  <a:srgbClr val="FFFF00"/>
                </a:solidFill>
                <a:latin typeface="Calibri" pitchFamily="34" charset="0"/>
              </a:rPr>
              <a:t>Ladeira,</a:t>
            </a:r>
            <a:r>
              <a:rPr lang="es-ES_tradnl" sz="1200" b="1" i="1">
                <a:solidFill>
                  <a:schemeClr val="bg1"/>
                </a:solidFill>
                <a:latin typeface="Calibri" pitchFamily="34" charset="0"/>
              </a:rPr>
              <a:t> la de mayor extensión del municipio de </a:t>
            </a:r>
            <a:r>
              <a:rPr lang="es-ES_tradnl" sz="1200" b="1" i="1">
                <a:solidFill>
                  <a:srgbClr val="FFFF00"/>
                </a:solidFill>
                <a:latin typeface="Calibri" pitchFamily="34" charset="0"/>
              </a:rPr>
              <a:t>Baiona.</a:t>
            </a:r>
            <a:r>
              <a:rPr lang="es-ES_tradnl" sz="1200" b="1" i="1">
                <a:solidFill>
                  <a:schemeClr val="bg1"/>
                </a:solidFill>
                <a:latin typeface="Calibri" pitchFamily="34" charset="0"/>
              </a:rPr>
              <a:t> Circundada por un lado por el río </a:t>
            </a:r>
            <a:r>
              <a:rPr lang="es-ES_tradnl" sz="1200" b="1" i="1">
                <a:solidFill>
                  <a:srgbClr val="FFFF00"/>
                </a:solidFill>
                <a:latin typeface="Calibri" pitchFamily="34" charset="0"/>
              </a:rPr>
              <a:t>Miñor</a:t>
            </a:r>
            <a:r>
              <a:rPr lang="es-ES_tradnl" sz="1200" b="1" i="1">
                <a:solidFill>
                  <a:schemeClr val="bg1"/>
                </a:solidFill>
                <a:latin typeface="Calibri" pitchFamily="34" charset="0"/>
              </a:rPr>
              <a:t> con su estuario y marismas. Es una zona húmeda de gran riqueza ecológica tanto por su fauna como por su flora,</a:t>
            </a:r>
            <a:r>
              <a:rPr lang="es-ES_tradnl" sz="1600" b="1" i="1">
                <a:solidFill>
                  <a:schemeClr val="bg1"/>
                </a:solidFill>
                <a:latin typeface="Calibri" pitchFamily="34" charset="0"/>
              </a:rPr>
              <a:t> </a:t>
            </a:r>
            <a:endParaRPr lang="es-ES_tradnl" sz="4400">
              <a:solidFill>
                <a:schemeClr val="tx1"/>
              </a:solidFill>
              <a:latin typeface="Calibri" pitchFamily="34" charset="0"/>
            </a:endParaRPr>
          </a:p>
        </p:txBody>
      </p:sp>
    </p:spTree>
  </p:cSld>
  <p:clrMapOvr>
    <a:masterClrMapping/>
  </p:clrMapOvr>
  <p:transition spd="slow" advTm="18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3557"/>
                                        </p:tgtEl>
                                        <p:attrNameLst>
                                          <p:attrName>style.visibility</p:attrName>
                                        </p:attrNameLst>
                                      </p:cBhvr>
                                      <p:to>
                                        <p:strVal val="visible"/>
                                      </p:to>
                                    </p:set>
                                    <p:animEffect transition="in" filter="barn(outVertical)">
                                      <p:cBhvr>
                                        <p:cTn id="7" dur="500"/>
                                        <p:tgtEl>
                                          <p:spTgt spid="23557"/>
                                        </p:tgtEl>
                                      </p:cBhvr>
                                    </p:animEffect>
                                  </p:childTnLst>
                                </p:cTn>
                              </p:par>
                            </p:childTnLst>
                          </p:cTn>
                        </p:par>
                        <p:par>
                          <p:cTn id="8" fill="hold" nodeType="afterGroup">
                            <p:stCondLst>
                              <p:cond delay="500"/>
                            </p:stCondLst>
                            <p:childTnLst>
                              <p:par>
                                <p:cTn id="9" presetID="5" presetClass="entr" presetSubtype="10" fill="hold" grpId="0" nodeType="afterEffect">
                                  <p:stCondLst>
                                    <p:cond delay="9000"/>
                                  </p:stCondLst>
                                  <p:childTnLst>
                                    <p:set>
                                      <p:cBhvr>
                                        <p:cTn id="10" dur="1" fill="hold">
                                          <p:stCondLst>
                                            <p:cond delay="0"/>
                                          </p:stCondLst>
                                        </p:cTn>
                                        <p:tgtEl>
                                          <p:spTgt spid="150532"/>
                                        </p:tgtEl>
                                        <p:attrNameLst>
                                          <p:attrName>style.visibility</p:attrName>
                                        </p:attrNameLst>
                                      </p:cBhvr>
                                      <p:to>
                                        <p:strVal val="visible"/>
                                      </p:to>
                                    </p:set>
                                    <p:animEffect transition="in" filter="checkerboard(across)">
                                      <p:cBhvr>
                                        <p:cTn id="11" dur="500"/>
                                        <p:tgtEl>
                                          <p:spTgt spid="1505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2" grpId="0" autoUpdateAnimBg="0"/>
      <p:bldP spid="23557"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descr="C:\Documents and Settings\General\Escritorio\Vigo A Guardia\baiona Vista_do_porto_de_.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875" y="193675"/>
            <a:ext cx="8637588" cy="5181600"/>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24580" name="Rectangle 5"/>
          <p:cNvSpPr>
            <a:spLocks noChangeArrowheads="1"/>
          </p:cNvSpPr>
          <p:nvPr/>
        </p:nvSpPr>
        <p:spPr bwMode="auto">
          <a:xfrm>
            <a:off x="304800" y="5681663"/>
            <a:ext cx="8610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600" b="1" i="1">
                <a:solidFill>
                  <a:schemeClr val="bg1"/>
                </a:solidFill>
                <a:latin typeface="Calibri" pitchFamily="34" charset="0"/>
              </a:rPr>
              <a:t>Y </a:t>
            </a:r>
            <a:r>
              <a:rPr lang="es-ES" sz="1400" b="1" i="1">
                <a:solidFill>
                  <a:schemeClr val="bg1"/>
                </a:solidFill>
                <a:latin typeface="Calibri" pitchFamily="34" charset="0"/>
              </a:rPr>
              <a:t>llegamos a </a:t>
            </a:r>
            <a:r>
              <a:rPr lang="es-ES" sz="1400" b="1" i="1">
                <a:solidFill>
                  <a:srgbClr val="FFFF00"/>
                </a:solidFill>
                <a:latin typeface="Calibri" pitchFamily="34" charset="0"/>
              </a:rPr>
              <a:t>Baiona</a:t>
            </a:r>
            <a:r>
              <a:rPr lang="es-ES" sz="1400" b="1" i="1">
                <a:solidFill>
                  <a:schemeClr val="bg1"/>
                </a:solidFill>
                <a:latin typeface="Calibri" pitchFamily="34" charset="0"/>
              </a:rPr>
              <a:t> cuyo puerto está dominado por la antigua fortaleza-península de </a:t>
            </a:r>
            <a:r>
              <a:rPr lang="es-ES" sz="1400" b="1" i="1">
                <a:solidFill>
                  <a:srgbClr val="FF9900"/>
                </a:solidFill>
                <a:latin typeface="Calibri" pitchFamily="34" charset="0"/>
              </a:rPr>
              <a:t>Monte Real,</a:t>
            </a:r>
            <a:r>
              <a:rPr lang="es-ES" sz="1400" b="1" i="1">
                <a:solidFill>
                  <a:schemeClr val="bg1"/>
                </a:solidFill>
                <a:latin typeface="Calibri" pitchFamily="34" charset="0"/>
              </a:rPr>
              <a:t> dentro de cuyas murallas se encuentra el parador nacional </a:t>
            </a:r>
            <a:r>
              <a:rPr lang="es-ES" sz="1400" b="1" i="1">
                <a:solidFill>
                  <a:schemeClr val="hlink"/>
                </a:solidFill>
                <a:latin typeface="Calibri" pitchFamily="34" charset="0"/>
              </a:rPr>
              <a:t>Conde de Godomar</a:t>
            </a:r>
            <a:r>
              <a:rPr lang="es-ES" sz="1400" b="1" i="1">
                <a:solidFill>
                  <a:schemeClr val="bg1"/>
                </a:solidFill>
                <a:latin typeface="Calibri" pitchFamily="34" charset="0"/>
              </a:rPr>
              <a:t>,</a:t>
            </a:r>
            <a:r>
              <a:rPr lang="es-ES" sz="1400" b="1" i="1">
                <a:solidFill>
                  <a:srgbClr val="FF9900"/>
                </a:solidFill>
                <a:latin typeface="Calibri" pitchFamily="34" charset="0"/>
              </a:rPr>
              <a:t> </a:t>
            </a:r>
            <a:r>
              <a:rPr lang="es-ES" sz="1400" b="1" i="1">
                <a:solidFill>
                  <a:schemeClr val="bg1"/>
                </a:solidFill>
                <a:latin typeface="Calibri" pitchFamily="34" charset="0"/>
              </a:rPr>
              <a:t>que aumenta la categoría y la belleza de la señorial </a:t>
            </a:r>
            <a:r>
              <a:rPr lang="es-ES" sz="1400" b="1" i="1">
                <a:solidFill>
                  <a:srgbClr val="FFFF00"/>
                </a:solidFill>
                <a:latin typeface="Calibri" pitchFamily="34" charset="0"/>
              </a:rPr>
              <a:t>Baiona.</a:t>
            </a:r>
            <a:endParaRPr lang="es-ES_tradnl" sz="4400">
              <a:solidFill>
                <a:schemeClr val="tx1"/>
              </a:solidFill>
              <a:latin typeface="Calibri" pitchFamily="34" charset="0"/>
            </a:endParaRPr>
          </a:p>
        </p:txBody>
      </p:sp>
    </p:spTree>
  </p:cSld>
  <p:clrMapOvr>
    <a:masterClrMapping/>
  </p:clrMapOvr>
  <p:transition spd="slow" advTm="15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grpId="0" nodeType="afterEffect">
                                  <p:stCondLst>
                                    <p:cond delay="0"/>
                                  </p:stCondLst>
                                  <p:childTnLst>
                                    <p:set>
                                      <p:cBhvr>
                                        <p:cTn id="6" dur="1" fill="hold">
                                          <p:stCondLst>
                                            <p:cond delay="0"/>
                                          </p:stCondLst>
                                        </p:cTn>
                                        <p:tgtEl>
                                          <p:spTgt spid="24580"/>
                                        </p:tgtEl>
                                        <p:attrNameLst>
                                          <p:attrName>style.visibility</p:attrName>
                                        </p:attrNameLst>
                                      </p:cBhvr>
                                      <p:to>
                                        <p:strVal val="visible"/>
                                      </p:to>
                                    </p:set>
                                    <p:anim calcmode="lin" valueType="num">
                                      <p:cBhvr>
                                        <p:cTn id="7" dur="500" fill="hold"/>
                                        <p:tgtEl>
                                          <p:spTgt spid="24580"/>
                                        </p:tgtEl>
                                        <p:attrNameLst>
                                          <p:attrName>ppt_w</p:attrName>
                                        </p:attrNameLst>
                                      </p:cBhvr>
                                      <p:tavLst>
                                        <p:tav tm="0">
                                          <p:val>
                                            <p:strVal val="2/3*#ppt_w"/>
                                          </p:val>
                                        </p:tav>
                                        <p:tav tm="100000">
                                          <p:val>
                                            <p:strVal val="#ppt_w"/>
                                          </p:val>
                                        </p:tav>
                                      </p:tavLst>
                                    </p:anim>
                                    <p:anim calcmode="lin" valueType="num">
                                      <p:cBhvr>
                                        <p:cTn id="8" dur="500" fill="hold"/>
                                        <p:tgtEl>
                                          <p:spTgt spid="24580"/>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3" descr="C:\Documents and Settings\General\Escritorio\Vigo A Guardia\Baiona Parador 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6850"/>
            <a:ext cx="8129588"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25604" name="Rectangle 4"/>
          <p:cNvSpPr>
            <a:spLocks noChangeArrowheads="1"/>
          </p:cNvSpPr>
          <p:nvPr/>
        </p:nvSpPr>
        <p:spPr bwMode="auto">
          <a:xfrm>
            <a:off x="533400" y="6246813"/>
            <a:ext cx="81534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chemeClr val="bg1"/>
                </a:solidFill>
                <a:latin typeface="Calibri" pitchFamily="34" charset="0"/>
              </a:rPr>
              <a:t>El parador se encuentra en un impresionante mirador sobre el océano, rodeado de un recinto amurallado, protegido por el mar y flanqueado por un hermoso bosque de pinos.</a:t>
            </a:r>
            <a:r>
              <a:rPr lang="es-ES_tradnl" sz="1600" b="1" i="1">
                <a:solidFill>
                  <a:schemeClr val="bg1"/>
                </a:solidFill>
                <a:latin typeface="Calibri" pitchFamily="34" charset="0"/>
              </a:rPr>
              <a:t> </a:t>
            </a:r>
          </a:p>
        </p:txBody>
      </p:sp>
    </p:spTree>
  </p:cSld>
  <p:clrMapOvr>
    <a:masterClrMapping/>
  </p:clrMapOvr>
  <p:transition spd="slow" advTm="14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5604"/>
                                        </p:tgtEl>
                                        <p:attrNameLst>
                                          <p:attrName>style.visibility</p:attrName>
                                        </p:attrNameLst>
                                      </p:cBhvr>
                                      <p:to>
                                        <p:strVal val="visible"/>
                                      </p:to>
                                    </p:set>
                                    <p:animEffect transition="in" filter="barn(outVertical)">
                                      <p:cBhvr>
                                        <p:cTn id="7" dur="500"/>
                                        <p:tgtEl>
                                          <p:spTgt spid="25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3" descr="C:\Documents and Settings\General\Escritorio\Vigo A Guardia\Baiona Parado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93675"/>
            <a:ext cx="8637587" cy="5749925"/>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26628" name="Rectangle 5"/>
          <p:cNvSpPr>
            <a:spLocks noChangeArrowheads="1"/>
          </p:cNvSpPr>
          <p:nvPr/>
        </p:nvSpPr>
        <p:spPr bwMode="auto">
          <a:xfrm>
            <a:off x="304800" y="6130925"/>
            <a:ext cx="8534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chemeClr val="bg1"/>
                </a:solidFill>
                <a:latin typeface="Calibri" pitchFamily="34" charset="0"/>
              </a:rPr>
              <a:t>a mitad de camino entre fortaleza medieval y arquitectura señorial gallega, hacen de él uno de los Hoteles más singulares de </a:t>
            </a:r>
            <a:r>
              <a:rPr lang="es-ES_tradnl" sz="1200" b="1" i="1">
                <a:solidFill>
                  <a:srgbClr val="FFFF00"/>
                </a:solidFill>
                <a:latin typeface="Calibri" pitchFamily="34" charset="0"/>
              </a:rPr>
              <a:t>España,</a:t>
            </a:r>
            <a:r>
              <a:rPr lang="es-ES_tradnl" sz="1200" b="1" i="1">
                <a:solidFill>
                  <a:schemeClr val="bg1"/>
                </a:solidFill>
                <a:latin typeface="Calibri" pitchFamily="34" charset="0"/>
              </a:rPr>
              <a:t> clasificado con cuatro estrellas lleva funcionando desde 1966.</a:t>
            </a:r>
            <a:endParaRPr lang="es-ES_tradnl" sz="1600" b="1" i="1">
              <a:solidFill>
                <a:schemeClr val="bg1"/>
              </a:solidFill>
              <a:latin typeface="Calibri" pitchFamily="34" charset="0"/>
            </a:endParaRPr>
          </a:p>
        </p:txBody>
      </p:sp>
    </p:spTree>
  </p:cSld>
  <p:clrMapOvr>
    <a:masterClrMapping/>
  </p:clrMapOvr>
  <p:transition spd="slow" advTm="12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6628"/>
                                        </p:tgtEl>
                                        <p:attrNameLst>
                                          <p:attrName>style.visibility</p:attrName>
                                        </p:attrNameLst>
                                      </p:cBhvr>
                                      <p:to>
                                        <p:strVal val="visible"/>
                                      </p:to>
                                    </p:set>
                                    <p:anim calcmode="lin" valueType="num">
                                      <p:cBhvr additive="base">
                                        <p:cTn id="7" dur="500" fill="hold"/>
                                        <p:tgtEl>
                                          <p:spTgt spid="26628"/>
                                        </p:tgtEl>
                                        <p:attrNameLst>
                                          <p:attrName>ppt_x</p:attrName>
                                        </p:attrNameLst>
                                      </p:cBhvr>
                                      <p:tavLst>
                                        <p:tav tm="0">
                                          <p:val>
                                            <p:strVal val="1+#ppt_w/2"/>
                                          </p:val>
                                        </p:tav>
                                        <p:tav tm="100000">
                                          <p:val>
                                            <p:strVal val="#ppt_x"/>
                                          </p:val>
                                        </p:tav>
                                      </p:tavLst>
                                    </p:anim>
                                    <p:anim calcmode="lin" valueType="num">
                                      <p:cBhvr additive="base">
                                        <p:cTn id="8" dur="500" fill="hold"/>
                                        <p:tgtEl>
                                          <p:spTgt spid="266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C:\Documents and Settings\General\Escritorio\Vigo A Guardia\Baiona Parador 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813" y="196850"/>
            <a:ext cx="8129587"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27652" name="Rectangle 6"/>
          <p:cNvSpPr>
            <a:spLocks noChangeArrowheads="1"/>
          </p:cNvSpPr>
          <p:nvPr/>
        </p:nvSpPr>
        <p:spPr bwMode="auto">
          <a:xfrm>
            <a:off x="609600" y="6323013"/>
            <a:ext cx="80772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p>
            <a:pPr algn="ctr" eaLnBrk="0" hangingPunct="0"/>
            <a:r>
              <a:rPr lang="es-ES_tradnl" sz="1200" b="1" i="1">
                <a:solidFill>
                  <a:schemeClr val="bg1"/>
                </a:solidFill>
                <a:latin typeface="Calibri" pitchFamily="34" charset="0"/>
              </a:rPr>
              <a:t>El Parador y la </a:t>
            </a:r>
            <a:r>
              <a:rPr lang="es-ES_tradnl" sz="1200" b="1" i="1">
                <a:solidFill>
                  <a:srgbClr val="FF9900"/>
                </a:solidFill>
                <a:latin typeface="Calibri" pitchFamily="34" charset="0"/>
              </a:rPr>
              <a:t>Fortaleza de Monterreal</a:t>
            </a:r>
            <a:r>
              <a:rPr lang="es-ES_tradnl" sz="1200" b="1" i="1">
                <a:solidFill>
                  <a:schemeClr val="bg1"/>
                </a:solidFill>
                <a:latin typeface="Calibri" pitchFamily="34" charset="0"/>
              </a:rPr>
              <a:t> se encuentra en la península de </a:t>
            </a:r>
            <a:r>
              <a:rPr lang="es-ES_tradnl" sz="1200" b="1" i="1">
                <a:solidFill>
                  <a:srgbClr val="FFFF00"/>
                </a:solidFill>
                <a:latin typeface="Calibri" pitchFamily="34" charset="0"/>
              </a:rPr>
              <a:t>Monte Boi</a:t>
            </a:r>
            <a:r>
              <a:rPr lang="es-ES_tradnl" sz="1200" b="1" i="1">
                <a:solidFill>
                  <a:schemeClr val="bg1"/>
                </a:solidFill>
                <a:latin typeface="Calibri" pitchFamily="34" charset="0"/>
              </a:rPr>
              <a:t> junto al mar. </a:t>
            </a:r>
          </a:p>
        </p:txBody>
      </p:sp>
    </p:spTree>
  </p:cSld>
  <p:clrMapOvr>
    <a:masterClrMapping/>
  </p:clrMapOvr>
  <p:transition spd="slow" advTm="10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barn(outVertical)">
                                      <p:cBhvr>
                                        <p:cTn id="7" dur="500"/>
                                        <p:tgtEl>
                                          <p:spTgt spid="27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General\Escritorio\Vigo A Guardia\Vigo A gua\Imagen_07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93675"/>
            <a:ext cx="8637587" cy="5775325"/>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28675" name="Rectangle 5"/>
          <p:cNvSpPr>
            <a:spLocks noChangeArrowheads="1"/>
          </p:cNvSpPr>
          <p:nvPr/>
        </p:nvSpPr>
        <p:spPr bwMode="auto">
          <a:xfrm>
            <a:off x="304800" y="6062663"/>
            <a:ext cx="86106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chemeClr val="bg1"/>
                </a:solidFill>
                <a:latin typeface="Calibri" pitchFamily="34" charset="0"/>
              </a:rPr>
              <a:t>Este lugar ya fue morado hace más de 2000 años por diferentes pueblos como los celtas, fenicios, romanos ... La fortaleza, formada por un recinto amurallado de 3 Km y 18 hectáreas de superficie, se empezó a construir en el siglo XI.</a:t>
            </a:r>
            <a:endParaRPr lang="es-ES_tradnl" sz="4400">
              <a:solidFill>
                <a:schemeClr val="tx1"/>
              </a:solidFill>
              <a:latin typeface="Calibri" pitchFamily="34" charset="0"/>
            </a:endParaRPr>
          </a:p>
        </p:txBody>
      </p:sp>
    </p:spTree>
  </p:cSld>
  <p:clrMapOvr>
    <a:masterClrMapping/>
  </p:clrMapOvr>
  <p:transition spd="slow" advTm="15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8675"/>
                                        </p:tgtEl>
                                        <p:attrNameLst>
                                          <p:attrName>style.visibility</p:attrName>
                                        </p:attrNameLst>
                                      </p:cBhvr>
                                      <p:to>
                                        <p:strVal val="visible"/>
                                      </p:to>
                                    </p:set>
                                    <p:anim calcmode="lin" valueType="num">
                                      <p:cBhvr additive="base">
                                        <p:cTn id="7" dur="500" fill="hold"/>
                                        <p:tgtEl>
                                          <p:spTgt spid="28675"/>
                                        </p:tgtEl>
                                        <p:attrNameLst>
                                          <p:attrName>ppt_x</p:attrName>
                                        </p:attrNameLst>
                                      </p:cBhvr>
                                      <p:tavLst>
                                        <p:tav tm="0">
                                          <p:val>
                                            <p:strVal val="1+#ppt_w/2"/>
                                          </p:val>
                                        </p:tav>
                                        <p:tav tm="100000">
                                          <p:val>
                                            <p:strVal val="#ppt_x"/>
                                          </p:val>
                                        </p:tav>
                                      </p:tavLst>
                                    </p:anim>
                                    <p:anim calcmode="lin" valueType="num">
                                      <p:cBhvr additive="base">
                                        <p:cTn id="8" dur="500" fill="hold"/>
                                        <p:tgtEl>
                                          <p:spTgt spid="286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General\Escritorio\Vigo A Guardia\Vigo A gua\Fortaleza_de_baiona_dende_o_port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6850"/>
            <a:ext cx="8129588"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29699" name="Rectangle 3"/>
          <p:cNvSpPr>
            <a:spLocks noChangeArrowheads="1"/>
          </p:cNvSpPr>
          <p:nvPr/>
        </p:nvSpPr>
        <p:spPr bwMode="auto">
          <a:xfrm>
            <a:off x="0" y="6286500"/>
            <a:ext cx="9144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Y hablando ya de </a:t>
            </a:r>
            <a:r>
              <a:rPr lang="es-ES" sz="1200" b="1" i="1">
                <a:solidFill>
                  <a:srgbClr val="FFFF00"/>
                </a:solidFill>
                <a:latin typeface="Calibri" pitchFamily="34" charset="0"/>
              </a:rPr>
              <a:t>Baiona</a:t>
            </a:r>
            <a:r>
              <a:rPr lang="es-ES" sz="1200" b="1" i="1">
                <a:solidFill>
                  <a:schemeClr val="bg1"/>
                </a:solidFill>
                <a:latin typeface="Calibri" pitchFamily="34" charset="0"/>
              </a:rPr>
              <a:t> diremos que tiene una población de 10.659 habitantes.</a:t>
            </a:r>
            <a:br>
              <a:rPr lang="es-ES" sz="1200" b="1" i="1">
                <a:solidFill>
                  <a:schemeClr val="bg1"/>
                </a:solidFill>
                <a:latin typeface="Calibri" pitchFamily="34" charset="0"/>
              </a:rPr>
            </a:br>
            <a:r>
              <a:rPr lang="es-ES" sz="1200" b="1" i="1">
                <a:solidFill>
                  <a:schemeClr val="bg1"/>
                </a:solidFill>
                <a:latin typeface="Calibri" pitchFamily="34" charset="0"/>
              </a:rPr>
              <a:t>La extensión de su término municipal es de 34,5 hm2.</a:t>
            </a:r>
            <a:r>
              <a:rPr lang="es-ES" sz="1200">
                <a:solidFill>
                  <a:schemeClr val="tx1"/>
                </a:solidFill>
                <a:latin typeface="Calibri" pitchFamily="34" charset="0"/>
              </a:rPr>
              <a:t> </a:t>
            </a:r>
            <a:endParaRPr lang="es-ES_tradnl" sz="1200">
              <a:solidFill>
                <a:schemeClr val="tx1"/>
              </a:solidFill>
              <a:latin typeface="Calibri" pitchFamily="34" charset="0"/>
            </a:endParaRPr>
          </a:p>
        </p:txBody>
      </p:sp>
    </p:spTree>
  </p:cSld>
  <p:clrMapOvr>
    <a:masterClrMapping/>
  </p:clrMapOvr>
  <p:transition spd="slow" advTm="14448">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barn(outVertical)">
                                      <p:cBhvr>
                                        <p:cTn id="7" dur="500"/>
                                        <p:tgtEl>
                                          <p:spTgt spid="29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5" descr="C:\Documents and Settings\General\Escritorio\Vigo A Guardia\Baiona Para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93675"/>
            <a:ext cx="7794625" cy="5846763"/>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30723" name="Rectangle 6"/>
          <p:cNvSpPr>
            <a:spLocks noChangeArrowheads="1"/>
          </p:cNvSpPr>
          <p:nvPr/>
        </p:nvSpPr>
        <p:spPr bwMode="auto">
          <a:xfrm>
            <a:off x="533400" y="6135688"/>
            <a:ext cx="815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El primer nombre que recibió la localidad fue el de </a:t>
            </a:r>
            <a:r>
              <a:rPr lang="es-ES" sz="1200" b="1" i="1">
                <a:solidFill>
                  <a:srgbClr val="FFFF00"/>
                </a:solidFill>
                <a:latin typeface="Calibri" pitchFamily="34" charset="0"/>
              </a:rPr>
              <a:t>Abobriga,</a:t>
            </a:r>
            <a:r>
              <a:rPr lang="es-ES" sz="1200" b="1" i="1">
                <a:solidFill>
                  <a:schemeClr val="bg1"/>
                </a:solidFill>
                <a:latin typeface="Calibri" pitchFamily="34" charset="0"/>
              </a:rPr>
              <a:t> durante los años de la dominación romana. Se cree que fue </a:t>
            </a:r>
            <a:r>
              <a:rPr lang="es-ES" sz="1200" b="1" i="1">
                <a:solidFill>
                  <a:schemeClr val="hlink"/>
                </a:solidFill>
                <a:latin typeface="Calibri" pitchFamily="34" charset="0"/>
              </a:rPr>
              <a:t>Diomedes de Etolia,</a:t>
            </a:r>
            <a:r>
              <a:rPr lang="es-ES" sz="1200" b="1" i="1">
                <a:solidFill>
                  <a:schemeClr val="bg1"/>
                </a:solidFill>
                <a:latin typeface="Calibri" pitchFamily="34" charset="0"/>
              </a:rPr>
              <a:t> hijo del príncipe </a:t>
            </a:r>
            <a:r>
              <a:rPr lang="es-ES" sz="1200" b="1" i="1">
                <a:solidFill>
                  <a:schemeClr val="hlink"/>
                </a:solidFill>
                <a:latin typeface="Calibri" pitchFamily="34" charset="0"/>
              </a:rPr>
              <a:t>Tideo,</a:t>
            </a:r>
            <a:r>
              <a:rPr lang="es-ES" sz="1200" b="1" i="1">
                <a:solidFill>
                  <a:schemeClr val="bg1"/>
                </a:solidFill>
                <a:latin typeface="Calibri" pitchFamily="34" charset="0"/>
              </a:rPr>
              <a:t> fundador de </a:t>
            </a:r>
            <a:r>
              <a:rPr lang="es-ES" sz="1200" b="1" i="1">
                <a:solidFill>
                  <a:srgbClr val="FFFF00"/>
                </a:solidFill>
                <a:latin typeface="Calibri" pitchFamily="34" charset="0"/>
              </a:rPr>
              <a:t>Tui,</a:t>
            </a:r>
            <a:r>
              <a:rPr lang="es-ES" sz="1200" b="1" i="1">
                <a:solidFill>
                  <a:schemeClr val="bg1"/>
                </a:solidFill>
                <a:latin typeface="Calibri" pitchFamily="34" charset="0"/>
              </a:rPr>
              <a:t> el que designó el lugar idóneo para edificar la villa.</a:t>
            </a:r>
            <a:endParaRPr lang="es-ES_tradnl" sz="4400">
              <a:solidFill>
                <a:schemeClr val="tx1"/>
              </a:solidFill>
              <a:latin typeface="Calibri" pitchFamily="34" charset="0"/>
            </a:endParaRPr>
          </a:p>
        </p:txBody>
      </p:sp>
    </p:spTree>
  </p:cSld>
  <p:clrMapOvr>
    <a:masterClrMapping/>
  </p:clrMapOvr>
  <p:transition spd="slow" advTm="16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0723"/>
                                        </p:tgtEl>
                                        <p:attrNameLst>
                                          <p:attrName>style.visibility</p:attrName>
                                        </p:attrNameLst>
                                      </p:cBhvr>
                                      <p:to>
                                        <p:strVal val="visible"/>
                                      </p:to>
                                    </p:set>
                                    <p:anim calcmode="lin" valueType="num">
                                      <p:cBhvr additive="base">
                                        <p:cTn id="7" dur="500" fill="hold"/>
                                        <p:tgtEl>
                                          <p:spTgt spid="30723"/>
                                        </p:tgtEl>
                                        <p:attrNameLst>
                                          <p:attrName>ppt_x</p:attrName>
                                        </p:attrNameLst>
                                      </p:cBhvr>
                                      <p:tavLst>
                                        <p:tav tm="0">
                                          <p:val>
                                            <p:strVal val="1+#ppt_w/2"/>
                                          </p:val>
                                        </p:tav>
                                        <p:tav tm="100000">
                                          <p:val>
                                            <p:strVal val="#ppt_x"/>
                                          </p:val>
                                        </p:tav>
                                      </p:tavLst>
                                    </p:anim>
                                    <p:anim calcmode="lin" valueType="num">
                                      <p:cBhvr additive="base">
                                        <p:cTn id="8" dur="500" fill="hold"/>
                                        <p:tgtEl>
                                          <p:spTgt spid="307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3" descr="C:\Documents and Settings\General\Escritorio\Vigo A Guardia\Vigo A gua\Baiona_castl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488" y="193675"/>
            <a:ext cx="7808912" cy="5842000"/>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31747" name="Rectangle 5"/>
          <p:cNvSpPr>
            <a:spLocks noChangeArrowheads="1"/>
          </p:cNvSpPr>
          <p:nvPr/>
        </p:nvSpPr>
        <p:spPr bwMode="auto">
          <a:xfrm>
            <a:off x="571500" y="5988050"/>
            <a:ext cx="82296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En el año 60 el general </a:t>
            </a:r>
            <a:r>
              <a:rPr lang="es-ES" sz="1200" b="1" i="1">
                <a:solidFill>
                  <a:schemeClr val="hlink"/>
                </a:solidFill>
                <a:latin typeface="Calibri" pitchFamily="34" charset="0"/>
              </a:rPr>
              <a:t>Julio César</a:t>
            </a:r>
            <a:r>
              <a:rPr lang="es-ES" sz="1200" b="1" i="1">
                <a:solidFill>
                  <a:schemeClr val="bg1"/>
                </a:solidFill>
                <a:latin typeface="Calibri" pitchFamily="34" charset="0"/>
              </a:rPr>
              <a:t> llegó a la villa con la intención de pasar con sus tropas a las </a:t>
            </a:r>
            <a:r>
              <a:rPr lang="es-ES" sz="1200" b="1" i="1">
                <a:solidFill>
                  <a:srgbClr val="FFFF00"/>
                </a:solidFill>
                <a:latin typeface="Calibri" pitchFamily="34" charset="0"/>
              </a:rPr>
              <a:t>islas Cíes</a:t>
            </a:r>
            <a:r>
              <a:rPr lang="es-ES" sz="1200" b="1" i="1">
                <a:solidFill>
                  <a:schemeClr val="bg1"/>
                </a:solidFill>
                <a:latin typeface="Calibri" pitchFamily="34" charset="0"/>
              </a:rPr>
              <a:t> y destruir a los herminios, enemigos de Roma que se habían refugiado en las islas. Los herminios se rindieron ante </a:t>
            </a:r>
            <a:r>
              <a:rPr lang="es-ES" sz="1200" b="1" i="1">
                <a:solidFill>
                  <a:schemeClr val="hlink"/>
                </a:solidFill>
                <a:latin typeface="Calibri" pitchFamily="34" charset="0"/>
              </a:rPr>
              <a:t>Julio César</a:t>
            </a:r>
            <a:r>
              <a:rPr lang="es-ES" sz="1200" b="1" i="1">
                <a:solidFill>
                  <a:schemeClr val="bg1"/>
                </a:solidFill>
                <a:latin typeface="Calibri" pitchFamily="34" charset="0"/>
              </a:rPr>
              <a:t> poco después. En el año 587 la villa romana es conquistada por el rey visigodo </a:t>
            </a:r>
            <a:r>
              <a:rPr lang="es-ES" sz="1200" b="1" i="1">
                <a:solidFill>
                  <a:schemeClr val="hlink"/>
                </a:solidFill>
                <a:latin typeface="Calibri" pitchFamily="34" charset="0"/>
              </a:rPr>
              <a:t>Recaredo.</a:t>
            </a:r>
            <a:r>
              <a:rPr lang="es-ES" sz="1200" b="1" i="1">
                <a:solidFill>
                  <a:schemeClr val="bg1"/>
                </a:solidFill>
                <a:latin typeface="Calibri" pitchFamily="34" charset="0"/>
              </a:rPr>
              <a:t> </a:t>
            </a:r>
            <a:endParaRPr lang="es-ES_tradnl" sz="4400">
              <a:solidFill>
                <a:schemeClr val="tx1"/>
              </a:solidFill>
              <a:latin typeface="Calibri" pitchFamily="34" charset="0"/>
            </a:endParaRPr>
          </a:p>
        </p:txBody>
      </p:sp>
    </p:spTree>
  </p:cSld>
  <p:clrMapOvr>
    <a:masterClrMapping/>
  </p:clrMapOvr>
  <p:transition spd="slow" advTm="17136">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barn(outVertical)">
                                      <p:cBhvr>
                                        <p:cTn id="7" dur="500"/>
                                        <p:tgtEl>
                                          <p:spTgt spid="317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4" descr="C:\Documents and Settings\General\Escritorio\Vigo A Guardia\bai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93675"/>
            <a:ext cx="8637587" cy="5992813"/>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33796" name="Rectangle 5"/>
          <p:cNvSpPr>
            <a:spLocks noChangeArrowheads="1"/>
          </p:cNvSpPr>
          <p:nvPr/>
        </p:nvSpPr>
        <p:spPr bwMode="auto">
          <a:xfrm>
            <a:off x="304800" y="6175375"/>
            <a:ext cx="8610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El monarca la anexionó a su reino. Se conservan monedas de este hecho acuñadas para conmemorar la conquista.</a:t>
            </a:r>
            <a:endParaRPr lang="es-ES_tradnl" sz="4400">
              <a:solidFill>
                <a:schemeClr val="tx1"/>
              </a:solidFill>
              <a:latin typeface="Calibri" pitchFamily="34" charset="0"/>
            </a:endParaRPr>
          </a:p>
          <a:p>
            <a:pPr algn="ctr" eaLnBrk="0" hangingPunct="0"/>
            <a:r>
              <a:rPr lang="es-ES" sz="1200" b="1" i="1">
                <a:solidFill>
                  <a:schemeClr val="bg1"/>
                </a:solidFill>
                <a:latin typeface="Calibri" pitchFamily="34" charset="0"/>
              </a:rPr>
              <a:t>Años después la villa visigoda es dominada por los árabes, pero </a:t>
            </a:r>
            <a:r>
              <a:rPr lang="es-ES" sz="1200" b="1" i="1">
                <a:solidFill>
                  <a:schemeClr val="hlink"/>
                </a:solidFill>
                <a:latin typeface="Calibri" pitchFamily="34" charset="0"/>
              </a:rPr>
              <a:t>Alfonso I</a:t>
            </a:r>
            <a:r>
              <a:rPr lang="es-ES" sz="1200" b="1" i="1">
                <a:solidFill>
                  <a:schemeClr val="bg1"/>
                </a:solidFill>
                <a:latin typeface="Calibri" pitchFamily="34" charset="0"/>
              </a:rPr>
              <a:t> la recupera poco después. Tiempo más tarde, </a:t>
            </a:r>
            <a:r>
              <a:rPr lang="es-ES" sz="1200" b="1" i="1">
                <a:solidFill>
                  <a:schemeClr val="hlink"/>
                </a:solidFill>
                <a:latin typeface="Calibri" pitchFamily="34" charset="0"/>
              </a:rPr>
              <a:t>Almanzor,</a:t>
            </a:r>
            <a:r>
              <a:rPr lang="es-ES" sz="1200" b="1" i="1">
                <a:solidFill>
                  <a:schemeClr val="bg1"/>
                </a:solidFill>
                <a:latin typeface="Calibri" pitchFamily="34" charset="0"/>
              </a:rPr>
              <a:t> conquista la villa por la importancia estratégica del lugar y su fortaleza.</a:t>
            </a:r>
            <a:endParaRPr lang="es-ES_tradnl" sz="1200" b="1" i="1">
              <a:solidFill>
                <a:schemeClr val="bg1"/>
              </a:solidFill>
              <a:latin typeface="Calibri" pitchFamily="34" charset="0"/>
            </a:endParaRPr>
          </a:p>
        </p:txBody>
      </p:sp>
    </p:spTree>
  </p:cSld>
  <p:clrMapOvr>
    <a:masterClrMapping/>
  </p:clrMapOvr>
  <p:transition spd="slow" advTm="17024">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3796"/>
                                        </p:tgtEl>
                                        <p:attrNameLst>
                                          <p:attrName>style.visibility</p:attrName>
                                        </p:attrNameLst>
                                      </p:cBhvr>
                                      <p:to>
                                        <p:strVal val="visible"/>
                                      </p:to>
                                    </p:set>
                                    <p:anim calcmode="lin" valueType="num">
                                      <p:cBhvr additive="base">
                                        <p:cTn id="7" dur="500" fill="hold"/>
                                        <p:tgtEl>
                                          <p:spTgt spid="33796"/>
                                        </p:tgtEl>
                                        <p:attrNameLst>
                                          <p:attrName>ppt_x</p:attrName>
                                        </p:attrNameLst>
                                      </p:cBhvr>
                                      <p:tavLst>
                                        <p:tav tm="0">
                                          <p:val>
                                            <p:strVal val="1+#ppt_w/2"/>
                                          </p:val>
                                        </p:tav>
                                        <p:tav tm="100000">
                                          <p:val>
                                            <p:strVal val="#ppt_x"/>
                                          </p:val>
                                        </p:tav>
                                      </p:tavLst>
                                    </p:anim>
                                    <p:anim calcmode="lin" valueType="num">
                                      <p:cBhvr additive="base">
                                        <p:cTn id="8" dur="500" fill="hold"/>
                                        <p:tgtEl>
                                          <p:spTgt spid="337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6" descr="C:\Documents and Settings\General\Escritorio\Vigo A Guardia\Vigo A gua\5513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3675"/>
            <a:ext cx="8129588"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34820" name="Rectangle 7"/>
          <p:cNvSpPr>
            <a:spLocks noChangeArrowheads="1"/>
          </p:cNvSpPr>
          <p:nvPr/>
        </p:nvSpPr>
        <p:spPr bwMode="auto">
          <a:xfrm>
            <a:off x="838200" y="6210300"/>
            <a:ext cx="75438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rgbClr val="FFFF00"/>
                </a:solidFill>
                <a:latin typeface="Calibri" pitchFamily="34" charset="0"/>
              </a:rPr>
              <a:t>Baiona </a:t>
            </a:r>
            <a:r>
              <a:rPr lang="es-ES_tradnl" sz="1200" b="1" i="1">
                <a:solidFill>
                  <a:schemeClr val="bg1"/>
                </a:solidFill>
                <a:latin typeface="Calibri" pitchFamily="34" charset="0"/>
              </a:rPr>
              <a:t>fue el primer puerto de </a:t>
            </a:r>
            <a:r>
              <a:rPr lang="es-ES_tradnl" sz="1200" b="1" i="1">
                <a:solidFill>
                  <a:srgbClr val="FFFF00"/>
                </a:solidFill>
                <a:latin typeface="Calibri" pitchFamily="34" charset="0"/>
              </a:rPr>
              <a:t>Europa </a:t>
            </a:r>
            <a:r>
              <a:rPr lang="es-ES_tradnl" sz="1200" b="1" i="1">
                <a:solidFill>
                  <a:schemeClr val="bg1"/>
                </a:solidFill>
                <a:latin typeface="Calibri" pitchFamily="34" charset="0"/>
              </a:rPr>
              <a:t>que recibió la noticia del descubrimiento de </a:t>
            </a:r>
            <a:r>
              <a:rPr lang="es-ES_tradnl" sz="1200" b="1" i="1">
                <a:solidFill>
                  <a:srgbClr val="FFFF00"/>
                </a:solidFill>
                <a:latin typeface="Calibri" pitchFamily="34" charset="0"/>
              </a:rPr>
              <a:t>América.</a:t>
            </a:r>
            <a:r>
              <a:rPr lang="es-ES_tradnl" sz="1200" b="1" i="1">
                <a:solidFill>
                  <a:schemeClr val="bg1"/>
                </a:solidFill>
                <a:latin typeface="Calibri" pitchFamily="34" charset="0"/>
              </a:rPr>
              <a:t> El 1 de marzo de 1493, </a:t>
            </a:r>
            <a:r>
              <a:rPr lang="es-ES_tradnl" sz="1200" b="1" i="1">
                <a:solidFill>
                  <a:srgbClr val="FF9900"/>
                </a:solidFill>
                <a:latin typeface="Calibri" pitchFamily="34" charset="0"/>
              </a:rPr>
              <a:t>la carabela Pinta,</a:t>
            </a:r>
            <a:r>
              <a:rPr lang="es-ES_tradnl" sz="1200" b="1" i="1">
                <a:solidFill>
                  <a:schemeClr val="bg1"/>
                </a:solidFill>
                <a:latin typeface="Calibri" pitchFamily="34" charset="0"/>
              </a:rPr>
              <a:t> capitaneada por </a:t>
            </a:r>
            <a:r>
              <a:rPr lang="es-ES_tradnl" sz="1200" b="1" i="1">
                <a:solidFill>
                  <a:schemeClr val="hlink"/>
                </a:solidFill>
                <a:latin typeface="Calibri" pitchFamily="34" charset="0"/>
              </a:rPr>
              <a:t>Martín Alonso Pinzón,</a:t>
            </a:r>
            <a:r>
              <a:rPr lang="es-ES_tradnl" sz="1200" b="1" i="1">
                <a:solidFill>
                  <a:schemeClr val="bg1"/>
                </a:solidFill>
                <a:latin typeface="Calibri" pitchFamily="34" charset="0"/>
              </a:rPr>
              <a:t> atracó en estas aguas.</a:t>
            </a:r>
            <a:endParaRPr lang="es-ES_tradnl" sz="4400">
              <a:solidFill>
                <a:schemeClr val="tx1"/>
              </a:solidFill>
              <a:latin typeface="Calibri" pitchFamily="34" charset="0"/>
            </a:endParaRPr>
          </a:p>
        </p:txBody>
      </p:sp>
    </p:spTree>
  </p:cSld>
  <p:clrMapOvr>
    <a:masterClrMapping/>
  </p:clrMapOvr>
  <p:transition spd="slow" advTm="11824">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4820"/>
                                        </p:tgtEl>
                                        <p:attrNameLst>
                                          <p:attrName>style.visibility</p:attrName>
                                        </p:attrNameLst>
                                      </p:cBhvr>
                                      <p:to>
                                        <p:strVal val="visible"/>
                                      </p:to>
                                    </p:set>
                                    <p:animEffect transition="in" filter="barn(outVertical)">
                                      <p:cBhvr>
                                        <p:cTn id="7" dur="5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3" descr="C:\Documents and Settings\General\Escritorio\Vigo A Guardia\Baiona Pint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6850"/>
            <a:ext cx="8132763"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35844" name="Rectangle 4"/>
          <p:cNvSpPr>
            <a:spLocks noChangeArrowheads="1"/>
          </p:cNvSpPr>
          <p:nvPr/>
        </p:nvSpPr>
        <p:spPr bwMode="auto">
          <a:xfrm>
            <a:off x="609600" y="6210300"/>
            <a:ext cx="8001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chemeClr val="bg1"/>
                </a:solidFill>
                <a:latin typeface="Calibri" pitchFamily="34" charset="0"/>
              </a:rPr>
              <a:t>Con la conmemoración del </a:t>
            </a:r>
            <a:r>
              <a:rPr lang="es-ES_tradnl" sz="1200" b="1" i="1">
                <a:solidFill>
                  <a:srgbClr val="FF9900"/>
                </a:solidFill>
                <a:latin typeface="Calibri" pitchFamily="34" charset="0"/>
              </a:rPr>
              <a:t>V Centenario del Descubrimiento</a:t>
            </a:r>
            <a:r>
              <a:rPr lang="es-ES_tradnl" sz="1200" b="1" i="1">
                <a:solidFill>
                  <a:schemeClr val="bg1"/>
                </a:solidFill>
                <a:latin typeface="Calibri" pitchFamily="34" charset="0"/>
              </a:rPr>
              <a:t> (1993) se construyó una réplica de la embarcación que permanece amarrada en uno de los muelles para ser visitada por todo aquél que lo desee.</a:t>
            </a:r>
            <a:r>
              <a:rPr lang="es-ES_tradnl" sz="1600" b="1" i="1">
                <a:solidFill>
                  <a:schemeClr val="bg1"/>
                </a:solidFill>
                <a:latin typeface="Calibri" pitchFamily="34" charset="0"/>
              </a:rPr>
              <a:t> </a:t>
            </a:r>
            <a:endParaRPr lang="es-ES_tradnl" sz="4400">
              <a:solidFill>
                <a:schemeClr val="tx1"/>
              </a:solidFill>
              <a:latin typeface="Calibri" pitchFamily="34" charset="0"/>
            </a:endParaRPr>
          </a:p>
        </p:txBody>
      </p:sp>
    </p:spTree>
  </p:cSld>
  <p:clrMapOvr>
    <a:masterClrMapping/>
  </p:clrMapOvr>
  <p:transition spd="slow" advTm="14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5844"/>
                                        </p:tgtEl>
                                        <p:attrNameLst>
                                          <p:attrName>style.visibility</p:attrName>
                                        </p:attrNameLst>
                                      </p:cBhvr>
                                      <p:to>
                                        <p:strVal val="visible"/>
                                      </p:to>
                                    </p:set>
                                    <p:anim calcmode="lin" valueType="num">
                                      <p:cBhvr additive="base">
                                        <p:cTn id="7" dur="500" fill="hold"/>
                                        <p:tgtEl>
                                          <p:spTgt spid="35844"/>
                                        </p:tgtEl>
                                        <p:attrNameLst>
                                          <p:attrName>ppt_x</p:attrName>
                                        </p:attrNameLst>
                                      </p:cBhvr>
                                      <p:tavLst>
                                        <p:tav tm="0">
                                          <p:val>
                                            <p:strVal val="1+#ppt_w/2"/>
                                          </p:val>
                                        </p:tav>
                                        <p:tav tm="100000">
                                          <p:val>
                                            <p:strVal val="#ppt_x"/>
                                          </p:val>
                                        </p:tav>
                                      </p:tavLst>
                                    </p:anim>
                                    <p:anim calcmode="lin" valueType="num">
                                      <p:cBhvr additive="base">
                                        <p:cTn id="8" dur="500" fill="hold"/>
                                        <p:tgtEl>
                                          <p:spTgt spid="358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3" descr="C:\Documents and Settings\General\Escritorio\Vigo A Guardia\Baiona calle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3675"/>
            <a:ext cx="8132763"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36868" name="Rectangle 4"/>
          <p:cNvSpPr>
            <a:spLocks noChangeArrowheads="1"/>
          </p:cNvSpPr>
          <p:nvPr/>
        </p:nvSpPr>
        <p:spPr bwMode="auto">
          <a:xfrm>
            <a:off x="533400" y="6210300"/>
            <a:ext cx="8077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chemeClr val="bg1"/>
                </a:solidFill>
                <a:latin typeface="Calibri" pitchFamily="34" charset="0"/>
              </a:rPr>
              <a:t>Cada año a raíz de esto se celebra una </a:t>
            </a:r>
            <a:r>
              <a:rPr lang="es-ES_tradnl" sz="1200" b="1" i="1">
                <a:solidFill>
                  <a:srgbClr val="FF9900"/>
                </a:solidFill>
                <a:latin typeface="Calibri" pitchFamily="34" charset="0"/>
              </a:rPr>
              <a:t>Romería medieval</a:t>
            </a:r>
            <a:r>
              <a:rPr lang="es-ES_tradnl" sz="1200" b="1" i="1">
                <a:solidFill>
                  <a:schemeClr val="bg1"/>
                </a:solidFill>
                <a:latin typeface="Calibri" pitchFamily="34" charset="0"/>
              </a:rPr>
              <a:t> denominada </a:t>
            </a:r>
            <a:r>
              <a:rPr lang="es-ES_tradnl" sz="1200" b="1" i="1">
                <a:solidFill>
                  <a:srgbClr val="FF9900"/>
                </a:solidFill>
                <a:latin typeface="Calibri" pitchFamily="34" charset="0"/>
              </a:rPr>
              <a:t>Fiesta de la Arribada</a:t>
            </a:r>
            <a:r>
              <a:rPr lang="es-ES_tradnl" sz="1200" b="1" i="1">
                <a:solidFill>
                  <a:schemeClr val="bg1"/>
                </a:solidFill>
                <a:latin typeface="Calibri" pitchFamily="34" charset="0"/>
              </a:rPr>
              <a:t> en el primer fin de semana de marzo a la que concurren cantidad de personas, sobre todo de la cercana ciudad de </a:t>
            </a:r>
            <a:r>
              <a:rPr lang="es-ES_tradnl" sz="1200" b="1" i="1">
                <a:solidFill>
                  <a:srgbClr val="FFFF00"/>
                </a:solidFill>
                <a:latin typeface="Calibri" pitchFamily="34" charset="0"/>
              </a:rPr>
              <a:t>Vigo.</a:t>
            </a:r>
            <a:endParaRPr lang="es-ES_tradnl" sz="1600" b="1" i="1">
              <a:solidFill>
                <a:schemeClr val="bg1"/>
              </a:solidFill>
              <a:latin typeface="Calibri" pitchFamily="34" charset="0"/>
            </a:endParaRPr>
          </a:p>
        </p:txBody>
      </p:sp>
    </p:spTree>
  </p:cSld>
  <p:clrMapOvr>
    <a:masterClrMapping/>
  </p:clrMapOvr>
  <p:transition spd="slow" advTm="13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6868"/>
                                        </p:tgtEl>
                                        <p:attrNameLst>
                                          <p:attrName>style.visibility</p:attrName>
                                        </p:attrNameLst>
                                      </p:cBhvr>
                                      <p:to>
                                        <p:strVal val="visible"/>
                                      </p:to>
                                    </p:set>
                                    <p:animEffect transition="in" filter="barn(outVertical)">
                                      <p:cBhvr>
                                        <p:cTn id="7" dur="500"/>
                                        <p:tgtEl>
                                          <p:spTgt spid="368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3" descr="C:\Documents and Settings\General\Escritorio\Vigo A Guardia\Baiona call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813" y="196850"/>
            <a:ext cx="8129587"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37892" name="Rectangle 4"/>
          <p:cNvSpPr>
            <a:spLocks noChangeArrowheads="1"/>
          </p:cNvSpPr>
          <p:nvPr/>
        </p:nvSpPr>
        <p:spPr bwMode="auto">
          <a:xfrm>
            <a:off x="533400" y="6275388"/>
            <a:ext cx="807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p>
            <a:pPr algn="ctr" eaLnBrk="0" hangingPunct="0"/>
            <a:r>
              <a:rPr lang="es-ES_tradnl" sz="1200" b="1" i="1">
                <a:solidFill>
                  <a:schemeClr val="bg1"/>
                </a:solidFill>
                <a:latin typeface="Calibri" pitchFamily="34" charset="0"/>
              </a:rPr>
              <a:t>Otra conmemoración es la del primer domingo de agosto cuando se celebra la fiesta de la patrona de la villa, </a:t>
            </a:r>
            <a:r>
              <a:rPr lang="es-ES_tradnl" sz="1200" b="1" i="1">
                <a:solidFill>
                  <a:srgbClr val="FF9900"/>
                </a:solidFill>
                <a:latin typeface="Calibri" pitchFamily="34" charset="0"/>
              </a:rPr>
              <a:t>la Virgen de la Anunciada</a:t>
            </a:r>
            <a:r>
              <a:rPr lang="es-ES_tradnl" sz="1200" b="1" i="1">
                <a:solidFill>
                  <a:schemeClr val="bg1"/>
                </a:solidFill>
                <a:latin typeface="Calibri" pitchFamily="34" charset="0"/>
              </a:rPr>
              <a:t> (Los marineros bailan la centenaria </a:t>
            </a:r>
            <a:r>
              <a:rPr lang="es-ES_tradnl" sz="1200" b="1" i="1">
                <a:solidFill>
                  <a:srgbClr val="FF9900"/>
                </a:solidFill>
                <a:latin typeface="Calibri" pitchFamily="34" charset="0"/>
              </a:rPr>
              <a:t>Danza de las espadas</a:t>
            </a:r>
            <a:r>
              <a:rPr lang="es-ES_tradnl" sz="1200" b="1" i="1">
                <a:solidFill>
                  <a:schemeClr val="bg1"/>
                </a:solidFill>
                <a:latin typeface="Calibri" pitchFamily="34" charset="0"/>
              </a:rPr>
              <a:t>). </a:t>
            </a:r>
          </a:p>
        </p:txBody>
      </p:sp>
    </p:spTree>
  </p:cSld>
  <p:clrMapOvr>
    <a:masterClrMapping/>
  </p:clrMapOvr>
  <p:transition spd="slow" advTm="13328">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7892"/>
                                        </p:tgtEl>
                                        <p:attrNameLst>
                                          <p:attrName>style.visibility</p:attrName>
                                        </p:attrNameLst>
                                      </p:cBhvr>
                                      <p:to>
                                        <p:strVal val="visible"/>
                                      </p:to>
                                    </p:set>
                                    <p:anim calcmode="lin" valueType="num">
                                      <p:cBhvr additive="base">
                                        <p:cTn id="7" dur="500" fill="hold"/>
                                        <p:tgtEl>
                                          <p:spTgt spid="37892"/>
                                        </p:tgtEl>
                                        <p:attrNameLst>
                                          <p:attrName>ppt_x</p:attrName>
                                        </p:attrNameLst>
                                      </p:cBhvr>
                                      <p:tavLst>
                                        <p:tav tm="0">
                                          <p:val>
                                            <p:strVal val="1+#ppt_w/2"/>
                                          </p:val>
                                        </p:tav>
                                        <p:tav tm="100000">
                                          <p:val>
                                            <p:strVal val="#ppt_x"/>
                                          </p:val>
                                        </p:tav>
                                      </p:tavLst>
                                    </p:anim>
                                    <p:anim calcmode="lin" valueType="num">
                                      <p:cBhvr additive="base">
                                        <p:cTn id="8" dur="500" fill="hold"/>
                                        <p:tgtEl>
                                          <p:spTgt spid="3789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General\Escritorio\Vigo A Guardia\Vigo A gua\1923290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93675"/>
            <a:ext cx="8637587" cy="5737225"/>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38915" name="Rectangle 3"/>
          <p:cNvSpPr>
            <a:spLocks noChangeArrowheads="1"/>
          </p:cNvSpPr>
          <p:nvPr/>
        </p:nvSpPr>
        <p:spPr bwMode="auto">
          <a:xfrm>
            <a:off x="457200" y="6056313"/>
            <a:ext cx="8229600" cy="573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rgbClr val="FFFF00"/>
                </a:solidFill>
                <a:latin typeface="Calibri" pitchFamily="34" charset="0"/>
              </a:rPr>
              <a:t>Baiona </a:t>
            </a:r>
            <a:r>
              <a:rPr lang="es-ES" sz="1200" b="1" i="1">
                <a:solidFill>
                  <a:schemeClr val="bg1"/>
                </a:solidFill>
                <a:latin typeface="Calibri" pitchFamily="34" charset="0"/>
              </a:rPr>
              <a:t>es una villa con encanto y muy preparada para los turistas, muchos sitios para visitar y muchos restaurantes donde comer el mejor marisco.</a:t>
            </a:r>
            <a:endParaRPr lang="es-ES_tradnl" sz="4400">
              <a:solidFill>
                <a:schemeClr val="tx1"/>
              </a:solidFill>
              <a:latin typeface="Calibri" pitchFamily="34" charset="0"/>
            </a:endParaRPr>
          </a:p>
        </p:txBody>
      </p:sp>
    </p:spTree>
  </p:cSld>
  <p:clrMapOvr>
    <a:masterClrMapping/>
  </p:clrMapOvr>
  <p:transition spd="slow" advTm="13824">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barn(outVertical)">
                                      <p:cBhvr>
                                        <p:cTn id="7" dur="500"/>
                                        <p:tgtEl>
                                          <p:spTgt spid="389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3" descr="C:\Documents and Settings\General\Escritorio\Vigo A Guardia\Vigo A gua\358102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260350"/>
            <a:ext cx="8129588"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39939" name="Rectangle 4"/>
          <p:cNvSpPr>
            <a:spLocks noChangeArrowheads="1"/>
          </p:cNvSpPr>
          <p:nvPr/>
        </p:nvSpPr>
        <p:spPr bwMode="auto">
          <a:xfrm>
            <a:off x="452438" y="6221413"/>
            <a:ext cx="8229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Podemos visitar entre otras cosas el </a:t>
            </a:r>
            <a:r>
              <a:rPr lang="es-ES" sz="1200" b="1" i="1">
                <a:solidFill>
                  <a:srgbClr val="FF9900"/>
                </a:solidFill>
                <a:latin typeface="Calibri" pitchFamily="34" charset="0"/>
              </a:rPr>
              <a:t>Santuario de Santa Liberata</a:t>
            </a:r>
            <a:r>
              <a:rPr lang="es-ES" sz="1200" b="1" i="1">
                <a:solidFill>
                  <a:schemeClr val="bg1"/>
                </a:solidFill>
                <a:latin typeface="Calibri" pitchFamily="34" charset="0"/>
              </a:rPr>
              <a:t>, la </a:t>
            </a:r>
            <a:r>
              <a:rPr lang="es-ES" sz="1200" b="1" i="1">
                <a:solidFill>
                  <a:srgbClr val="FF9900"/>
                </a:solidFill>
                <a:latin typeface="Calibri" pitchFamily="34" charset="0"/>
              </a:rPr>
              <a:t>Casa del Deán Mendoza</a:t>
            </a:r>
            <a:r>
              <a:rPr lang="es-ES" sz="1200" b="1" i="1">
                <a:solidFill>
                  <a:schemeClr val="bg1"/>
                </a:solidFill>
                <a:latin typeface="Calibri" pitchFamily="34" charset="0"/>
              </a:rPr>
              <a:t>, la </a:t>
            </a:r>
            <a:r>
              <a:rPr lang="es-ES" sz="1200" b="1" i="1">
                <a:solidFill>
                  <a:srgbClr val="FF9900"/>
                </a:solidFill>
                <a:latin typeface="Calibri" pitchFamily="34" charset="0"/>
              </a:rPr>
              <a:t>Casa de Lorenzo de Correa</a:t>
            </a:r>
            <a:r>
              <a:rPr lang="es-ES" sz="1200" b="1" i="1">
                <a:solidFill>
                  <a:schemeClr val="bg1"/>
                </a:solidFill>
                <a:latin typeface="Calibri" pitchFamily="34" charset="0"/>
              </a:rPr>
              <a:t>...</a:t>
            </a:r>
            <a:endParaRPr lang="es-ES_tradnl" sz="4400">
              <a:solidFill>
                <a:schemeClr val="tx1"/>
              </a:solidFill>
              <a:latin typeface="Calibri" pitchFamily="34" charset="0"/>
            </a:endParaRPr>
          </a:p>
        </p:txBody>
      </p:sp>
    </p:spTree>
  </p:cSld>
  <p:clrMapOvr>
    <a:masterClrMapping/>
  </p:clrMapOvr>
  <p:transition spd="slow" advTm="12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9939"/>
                                        </p:tgtEl>
                                        <p:attrNameLst>
                                          <p:attrName>style.visibility</p:attrName>
                                        </p:attrNameLst>
                                      </p:cBhvr>
                                      <p:to>
                                        <p:strVal val="visible"/>
                                      </p:to>
                                    </p:set>
                                    <p:anim calcmode="lin" valueType="num">
                                      <p:cBhvr additive="base">
                                        <p:cTn id="7" dur="500" fill="hold"/>
                                        <p:tgtEl>
                                          <p:spTgt spid="39939"/>
                                        </p:tgtEl>
                                        <p:attrNameLst>
                                          <p:attrName>ppt_x</p:attrName>
                                        </p:attrNameLst>
                                      </p:cBhvr>
                                      <p:tavLst>
                                        <p:tav tm="0">
                                          <p:val>
                                            <p:strVal val="1+#ppt_w/2"/>
                                          </p:val>
                                        </p:tav>
                                        <p:tav tm="100000">
                                          <p:val>
                                            <p:strVal val="#ppt_x"/>
                                          </p:val>
                                        </p:tav>
                                      </p:tavLst>
                                    </p:anim>
                                    <p:anim calcmode="lin" valueType="num">
                                      <p:cBhvr additive="base">
                                        <p:cTn id="8" dur="500" fill="hold"/>
                                        <p:tgtEl>
                                          <p:spTgt spid="399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 descr="C:\Documents and Settings\General\Escritorio\Vigo A Guardia\Vigo A gua\Excolegiata sta Maria de baio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6850"/>
            <a:ext cx="8132763"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40963" name="Rectangle 4"/>
          <p:cNvSpPr>
            <a:spLocks noChangeArrowheads="1"/>
          </p:cNvSpPr>
          <p:nvPr/>
        </p:nvSpPr>
        <p:spPr bwMode="auto">
          <a:xfrm>
            <a:off x="304800" y="6210300"/>
            <a:ext cx="8839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o la </a:t>
            </a:r>
            <a:r>
              <a:rPr lang="es-ES" sz="1200" b="1" i="1">
                <a:solidFill>
                  <a:srgbClr val="FF9900"/>
                </a:solidFill>
                <a:latin typeface="Calibri" pitchFamily="34" charset="0"/>
              </a:rPr>
              <a:t>excolegiata de Santa María</a:t>
            </a:r>
            <a:endParaRPr lang="es-ES_tradnl" sz="4400">
              <a:solidFill>
                <a:schemeClr val="tx1"/>
              </a:solidFill>
              <a:latin typeface="Calibri" pitchFamily="34" charset="0"/>
            </a:endParaRPr>
          </a:p>
        </p:txBody>
      </p:sp>
    </p:spTree>
  </p:cSld>
  <p:clrMapOvr>
    <a:masterClrMapping/>
  </p:clrMapOvr>
  <p:transition spd="slow" advTm="7744">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barn(outVertical)">
                                      <p:cBhvr>
                                        <p:cTn id="7" dur="500"/>
                                        <p:tgtEl>
                                          <p:spTgt spid="409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3" descr="C:\Documents and Settings\General\Escritorio\Vigo A Guardia\Vigo A gua\DSC0084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228600"/>
            <a:ext cx="8132763"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41987" name="Rectangle 4"/>
          <p:cNvSpPr>
            <a:spLocks noChangeArrowheads="1"/>
          </p:cNvSpPr>
          <p:nvPr/>
        </p:nvSpPr>
        <p:spPr bwMode="auto">
          <a:xfrm>
            <a:off x="304800" y="6210300"/>
            <a:ext cx="8839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Saliendo de </a:t>
            </a:r>
            <a:r>
              <a:rPr lang="es-ES" sz="1200" b="1" i="1">
                <a:solidFill>
                  <a:srgbClr val="FFFF00"/>
                </a:solidFill>
                <a:latin typeface="Calibri" pitchFamily="34" charset="0"/>
              </a:rPr>
              <a:t>Baiona </a:t>
            </a:r>
            <a:r>
              <a:rPr lang="es-ES" sz="1200" b="1" i="1">
                <a:solidFill>
                  <a:schemeClr val="bg1"/>
                </a:solidFill>
                <a:latin typeface="Calibri" pitchFamily="34" charset="0"/>
              </a:rPr>
              <a:t>en dirección A</a:t>
            </a:r>
            <a:r>
              <a:rPr lang="es-ES" sz="1200" b="1" i="1">
                <a:solidFill>
                  <a:srgbClr val="FFFF00"/>
                </a:solidFill>
                <a:latin typeface="Calibri" pitchFamily="34" charset="0"/>
              </a:rPr>
              <a:t> Guarda </a:t>
            </a:r>
            <a:r>
              <a:rPr lang="es-ES" sz="1200" b="1" i="1">
                <a:solidFill>
                  <a:schemeClr val="bg1"/>
                </a:solidFill>
                <a:latin typeface="Calibri" pitchFamily="34" charset="0"/>
              </a:rPr>
              <a:t>podemos pararnos a visitar el monumento </a:t>
            </a:r>
            <a:r>
              <a:rPr lang="es-ES" sz="1200" b="1" i="1">
                <a:solidFill>
                  <a:srgbClr val="FF9900"/>
                </a:solidFill>
                <a:latin typeface="Calibri" pitchFamily="34" charset="0"/>
              </a:rPr>
              <a:t>A Virxen da Roca</a:t>
            </a:r>
            <a:endParaRPr lang="es-ES_tradnl" sz="4400">
              <a:solidFill>
                <a:schemeClr val="tx1"/>
              </a:solidFill>
              <a:latin typeface="Calibri" pitchFamily="34" charset="0"/>
            </a:endParaRPr>
          </a:p>
        </p:txBody>
      </p:sp>
      <p:sp>
        <p:nvSpPr>
          <p:cNvPr id="41988" name="Rectangle 4"/>
          <p:cNvSpPr>
            <a:spLocks noChangeArrowheads="1"/>
          </p:cNvSpPr>
          <p:nvPr/>
        </p:nvSpPr>
        <p:spPr bwMode="auto">
          <a:xfrm>
            <a:off x="3124200" y="8382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400" b="1" i="1">
                <a:solidFill>
                  <a:srgbClr val="000066"/>
                </a:solidFill>
              </a:rPr>
              <a:t>Virxen da Roca</a:t>
            </a:r>
            <a:endParaRPr lang="es-ES_tradnl" sz="4400">
              <a:solidFill>
                <a:schemeClr val="tx2"/>
              </a:solidFill>
            </a:endParaRPr>
          </a:p>
        </p:txBody>
      </p:sp>
      <p:sp>
        <p:nvSpPr>
          <p:cNvPr id="41989" name="Line 6"/>
          <p:cNvSpPr>
            <a:spLocks noChangeShapeType="1"/>
          </p:cNvSpPr>
          <p:nvPr/>
        </p:nvSpPr>
        <p:spPr bwMode="auto">
          <a:xfrm flipH="1">
            <a:off x="3200400" y="1066800"/>
            <a:ext cx="685800" cy="381000"/>
          </a:xfrm>
          <a:prstGeom prst="line">
            <a:avLst/>
          </a:prstGeom>
          <a:noFill/>
          <a:ln w="19050">
            <a:solidFill>
              <a:srgbClr val="000080"/>
            </a:solidFill>
            <a:round/>
            <a:headEnd/>
            <a:tailEnd type="triangle" w="sm" len="sm"/>
          </a:ln>
          <a:extLst>
            <a:ext uri="{909E8E84-426E-40DD-AFC4-6F175D3DCCD1}">
              <a14:hiddenFill xmlns:a14="http://schemas.microsoft.com/office/drawing/2010/main">
                <a:noFill/>
              </a14:hiddenFill>
            </a:ext>
          </a:extLst>
        </p:spPr>
        <p:txBody>
          <a:bodyPr wrap="none" anchor="ctr"/>
          <a:lstStyle/>
          <a:p>
            <a:endParaRPr lang="es-ES"/>
          </a:p>
        </p:txBody>
      </p:sp>
    </p:spTree>
  </p:cSld>
  <p:clrMapOvr>
    <a:masterClrMapping/>
  </p:clrMapOvr>
  <p:transition spd="slow" advTm="12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1987"/>
                                        </p:tgtEl>
                                        <p:attrNameLst>
                                          <p:attrName>style.visibility</p:attrName>
                                        </p:attrNameLst>
                                      </p:cBhvr>
                                      <p:to>
                                        <p:strVal val="visible"/>
                                      </p:to>
                                    </p:set>
                                    <p:anim calcmode="lin" valueType="num">
                                      <p:cBhvr additive="base">
                                        <p:cTn id="7" dur="500" fill="hold"/>
                                        <p:tgtEl>
                                          <p:spTgt spid="41987"/>
                                        </p:tgtEl>
                                        <p:attrNameLst>
                                          <p:attrName>ppt_x</p:attrName>
                                        </p:attrNameLst>
                                      </p:cBhvr>
                                      <p:tavLst>
                                        <p:tav tm="0">
                                          <p:val>
                                            <p:strVal val="1+#ppt_w/2"/>
                                          </p:val>
                                        </p:tav>
                                        <p:tav tm="100000">
                                          <p:val>
                                            <p:strVal val="#ppt_x"/>
                                          </p:val>
                                        </p:tav>
                                      </p:tavLst>
                                    </p:anim>
                                    <p:anim calcmode="lin" valueType="num">
                                      <p:cBhvr additive="base">
                                        <p:cTn id="8" dur="500" fill="hold"/>
                                        <p:tgtEl>
                                          <p:spTgt spid="4198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3" presetClass="entr" presetSubtype="272" fill="hold" grpId="0" nodeType="afterEffect">
                                  <p:stCondLst>
                                    <p:cond delay="5000"/>
                                  </p:stCondLst>
                                  <p:childTnLst>
                                    <p:set>
                                      <p:cBhvr>
                                        <p:cTn id="11" dur="1" fill="hold">
                                          <p:stCondLst>
                                            <p:cond delay="0"/>
                                          </p:stCondLst>
                                        </p:cTn>
                                        <p:tgtEl>
                                          <p:spTgt spid="41988"/>
                                        </p:tgtEl>
                                        <p:attrNameLst>
                                          <p:attrName>style.visibility</p:attrName>
                                        </p:attrNameLst>
                                      </p:cBhvr>
                                      <p:to>
                                        <p:strVal val="visible"/>
                                      </p:to>
                                    </p:set>
                                    <p:anim calcmode="lin" valueType="num">
                                      <p:cBhvr>
                                        <p:cTn id="12" dur="500" fill="hold"/>
                                        <p:tgtEl>
                                          <p:spTgt spid="41988"/>
                                        </p:tgtEl>
                                        <p:attrNameLst>
                                          <p:attrName>ppt_w</p:attrName>
                                        </p:attrNameLst>
                                      </p:cBhvr>
                                      <p:tavLst>
                                        <p:tav tm="0">
                                          <p:val>
                                            <p:strVal val="2/3*#ppt_w"/>
                                          </p:val>
                                        </p:tav>
                                        <p:tav tm="100000">
                                          <p:val>
                                            <p:strVal val="#ppt_w"/>
                                          </p:val>
                                        </p:tav>
                                      </p:tavLst>
                                    </p:anim>
                                    <p:anim calcmode="lin" valueType="num">
                                      <p:cBhvr>
                                        <p:cTn id="13" dur="500" fill="hold"/>
                                        <p:tgtEl>
                                          <p:spTgt spid="41988"/>
                                        </p:tgtEl>
                                        <p:attrNameLst>
                                          <p:attrName>ppt_h</p:attrName>
                                        </p:attrNameLst>
                                      </p:cBhvr>
                                      <p:tavLst>
                                        <p:tav tm="0">
                                          <p:val>
                                            <p:strVal val="2/3*#ppt_h"/>
                                          </p:val>
                                        </p:tav>
                                        <p:tav tm="100000">
                                          <p:val>
                                            <p:strVal val="#ppt_h"/>
                                          </p:val>
                                        </p:tav>
                                      </p:tavLst>
                                    </p:anim>
                                  </p:childTnLst>
                                </p:cTn>
                              </p:par>
                            </p:childTnLst>
                          </p:cTn>
                        </p:par>
                        <p:par>
                          <p:cTn id="14" fill="hold" nodeType="afterGroup">
                            <p:stCondLst>
                              <p:cond delay="6000"/>
                            </p:stCondLst>
                            <p:childTnLst>
                              <p:par>
                                <p:cTn id="15" presetID="22" presetClass="entr" presetSubtype="2" fill="hold" grpId="0" nodeType="afterEffect">
                                  <p:stCondLst>
                                    <p:cond delay="1000"/>
                                  </p:stCondLst>
                                  <p:childTnLst>
                                    <p:set>
                                      <p:cBhvr>
                                        <p:cTn id="16" dur="1" fill="hold">
                                          <p:stCondLst>
                                            <p:cond delay="0"/>
                                          </p:stCondLst>
                                        </p:cTn>
                                        <p:tgtEl>
                                          <p:spTgt spid="41989"/>
                                        </p:tgtEl>
                                        <p:attrNameLst>
                                          <p:attrName>style.visibility</p:attrName>
                                        </p:attrNameLst>
                                      </p:cBhvr>
                                      <p:to>
                                        <p:strVal val="visible"/>
                                      </p:to>
                                    </p:set>
                                    <p:animEffect transition="in" filter="wipe(right)">
                                      <p:cBhvr>
                                        <p:cTn id="17" dur="500"/>
                                        <p:tgtEl>
                                          <p:spTgt spid="419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autoUpdateAnimBg="0"/>
      <p:bldP spid="41988" grpId="0" autoUpdateAnimBg="0"/>
      <p:bldP spid="4198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5" descr="C:\Documents and Settings\General\Escritorio\Vigo A Guardia\Baiona Virgen d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813" y="304800"/>
            <a:ext cx="8129587" cy="6097588"/>
          </a:xfrm>
          <a:prstGeom prst="rect">
            <a:avLst/>
          </a:prstGeom>
          <a:noFill/>
          <a:ln w="50800">
            <a:solidFill>
              <a:srgbClr val="666699"/>
            </a:solidFill>
            <a:miter lim="800000"/>
            <a:headEnd/>
            <a:tailEnd/>
          </a:ln>
          <a:extLst>
            <a:ext uri="{909E8E84-426E-40DD-AFC4-6F175D3DCCD1}">
              <a14:hiddenFill xmlns:a14="http://schemas.microsoft.com/office/drawing/2010/main">
                <a:solidFill>
                  <a:srgbClr val="FFFFFF"/>
                </a:solidFill>
              </a14:hiddenFill>
            </a:ext>
          </a:extLst>
        </p:spPr>
      </p:pic>
      <p:pic>
        <p:nvPicPr>
          <p:cNvPr id="43014" name="Picture 6" descr="C:\Documents and Settings\General\Escritorio\Vigo A Guardia\Virxe_da_Roca_4_g.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52400"/>
            <a:ext cx="2854325" cy="3417888"/>
          </a:xfrm>
          <a:prstGeom prst="rect">
            <a:avLst/>
          </a:prstGeom>
          <a:noFill/>
          <a:ln w="50800">
            <a:solidFill>
              <a:srgbClr val="666699"/>
            </a:solidFill>
            <a:miter lim="800000"/>
            <a:headEnd/>
            <a:tailEnd/>
          </a:ln>
          <a:extLst>
            <a:ext uri="{909E8E84-426E-40DD-AFC4-6F175D3DCCD1}">
              <a14:hiddenFill xmlns:a14="http://schemas.microsoft.com/office/drawing/2010/main">
                <a:solidFill>
                  <a:srgbClr val="FFFFFF"/>
                </a:solidFill>
              </a14:hiddenFill>
            </a:ext>
          </a:extLst>
        </p:spPr>
      </p:pic>
      <p:pic>
        <p:nvPicPr>
          <p:cNvPr id="43015" name="Picture 7" descr="C:\Documents and Settings\General\Escritorio\Vigo A Guardia\Virxe_da_Roca_-_Baion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53200" y="3097213"/>
            <a:ext cx="2408238" cy="3600450"/>
          </a:xfrm>
          <a:prstGeom prst="rect">
            <a:avLst/>
          </a:prstGeom>
          <a:noFill/>
          <a:ln w="50800">
            <a:solidFill>
              <a:srgbClr val="666699"/>
            </a:solidFill>
            <a:miter lim="800000"/>
            <a:headEnd/>
            <a:tailEnd/>
          </a:ln>
          <a:extLst>
            <a:ext uri="{909E8E84-426E-40DD-AFC4-6F175D3DCCD1}">
              <a14:hiddenFill xmlns:a14="http://schemas.microsoft.com/office/drawing/2010/main">
                <a:solidFill>
                  <a:srgbClr val="FFFFFF"/>
                </a:solidFill>
              </a14:hiddenFill>
            </a:ext>
          </a:extLst>
        </p:spPr>
      </p:pic>
      <p:sp>
        <p:nvSpPr>
          <p:cNvPr id="43017" name="Rectangle 9"/>
          <p:cNvSpPr>
            <a:spLocks noChangeArrowheads="1"/>
          </p:cNvSpPr>
          <p:nvPr/>
        </p:nvSpPr>
        <p:spPr bwMode="auto">
          <a:xfrm>
            <a:off x="4918075" y="971550"/>
            <a:ext cx="3652838" cy="137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p>
            <a:pPr eaLnBrk="0" hangingPunct="0">
              <a:spcBef>
                <a:spcPts val="500"/>
              </a:spcBef>
              <a:spcAft>
                <a:spcPts val="500"/>
              </a:spcAft>
            </a:pPr>
            <a:r>
              <a:rPr lang="es-ES_tradnl" sz="1600" b="1" i="1">
                <a:solidFill>
                  <a:srgbClr val="000066"/>
                </a:solidFill>
                <a:latin typeface="Calibri" pitchFamily="34" charset="0"/>
              </a:rPr>
              <a:t>fue inaugurado en 1930, tiene 15 metros de altura y representa a la Virgen sosteniendo en su mano derecha una barca-mirador al que se accede por una escalera interior de caracol.</a:t>
            </a:r>
          </a:p>
        </p:txBody>
      </p:sp>
      <p:sp>
        <p:nvSpPr>
          <p:cNvPr id="43018" name="Rectangle 10"/>
          <p:cNvSpPr>
            <a:spLocks noGrp="1" noChangeArrowheads="1"/>
          </p:cNvSpPr>
          <p:nvPr>
            <p:ph type="title" idx="4294967295"/>
          </p:nvPr>
        </p:nvSpPr>
        <p:spPr>
          <a:xfrm>
            <a:off x="3505200" y="304800"/>
            <a:ext cx="5181600" cy="914400"/>
          </a:xfrm>
        </p:spPr>
        <p:txBody>
          <a:bodyPr/>
          <a:lstStyle/>
          <a:p>
            <a:pPr>
              <a:spcBef>
                <a:spcPts val="500"/>
              </a:spcBef>
              <a:spcAft>
                <a:spcPts val="500"/>
              </a:spcAft>
            </a:pPr>
            <a:r>
              <a:rPr lang="es-ES_tradnl" sz="1600" b="1" i="1" smtClean="0">
                <a:solidFill>
                  <a:srgbClr val="000066"/>
                </a:solidFill>
                <a:latin typeface="Calibri" pitchFamily="34" charset="0"/>
              </a:rPr>
              <a:t>Esta construido en granito sobre las rocas del monte Sansón por el gran arquitecto porriñés </a:t>
            </a:r>
            <a:r>
              <a:rPr lang="es-ES_tradnl" sz="1600" b="1" i="1" smtClean="0">
                <a:solidFill>
                  <a:srgbClr val="008000"/>
                </a:solidFill>
                <a:latin typeface="Calibri" pitchFamily="34" charset="0"/>
              </a:rPr>
              <a:t>Antonio Palacios</a:t>
            </a:r>
            <a:r>
              <a:rPr lang="es-ES_tradnl" sz="1600" b="1" i="1" smtClean="0">
                <a:solidFill>
                  <a:srgbClr val="000066"/>
                </a:solidFill>
                <a:latin typeface="Calibri" pitchFamily="34" charset="0"/>
              </a:rPr>
              <a:t>,</a:t>
            </a:r>
            <a:r>
              <a:rPr lang="es-ES_tradnl" sz="1400" b="1" i="1" smtClean="0">
                <a:latin typeface="Calibri" pitchFamily="34" charset="0"/>
              </a:rPr>
              <a:t> </a:t>
            </a:r>
            <a:endParaRPr lang="es-ES_tradnl" sz="1400" b="1" i="1" smtClean="0">
              <a:latin typeface="Galant" pitchFamily="2" charset="0"/>
            </a:endParaRPr>
          </a:p>
        </p:txBody>
      </p:sp>
    </p:spTree>
  </p:cSld>
  <p:clrMapOvr>
    <a:masterClrMapping/>
  </p:clrMapOvr>
  <p:transition spd="slow" advTm="22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3018"/>
                                        </p:tgtEl>
                                        <p:attrNameLst>
                                          <p:attrName>style.visibility</p:attrName>
                                        </p:attrNameLst>
                                      </p:cBhvr>
                                      <p:to>
                                        <p:strVal val="visible"/>
                                      </p:to>
                                    </p:set>
                                    <p:animEffect transition="in" filter="wipe(left)">
                                      <p:cBhvr>
                                        <p:cTn id="7" dur="1000"/>
                                        <p:tgtEl>
                                          <p:spTgt spid="43018"/>
                                        </p:tgtEl>
                                      </p:cBhvr>
                                    </p:animEffect>
                                  </p:childTnLst>
                                </p:cTn>
                              </p:par>
                            </p:childTnLst>
                          </p:cTn>
                        </p:par>
                        <p:par>
                          <p:cTn id="8" fill="hold" nodeType="afterGroup">
                            <p:stCondLst>
                              <p:cond delay="1000"/>
                            </p:stCondLst>
                            <p:childTnLst>
                              <p:par>
                                <p:cTn id="9" presetID="22" presetClass="entr" presetSubtype="8" fill="hold" grpId="0" nodeType="afterEffect">
                                  <p:stCondLst>
                                    <p:cond delay="4000"/>
                                  </p:stCondLst>
                                  <p:childTnLst>
                                    <p:set>
                                      <p:cBhvr>
                                        <p:cTn id="10" dur="1" fill="hold">
                                          <p:stCondLst>
                                            <p:cond delay="0"/>
                                          </p:stCondLst>
                                        </p:cTn>
                                        <p:tgtEl>
                                          <p:spTgt spid="43017"/>
                                        </p:tgtEl>
                                        <p:attrNameLst>
                                          <p:attrName>style.visibility</p:attrName>
                                        </p:attrNameLst>
                                      </p:cBhvr>
                                      <p:to>
                                        <p:strVal val="visible"/>
                                      </p:to>
                                    </p:set>
                                    <p:animEffect transition="in" filter="wipe(left)">
                                      <p:cBhvr>
                                        <p:cTn id="11" dur="1000"/>
                                        <p:tgtEl>
                                          <p:spTgt spid="43017"/>
                                        </p:tgtEl>
                                      </p:cBhvr>
                                    </p:animEffect>
                                  </p:childTnLst>
                                </p:cTn>
                              </p:par>
                            </p:childTnLst>
                          </p:cTn>
                        </p:par>
                        <p:par>
                          <p:cTn id="12" fill="hold" nodeType="afterGroup">
                            <p:stCondLst>
                              <p:cond delay="6000"/>
                            </p:stCondLst>
                            <p:childTnLst>
                              <p:par>
                                <p:cTn id="13" presetID="18" presetClass="entr" presetSubtype="6" fill="hold" nodeType="afterEffect">
                                  <p:stCondLst>
                                    <p:cond delay="9000"/>
                                  </p:stCondLst>
                                  <p:childTnLst>
                                    <p:set>
                                      <p:cBhvr>
                                        <p:cTn id="14" dur="1" fill="hold">
                                          <p:stCondLst>
                                            <p:cond delay="0"/>
                                          </p:stCondLst>
                                        </p:cTn>
                                        <p:tgtEl>
                                          <p:spTgt spid="43014"/>
                                        </p:tgtEl>
                                        <p:attrNameLst>
                                          <p:attrName>style.visibility</p:attrName>
                                        </p:attrNameLst>
                                      </p:cBhvr>
                                      <p:to>
                                        <p:strVal val="visible"/>
                                      </p:to>
                                    </p:set>
                                    <p:animEffect transition="in" filter="strips(downRight)">
                                      <p:cBhvr>
                                        <p:cTn id="15" dur="3000"/>
                                        <p:tgtEl>
                                          <p:spTgt spid="43014"/>
                                        </p:tgtEl>
                                      </p:cBhvr>
                                    </p:animEffect>
                                  </p:childTnLst>
                                </p:cTn>
                              </p:par>
                            </p:childTnLst>
                          </p:cTn>
                        </p:par>
                        <p:par>
                          <p:cTn id="16" fill="hold" nodeType="afterGroup">
                            <p:stCondLst>
                              <p:cond delay="18000"/>
                            </p:stCondLst>
                            <p:childTnLst>
                              <p:par>
                                <p:cTn id="17" presetID="18" presetClass="entr" presetSubtype="9" fill="hold" nodeType="afterEffect">
                                  <p:stCondLst>
                                    <p:cond delay="2000"/>
                                  </p:stCondLst>
                                  <p:childTnLst>
                                    <p:set>
                                      <p:cBhvr>
                                        <p:cTn id="18" dur="1" fill="hold">
                                          <p:stCondLst>
                                            <p:cond delay="0"/>
                                          </p:stCondLst>
                                        </p:cTn>
                                        <p:tgtEl>
                                          <p:spTgt spid="43015"/>
                                        </p:tgtEl>
                                        <p:attrNameLst>
                                          <p:attrName>style.visibility</p:attrName>
                                        </p:attrNameLst>
                                      </p:cBhvr>
                                      <p:to>
                                        <p:strVal val="visible"/>
                                      </p:to>
                                    </p:set>
                                    <p:animEffect transition="in" filter="strips(upLeft)">
                                      <p:cBhvr>
                                        <p:cTn id="19" dur="3000"/>
                                        <p:tgtEl>
                                          <p:spTgt spid="430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7" grpId="0"/>
      <p:bldP spid="4301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4" descr="C:\Documents and Settings\General\Escritorio\Vigo A Guardia\Virgen_de_la_Roca al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813" y="196850"/>
            <a:ext cx="8129587" cy="6097588"/>
          </a:xfrm>
          <a:prstGeom prst="rect">
            <a:avLst/>
          </a:prstGeom>
          <a:solidFill>
            <a:srgbClr val="000066"/>
          </a:solidFill>
          <a:ln w="76200">
            <a:solidFill>
              <a:srgbClr val="000066"/>
            </a:solidFill>
            <a:miter lim="800000"/>
            <a:headEnd/>
            <a:tailEnd/>
          </a:ln>
        </p:spPr>
      </p:pic>
      <p:sp>
        <p:nvSpPr>
          <p:cNvPr id="44036" name="Rectangle 5"/>
          <p:cNvSpPr>
            <a:spLocks noChangeArrowheads="1"/>
          </p:cNvSpPr>
          <p:nvPr/>
        </p:nvSpPr>
        <p:spPr bwMode="auto">
          <a:xfrm>
            <a:off x="533400" y="6275388"/>
            <a:ext cx="81534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p>
            <a:pPr algn="ctr" eaLnBrk="0" hangingPunct="0">
              <a:spcBef>
                <a:spcPts val="500"/>
              </a:spcBef>
              <a:spcAft>
                <a:spcPts val="500"/>
              </a:spcAft>
            </a:pPr>
            <a:r>
              <a:rPr lang="es-ES_tradnl" sz="1200" b="1" i="1">
                <a:solidFill>
                  <a:schemeClr val="bg1"/>
                </a:solidFill>
                <a:latin typeface="Calibri" pitchFamily="34" charset="0"/>
              </a:rPr>
              <a:t>Junto al monumento se levantó más tarde un parque recreativo, dotado de bancos y mesas de piedra, en el que se celebra el primer domingo de agosto la popular </a:t>
            </a:r>
            <a:r>
              <a:rPr lang="es-ES_tradnl" sz="1200" b="1" i="1">
                <a:solidFill>
                  <a:srgbClr val="FF9900"/>
                </a:solidFill>
                <a:latin typeface="Calibri" pitchFamily="34" charset="0"/>
              </a:rPr>
              <a:t>romería dedicada a la Virgen.</a:t>
            </a:r>
          </a:p>
        </p:txBody>
      </p:sp>
    </p:spTree>
  </p:cSld>
  <p:clrMapOvr>
    <a:masterClrMapping/>
  </p:clrMapOvr>
  <p:transition spd="slow" advTm="12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4036"/>
                                        </p:tgtEl>
                                        <p:attrNameLst>
                                          <p:attrName>style.visibility</p:attrName>
                                        </p:attrNameLst>
                                      </p:cBhvr>
                                      <p:to>
                                        <p:strVal val="visible"/>
                                      </p:to>
                                    </p:set>
                                    <p:animEffect transition="in" filter="barn(outVertical)">
                                      <p:cBhvr>
                                        <p:cTn id="7" dur="500"/>
                                        <p:tgtEl>
                                          <p:spTgt spid="44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6" grpId="0"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3" descr="C:\Documents and Settings\General\Escritorio\Vigo A Guardia\Baiona a gurad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93675"/>
            <a:ext cx="8637587" cy="5994400"/>
          </a:xfrm>
          <a:prstGeom prst="rect">
            <a:avLst/>
          </a:prstGeom>
          <a:noFill/>
          <a:ln w="76200">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118788" name="Line 4"/>
          <p:cNvSpPr>
            <a:spLocks noChangeShapeType="1"/>
          </p:cNvSpPr>
          <p:nvPr/>
        </p:nvSpPr>
        <p:spPr bwMode="auto">
          <a:xfrm flipH="1">
            <a:off x="1066800" y="762000"/>
            <a:ext cx="762000" cy="228600"/>
          </a:xfrm>
          <a:prstGeom prst="line">
            <a:avLst/>
          </a:prstGeom>
          <a:noFill/>
          <a:ln w="28575">
            <a:solidFill>
              <a:srgbClr val="FF00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118789" name="Line 5"/>
          <p:cNvSpPr>
            <a:spLocks noChangeShapeType="1"/>
          </p:cNvSpPr>
          <p:nvPr/>
        </p:nvSpPr>
        <p:spPr bwMode="auto">
          <a:xfrm>
            <a:off x="1066800" y="1066800"/>
            <a:ext cx="304800" cy="2286000"/>
          </a:xfrm>
          <a:prstGeom prst="line">
            <a:avLst/>
          </a:prstGeom>
          <a:noFill/>
          <a:ln w="28575">
            <a:solidFill>
              <a:srgbClr val="FF00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118790" name="Line 6"/>
          <p:cNvSpPr>
            <a:spLocks noChangeShapeType="1"/>
          </p:cNvSpPr>
          <p:nvPr/>
        </p:nvSpPr>
        <p:spPr bwMode="auto">
          <a:xfrm>
            <a:off x="1371600" y="3657600"/>
            <a:ext cx="152400" cy="1981200"/>
          </a:xfrm>
          <a:prstGeom prst="line">
            <a:avLst/>
          </a:prstGeom>
          <a:noFill/>
          <a:ln w="28575">
            <a:solidFill>
              <a:srgbClr val="FF0000"/>
            </a:solidFill>
            <a:round/>
            <a:headEnd/>
            <a:tailEnd type="triangle" w="sm" len="med"/>
          </a:ln>
          <a:extLst>
            <a:ext uri="{909E8E84-426E-40DD-AFC4-6F175D3DCCD1}">
              <a14:hiddenFill xmlns:a14="http://schemas.microsoft.com/office/drawing/2010/main">
                <a:noFill/>
              </a14:hiddenFill>
            </a:ext>
          </a:extLst>
        </p:spPr>
        <p:txBody>
          <a:bodyPr wrap="none" anchor="ctr"/>
          <a:lstStyle/>
          <a:p>
            <a:endParaRPr lang="es-ES"/>
          </a:p>
        </p:txBody>
      </p:sp>
      <p:sp>
        <p:nvSpPr>
          <p:cNvPr id="118791" name="Rectangle 7"/>
          <p:cNvSpPr>
            <a:spLocks noChangeArrowheads="1"/>
          </p:cNvSpPr>
          <p:nvPr/>
        </p:nvSpPr>
        <p:spPr bwMode="auto">
          <a:xfrm>
            <a:off x="3962400" y="5257800"/>
            <a:ext cx="2133600" cy="630238"/>
          </a:xfrm>
          <a:prstGeom prst="rect">
            <a:avLst/>
          </a:prstGeom>
          <a:solidFill>
            <a:srgbClr val="66990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4000" b="1" i="1">
                <a:solidFill>
                  <a:srgbClr val="FF9900"/>
                </a:solidFill>
              </a:rPr>
              <a:t>Portugal</a:t>
            </a:r>
            <a:endParaRPr lang="es-ES_tradnl" sz="4400">
              <a:solidFill>
                <a:schemeClr val="tx2"/>
              </a:solidFill>
            </a:endParaRPr>
          </a:p>
        </p:txBody>
      </p:sp>
      <p:sp>
        <p:nvSpPr>
          <p:cNvPr id="45064" name="Rectangle 8"/>
          <p:cNvSpPr>
            <a:spLocks noChangeArrowheads="1"/>
          </p:cNvSpPr>
          <p:nvPr/>
        </p:nvSpPr>
        <p:spPr bwMode="auto">
          <a:xfrm>
            <a:off x="533400" y="6300788"/>
            <a:ext cx="8153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p>
            <a:pPr algn="ctr" eaLnBrk="0" hangingPunct="0">
              <a:spcBef>
                <a:spcPts val="500"/>
              </a:spcBef>
              <a:spcAft>
                <a:spcPts val="500"/>
              </a:spcAft>
            </a:pPr>
            <a:r>
              <a:rPr lang="es-ES_tradnl" sz="1200" b="1" i="1">
                <a:solidFill>
                  <a:schemeClr val="bg1"/>
                </a:solidFill>
                <a:latin typeface="Calibri" pitchFamily="34" charset="0"/>
              </a:rPr>
              <a:t>Nuestra segunda etapa nos llevará desde </a:t>
            </a:r>
            <a:r>
              <a:rPr lang="es-ES_tradnl" sz="1200" b="1" i="1">
                <a:solidFill>
                  <a:srgbClr val="FFFF00"/>
                </a:solidFill>
                <a:latin typeface="Calibri" pitchFamily="34" charset="0"/>
              </a:rPr>
              <a:t>Baiona </a:t>
            </a:r>
            <a:r>
              <a:rPr lang="es-ES_tradnl" sz="1200" b="1" i="1">
                <a:solidFill>
                  <a:schemeClr val="bg1"/>
                </a:solidFill>
                <a:latin typeface="Calibri" pitchFamily="34" charset="0"/>
              </a:rPr>
              <a:t>hasta </a:t>
            </a:r>
            <a:r>
              <a:rPr lang="es-ES_tradnl" sz="1200" b="1" i="1">
                <a:solidFill>
                  <a:srgbClr val="FFFF00"/>
                </a:solidFill>
                <a:latin typeface="Calibri" pitchFamily="34" charset="0"/>
              </a:rPr>
              <a:t>A Guarda</a:t>
            </a:r>
            <a:r>
              <a:rPr lang="es-ES_tradnl" sz="1200" b="1" i="1">
                <a:solidFill>
                  <a:schemeClr val="bg1"/>
                </a:solidFill>
                <a:latin typeface="Calibri" pitchFamily="34" charset="0"/>
              </a:rPr>
              <a:t>, donde el </a:t>
            </a:r>
            <a:r>
              <a:rPr lang="es-ES_tradnl" sz="1200" b="1" i="1">
                <a:solidFill>
                  <a:srgbClr val="FFFF00"/>
                </a:solidFill>
                <a:latin typeface="Calibri" pitchFamily="34" charset="0"/>
              </a:rPr>
              <a:t>Miño </a:t>
            </a:r>
            <a:r>
              <a:rPr lang="es-ES_tradnl" sz="1200" b="1" i="1">
                <a:solidFill>
                  <a:schemeClr val="bg1"/>
                </a:solidFill>
                <a:latin typeface="Calibri" pitchFamily="34" charset="0"/>
              </a:rPr>
              <a:t>hace frontera con </a:t>
            </a:r>
            <a:r>
              <a:rPr lang="es-ES_tradnl" sz="1200" b="1" i="1">
                <a:solidFill>
                  <a:srgbClr val="FF9900"/>
                </a:solidFill>
                <a:latin typeface="Calibri" pitchFamily="34" charset="0"/>
              </a:rPr>
              <a:t>Portugal</a:t>
            </a:r>
          </a:p>
        </p:txBody>
      </p:sp>
    </p:spTree>
  </p:cSld>
  <p:clrMapOvr>
    <a:masterClrMapping/>
  </p:clrMapOvr>
  <p:transition spd="slow" advTm="18736">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5064"/>
                                        </p:tgtEl>
                                        <p:attrNameLst>
                                          <p:attrName>style.visibility</p:attrName>
                                        </p:attrNameLst>
                                      </p:cBhvr>
                                      <p:to>
                                        <p:strVal val="visible"/>
                                      </p:to>
                                    </p:set>
                                    <p:animEffect transition="in" filter="barn(outVertical)">
                                      <p:cBhvr>
                                        <p:cTn id="7" dur="500"/>
                                        <p:tgtEl>
                                          <p:spTgt spid="45064"/>
                                        </p:tgtEl>
                                      </p:cBhvr>
                                    </p:animEffect>
                                  </p:childTnLst>
                                </p:cTn>
                              </p:par>
                            </p:childTnLst>
                          </p:cTn>
                        </p:par>
                        <p:par>
                          <p:cTn id="8" fill="hold" nodeType="afterGroup">
                            <p:stCondLst>
                              <p:cond delay="500"/>
                            </p:stCondLst>
                            <p:childTnLst>
                              <p:par>
                                <p:cTn id="9" presetID="22" presetClass="entr" presetSubtype="2" fill="hold" grpId="0" nodeType="afterEffect">
                                  <p:stCondLst>
                                    <p:cond delay="6000"/>
                                  </p:stCondLst>
                                  <p:childTnLst>
                                    <p:set>
                                      <p:cBhvr>
                                        <p:cTn id="10" dur="1" fill="hold">
                                          <p:stCondLst>
                                            <p:cond delay="0"/>
                                          </p:stCondLst>
                                        </p:cTn>
                                        <p:tgtEl>
                                          <p:spTgt spid="118788"/>
                                        </p:tgtEl>
                                        <p:attrNameLst>
                                          <p:attrName>style.visibility</p:attrName>
                                        </p:attrNameLst>
                                      </p:cBhvr>
                                      <p:to>
                                        <p:strVal val="visible"/>
                                      </p:to>
                                    </p:set>
                                    <p:animEffect transition="in" filter="wipe(right)">
                                      <p:cBhvr>
                                        <p:cTn id="11" dur="500"/>
                                        <p:tgtEl>
                                          <p:spTgt spid="118788"/>
                                        </p:tgtEl>
                                      </p:cBhvr>
                                    </p:animEffect>
                                  </p:childTnLst>
                                </p:cTn>
                              </p:par>
                            </p:childTnLst>
                          </p:cTn>
                        </p:par>
                        <p:par>
                          <p:cTn id="12" fill="hold" nodeType="afterGroup">
                            <p:stCondLst>
                              <p:cond delay="7000"/>
                            </p:stCondLst>
                            <p:childTnLst>
                              <p:par>
                                <p:cTn id="13" presetID="22" presetClass="entr" presetSubtype="1" fill="hold" grpId="0" nodeType="afterEffect">
                                  <p:stCondLst>
                                    <p:cond delay="1000"/>
                                  </p:stCondLst>
                                  <p:childTnLst>
                                    <p:set>
                                      <p:cBhvr>
                                        <p:cTn id="14" dur="1" fill="hold">
                                          <p:stCondLst>
                                            <p:cond delay="0"/>
                                          </p:stCondLst>
                                        </p:cTn>
                                        <p:tgtEl>
                                          <p:spTgt spid="118789"/>
                                        </p:tgtEl>
                                        <p:attrNameLst>
                                          <p:attrName>style.visibility</p:attrName>
                                        </p:attrNameLst>
                                      </p:cBhvr>
                                      <p:to>
                                        <p:strVal val="visible"/>
                                      </p:to>
                                    </p:set>
                                    <p:animEffect transition="in" filter="wipe(up)">
                                      <p:cBhvr>
                                        <p:cTn id="15" dur="500"/>
                                        <p:tgtEl>
                                          <p:spTgt spid="118789"/>
                                        </p:tgtEl>
                                      </p:cBhvr>
                                    </p:animEffect>
                                  </p:childTnLst>
                                </p:cTn>
                              </p:par>
                            </p:childTnLst>
                          </p:cTn>
                        </p:par>
                        <p:par>
                          <p:cTn id="16" fill="hold" nodeType="afterGroup">
                            <p:stCondLst>
                              <p:cond delay="8500"/>
                            </p:stCondLst>
                            <p:childTnLst>
                              <p:par>
                                <p:cTn id="17" presetID="22" presetClass="entr" presetSubtype="1" fill="hold" grpId="0" nodeType="afterEffect">
                                  <p:stCondLst>
                                    <p:cond delay="1000"/>
                                  </p:stCondLst>
                                  <p:childTnLst>
                                    <p:set>
                                      <p:cBhvr>
                                        <p:cTn id="18" dur="1" fill="hold">
                                          <p:stCondLst>
                                            <p:cond delay="0"/>
                                          </p:stCondLst>
                                        </p:cTn>
                                        <p:tgtEl>
                                          <p:spTgt spid="118790"/>
                                        </p:tgtEl>
                                        <p:attrNameLst>
                                          <p:attrName>style.visibility</p:attrName>
                                        </p:attrNameLst>
                                      </p:cBhvr>
                                      <p:to>
                                        <p:strVal val="visible"/>
                                      </p:to>
                                    </p:set>
                                    <p:animEffect transition="in" filter="wipe(up)">
                                      <p:cBhvr>
                                        <p:cTn id="19" dur="500"/>
                                        <p:tgtEl>
                                          <p:spTgt spid="118790"/>
                                        </p:tgtEl>
                                      </p:cBhvr>
                                    </p:animEffect>
                                  </p:childTnLst>
                                </p:cTn>
                              </p:par>
                            </p:childTnLst>
                          </p:cTn>
                        </p:par>
                        <p:par>
                          <p:cTn id="20" fill="hold" nodeType="afterGroup">
                            <p:stCondLst>
                              <p:cond delay="10000"/>
                            </p:stCondLst>
                            <p:childTnLst>
                              <p:par>
                                <p:cTn id="21" presetID="4" presetClass="entr" presetSubtype="32" fill="hold" grpId="0" nodeType="afterEffect">
                                  <p:stCondLst>
                                    <p:cond delay="1000"/>
                                  </p:stCondLst>
                                  <p:childTnLst>
                                    <p:set>
                                      <p:cBhvr>
                                        <p:cTn id="22" dur="1" fill="hold">
                                          <p:stCondLst>
                                            <p:cond delay="0"/>
                                          </p:stCondLst>
                                        </p:cTn>
                                        <p:tgtEl>
                                          <p:spTgt spid="118791"/>
                                        </p:tgtEl>
                                        <p:attrNameLst>
                                          <p:attrName>style.visibility</p:attrName>
                                        </p:attrNameLst>
                                      </p:cBhvr>
                                      <p:to>
                                        <p:strVal val="visible"/>
                                      </p:to>
                                    </p:set>
                                    <p:animEffect transition="in" filter="box(out)">
                                      <p:cBhvr>
                                        <p:cTn id="23" dur="500"/>
                                        <p:tgtEl>
                                          <p:spTgt spid="1187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8" grpId="0" animBg="1"/>
      <p:bldP spid="118789" grpId="0" animBg="1"/>
      <p:bldP spid="118790" grpId="0" animBg="1"/>
      <p:bldP spid="118791" grpId="0" animBg="1" autoUpdateAnimBg="0"/>
      <p:bldP spid="45064" grpId="0"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6082" name="Picture 3" descr="C:\Documents and Settings\General\Escritorio\Vigo A Guardia\Baiona Oia 2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57163"/>
            <a:ext cx="8569325" cy="4511675"/>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46083" name="Rectangle 4"/>
          <p:cNvSpPr>
            <a:spLocks noChangeArrowheads="1"/>
          </p:cNvSpPr>
          <p:nvPr/>
        </p:nvSpPr>
        <p:spPr bwMode="auto">
          <a:xfrm>
            <a:off x="0" y="5257800"/>
            <a:ext cx="8991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endParaRPr lang="es-ES" sz="1600" b="1" i="1">
              <a:solidFill>
                <a:schemeClr val="bg1"/>
              </a:solidFill>
              <a:latin typeface="Galant" pitchFamily="2" charset="0"/>
            </a:endParaRPr>
          </a:p>
        </p:txBody>
      </p:sp>
      <p:pic>
        <p:nvPicPr>
          <p:cNvPr id="117768" name="Picture 8" descr="C:\Documents and Settings\General\Escritorio\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363" y="4656138"/>
            <a:ext cx="2876550"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7770" name="Picture 10" descr="C:\Documents and Settings\General\Escritorio\Dibuj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27375" y="4657725"/>
            <a:ext cx="2895600"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7771" name="Picture 11" descr="C:\Documents and Settings\General\Escritorio\Dibujo.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19800" y="4657725"/>
            <a:ext cx="2895600"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7773" name="Rectangle 13"/>
          <p:cNvSpPr>
            <a:spLocks noGrp="1" noChangeArrowheads="1"/>
          </p:cNvSpPr>
          <p:nvPr>
            <p:ph type="title" idx="4294967295"/>
          </p:nvPr>
        </p:nvSpPr>
        <p:spPr>
          <a:xfrm>
            <a:off x="685800" y="449263"/>
            <a:ext cx="7772400" cy="381000"/>
          </a:xfrm>
        </p:spPr>
        <p:txBody>
          <a:bodyPr/>
          <a:lstStyle/>
          <a:p>
            <a:pPr>
              <a:spcBef>
                <a:spcPts val="500"/>
              </a:spcBef>
              <a:spcAft>
                <a:spcPts val="500"/>
              </a:spcAft>
            </a:pPr>
            <a:r>
              <a:rPr lang="es-ES_tradnl" sz="1400" b="1" i="1" smtClean="0">
                <a:solidFill>
                  <a:schemeClr val="bg1"/>
                </a:solidFill>
                <a:latin typeface="Calibri" pitchFamily="34" charset="0"/>
              </a:rPr>
              <a:t>Desde la costa y siguiendo los indicadores podremos llegar a las </a:t>
            </a:r>
            <a:r>
              <a:rPr lang="es-ES_tradnl" sz="1400" b="1" i="1" smtClean="0">
                <a:solidFill>
                  <a:srgbClr val="FF9900"/>
                </a:solidFill>
                <a:latin typeface="Calibri" pitchFamily="34" charset="0"/>
              </a:rPr>
              <a:t>Pozas de Mougás</a:t>
            </a:r>
            <a:r>
              <a:rPr lang="es-ES_tradnl" sz="1400" b="1" i="1" smtClean="0">
                <a:solidFill>
                  <a:schemeClr val="bg1"/>
                </a:solidFill>
                <a:latin typeface="Calibri" pitchFamily="34" charset="0"/>
              </a:rPr>
              <a:t> y disfrutar de un entorno de bellas formaciones que el agua crea al descender en cascada, para volver de nuevo a la costa y seguir con nuestro trayecto</a:t>
            </a:r>
            <a:endParaRPr lang="es-ES_tradnl" sz="1400" b="1" i="1" smtClean="0">
              <a:solidFill>
                <a:schemeClr val="bg1"/>
              </a:solidFill>
              <a:latin typeface="Galant" pitchFamily="2" charset="0"/>
            </a:endParaRPr>
          </a:p>
        </p:txBody>
      </p:sp>
    </p:spTree>
  </p:cSld>
  <p:clrMapOvr>
    <a:masterClrMapping/>
  </p:clrMapOvr>
  <p:transition spd="slow" advTm="19968">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17773"/>
                                        </p:tgtEl>
                                        <p:attrNameLst>
                                          <p:attrName>style.visibility</p:attrName>
                                        </p:attrNameLst>
                                      </p:cBhvr>
                                      <p:to>
                                        <p:strVal val="visible"/>
                                      </p:to>
                                    </p:set>
                                    <p:animEffect transition="in" filter="barn(outVertical)">
                                      <p:cBhvr>
                                        <p:cTn id="7" dur="500"/>
                                        <p:tgtEl>
                                          <p:spTgt spid="117773"/>
                                        </p:tgtEl>
                                      </p:cBhvr>
                                    </p:animEffect>
                                  </p:childTnLst>
                                </p:cTn>
                              </p:par>
                            </p:childTnLst>
                          </p:cTn>
                        </p:par>
                        <p:par>
                          <p:cTn id="8" fill="hold" nodeType="afterGroup">
                            <p:stCondLst>
                              <p:cond delay="500"/>
                            </p:stCondLst>
                            <p:childTnLst>
                              <p:par>
                                <p:cTn id="9" presetID="23" presetClass="entr" presetSubtype="16" fill="hold" nodeType="afterEffect">
                                  <p:stCondLst>
                                    <p:cond delay="9000"/>
                                  </p:stCondLst>
                                  <p:childTnLst>
                                    <p:set>
                                      <p:cBhvr>
                                        <p:cTn id="10" dur="1" fill="hold">
                                          <p:stCondLst>
                                            <p:cond delay="0"/>
                                          </p:stCondLst>
                                        </p:cTn>
                                        <p:tgtEl>
                                          <p:spTgt spid="117768"/>
                                        </p:tgtEl>
                                        <p:attrNameLst>
                                          <p:attrName>style.visibility</p:attrName>
                                        </p:attrNameLst>
                                      </p:cBhvr>
                                      <p:to>
                                        <p:strVal val="visible"/>
                                      </p:to>
                                    </p:set>
                                    <p:anim calcmode="lin" valueType="num">
                                      <p:cBhvr>
                                        <p:cTn id="11" dur="500" fill="hold"/>
                                        <p:tgtEl>
                                          <p:spTgt spid="117768"/>
                                        </p:tgtEl>
                                        <p:attrNameLst>
                                          <p:attrName>ppt_w</p:attrName>
                                        </p:attrNameLst>
                                      </p:cBhvr>
                                      <p:tavLst>
                                        <p:tav tm="0">
                                          <p:val>
                                            <p:fltVal val="0"/>
                                          </p:val>
                                        </p:tav>
                                        <p:tav tm="100000">
                                          <p:val>
                                            <p:strVal val="#ppt_w"/>
                                          </p:val>
                                        </p:tav>
                                      </p:tavLst>
                                    </p:anim>
                                    <p:anim calcmode="lin" valueType="num">
                                      <p:cBhvr>
                                        <p:cTn id="12" dur="500" fill="hold"/>
                                        <p:tgtEl>
                                          <p:spTgt spid="117768"/>
                                        </p:tgtEl>
                                        <p:attrNameLst>
                                          <p:attrName>ppt_h</p:attrName>
                                        </p:attrNameLst>
                                      </p:cBhvr>
                                      <p:tavLst>
                                        <p:tav tm="0">
                                          <p:val>
                                            <p:fltVal val="0"/>
                                          </p:val>
                                        </p:tav>
                                        <p:tav tm="100000">
                                          <p:val>
                                            <p:strVal val="#ppt_h"/>
                                          </p:val>
                                        </p:tav>
                                      </p:tavLst>
                                    </p:anim>
                                  </p:childTnLst>
                                </p:cTn>
                              </p:par>
                            </p:childTnLst>
                          </p:cTn>
                        </p:par>
                        <p:par>
                          <p:cTn id="13" fill="hold" nodeType="afterGroup">
                            <p:stCondLst>
                              <p:cond delay="10000"/>
                            </p:stCondLst>
                            <p:childTnLst>
                              <p:par>
                                <p:cTn id="14" presetID="23" presetClass="entr" presetSubtype="16" fill="hold" nodeType="afterEffect">
                                  <p:stCondLst>
                                    <p:cond delay="0"/>
                                  </p:stCondLst>
                                  <p:childTnLst>
                                    <p:set>
                                      <p:cBhvr>
                                        <p:cTn id="15" dur="1" fill="hold">
                                          <p:stCondLst>
                                            <p:cond delay="0"/>
                                          </p:stCondLst>
                                        </p:cTn>
                                        <p:tgtEl>
                                          <p:spTgt spid="117770"/>
                                        </p:tgtEl>
                                        <p:attrNameLst>
                                          <p:attrName>style.visibility</p:attrName>
                                        </p:attrNameLst>
                                      </p:cBhvr>
                                      <p:to>
                                        <p:strVal val="visible"/>
                                      </p:to>
                                    </p:set>
                                    <p:anim calcmode="lin" valueType="num">
                                      <p:cBhvr>
                                        <p:cTn id="16" dur="500" fill="hold"/>
                                        <p:tgtEl>
                                          <p:spTgt spid="117770"/>
                                        </p:tgtEl>
                                        <p:attrNameLst>
                                          <p:attrName>ppt_w</p:attrName>
                                        </p:attrNameLst>
                                      </p:cBhvr>
                                      <p:tavLst>
                                        <p:tav tm="0">
                                          <p:val>
                                            <p:fltVal val="0"/>
                                          </p:val>
                                        </p:tav>
                                        <p:tav tm="100000">
                                          <p:val>
                                            <p:strVal val="#ppt_w"/>
                                          </p:val>
                                        </p:tav>
                                      </p:tavLst>
                                    </p:anim>
                                    <p:anim calcmode="lin" valueType="num">
                                      <p:cBhvr>
                                        <p:cTn id="17" dur="500" fill="hold"/>
                                        <p:tgtEl>
                                          <p:spTgt spid="117770"/>
                                        </p:tgtEl>
                                        <p:attrNameLst>
                                          <p:attrName>ppt_h</p:attrName>
                                        </p:attrNameLst>
                                      </p:cBhvr>
                                      <p:tavLst>
                                        <p:tav tm="0">
                                          <p:val>
                                            <p:fltVal val="0"/>
                                          </p:val>
                                        </p:tav>
                                        <p:tav tm="100000">
                                          <p:val>
                                            <p:strVal val="#ppt_h"/>
                                          </p:val>
                                        </p:tav>
                                      </p:tavLst>
                                    </p:anim>
                                  </p:childTnLst>
                                </p:cTn>
                              </p:par>
                            </p:childTnLst>
                          </p:cTn>
                        </p:par>
                        <p:par>
                          <p:cTn id="18" fill="hold" nodeType="afterGroup">
                            <p:stCondLst>
                              <p:cond delay="10500"/>
                            </p:stCondLst>
                            <p:childTnLst>
                              <p:par>
                                <p:cTn id="19" presetID="23" presetClass="entr" presetSubtype="16" fill="hold" nodeType="afterEffect">
                                  <p:stCondLst>
                                    <p:cond delay="0"/>
                                  </p:stCondLst>
                                  <p:childTnLst>
                                    <p:set>
                                      <p:cBhvr>
                                        <p:cTn id="20" dur="1" fill="hold">
                                          <p:stCondLst>
                                            <p:cond delay="0"/>
                                          </p:stCondLst>
                                        </p:cTn>
                                        <p:tgtEl>
                                          <p:spTgt spid="117771"/>
                                        </p:tgtEl>
                                        <p:attrNameLst>
                                          <p:attrName>style.visibility</p:attrName>
                                        </p:attrNameLst>
                                      </p:cBhvr>
                                      <p:to>
                                        <p:strVal val="visible"/>
                                      </p:to>
                                    </p:set>
                                    <p:anim calcmode="lin" valueType="num">
                                      <p:cBhvr>
                                        <p:cTn id="21" dur="500" fill="hold"/>
                                        <p:tgtEl>
                                          <p:spTgt spid="117771"/>
                                        </p:tgtEl>
                                        <p:attrNameLst>
                                          <p:attrName>ppt_w</p:attrName>
                                        </p:attrNameLst>
                                      </p:cBhvr>
                                      <p:tavLst>
                                        <p:tav tm="0">
                                          <p:val>
                                            <p:fltVal val="0"/>
                                          </p:val>
                                        </p:tav>
                                        <p:tav tm="100000">
                                          <p:val>
                                            <p:strVal val="#ppt_w"/>
                                          </p:val>
                                        </p:tav>
                                      </p:tavLst>
                                    </p:anim>
                                    <p:anim calcmode="lin" valueType="num">
                                      <p:cBhvr>
                                        <p:cTn id="22" dur="500" fill="hold"/>
                                        <p:tgtEl>
                                          <p:spTgt spid="11777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73" grpId="0"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7106" name="Picture 5" descr="C:\Documents and Settings\General\Escritorio\Vigo A Guardia\Baiona Cabo Silleir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93675"/>
            <a:ext cx="8637587" cy="54117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47107" name="Rectangle 7"/>
          <p:cNvSpPr>
            <a:spLocks noGrp="1" noChangeArrowheads="1"/>
          </p:cNvSpPr>
          <p:nvPr>
            <p:ph type="title" idx="4294967295"/>
          </p:nvPr>
        </p:nvSpPr>
        <p:spPr>
          <a:xfrm>
            <a:off x="228600" y="5530850"/>
            <a:ext cx="8686800" cy="1219200"/>
          </a:xfrm>
        </p:spPr>
        <p:txBody>
          <a:bodyPr/>
          <a:lstStyle/>
          <a:p>
            <a:pPr>
              <a:spcBef>
                <a:spcPts val="500"/>
              </a:spcBef>
              <a:spcAft>
                <a:spcPts val="500"/>
              </a:spcAft>
            </a:pPr>
            <a:r>
              <a:rPr lang="es-ES_tradnl" sz="1200" b="1" i="1" smtClean="0">
                <a:solidFill>
                  <a:schemeClr val="bg1"/>
                </a:solidFill>
                <a:latin typeface="Calibri" pitchFamily="34" charset="0"/>
              </a:rPr>
              <a:t>En 1866 se inauguró el </a:t>
            </a:r>
            <a:r>
              <a:rPr lang="es-ES_tradnl" sz="1200" b="1" i="1" smtClean="0">
                <a:solidFill>
                  <a:srgbClr val="FFFF00"/>
                </a:solidFill>
                <a:latin typeface="Calibri" pitchFamily="34" charset="0"/>
              </a:rPr>
              <a:t>Faro Silleiro, </a:t>
            </a:r>
            <a:r>
              <a:rPr lang="es-ES_tradnl" sz="1200" b="1" i="1" smtClean="0">
                <a:solidFill>
                  <a:schemeClr val="bg1"/>
                </a:solidFill>
                <a:latin typeface="Calibri" pitchFamily="34" charset="0"/>
              </a:rPr>
              <a:t>situado en el cabo del mismo nombre, parroquia de </a:t>
            </a:r>
            <a:r>
              <a:rPr lang="es-ES_tradnl" sz="1200" b="1" i="1" smtClean="0">
                <a:solidFill>
                  <a:srgbClr val="FFFF00"/>
                </a:solidFill>
                <a:latin typeface="Calibri" pitchFamily="34" charset="0"/>
              </a:rPr>
              <a:t>Baredo.</a:t>
            </a:r>
            <a:r>
              <a:rPr lang="es-ES_tradnl" sz="1200" b="1" i="1" smtClean="0">
                <a:solidFill>
                  <a:schemeClr val="bg1"/>
                </a:solidFill>
                <a:latin typeface="Calibri" pitchFamily="34" charset="0"/>
              </a:rPr>
              <a:t> Una lámpara de mecha que utilizaba aceite vegetal fue su primer combustible que fue sustituido en 1909 por una lámpara de petróleo. El 3 de agosto de 1924 se inauguró el nuevo edificio en lo alto de la montaña, a 85 metros sobre el nivel del mar y a unos 250 de la orilla de la </a:t>
            </a:r>
            <a:r>
              <a:rPr lang="es-ES_tradnl" sz="1200" b="1" i="1" smtClean="0">
                <a:solidFill>
                  <a:srgbClr val="FFFF00"/>
                </a:solidFill>
                <a:latin typeface="Calibri" pitchFamily="34" charset="0"/>
              </a:rPr>
              <a:t>punta de A Negra.</a:t>
            </a:r>
            <a:r>
              <a:rPr lang="es-ES_tradnl" sz="1200" b="1" i="1" smtClean="0">
                <a:solidFill>
                  <a:schemeClr val="bg1"/>
                </a:solidFill>
                <a:latin typeface="Calibri" pitchFamily="34" charset="0"/>
              </a:rPr>
              <a:t> </a:t>
            </a:r>
            <a:endParaRPr lang="es-ES_tradnl" sz="1200" b="1" i="1" smtClean="0">
              <a:solidFill>
                <a:schemeClr val="bg1"/>
              </a:solidFill>
              <a:latin typeface="Galant" pitchFamily="2" charset="0"/>
            </a:endParaRPr>
          </a:p>
        </p:txBody>
      </p:sp>
    </p:spTree>
  </p:cSld>
  <p:clrMapOvr>
    <a:masterClrMapping/>
  </p:clrMapOvr>
  <p:transition spd="slow" advTm="17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barn(outVertical)">
                                      <p:cBhvr>
                                        <p:cTn id="7" dur="500"/>
                                        <p:tgtEl>
                                          <p:spTgt spid="47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4" descr="C:\Documents and Settings\General\Escritorio\Vigo A Guardia\Silleiro_ANtigu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6850"/>
            <a:ext cx="8132763"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48132" name="Rectangle 5"/>
          <p:cNvSpPr>
            <a:spLocks noChangeArrowheads="1"/>
          </p:cNvSpPr>
          <p:nvPr/>
        </p:nvSpPr>
        <p:spPr bwMode="auto">
          <a:xfrm>
            <a:off x="3165475" y="6323013"/>
            <a:ext cx="34798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p>
            <a:pPr eaLnBrk="0" hangingPunct="0">
              <a:spcBef>
                <a:spcPts val="500"/>
              </a:spcBef>
              <a:spcAft>
                <a:spcPts val="500"/>
              </a:spcAft>
            </a:pPr>
            <a:r>
              <a:rPr lang="es-ES_tradnl" sz="1200" b="1" i="1">
                <a:solidFill>
                  <a:schemeClr val="bg1"/>
                </a:solidFill>
                <a:latin typeface="Calibri" pitchFamily="34" charset="0"/>
              </a:rPr>
              <a:t>En esta foto podemos ver los restos del antiguo faro</a:t>
            </a:r>
          </a:p>
        </p:txBody>
      </p:sp>
    </p:spTree>
  </p:cSld>
  <p:clrMapOvr>
    <a:masterClrMapping/>
  </p:clrMapOvr>
  <p:transition spd="slow" advTm="7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8132"/>
                                        </p:tgtEl>
                                        <p:attrNameLst>
                                          <p:attrName>style.visibility</p:attrName>
                                        </p:attrNameLst>
                                      </p:cBhvr>
                                      <p:to>
                                        <p:strVal val="visible"/>
                                      </p:to>
                                    </p:set>
                                    <p:anim calcmode="lin" valueType="num">
                                      <p:cBhvr additive="base">
                                        <p:cTn id="7" dur="500" fill="hold"/>
                                        <p:tgtEl>
                                          <p:spTgt spid="48132"/>
                                        </p:tgtEl>
                                        <p:attrNameLst>
                                          <p:attrName>ppt_x</p:attrName>
                                        </p:attrNameLst>
                                      </p:cBhvr>
                                      <p:tavLst>
                                        <p:tav tm="0">
                                          <p:val>
                                            <p:strVal val="1+#ppt_w/2"/>
                                          </p:val>
                                        </p:tav>
                                        <p:tav tm="100000">
                                          <p:val>
                                            <p:strVal val="#ppt_x"/>
                                          </p:val>
                                        </p:tav>
                                      </p:tavLst>
                                    </p:anim>
                                    <p:anim calcmode="lin" valueType="num">
                                      <p:cBhvr additive="base">
                                        <p:cTn id="8" dur="500" fill="hold"/>
                                        <p:tgtEl>
                                          <p:spTgt spid="481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4" descr="C:\Documents and Settings\General\Escritorio\Vigo A Guardia\Oia Cabo Silleir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93675"/>
            <a:ext cx="8637587" cy="5749925"/>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49156" name="Rectangle 5"/>
          <p:cNvSpPr>
            <a:spLocks noChangeArrowheads="1"/>
          </p:cNvSpPr>
          <p:nvPr/>
        </p:nvSpPr>
        <p:spPr bwMode="auto">
          <a:xfrm>
            <a:off x="1600200" y="6178550"/>
            <a:ext cx="64960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p>
            <a:pPr eaLnBrk="0" hangingPunct="0">
              <a:spcBef>
                <a:spcPts val="500"/>
              </a:spcBef>
              <a:spcAft>
                <a:spcPts val="500"/>
              </a:spcAft>
            </a:pPr>
            <a:r>
              <a:rPr lang="es-ES_tradnl" sz="1200" b="1" i="1">
                <a:solidFill>
                  <a:schemeClr val="bg1"/>
                </a:solidFill>
                <a:latin typeface="Calibri" pitchFamily="34" charset="0"/>
              </a:rPr>
              <a:t>Desde 1960 tiene una lámpara de 3.000 watios que se puede ver a 40 millas con tiempo despejado. </a:t>
            </a:r>
          </a:p>
        </p:txBody>
      </p:sp>
    </p:spTree>
  </p:cSld>
  <p:clrMapOvr>
    <a:masterClrMapping/>
  </p:clrMapOvr>
  <p:transition spd="slow" advTm="12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9156"/>
                                        </p:tgtEl>
                                        <p:attrNameLst>
                                          <p:attrName>style.visibility</p:attrName>
                                        </p:attrNameLst>
                                      </p:cBhvr>
                                      <p:to>
                                        <p:strVal val="visible"/>
                                      </p:to>
                                    </p:set>
                                    <p:animEffect transition="in" filter="barn(outVertical)">
                                      <p:cBhvr>
                                        <p:cTn id="7" dur="500"/>
                                        <p:tgtEl>
                                          <p:spTgt spid="49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6" grpId="0"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5" descr="C:\Documents and Settings\General\Escritorio\Vigo A Guardia\oia 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813" y="233363"/>
            <a:ext cx="8166100" cy="6124575"/>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121862" name="Rectangle 6"/>
          <p:cNvSpPr>
            <a:spLocks noChangeArrowheads="1"/>
          </p:cNvSpPr>
          <p:nvPr/>
        </p:nvSpPr>
        <p:spPr bwMode="auto">
          <a:xfrm>
            <a:off x="3573463" y="2514600"/>
            <a:ext cx="2141537" cy="395288"/>
          </a:xfrm>
          <a:prstGeom prst="rect">
            <a:avLst/>
          </a:prstGeom>
          <a:solidFill>
            <a:srgbClr val="00008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lnSpc>
                <a:spcPct val="65000"/>
              </a:lnSpc>
            </a:pPr>
            <a:r>
              <a:rPr lang="es-ES_tradnl" sz="2000" b="1" i="1">
                <a:solidFill>
                  <a:srgbClr val="FF9900"/>
                </a:solidFill>
              </a:rPr>
              <a:t>Monasterio de Oia</a:t>
            </a:r>
            <a:endParaRPr lang="es-ES_tradnl" sz="4400">
              <a:solidFill>
                <a:schemeClr val="tx2"/>
              </a:solidFill>
            </a:endParaRPr>
          </a:p>
        </p:txBody>
      </p:sp>
      <p:sp>
        <p:nvSpPr>
          <p:cNvPr id="50181" name="Rectangle 7"/>
          <p:cNvSpPr>
            <a:spLocks noChangeArrowheads="1"/>
          </p:cNvSpPr>
          <p:nvPr/>
        </p:nvSpPr>
        <p:spPr bwMode="auto">
          <a:xfrm>
            <a:off x="838200" y="6369050"/>
            <a:ext cx="77724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p>
            <a:pPr algn="ctr" eaLnBrk="0" hangingPunct="0">
              <a:spcBef>
                <a:spcPts val="500"/>
              </a:spcBef>
              <a:spcAft>
                <a:spcPts val="500"/>
              </a:spcAft>
            </a:pPr>
            <a:r>
              <a:rPr lang="es-ES_tradnl" sz="1200" b="1" i="1">
                <a:solidFill>
                  <a:schemeClr val="bg1"/>
                </a:solidFill>
                <a:latin typeface="Calibri" pitchFamily="34" charset="0"/>
              </a:rPr>
              <a:t>Continuando hacia </a:t>
            </a:r>
            <a:r>
              <a:rPr lang="es-ES_tradnl" sz="1200" b="1" i="1">
                <a:solidFill>
                  <a:srgbClr val="FFFF00"/>
                </a:solidFill>
                <a:latin typeface="Calibri" pitchFamily="34" charset="0"/>
              </a:rPr>
              <a:t>A Guarda</a:t>
            </a:r>
            <a:r>
              <a:rPr lang="es-ES_tradnl" sz="1200" b="1" i="1">
                <a:solidFill>
                  <a:schemeClr val="bg1"/>
                </a:solidFill>
                <a:latin typeface="Calibri" pitchFamily="34" charset="0"/>
              </a:rPr>
              <a:t> llegaremos al municipio de </a:t>
            </a:r>
            <a:r>
              <a:rPr lang="es-ES_tradnl" sz="1200" b="1" i="1">
                <a:solidFill>
                  <a:srgbClr val="FFFF00"/>
                </a:solidFill>
                <a:latin typeface="Calibri" pitchFamily="34" charset="0"/>
              </a:rPr>
              <a:t>Oia </a:t>
            </a:r>
            <a:r>
              <a:rPr lang="es-ES_tradnl" sz="1200" b="1" i="1">
                <a:solidFill>
                  <a:schemeClr val="bg1"/>
                </a:solidFill>
                <a:latin typeface="Calibri" pitchFamily="34" charset="0"/>
              </a:rPr>
              <a:t>que es el más septentrional de </a:t>
            </a:r>
            <a:r>
              <a:rPr lang="es-ES_tradnl" sz="1200" b="1" i="1">
                <a:solidFill>
                  <a:srgbClr val="FFFF00"/>
                </a:solidFill>
                <a:latin typeface="Calibri" pitchFamily="34" charset="0"/>
              </a:rPr>
              <a:t>Galicia. </a:t>
            </a:r>
          </a:p>
        </p:txBody>
      </p:sp>
    </p:spTree>
  </p:cSld>
  <p:clrMapOvr>
    <a:masterClrMapping/>
  </p:clrMapOvr>
  <p:transition spd="slow" advTm="18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50181"/>
                                        </p:tgtEl>
                                        <p:attrNameLst>
                                          <p:attrName>style.visibility</p:attrName>
                                        </p:attrNameLst>
                                      </p:cBhvr>
                                      <p:to>
                                        <p:strVal val="visible"/>
                                      </p:to>
                                    </p:set>
                                    <p:anim calcmode="lin" valueType="num">
                                      <p:cBhvr additive="base">
                                        <p:cTn id="7" dur="500" fill="hold"/>
                                        <p:tgtEl>
                                          <p:spTgt spid="50181"/>
                                        </p:tgtEl>
                                        <p:attrNameLst>
                                          <p:attrName>ppt_x</p:attrName>
                                        </p:attrNameLst>
                                      </p:cBhvr>
                                      <p:tavLst>
                                        <p:tav tm="0">
                                          <p:val>
                                            <p:strVal val="1+#ppt_w/2"/>
                                          </p:val>
                                        </p:tav>
                                        <p:tav tm="100000">
                                          <p:val>
                                            <p:strVal val="#ppt_x"/>
                                          </p:val>
                                        </p:tav>
                                      </p:tavLst>
                                    </p:anim>
                                    <p:anim calcmode="lin" valueType="num">
                                      <p:cBhvr additive="base">
                                        <p:cTn id="8" dur="500" fill="hold"/>
                                        <p:tgtEl>
                                          <p:spTgt spid="50181"/>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 presetClass="entr" presetSubtype="0" fill="hold" grpId="0" nodeType="afterEffect">
                                  <p:stCondLst>
                                    <p:cond delay="4000"/>
                                  </p:stCondLst>
                                  <p:childTnLst>
                                    <p:set>
                                      <p:cBhvr>
                                        <p:cTn id="11" dur="1" fill="hold">
                                          <p:stCondLst>
                                            <p:cond delay="499"/>
                                          </p:stCondLst>
                                        </p:cTn>
                                        <p:tgtEl>
                                          <p:spTgt spid="1218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62" grpId="0" animBg="1" autoUpdateAnimBg="0"/>
      <p:bldP spid="50181" grpId="0"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6" descr="C:\Documents and Settings\General\Escritorio\Vigo A Guardia\Oia descans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93675"/>
            <a:ext cx="8637587" cy="5749925"/>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51204" name="Rectangle 7"/>
          <p:cNvSpPr>
            <a:spLocks noChangeArrowheads="1"/>
          </p:cNvSpPr>
          <p:nvPr/>
        </p:nvSpPr>
        <p:spPr bwMode="auto">
          <a:xfrm>
            <a:off x="381000" y="5973763"/>
            <a:ext cx="83820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p>
            <a:pPr algn="ctr" eaLnBrk="0" hangingPunct="0"/>
            <a:r>
              <a:rPr lang="es-ES_tradnl" sz="1200" b="1" i="1">
                <a:solidFill>
                  <a:schemeClr val="bg1"/>
                </a:solidFill>
                <a:latin typeface="Calibri" pitchFamily="34" charset="0"/>
              </a:rPr>
              <a:t>En el que podremos admirar el </a:t>
            </a:r>
            <a:r>
              <a:rPr lang="es-ES_tradnl" sz="1200" b="1" i="1">
                <a:solidFill>
                  <a:srgbClr val="FF9900"/>
                </a:solidFill>
                <a:latin typeface="Calibri" pitchFamily="34" charset="0"/>
              </a:rPr>
              <a:t>Monasteiro de Santa María de Oia</a:t>
            </a:r>
            <a:r>
              <a:rPr lang="es-ES" sz="1200" b="1" i="1">
                <a:solidFill>
                  <a:srgbClr val="FF9900"/>
                </a:solidFill>
                <a:latin typeface="Calibri" pitchFamily="34" charset="0"/>
              </a:rPr>
              <a:t>,</a:t>
            </a:r>
            <a:r>
              <a:rPr lang="es-ES" sz="1200" b="1" i="1">
                <a:solidFill>
                  <a:schemeClr val="bg1"/>
                </a:solidFill>
                <a:latin typeface="Calibri" pitchFamily="34" charset="0"/>
              </a:rPr>
              <a:t> la iglesia románica del siglo XIII y el crucero. En la actualidad está en fase de restauración por la empresa </a:t>
            </a:r>
            <a:r>
              <a:rPr lang="es-ES" sz="1200" b="1" i="1">
                <a:solidFill>
                  <a:srgbClr val="99FF66"/>
                </a:solidFill>
                <a:latin typeface="Calibri" pitchFamily="34" charset="0"/>
              </a:rPr>
              <a:t>MONASTERIO DE OIA  S.A.</a:t>
            </a:r>
            <a:r>
              <a:rPr lang="es-ES" sz="1200" b="1" i="1">
                <a:solidFill>
                  <a:srgbClr val="FFFF66"/>
                </a:solidFill>
                <a:latin typeface="Calibri" pitchFamily="34" charset="0"/>
              </a:rPr>
              <a:t> </a:t>
            </a:r>
            <a:r>
              <a:rPr lang="es-ES" sz="1200" b="1" i="1">
                <a:solidFill>
                  <a:schemeClr val="bg1"/>
                </a:solidFill>
                <a:latin typeface="Calibri" pitchFamily="34" charset="0"/>
              </a:rPr>
              <a:t>perteneciente al grupo</a:t>
            </a:r>
            <a:r>
              <a:rPr lang="es-ES" sz="1200" b="1" i="1">
                <a:solidFill>
                  <a:srgbClr val="FFFF66"/>
                </a:solidFill>
                <a:latin typeface="Calibri" pitchFamily="34" charset="0"/>
              </a:rPr>
              <a:t> </a:t>
            </a:r>
            <a:r>
              <a:rPr lang="es-ES" sz="1200" b="1" i="1">
                <a:solidFill>
                  <a:srgbClr val="99FF66"/>
                </a:solidFill>
                <a:latin typeface="Calibri" pitchFamily="34" charset="0"/>
              </a:rPr>
              <a:t>VASCO GALLEGA</a:t>
            </a:r>
            <a:r>
              <a:rPr lang="es-ES" sz="1200" b="1" i="1">
                <a:solidFill>
                  <a:srgbClr val="FFFF66"/>
                </a:solidFill>
                <a:latin typeface="Calibri" pitchFamily="34" charset="0"/>
              </a:rPr>
              <a:t> </a:t>
            </a:r>
            <a:r>
              <a:rPr lang="es-ES" sz="1200" b="1" i="1">
                <a:solidFill>
                  <a:schemeClr val="bg1"/>
                </a:solidFill>
                <a:latin typeface="Calibri" pitchFamily="34" charset="0"/>
              </a:rPr>
              <a:t>para</a:t>
            </a:r>
            <a:r>
              <a:rPr lang="en-US" sz="1200" b="1" i="1">
                <a:solidFill>
                  <a:schemeClr val="bg1"/>
                </a:solidFill>
                <a:latin typeface="Calibri" pitchFamily="34" charset="0"/>
              </a:rPr>
              <a:t> reconvertir esta joya arquitectónica en un </a:t>
            </a:r>
            <a:r>
              <a:rPr lang="en-US" sz="1200" b="1" i="1">
                <a:solidFill>
                  <a:srgbClr val="FF9900"/>
                </a:solidFill>
                <a:latin typeface="Calibri" pitchFamily="34" charset="0"/>
              </a:rPr>
              <a:t>Hotel-Monumento </a:t>
            </a:r>
            <a:r>
              <a:rPr lang="en-US" sz="1200" b="1" i="1">
                <a:solidFill>
                  <a:schemeClr val="bg1"/>
                </a:solidFill>
                <a:latin typeface="Calibri" pitchFamily="34" charset="0"/>
              </a:rPr>
              <a:t>de cuatro Estrellas</a:t>
            </a:r>
            <a:endParaRPr lang="es-ES_tradnl" sz="1200" b="1" i="1">
              <a:solidFill>
                <a:schemeClr val="bg1"/>
              </a:solidFill>
              <a:latin typeface="Calibri" pitchFamily="34" charset="0"/>
            </a:endParaRPr>
          </a:p>
        </p:txBody>
      </p:sp>
    </p:spTree>
  </p:cSld>
  <p:clrMapOvr>
    <a:masterClrMapping/>
  </p:clrMapOvr>
  <p:transition spd="slow" advTm="20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51204"/>
                                        </p:tgtEl>
                                        <p:attrNameLst>
                                          <p:attrName>style.visibility</p:attrName>
                                        </p:attrNameLst>
                                      </p:cBhvr>
                                      <p:to>
                                        <p:strVal val="visible"/>
                                      </p:to>
                                    </p:set>
                                    <p:animEffect transition="in" filter="barn(outVertical)">
                                      <p:cBhvr>
                                        <p:cTn id="7" dur="500"/>
                                        <p:tgtEl>
                                          <p:spTgt spid="51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4" grpId="0"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3" descr="C:\Documents and Settings\General\Escritorio\Vigo A Guardia\Oia 2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988" y="193675"/>
            <a:ext cx="7916862" cy="5937250"/>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52228" name="Rectangle 4"/>
          <p:cNvSpPr>
            <a:spLocks noChangeArrowheads="1"/>
          </p:cNvSpPr>
          <p:nvPr/>
        </p:nvSpPr>
        <p:spPr bwMode="auto">
          <a:xfrm>
            <a:off x="460375" y="6116638"/>
            <a:ext cx="8305800"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p>
            <a:pPr algn="ctr" eaLnBrk="0" hangingPunct="0">
              <a:spcBef>
                <a:spcPts val="500"/>
              </a:spcBef>
              <a:spcAft>
                <a:spcPts val="500"/>
              </a:spcAft>
            </a:pPr>
            <a:r>
              <a:rPr lang="en-US" sz="1200" b="1" i="1">
                <a:solidFill>
                  <a:schemeClr val="bg1"/>
                </a:solidFill>
                <a:latin typeface="Calibri" pitchFamily="34" charset="0"/>
              </a:rPr>
              <a:t>El complejo hotelero incluiría, además de 72 habitaciones, un centro de convenciones y congresos, spa con agua marina y un residencial vinculado al hotel.</a:t>
            </a:r>
            <a:r>
              <a:rPr lang="es-ES_tradnl" sz="1200" b="1" i="1">
                <a:solidFill>
                  <a:schemeClr val="bg1"/>
                </a:solidFill>
                <a:latin typeface="Calibri" pitchFamily="34" charset="0"/>
              </a:rPr>
              <a:t> </a:t>
            </a:r>
            <a:r>
              <a:rPr lang="es-ES_tradnl" sz="1200" b="1" i="1">
                <a:solidFill>
                  <a:srgbClr val="FFFF00"/>
                </a:solidFill>
                <a:latin typeface="Calibri" pitchFamily="34" charset="0"/>
              </a:rPr>
              <a:t>El monasterio, las estaciones petroglifas y los tradicionales curros o rapa das bestas</a:t>
            </a:r>
            <a:r>
              <a:rPr lang="es-ES_tradnl" sz="1200" b="1" i="1">
                <a:solidFill>
                  <a:schemeClr val="bg1"/>
                </a:solidFill>
                <a:latin typeface="Calibri" pitchFamily="34" charset="0"/>
              </a:rPr>
              <a:t> son los principales atractivos de este hermoso ayuntamiento que se encuentra casi al final de nuestra ruta</a:t>
            </a:r>
          </a:p>
        </p:txBody>
      </p:sp>
    </p:spTree>
  </p:cSld>
  <p:clrMapOvr>
    <a:masterClrMapping/>
  </p:clrMapOvr>
  <p:transition spd="slow" advTm="168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52228"/>
                                        </p:tgtEl>
                                        <p:attrNameLst>
                                          <p:attrName>style.visibility</p:attrName>
                                        </p:attrNameLst>
                                      </p:cBhvr>
                                      <p:to>
                                        <p:strVal val="visible"/>
                                      </p:to>
                                    </p:set>
                                    <p:anim calcmode="lin" valueType="num">
                                      <p:cBhvr additive="base">
                                        <p:cTn id="7" dur="500" fill="hold"/>
                                        <p:tgtEl>
                                          <p:spTgt spid="52228"/>
                                        </p:tgtEl>
                                        <p:attrNameLst>
                                          <p:attrName>ppt_x</p:attrName>
                                        </p:attrNameLst>
                                      </p:cBhvr>
                                      <p:tavLst>
                                        <p:tav tm="0">
                                          <p:val>
                                            <p:strVal val="1+#ppt_w/2"/>
                                          </p:val>
                                        </p:tav>
                                        <p:tav tm="100000">
                                          <p:val>
                                            <p:strVal val="#ppt_x"/>
                                          </p:val>
                                        </p:tav>
                                      </p:tavLst>
                                    </p:anim>
                                    <p:anim calcmode="lin" valueType="num">
                                      <p:cBhvr additive="base">
                                        <p:cTn id="8" dur="500" fill="hold"/>
                                        <p:tgtEl>
                                          <p:spTgt spid="522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General\Escritorio\Vigo A Guardia\A Guarda vistaaereagf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763" y="196850"/>
            <a:ext cx="7916862" cy="6170613"/>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223235" name="Rectangle 3"/>
          <p:cNvSpPr>
            <a:spLocks noChangeArrowheads="1"/>
          </p:cNvSpPr>
          <p:nvPr/>
        </p:nvSpPr>
        <p:spPr bwMode="auto">
          <a:xfrm>
            <a:off x="2590800" y="1676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b="1" i="1">
                <a:solidFill>
                  <a:srgbClr val="FF9900"/>
                </a:solidFill>
              </a:rPr>
              <a:t>Portugal</a:t>
            </a:r>
            <a:endParaRPr lang="es-ES_tradnl" sz="4400">
              <a:solidFill>
                <a:schemeClr val="tx2"/>
              </a:solidFill>
            </a:endParaRPr>
          </a:p>
        </p:txBody>
      </p:sp>
      <p:sp>
        <p:nvSpPr>
          <p:cNvPr id="223236" name="Rectangle 4"/>
          <p:cNvSpPr>
            <a:spLocks noChangeArrowheads="1"/>
          </p:cNvSpPr>
          <p:nvPr/>
        </p:nvSpPr>
        <p:spPr bwMode="auto">
          <a:xfrm>
            <a:off x="4343400" y="18288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chemeClr val="bg1"/>
                </a:solidFill>
              </a:rPr>
              <a:t>Caminha</a:t>
            </a:r>
            <a:endParaRPr lang="es-ES_tradnl" sz="4400">
              <a:solidFill>
                <a:schemeClr val="tx2"/>
              </a:solidFill>
            </a:endParaRPr>
          </a:p>
        </p:txBody>
      </p:sp>
      <p:sp>
        <p:nvSpPr>
          <p:cNvPr id="223237" name="Rectangle 5"/>
          <p:cNvSpPr>
            <a:spLocks noChangeArrowheads="1"/>
          </p:cNvSpPr>
          <p:nvPr/>
        </p:nvSpPr>
        <p:spPr bwMode="auto">
          <a:xfrm>
            <a:off x="4572000" y="25146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rgbClr val="FFFF00"/>
                </a:solidFill>
              </a:rPr>
              <a:t>Monte Sta Tegra</a:t>
            </a:r>
            <a:endParaRPr lang="es-ES_tradnl" sz="4400">
              <a:solidFill>
                <a:schemeClr val="tx2"/>
              </a:solidFill>
            </a:endParaRPr>
          </a:p>
        </p:txBody>
      </p:sp>
      <p:sp>
        <p:nvSpPr>
          <p:cNvPr id="223238" name="Rectangle 6"/>
          <p:cNvSpPr>
            <a:spLocks noChangeArrowheads="1"/>
          </p:cNvSpPr>
          <p:nvPr/>
        </p:nvSpPr>
        <p:spPr bwMode="auto">
          <a:xfrm>
            <a:off x="1981200" y="2266950"/>
            <a:ext cx="25908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rgbClr val="FFFF00"/>
                </a:solidFill>
              </a:rPr>
              <a:t>Desembocadura del Río Miño</a:t>
            </a:r>
            <a:endParaRPr lang="es-ES_tradnl" sz="4400">
              <a:solidFill>
                <a:schemeClr val="tx2"/>
              </a:solidFill>
            </a:endParaRPr>
          </a:p>
        </p:txBody>
      </p:sp>
      <p:sp>
        <p:nvSpPr>
          <p:cNvPr id="223239" name="Rectangle 7"/>
          <p:cNvSpPr>
            <a:spLocks noChangeArrowheads="1"/>
          </p:cNvSpPr>
          <p:nvPr/>
        </p:nvSpPr>
        <p:spPr bwMode="auto">
          <a:xfrm>
            <a:off x="4038600" y="3962400"/>
            <a:ext cx="1143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rgbClr val="FFFF00"/>
                </a:solidFill>
              </a:rPr>
              <a:t>A Guarda</a:t>
            </a:r>
            <a:endParaRPr lang="es-ES_tradnl" sz="4400">
              <a:solidFill>
                <a:schemeClr val="tx2"/>
              </a:solidFill>
            </a:endParaRPr>
          </a:p>
        </p:txBody>
      </p:sp>
      <p:sp>
        <p:nvSpPr>
          <p:cNvPr id="53256" name="Rectangle 8"/>
          <p:cNvSpPr>
            <a:spLocks noChangeArrowheads="1"/>
          </p:cNvSpPr>
          <p:nvPr/>
        </p:nvSpPr>
        <p:spPr bwMode="auto">
          <a:xfrm>
            <a:off x="528638" y="6405563"/>
            <a:ext cx="8081962" cy="30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Ruta entretenida y pintoresca hasta nuestro destino final en </a:t>
            </a:r>
            <a:r>
              <a:rPr lang="es-ES" sz="1200" b="1" i="1">
                <a:solidFill>
                  <a:srgbClr val="FFFF00"/>
                </a:solidFill>
                <a:latin typeface="Calibri" pitchFamily="34" charset="0"/>
              </a:rPr>
              <a:t>A Guarda.</a:t>
            </a:r>
            <a:r>
              <a:rPr lang="es-ES" sz="1200" b="1" i="1">
                <a:solidFill>
                  <a:schemeClr val="bg1"/>
                </a:solidFill>
                <a:latin typeface="Calibri" pitchFamily="34" charset="0"/>
              </a:rPr>
              <a:t> </a:t>
            </a:r>
            <a:endParaRPr lang="es-ES_tradnl" sz="4400">
              <a:solidFill>
                <a:schemeClr val="tx1"/>
              </a:solidFill>
              <a:latin typeface="Calibri" pitchFamily="34" charset="0"/>
            </a:endParaRPr>
          </a:p>
        </p:txBody>
      </p:sp>
    </p:spTree>
  </p:cSld>
  <p:clrMapOvr>
    <a:masterClrMapping/>
  </p:clrMapOvr>
  <p:transition spd="slow" advTm="18592">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53256"/>
                                        </p:tgtEl>
                                        <p:attrNameLst>
                                          <p:attrName>style.visibility</p:attrName>
                                        </p:attrNameLst>
                                      </p:cBhvr>
                                      <p:to>
                                        <p:strVal val="visible"/>
                                      </p:to>
                                    </p:set>
                                    <p:animEffect transition="in" filter="barn(outVertical)">
                                      <p:cBhvr>
                                        <p:cTn id="7" dur="500"/>
                                        <p:tgtEl>
                                          <p:spTgt spid="53256"/>
                                        </p:tgtEl>
                                      </p:cBhvr>
                                    </p:animEffect>
                                  </p:childTnLst>
                                </p:cTn>
                              </p:par>
                            </p:childTnLst>
                          </p:cTn>
                        </p:par>
                        <p:par>
                          <p:cTn id="8" fill="hold" nodeType="afterGroup">
                            <p:stCondLst>
                              <p:cond delay="500"/>
                            </p:stCondLst>
                            <p:childTnLst>
                              <p:par>
                                <p:cTn id="9" presetID="22" presetClass="entr" presetSubtype="8" fill="hold" grpId="0" nodeType="afterEffect">
                                  <p:stCondLst>
                                    <p:cond delay="4000"/>
                                  </p:stCondLst>
                                  <p:childTnLst>
                                    <p:set>
                                      <p:cBhvr>
                                        <p:cTn id="10" dur="1" fill="hold">
                                          <p:stCondLst>
                                            <p:cond delay="0"/>
                                          </p:stCondLst>
                                        </p:cTn>
                                        <p:tgtEl>
                                          <p:spTgt spid="223239"/>
                                        </p:tgtEl>
                                        <p:attrNameLst>
                                          <p:attrName>style.visibility</p:attrName>
                                        </p:attrNameLst>
                                      </p:cBhvr>
                                      <p:to>
                                        <p:strVal val="visible"/>
                                      </p:to>
                                    </p:set>
                                    <p:animEffect transition="in" filter="wipe(left)">
                                      <p:cBhvr>
                                        <p:cTn id="11" dur="500"/>
                                        <p:tgtEl>
                                          <p:spTgt spid="223239"/>
                                        </p:tgtEl>
                                      </p:cBhvr>
                                    </p:animEffect>
                                  </p:childTnLst>
                                </p:cTn>
                              </p:par>
                            </p:childTnLst>
                          </p:cTn>
                        </p:par>
                        <p:par>
                          <p:cTn id="12" fill="hold" nodeType="afterGroup">
                            <p:stCondLst>
                              <p:cond delay="5000"/>
                            </p:stCondLst>
                            <p:childTnLst>
                              <p:par>
                                <p:cTn id="13" presetID="22" presetClass="entr" presetSubtype="8" fill="hold" grpId="0" nodeType="afterEffect">
                                  <p:stCondLst>
                                    <p:cond delay="1000"/>
                                  </p:stCondLst>
                                  <p:childTnLst>
                                    <p:set>
                                      <p:cBhvr>
                                        <p:cTn id="14" dur="1" fill="hold">
                                          <p:stCondLst>
                                            <p:cond delay="0"/>
                                          </p:stCondLst>
                                        </p:cTn>
                                        <p:tgtEl>
                                          <p:spTgt spid="223237"/>
                                        </p:tgtEl>
                                        <p:attrNameLst>
                                          <p:attrName>style.visibility</p:attrName>
                                        </p:attrNameLst>
                                      </p:cBhvr>
                                      <p:to>
                                        <p:strVal val="visible"/>
                                      </p:to>
                                    </p:set>
                                    <p:animEffect transition="in" filter="wipe(left)">
                                      <p:cBhvr>
                                        <p:cTn id="15" dur="500"/>
                                        <p:tgtEl>
                                          <p:spTgt spid="223237"/>
                                        </p:tgtEl>
                                      </p:cBhvr>
                                    </p:animEffect>
                                  </p:childTnLst>
                                </p:cTn>
                              </p:par>
                            </p:childTnLst>
                          </p:cTn>
                        </p:par>
                        <p:par>
                          <p:cTn id="16" fill="hold" nodeType="afterGroup">
                            <p:stCondLst>
                              <p:cond delay="6500"/>
                            </p:stCondLst>
                            <p:childTnLst>
                              <p:par>
                                <p:cTn id="17" presetID="22" presetClass="entr" presetSubtype="8" fill="hold" grpId="0" nodeType="afterEffect">
                                  <p:stCondLst>
                                    <p:cond delay="1000"/>
                                  </p:stCondLst>
                                  <p:childTnLst>
                                    <p:set>
                                      <p:cBhvr>
                                        <p:cTn id="18" dur="1" fill="hold">
                                          <p:stCondLst>
                                            <p:cond delay="0"/>
                                          </p:stCondLst>
                                        </p:cTn>
                                        <p:tgtEl>
                                          <p:spTgt spid="223238"/>
                                        </p:tgtEl>
                                        <p:attrNameLst>
                                          <p:attrName>style.visibility</p:attrName>
                                        </p:attrNameLst>
                                      </p:cBhvr>
                                      <p:to>
                                        <p:strVal val="visible"/>
                                      </p:to>
                                    </p:set>
                                    <p:animEffect transition="in" filter="wipe(left)">
                                      <p:cBhvr>
                                        <p:cTn id="19" dur="500"/>
                                        <p:tgtEl>
                                          <p:spTgt spid="223238"/>
                                        </p:tgtEl>
                                      </p:cBhvr>
                                    </p:animEffect>
                                  </p:childTnLst>
                                </p:cTn>
                              </p:par>
                            </p:childTnLst>
                          </p:cTn>
                        </p:par>
                        <p:par>
                          <p:cTn id="20" fill="hold" nodeType="afterGroup">
                            <p:stCondLst>
                              <p:cond delay="8000"/>
                            </p:stCondLst>
                            <p:childTnLst>
                              <p:par>
                                <p:cTn id="21" presetID="4" presetClass="entr" presetSubtype="32" fill="hold" grpId="0" nodeType="afterEffect">
                                  <p:stCondLst>
                                    <p:cond delay="1000"/>
                                  </p:stCondLst>
                                  <p:childTnLst>
                                    <p:set>
                                      <p:cBhvr>
                                        <p:cTn id="22" dur="1" fill="hold">
                                          <p:stCondLst>
                                            <p:cond delay="0"/>
                                          </p:stCondLst>
                                        </p:cTn>
                                        <p:tgtEl>
                                          <p:spTgt spid="223235"/>
                                        </p:tgtEl>
                                        <p:attrNameLst>
                                          <p:attrName>style.visibility</p:attrName>
                                        </p:attrNameLst>
                                      </p:cBhvr>
                                      <p:to>
                                        <p:strVal val="visible"/>
                                      </p:to>
                                    </p:set>
                                    <p:animEffect transition="in" filter="box(out)">
                                      <p:cBhvr>
                                        <p:cTn id="23" dur="500"/>
                                        <p:tgtEl>
                                          <p:spTgt spid="223235"/>
                                        </p:tgtEl>
                                      </p:cBhvr>
                                    </p:animEffect>
                                  </p:childTnLst>
                                </p:cTn>
                              </p:par>
                            </p:childTnLst>
                          </p:cTn>
                        </p:par>
                        <p:par>
                          <p:cTn id="24" fill="hold" nodeType="afterGroup">
                            <p:stCondLst>
                              <p:cond delay="9500"/>
                            </p:stCondLst>
                            <p:childTnLst>
                              <p:par>
                                <p:cTn id="25" presetID="22" presetClass="entr" presetSubtype="8" fill="hold" grpId="0" nodeType="afterEffect">
                                  <p:stCondLst>
                                    <p:cond delay="1000"/>
                                  </p:stCondLst>
                                  <p:childTnLst>
                                    <p:set>
                                      <p:cBhvr>
                                        <p:cTn id="26" dur="1" fill="hold">
                                          <p:stCondLst>
                                            <p:cond delay="0"/>
                                          </p:stCondLst>
                                        </p:cTn>
                                        <p:tgtEl>
                                          <p:spTgt spid="223236"/>
                                        </p:tgtEl>
                                        <p:attrNameLst>
                                          <p:attrName>style.visibility</p:attrName>
                                        </p:attrNameLst>
                                      </p:cBhvr>
                                      <p:to>
                                        <p:strVal val="visible"/>
                                      </p:to>
                                    </p:set>
                                    <p:animEffect transition="in" filter="wipe(left)">
                                      <p:cBhvr>
                                        <p:cTn id="27" dur="500"/>
                                        <p:tgtEl>
                                          <p:spTgt spid="2232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5" grpId="0" autoUpdateAnimBg="0"/>
      <p:bldP spid="223236" grpId="0" autoUpdateAnimBg="0"/>
      <p:bldP spid="223237" grpId="0" autoUpdateAnimBg="0"/>
      <p:bldP spid="223238" grpId="0" autoUpdateAnimBg="0"/>
      <p:bldP spid="223239" grpId="0" autoUpdateAnimBg="0"/>
      <p:bldP spid="53256" grpId="0"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4274" name="Picture 5" descr="C:\Documents and Settings\General\Escritorio\Vigo A Guardia\A Guarda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763" y="196850"/>
            <a:ext cx="7916862" cy="62118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157703" name="Rectangle 7"/>
          <p:cNvSpPr>
            <a:spLocks noGrp="1" noChangeArrowheads="1"/>
          </p:cNvSpPr>
          <p:nvPr>
            <p:ph type="title" idx="4294967295"/>
          </p:nvPr>
        </p:nvSpPr>
        <p:spPr>
          <a:xfrm>
            <a:off x="5791200" y="1524000"/>
            <a:ext cx="1676400" cy="228600"/>
          </a:xfrm>
        </p:spPr>
        <p:txBody>
          <a:bodyPr/>
          <a:lstStyle/>
          <a:p>
            <a:r>
              <a:rPr lang="es-ES_tradnl" sz="1200" b="1" i="1" smtClean="0">
                <a:solidFill>
                  <a:srgbClr val="FF9900"/>
                </a:solidFill>
              </a:rPr>
              <a:t>Monte Santa Tegra</a:t>
            </a:r>
            <a:endParaRPr lang="es-ES_tradnl" smtClean="0">
              <a:solidFill>
                <a:srgbClr val="000066"/>
              </a:solidFill>
            </a:endParaRPr>
          </a:p>
        </p:txBody>
      </p:sp>
      <p:sp>
        <p:nvSpPr>
          <p:cNvPr id="54276" name="Rectangle 8"/>
          <p:cNvSpPr>
            <a:spLocks noChangeArrowheads="1"/>
          </p:cNvSpPr>
          <p:nvPr/>
        </p:nvSpPr>
        <p:spPr bwMode="auto">
          <a:xfrm>
            <a:off x="304800" y="6357938"/>
            <a:ext cx="8610600"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Villa que se encuentra en la falda del monte </a:t>
            </a:r>
            <a:r>
              <a:rPr lang="es-ES" sz="1200" b="1" i="1">
                <a:solidFill>
                  <a:srgbClr val="FF9900"/>
                </a:solidFill>
                <a:latin typeface="Calibri" pitchFamily="34" charset="0"/>
              </a:rPr>
              <a:t>Santa Tegra,</a:t>
            </a:r>
            <a:r>
              <a:rPr lang="es-ES" sz="1200" b="1" i="1">
                <a:solidFill>
                  <a:schemeClr val="bg1"/>
                </a:solidFill>
                <a:latin typeface="Calibri" pitchFamily="34" charset="0"/>
              </a:rPr>
              <a:t> </a:t>
            </a:r>
            <a:r>
              <a:rPr lang="es-ES_tradnl" sz="1200" b="1" i="1">
                <a:solidFill>
                  <a:schemeClr val="bg1"/>
                </a:solidFill>
                <a:latin typeface="Calibri" pitchFamily="34" charset="0"/>
              </a:rPr>
              <a:t>que</a:t>
            </a:r>
            <a:r>
              <a:rPr lang="es-ES_tradnl" sz="1200">
                <a:solidFill>
                  <a:schemeClr val="tx1"/>
                </a:solidFill>
                <a:latin typeface="Calibri" pitchFamily="34" charset="0"/>
              </a:rPr>
              <a:t> </a:t>
            </a:r>
            <a:r>
              <a:rPr lang="es-ES_tradnl" sz="1200" b="1" i="1">
                <a:solidFill>
                  <a:schemeClr val="bg1"/>
                </a:solidFill>
                <a:latin typeface="Calibri" pitchFamily="34" charset="0"/>
              </a:rPr>
              <a:t>fue el asentamiento y núcleo habitado entre los siglos I a.C y I d.C, hasta que sus habitantes se instalan en el valle . </a:t>
            </a:r>
            <a:endParaRPr lang="es-ES_tradnl" sz="4400">
              <a:solidFill>
                <a:schemeClr val="tx1"/>
              </a:solidFill>
              <a:latin typeface="Calibri" pitchFamily="34" charset="0"/>
            </a:endParaRPr>
          </a:p>
        </p:txBody>
      </p:sp>
      <p:pic>
        <p:nvPicPr>
          <p:cNvPr id="157707" name="Picture 11" descr="C:\Documents and Settings\General\Escritorio\fot_presentaci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70550" y="4491038"/>
            <a:ext cx="2867025"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9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54276"/>
                                        </p:tgtEl>
                                        <p:attrNameLst>
                                          <p:attrName>style.visibility</p:attrName>
                                        </p:attrNameLst>
                                      </p:cBhvr>
                                      <p:to>
                                        <p:strVal val="visible"/>
                                      </p:to>
                                    </p:set>
                                    <p:anim calcmode="lin" valueType="num">
                                      <p:cBhvr additive="base">
                                        <p:cTn id="7" dur="500" fill="hold"/>
                                        <p:tgtEl>
                                          <p:spTgt spid="54276"/>
                                        </p:tgtEl>
                                        <p:attrNameLst>
                                          <p:attrName>ppt_x</p:attrName>
                                        </p:attrNameLst>
                                      </p:cBhvr>
                                      <p:tavLst>
                                        <p:tav tm="0">
                                          <p:val>
                                            <p:strVal val="1+#ppt_w/2"/>
                                          </p:val>
                                        </p:tav>
                                        <p:tav tm="100000">
                                          <p:val>
                                            <p:strVal val="#ppt_x"/>
                                          </p:val>
                                        </p:tav>
                                      </p:tavLst>
                                    </p:anim>
                                    <p:anim calcmode="lin" valueType="num">
                                      <p:cBhvr additive="base">
                                        <p:cTn id="8" dur="500" fill="hold"/>
                                        <p:tgtEl>
                                          <p:spTgt spid="5427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 presetClass="entr" presetSubtype="32" fill="hold" grpId="0" nodeType="afterEffect">
                                  <p:stCondLst>
                                    <p:cond delay="7000"/>
                                  </p:stCondLst>
                                  <p:childTnLst>
                                    <p:set>
                                      <p:cBhvr>
                                        <p:cTn id="11" dur="1" fill="hold">
                                          <p:stCondLst>
                                            <p:cond delay="0"/>
                                          </p:stCondLst>
                                        </p:cTn>
                                        <p:tgtEl>
                                          <p:spTgt spid="157703"/>
                                        </p:tgtEl>
                                        <p:attrNameLst>
                                          <p:attrName>style.visibility</p:attrName>
                                        </p:attrNameLst>
                                      </p:cBhvr>
                                      <p:to>
                                        <p:strVal val="visible"/>
                                      </p:to>
                                    </p:set>
                                    <p:animEffect transition="in" filter="box(out)">
                                      <p:cBhvr>
                                        <p:cTn id="12" dur="500"/>
                                        <p:tgtEl>
                                          <p:spTgt spid="157703"/>
                                        </p:tgtEl>
                                      </p:cBhvr>
                                    </p:animEffect>
                                  </p:childTnLst>
                                </p:cTn>
                              </p:par>
                            </p:childTnLst>
                          </p:cTn>
                        </p:par>
                        <p:par>
                          <p:cTn id="13" fill="hold" nodeType="afterGroup">
                            <p:stCondLst>
                              <p:cond delay="8000"/>
                            </p:stCondLst>
                            <p:childTnLst>
                              <p:par>
                                <p:cTn id="14" presetID="4" presetClass="entr" presetSubtype="32" fill="hold" nodeType="afterEffect">
                                  <p:stCondLst>
                                    <p:cond delay="1000"/>
                                  </p:stCondLst>
                                  <p:childTnLst>
                                    <p:set>
                                      <p:cBhvr>
                                        <p:cTn id="15" dur="1" fill="hold">
                                          <p:stCondLst>
                                            <p:cond delay="0"/>
                                          </p:stCondLst>
                                        </p:cTn>
                                        <p:tgtEl>
                                          <p:spTgt spid="157707"/>
                                        </p:tgtEl>
                                        <p:attrNameLst>
                                          <p:attrName>style.visibility</p:attrName>
                                        </p:attrNameLst>
                                      </p:cBhvr>
                                      <p:to>
                                        <p:strVal val="visible"/>
                                      </p:to>
                                    </p:set>
                                    <p:animEffect transition="in" filter="box(out)">
                                      <p:cBhvr>
                                        <p:cTn id="16" dur="500"/>
                                        <p:tgtEl>
                                          <p:spTgt spid="1577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703" grpId="0" autoUpdateAnimBg="0"/>
      <p:bldP spid="54276" grpId="0"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4" descr="C:\Documents and Settings\General\Escritorio\Vigo A Guardia\A Guarda 1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475" y="193675"/>
            <a:ext cx="7916863" cy="62118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55300" name="Rectangle 5"/>
          <p:cNvSpPr>
            <a:spLocks noChangeArrowheads="1"/>
          </p:cNvSpPr>
          <p:nvPr/>
        </p:nvSpPr>
        <p:spPr bwMode="auto">
          <a:xfrm>
            <a:off x="304800" y="6400800"/>
            <a:ext cx="8686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chemeClr val="bg1"/>
                </a:solidFill>
                <a:latin typeface="Calibri" pitchFamily="34" charset="0"/>
              </a:rPr>
              <a:t>La actividad pesquera sigue constituyendo una importante fuente de ingresos de esta villa. Junto con la pesca de bajura, tiene gran relevancia la de altura, ya que la flota guardesa de pez espada está considerada como una de las mas importantes de </a:t>
            </a:r>
            <a:r>
              <a:rPr lang="es-ES_tradnl" sz="1200" b="1" i="1">
                <a:solidFill>
                  <a:srgbClr val="FFFF00"/>
                </a:solidFill>
                <a:latin typeface="Calibri" pitchFamily="34" charset="0"/>
              </a:rPr>
              <a:t>España.</a:t>
            </a:r>
            <a:endParaRPr lang="es-ES_tradnl" sz="4400">
              <a:solidFill>
                <a:schemeClr val="tx1"/>
              </a:solidFill>
              <a:latin typeface="Calibri" pitchFamily="34" charset="0"/>
            </a:endParaRPr>
          </a:p>
        </p:txBody>
      </p:sp>
    </p:spTree>
  </p:cSld>
  <p:clrMapOvr>
    <a:masterClrMapping/>
  </p:clrMapOvr>
  <p:transition spd="slow" advTm="18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55300"/>
                                        </p:tgtEl>
                                        <p:attrNameLst>
                                          <p:attrName>style.visibility</p:attrName>
                                        </p:attrNameLst>
                                      </p:cBhvr>
                                      <p:to>
                                        <p:strVal val="visible"/>
                                      </p:to>
                                    </p:set>
                                    <p:animEffect transition="in" filter="barn(outVertical)">
                                      <p:cBhvr>
                                        <p:cTn id="7" dur="500"/>
                                        <p:tgtEl>
                                          <p:spTgt spid="55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0" grpId="0"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3" descr="C:\Documents and Settings\General\Escritorio\Vigo A Guardia\a guarda_galici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3684588"/>
            <a:ext cx="8637587" cy="2978150"/>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pic>
        <p:nvPicPr>
          <p:cNvPr id="56323" name="Picture 5" descr="C:\Documents and Settings\General\Escritorio\Vigo A gua\04-pano15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5113" y="196850"/>
            <a:ext cx="8637587" cy="2644775"/>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138247" name="Rectangle 7"/>
          <p:cNvSpPr>
            <a:spLocks noGrp="1" noChangeArrowheads="1"/>
          </p:cNvSpPr>
          <p:nvPr>
            <p:ph type="title" idx="4294967295"/>
          </p:nvPr>
        </p:nvSpPr>
        <p:spPr>
          <a:xfrm>
            <a:off x="1600200" y="685800"/>
            <a:ext cx="2286000" cy="381000"/>
          </a:xfrm>
        </p:spPr>
        <p:txBody>
          <a:bodyPr/>
          <a:lstStyle/>
          <a:p>
            <a:r>
              <a:rPr lang="es-ES_tradnl" sz="1400" b="1" i="1" smtClean="0">
                <a:solidFill>
                  <a:srgbClr val="FF9900"/>
                </a:solidFill>
              </a:rPr>
              <a:t>Portugal</a:t>
            </a:r>
            <a:endParaRPr lang="es-ES_tradnl" smtClean="0"/>
          </a:p>
        </p:txBody>
      </p:sp>
      <p:sp>
        <p:nvSpPr>
          <p:cNvPr id="138248" name="Rectangle 8"/>
          <p:cNvSpPr>
            <a:spLocks noChangeArrowheads="1"/>
          </p:cNvSpPr>
          <p:nvPr/>
        </p:nvSpPr>
        <p:spPr bwMode="auto">
          <a:xfrm>
            <a:off x="1905000" y="22098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400" b="1" i="1">
                <a:solidFill>
                  <a:srgbClr val="FFFF00"/>
                </a:solidFill>
              </a:rPr>
              <a:t>España</a:t>
            </a:r>
            <a:endParaRPr lang="es-ES_tradnl" sz="4400">
              <a:solidFill>
                <a:schemeClr val="tx2"/>
              </a:solidFill>
            </a:endParaRPr>
          </a:p>
        </p:txBody>
      </p:sp>
      <p:sp>
        <p:nvSpPr>
          <p:cNvPr id="138250" name="Rectangle 10"/>
          <p:cNvSpPr>
            <a:spLocks noChangeArrowheads="1"/>
          </p:cNvSpPr>
          <p:nvPr/>
        </p:nvSpPr>
        <p:spPr bwMode="auto">
          <a:xfrm>
            <a:off x="1143000" y="2895600"/>
            <a:ext cx="70866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p>
            <a:pPr algn="ctr" eaLnBrk="0" hangingPunct="0"/>
            <a:r>
              <a:rPr lang="es-ES_tradnl" sz="1200" b="1" i="1">
                <a:solidFill>
                  <a:srgbClr val="FFFF00"/>
                </a:solidFill>
                <a:latin typeface="Calibri" pitchFamily="34" charset="0"/>
              </a:rPr>
              <a:t>A Guarda</a:t>
            </a:r>
            <a:r>
              <a:rPr lang="es-ES_tradnl" sz="1200" b="1" i="1">
                <a:solidFill>
                  <a:schemeClr val="bg1"/>
                </a:solidFill>
                <a:latin typeface="Calibri" pitchFamily="34" charset="0"/>
              </a:rPr>
              <a:t> está considerada la puerta del río </a:t>
            </a:r>
            <a:r>
              <a:rPr lang="es-ES_tradnl" sz="1200" b="1" i="1">
                <a:solidFill>
                  <a:srgbClr val="FFFF00"/>
                </a:solidFill>
                <a:latin typeface="Calibri" pitchFamily="34" charset="0"/>
              </a:rPr>
              <a:t>Miño </a:t>
            </a:r>
            <a:r>
              <a:rPr lang="es-ES_tradnl" sz="1200" b="1" i="1">
                <a:solidFill>
                  <a:schemeClr val="bg1"/>
                </a:solidFill>
                <a:latin typeface="Calibri" pitchFamily="34" charset="0"/>
              </a:rPr>
              <a:t>que hace de frontera con la vecina </a:t>
            </a:r>
            <a:r>
              <a:rPr lang="es-ES_tradnl" sz="1200" b="1" i="1">
                <a:solidFill>
                  <a:srgbClr val="FFFF00"/>
                </a:solidFill>
                <a:latin typeface="Calibri" pitchFamily="34" charset="0"/>
              </a:rPr>
              <a:t>Portugal..</a:t>
            </a:r>
            <a:endParaRPr lang="es-ES_tradnl" sz="1200" b="1" i="1">
              <a:solidFill>
                <a:schemeClr val="bg1"/>
              </a:solidFill>
              <a:latin typeface="Calibri" pitchFamily="34" charset="0"/>
            </a:endParaRPr>
          </a:p>
          <a:p>
            <a:pPr algn="ctr" eaLnBrk="0" hangingPunct="0"/>
            <a:r>
              <a:rPr lang="es-ES_tradnl" sz="1200" b="1" i="1">
                <a:solidFill>
                  <a:schemeClr val="bg1"/>
                </a:solidFill>
                <a:latin typeface="Calibri" pitchFamily="34" charset="0"/>
              </a:rPr>
              <a:t>Su puerto es el punto de reunión de los guardeses y visitantes y en los restaurantes cercanos se puede degustar su celebre langosta preparada de diversas formas. </a:t>
            </a:r>
            <a:br>
              <a:rPr lang="es-ES_tradnl" sz="1200" b="1" i="1">
                <a:solidFill>
                  <a:schemeClr val="bg1"/>
                </a:solidFill>
                <a:latin typeface="Calibri" pitchFamily="34" charset="0"/>
              </a:rPr>
            </a:br>
            <a:endParaRPr lang="es-ES_tradnl" sz="1200" b="1" i="1">
              <a:solidFill>
                <a:schemeClr val="bg1"/>
              </a:solidFill>
              <a:latin typeface="Calibri" pitchFamily="34" charset="0"/>
            </a:endParaRPr>
          </a:p>
        </p:txBody>
      </p:sp>
    </p:spTree>
  </p:cSld>
  <p:clrMapOvr>
    <a:masterClrMapping/>
  </p:clrMapOvr>
  <p:transition spd="slow" advTm="18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8250"/>
                                        </p:tgtEl>
                                        <p:attrNameLst>
                                          <p:attrName>style.visibility</p:attrName>
                                        </p:attrNameLst>
                                      </p:cBhvr>
                                      <p:to>
                                        <p:strVal val="visible"/>
                                      </p:to>
                                    </p:set>
                                    <p:animEffect transition="in" filter="fade">
                                      <p:cBhvr>
                                        <p:cTn id="7" dur="2000"/>
                                        <p:tgtEl>
                                          <p:spTgt spid="138250"/>
                                        </p:tgtEl>
                                      </p:cBhvr>
                                    </p:animEffect>
                                  </p:childTnLst>
                                </p:cTn>
                              </p:par>
                            </p:childTnLst>
                          </p:cTn>
                        </p:par>
                        <p:par>
                          <p:cTn id="8" fill="hold" nodeType="afterGroup">
                            <p:stCondLst>
                              <p:cond delay="2000"/>
                            </p:stCondLst>
                            <p:childTnLst>
                              <p:par>
                                <p:cTn id="9" presetID="22" presetClass="entr" presetSubtype="8" fill="hold" grpId="0" nodeType="afterEffect">
                                  <p:stCondLst>
                                    <p:cond delay="10000"/>
                                  </p:stCondLst>
                                  <p:childTnLst>
                                    <p:set>
                                      <p:cBhvr>
                                        <p:cTn id="10" dur="1" fill="hold">
                                          <p:stCondLst>
                                            <p:cond delay="0"/>
                                          </p:stCondLst>
                                        </p:cTn>
                                        <p:tgtEl>
                                          <p:spTgt spid="138248"/>
                                        </p:tgtEl>
                                        <p:attrNameLst>
                                          <p:attrName>style.visibility</p:attrName>
                                        </p:attrNameLst>
                                      </p:cBhvr>
                                      <p:to>
                                        <p:strVal val="visible"/>
                                      </p:to>
                                    </p:set>
                                    <p:animEffect transition="in" filter="wipe(left)">
                                      <p:cBhvr>
                                        <p:cTn id="11" dur="2000"/>
                                        <p:tgtEl>
                                          <p:spTgt spid="138248"/>
                                        </p:tgtEl>
                                      </p:cBhvr>
                                    </p:animEffect>
                                  </p:childTnLst>
                                </p:cTn>
                              </p:par>
                            </p:childTnLst>
                          </p:cTn>
                        </p:par>
                        <p:par>
                          <p:cTn id="12" fill="hold" nodeType="afterGroup">
                            <p:stCondLst>
                              <p:cond delay="14000"/>
                            </p:stCondLst>
                            <p:childTnLst>
                              <p:par>
                                <p:cTn id="13" presetID="22" presetClass="entr" presetSubtype="8" fill="hold" grpId="0" nodeType="afterEffect">
                                  <p:stCondLst>
                                    <p:cond delay="1000"/>
                                  </p:stCondLst>
                                  <p:childTnLst>
                                    <p:set>
                                      <p:cBhvr>
                                        <p:cTn id="14" dur="1" fill="hold">
                                          <p:stCondLst>
                                            <p:cond delay="0"/>
                                          </p:stCondLst>
                                        </p:cTn>
                                        <p:tgtEl>
                                          <p:spTgt spid="138247"/>
                                        </p:tgtEl>
                                        <p:attrNameLst>
                                          <p:attrName>style.visibility</p:attrName>
                                        </p:attrNameLst>
                                      </p:cBhvr>
                                      <p:to>
                                        <p:strVal val="visible"/>
                                      </p:to>
                                    </p:set>
                                    <p:animEffect transition="in" filter="wipe(left)">
                                      <p:cBhvr>
                                        <p:cTn id="15" dur="1000"/>
                                        <p:tgtEl>
                                          <p:spTgt spid="138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7" grpId="0"/>
      <p:bldP spid="138248" grpId="0"/>
      <p:bldP spid="138250" grpId="0"/>
    </p:bld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7346" name="Picture 3" descr="C:\Documents and Settings\General\Escritorio\Vigo A Guardia\A Guarda 3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813" y="161925"/>
            <a:ext cx="8140700"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57347" name="Rectangle 5"/>
          <p:cNvSpPr>
            <a:spLocks noGrp="1" noChangeArrowheads="1"/>
          </p:cNvSpPr>
          <p:nvPr>
            <p:ph type="title" idx="4294967295"/>
          </p:nvPr>
        </p:nvSpPr>
        <p:spPr>
          <a:xfrm>
            <a:off x="838200" y="6329363"/>
            <a:ext cx="7620000" cy="304800"/>
          </a:xfrm>
        </p:spPr>
        <p:txBody>
          <a:bodyPr/>
          <a:lstStyle/>
          <a:p>
            <a:pPr>
              <a:spcBef>
                <a:spcPts val="500"/>
              </a:spcBef>
              <a:spcAft>
                <a:spcPts val="500"/>
              </a:spcAft>
            </a:pPr>
            <a:r>
              <a:rPr lang="es-ES_tradnl" sz="1200" b="1" i="1" smtClean="0">
                <a:solidFill>
                  <a:schemeClr val="bg1"/>
                </a:solidFill>
                <a:latin typeface="Calibri" pitchFamily="34" charset="0"/>
              </a:rPr>
              <a:t>el pueblo se caracteriza por las típicas casas de marineros, estrechas, de varios pisos y de colores vivos.</a:t>
            </a:r>
            <a:endParaRPr lang="es-ES_tradnl" sz="1200" b="1" i="1" smtClean="0">
              <a:solidFill>
                <a:schemeClr val="bg1"/>
              </a:solidFill>
              <a:latin typeface="Galant" pitchFamily="2" charset="0"/>
            </a:endParaRPr>
          </a:p>
        </p:txBody>
      </p:sp>
    </p:spTree>
  </p:cSld>
  <p:clrMapOvr>
    <a:masterClrMapping/>
  </p:clrMapOvr>
  <p:transition spd="slow" advTm="8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57347"/>
                                        </p:tgtEl>
                                        <p:attrNameLst>
                                          <p:attrName>style.visibility</p:attrName>
                                        </p:attrNameLst>
                                      </p:cBhvr>
                                      <p:to>
                                        <p:strVal val="visible"/>
                                      </p:to>
                                    </p:set>
                                    <p:anim calcmode="lin" valueType="num">
                                      <p:cBhvr additive="base">
                                        <p:cTn id="7" dur="500" fill="hold"/>
                                        <p:tgtEl>
                                          <p:spTgt spid="57347"/>
                                        </p:tgtEl>
                                        <p:attrNameLst>
                                          <p:attrName>ppt_x</p:attrName>
                                        </p:attrNameLst>
                                      </p:cBhvr>
                                      <p:tavLst>
                                        <p:tav tm="0">
                                          <p:val>
                                            <p:strVal val="1+#ppt_w/2"/>
                                          </p:val>
                                        </p:tav>
                                        <p:tav tm="100000">
                                          <p:val>
                                            <p:strVal val="#ppt_x"/>
                                          </p:val>
                                        </p:tav>
                                      </p:tavLst>
                                    </p:anim>
                                    <p:anim calcmode="lin" valueType="num">
                                      <p:cBhvr additive="base">
                                        <p:cTn id="8" dur="500" fill="hold"/>
                                        <p:tgtEl>
                                          <p:spTgt spid="573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autoUpdateAnimBg="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General\Escritorio\Vigo A Guardia\A Guarda 3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6850"/>
            <a:ext cx="8140700"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58371" name="Rectangle 3"/>
          <p:cNvSpPr>
            <a:spLocks noChangeArrowheads="1"/>
          </p:cNvSpPr>
          <p:nvPr/>
        </p:nvSpPr>
        <p:spPr bwMode="auto">
          <a:xfrm>
            <a:off x="381000" y="6292850"/>
            <a:ext cx="84582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nchor="ctr"/>
          <a:lstStyle/>
          <a:p>
            <a:pPr algn="ctr" eaLnBrk="0" hangingPunct="0">
              <a:spcBef>
                <a:spcPts val="500"/>
              </a:spcBef>
              <a:spcAft>
                <a:spcPts val="500"/>
              </a:spcAft>
            </a:pPr>
            <a:r>
              <a:rPr lang="es-ES_tradnl" sz="1200" b="1" i="1">
                <a:solidFill>
                  <a:schemeClr val="bg1"/>
                </a:solidFill>
                <a:latin typeface="Calibri" pitchFamily="34" charset="0"/>
              </a:rPr>
              <a:t>el puerto es un lugar para visitar el conocido como dique de los "navegantes" que fue construido en el siglo XX. Aquí es donde se puede observar la tarea de los marineros con sus embarcaciones y aparejos, así como la curiosa subasta de pescado en su lonja</a:t>
            </a:r>
          </a:p>
        </p:txBody>
      </p:sp>
    </p:spTree>
  </p:cSld>
  <p:clrMapOvr>
    <a:masterClrMapping/>
  </p:clrMapOvr>
  <p:transition spd="slow" advTm="10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58371"/>
                                        </p:tgtEl>
                                        <p:attrNameLst>
                                          <p:attrName>style.visibility</p:attrName>
                                        </p:attrNameLst>
                                      </p:cBhvr>
                                      <p:to>
                                        <p:strVal val="visible"/>
                                      </p:to>
                                    </p:set>
                                    <p:animEffect transition="in" filter="barn(outVertical)">
                                      <p:cBhvr>
                                        <p:cTn id="7"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autoUpdateAnimBg="0"/>
    </p:bld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9394" name="Picture 5" descr="C:\Documents and Settings\General\Escritorio\Vigo A Guardia\A_Guarda_(Pontevedr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6850"/>
            <a:ext cx="8112125"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59395" name="Rectangle 7"/>
          <p:cNvSpPr>
            <a:spLocks noChangeArrowheads="1"/>
          </p:cNvSpPr>
          <p:nvPr/>
        </p:nvSpPr>
        <p:spPr bwMode="auto">
          <a:xfrm>
            <a:off x="304800" y="6365875"/>
            <a:ext cx="8458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Desde </a:t>
            </a:r>
            <a:r>
              <a:rPr lang="es-ES" sz="1200" b="1" i="1">
                <a:solidFill>
                  <a:srgbClr val="FFFF00"/>
                </a:solidFill>
                <a:latin typeface="Calibri" pitchFamily="34" charset="0"/>
              </a:rPr>
              <a:t>A Guarda</a:t>
            </a:r>
            <a:r>
              <a:rPr lang="es-ES" sz="1200" b="1" i="1">
                <a:solidFill>
                  <a:schemeClr val="bg1"/>
                </a:solidFill>
                <a:latin typeface="Calibri" pitchFamily="34" charset="0"/>
              </a:rPr>
              <a:t> subiremos al monte </a:t>
            </a:r>
            <a:r>
              <a:rPr lang="es-ES" sz="1200" b="1" i="1">
                <a:solidFill>
                  <a:srgbClr val="FFFF00"/>
                </a:solidFill>
                <a:latin typeface="Calibri" pitchFamily="34" charset="0"/>
              </a:rPr>
              <a:t>Santa Tegra </a:t>
            </a:r>
            <a:r>
              <a:rPr lang="es-ES" sz="1200" b="1" i="1">
                <a:solidFill>
                  <a:schemeClr val="bg1"/>
                </a:solidFill>
                <a:latin typeface="Calibri" pitchFamily="34" charset="0"/>
              </a:rPr>
              <a:t>y d</a:t>
            </a:r>
            <a:r>
              <a:rPr lang="es-ES_tradnl" sz="1200" b="1" i="1">
                <a:solidFill>
                  <a:schemeClr val="bg1"/>
                </a:solidFill>
                <a:latin typeface="Calibri" pitchFamily="34" charset="0"/>
              </a:rPr>
              <a:t>esde la cumbre de </a:t>
            </a:r>
            <a:r>
              <a:rPr lang="es-ES_tradnl" sz="1200" b="1" i="1">
                <a:solidFill>
                  <a:srgbClr val="FFFF00"/>
                </a:solidFill>
                <a:latin typeface="Calibri" pitchFamily="34" charset="0"/>
              </a:rPr>
              <a:t>San Francisco,</a:t>
            </a:r>
            <a:r>
              <a:rPr lang="es-ES_tradnl" sz="1200" b="1" i="1">
                <a:solidFill>
                  <a:schemeClr val="bg1"/>
                </a:solidFill>
                <a:latin typeface="Calibri" pitchFamily="34" charset="0"/>
              </a:rPr>
              <a:t> a 341 mts de altitud, observaremos el estuario del río </a:t>
            </a:r>
            <a:r>
              <a:rPr lang="es-ES_tradnl" sz="1200" b="1" i="1">
                <a:solidFill>
                  <a:srgbClr val="FFFF00"/>
                </a:solidFill>
                <a:latin typeface="Calibri" pitchFamily="34" charset="0"/>
              </a:rPr>
              <a:t>Miño </a:t>
            </a:r>
            <a:r>
              <a:rPr lang="es-ES_tradnl" sz="1200" b="1" i="1">
                <a:solidFill>
                  <a:schemeClr val="bg1"/>
                </a:solidFill>
                <a:latin typeface="Calibri" pitchFamily="34" charset="0"/>
              </a:rPr>
              <a:t>en el </a:t>
            </a:r>
            <a:r>
              <a:rPr lang="es-ES_tradnl" sz="1200" b="1" i="1">
                <a:solidFill>
                  <a:srgbClr val="FFFF00"/>
                </a:solidFill>
                <a:latin typeface="Calibri" pitchFamily="34" charset="0"/>
              </a:rPr>
              <a:t>Océano Atlántico</a:t>
            </a:r>
            <a:r>
              <a:rPr lang="es-ES_tradnl" sz="1200" b="1" i="1">
                <a:solidFill>
                  <a:schemeClr val="bg1"/>
                </a:solidFill>
                <a:latin typeface="Calibri" pitchFamily="34" charset="0"/>
              </a:rPr>
              <a:t> y las tierras vecinas de </a:t>
            </a:r>
            <a:r>
              <a:rPr lang="es-ES_tradnl" sz="1200" b="1" i="1">
                <a:solidFill>
                  <a:srgbClr val="FF9900"/>
                </a:solidFill>
                <a:latin typeface="Calibri" pitchFamily="34" charset="0"/>
              </a:rPr>
              <a:t>Portugal</a:t>
            </a:r>
            <a:r>
              <a:rPr lang="es-ES_tradnl" sz="1200" b="1" i="1">
                <a:solidFill>
                  <a:schemeClr val="bg1"/>
                </a:solidFill>
                <a:latin typeface="Calibri" pitchFamily="34" charset="0"/>
              </a:rPr>
              <a:t>  al otro lado del río</a:t>
            </a:r>
            <a:endParaRPr lang="es-ES_tradnl" sz="4400">
              <a:solidFill>
                <a:schemeClr val="tx1"/>
              </a:solidFill>
              <a:latin typeface="Calibri" pitchFamily="34" charset="0"/>
            </a:endParaRPr>
          </a:p>
        </p:txBody>
      </p:sp>
      <p:sp>
        <p:nvSpPr>
          <p:cNvPr id="64520" name="Rectangle 8"/>
          <p:cNvSpPr>
            <a:spLocks noGrp="1" noChangeArrowheads="1"/>
          </p:cNvSpPr>
          <p:nvPr>
            <p:ph type="title" idx="4294967295"/>
          </p:nvPr>
        </p:nvSpPr>
        <p:spPr>
          <a:xfrm>
            <a:off x="3886200" y="1219200"/>
            <a:ext cx="1066800" cy="152400"/>
          </a:xfrm>
        </p:spPr>
        <p:txBody>
          <a:bodyPr/>
          <a:lstStyle/>
          <a:p>
            <a:r>
              <a:rPr lang="es-ES_tradnl" sz="1400" b="1" i="1" smtClean="0">
                <a:solidFill>
                  <a:srgbClr val="FF9900"/>
                </a:solidFill>
              </a:rPr>
              <a:t>Portugal</a:t>
            </a:r>
            <a:endParaRPr lang="es-ES_tradnl" smtClean="0"/>
          </a:p>
        </p:txBody>
      </p:sp>
      <p:sp>
        <p:nvSpPr>
          <p:cNvPr id="59397" name="Rectangle 8"/>
          <p:cNvSpPr>
            <a:spLocks noChangeArrowheads="1"/>
          </p:cNvSpPr>
          <p:nvPr/>
        </p:nvSpPr>
        <p:spPr bwMode="auto">
          <a:xfrm>
            <a:off x="4800600" y="4038600"/>
            <a:ext cx="1371600" cy="1524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0" hangingPunct="0"/>
            <a:r>
              <a:rPr lang="es-ES_tradnl" sz="1400" b="1" i="1">
                <a:solidFill>
                  <a:srgbClr val="FFFF00"/>
                </a:solidFill>
                <a:latin typeface="Calibri" pitchFamily="34" charset="0"/>
              </a:rPr>
              <a:t>Castro da Forca</a:t>
            </a:r>
            <a:endParaRPr lang="es-ES_tradnl" b="1" i="1">
              <a:solidFill>
                <a:srgbClr val="FFFF00"/>
              </a:solidFill>
              <a:latin typeface="Calibri" pitchFamily="34" charset="0"/>
            </a:endParaRPr>
          </a:p>
        </p:txBody>
      </p:sp>
      <p:sp>
        <p:nvSpPr>
          <p:cNvPr id="59398" name="Line 6"/>
          <p:cNvSpPr>
            <a:spLocks noChangeShapeType="1"/>
          </p:cNvSpPr>
          <p:nvPr/>
        </p:nvSpPr>
        <p:spPr bwMode="auto">
          <a:xfrm flipH="1">
            <a:off x="4038600" y="4114800"/>
            <a:ext cx="838200" cy="0"/>
          </a:xfrm>
          <a:prstGeom prst="line">
            <a:avLst/>
          </a:prstGeom>
          <a:noFill/>
          <a:ln w="19050">
            <a:solidFill>
              <a:srgbClr val="FFFF00"/>
            </a:solidFill>
            <a:round/>
            <a:headEnd/>
            <a:tailEnd type="triangle" w="sm" len="sm"/>
          </a:ln>
          <a:extLst>
            <a:ext uri="{909E8E84-426E-40DD-AFC4-6F175D3DCCD1}">
              <a14:hiddenFill xmlns:a14="http://schemas.microsoft.com/office/drawing/2010/main">
                <a:noFill/>
              </a14:hiddenFill>
            </a:ext>
          </a:extLst>
        </p:spPr>
        <p:txBody>
          <a:bodyPr wrap="none" anchor="ctr"/>
          <a:lstStyle/>
          <a:p>
            <a:endParaRPr lang="es-ES"/>
          </a:p>
        </p:txBody>
      </p:sp>
    </p:spTree>
  </p:cSld>
  <p:clrMapOvr>
    <a:masterClrMapping/>
  </p:clrMapOvr>
  <p:transition spd="slow" advTm="22416">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59395"/>
                                        </p:tgtEl>
                                        <p:attrNameLst>
                                          <p:attrName>style.visibility</p:attrName>
                                        </p:attrNameLst>
                                      </p:cBhvr>
                                      <p:to>
                                        <p:strVal val="visible"/>
                                      </p:to>
                                    </p:set>
                                    <p:anim calcmode="lin" valueType="num">
                                      <p:cBhvr additive="base">
                                        <p:cTn id="7" dur="500" fill="hold"/>
                                        <p:tgtEl>
                                          <p:spTgt spid="59395"/>
                                        </p:tgtEl>
                                        <p:attrNameLst>
                                          <p:attrName>ppt_x</p:attrName>
                                        </p:attrNameLst>
                                      </p:cBhvr>
                                      <p:tavLst>
                                        <p:tav tm="0">
                                          <p:val>
                                            <p:strVal val="1+#ppt_w/2"/>
                                          </p:val>
                                        </p:tav>
                                        <p:tav tm="100000">
                                          <p:val>
                                            <p:strVal val="#ppt_x"/>
                                          </p:val>
                                        </p:tav>
                                      </p:tavLst>
                                    </p:anim>
                                    <p:anim calcmode="lin" valueType="num">
                                      <p:cBhvr additive="base">
                                        <p:cTn id="8" dur="500" fill="hold"/>
                                        <p:tgtEl>
                                          <p:spTgt spid="5939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 presetClass="entr" presetSubtype="32" fill="hold" grpId="0" nodeType="afterEffect">
                                  <p:stCondLst>
                                    <p:cond delay="10000"/>
                                  </p:stCondLst>
                                  <p:childTnLst>
                                    <p:set>
                                      <p:cBhvr>
                                        <p:cTn id="11" dur="1" fill="hold">
                                          <p:stCondLst>
                                            <p:cond delay="0"/>
                                          </p:stCondLst>
                                        </p:cTn>
                                        <p:tgtEl>
                                          <p:spTgt spid="64520"/>
                                        </p:tgtEl>
                                        <p:attrNameLst>
                                          <p:attrName>style.visibility</p:attrName>
                                        </p:attrNameLst>
                                      </p:cBhvr>
                                      <p:to>
                                        <p:strVal val="visible"/>
                                      </p:to>
                                    </p:set>
                                    <p:animEffect transition="in" filter="box(out)">
                                      <p:cBhvr>
                                        <p:cTn id="12" dur="500"/>
                                        <p:tgtEl>
                                          <p:spTgt spid="64520"/>
                                        </p:tgtEl>
                                      </p:cBhvr>
                                    </p:animEffect>
                                  </p:childTnLst>
                                </p:cTn>
                              </p:par>
                            </p:childTnLst>
                          </p:cTn>
                        </p:par>
                        <p:par>
                          <p:cTn id="13" fill="hold" nodeType="afterGroup">
                            <p:stCondLst>
                              <p:cond delay="11000"/>
                            </p:stCondLst>
                            <p:childTnLst>
                              <p:par>
                                <p:cTn id="14" presetID="22" presetClass="entr" presetSubtype="8" fill="hold" grpId="0" nodeType="afterEffect">
                                  <p:stCondLst>
                                    <p:cond delay="1000"/>
                                  </p:stCondLst>
                                  <p:childTnLst>
                                    <p:set>
                                      <p:cBhvr>
                                        <p:cTn id="15" dur="1" fill="hold">
                                          <p:stCondLst>
                                            <p:cond delay="0"/>
                                          </p:stCondLst>
                                        </p:cTn>
                                        <p:tgtEl>
                                          <p:spTgt spid="59397"/>
                                        </p:tgtEl>
                                        <p:attrNameLst>
                                          <p:attrName>style.visibility</p:attrName>
                                        </p:attrNameLst>
                                      </p:cBhvr>
                                      <p:to>
                                        <p:strVal val="visible"/>
                                      </p:to>
                                    </p:set>
                                    <p:animEffect transition="in" filter="wipe(left)">
                                      <p:cBhvr>
                                        <p:cTn id="16" dur="500"/>
                                        <p:tgtEl>
                                          <p:spTgt spid="59397"/>
                                        </p:tgtEl>
                                      </p:cBhvr>
                                    </p:animEffect>
                                  </p:childTnLst>
                                </p:cTn>
                              </p:par>
                            </p:childTnLst>
                          </p:cTn>
                        </p:par>
                        <p:par>
                          <p:cTn id="17" fill="hold" nodeType="afterGroup">
                            <p:stCondLst>
                              <p:cond delay="12500"/>
                            </p:stCondLst>
                            <p:childTnLst>
                              <p:par>
                                <p:cTn id="18" presetID="22" presetClass="entr" presetSubtype="2" fill="hold" grpId="0" nodeType="afterEffect">
                                  <p:stCondLst>
                                    <p:cond delay="0"/>
                                  </p:stCondLst>
                                  <p:childTnLst>
                                    <p:set>
                                      <p:cBhvr>
                                        <p:cTn id="19" dur="1" fill="hold">
                                          <p:stCondLst>
                                            <p:cond delay="0"/>
                                          </p:stCondLst>
                                        </p:cTn>
                                        <p:tgtEl>
                                          <p:spTgt spid="59398"/>
                                        </p:tgtEl>
                                        <p:attrNameLst>
                                          <p:attrName>style.visibility</p:attrName>
                                        </p:attrNameLst>
                                      </p:cBhvr>
                                      <p:to>
                                        <p:strVal val="visible"/>
                                      </p:to>
                                    </p:set>
                                    <p:animEffect transition="in" filter="wipe(right)">
                                      <p:cBhvr>
                                        <p:cTn id="20" dur="500"/>
                                        <p:tgtEl>
                                          <p:spTgt spid="593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autoUpdateAnimBg="0"/>
      <p:bldP spid="64520" grpId="0" autoUpdateAnimBg="0"/>
      <p:bldP spid="59397" grpId="0" animBg="1" autoUpdateAnimBg="0"/>
      <p:bldP spid="5939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4" descr="C:\Documents and Settings\General\Escritorio\Vigo A Guardia\A Guarda-Monte Santa Tecla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6850"/>
            <a:ext cx="8132763"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60420" name="Rectangle 5"/>
          <p:cNvSpPr>
            <a:spLocks noChangeArrowheads="1"/>
          </p:cNvSpPr>
          <p:nvPr/>
        </p:nvSpPr>
        <p:spPr bwMode="auto">
          <a:xfrm>
            <a:off x="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En esste monte </a:t>
            </a:r>
            <a:r>
              <a:rPr lang="es-ES_tradnl" sz="1200" b="1" i="1">
                <a:solidFill>
                  <a:schemeClr val="bg1"/>
                </a:solidFill>
                <a:latin typeface="Calibri" pitchFamily="34" charset="0"/>
              </a:rPr>
              <a:t>fue descubierto en 1913, a raíz de la apertura de la carretera de subida al monte, un </a:t>
            </a:r>
            <a:r>
              <a:rPr lang="es-ES_tradnl" sz="1200" b="1" i="1">
                <a:solidFill>
                  <a:srgbClr val="FF9900"/>
                </a:solidFill>
                <a:latin typeface="Calibri" pitchFamily="34" charset="0"/>
              </a:rPr>
              <a:t>poblado Galaico -Romano,</a:t>
            </a:r>
            <a:br>
              <a:rPr lang="es-ES_tradnl" sz="1200" b="1" i="1">
                <a:solidFill>
                  <a:srgbClr val="FF9900"/>
                </a:solidFill>
                <a:latin typeface="Calibri" pitchFamily="34" charset="0"/>
              </a:rPr>
            </a:br>
            <a:r>
              <a:rPr lang="es-ES_tradnl" sz="1200" b="1" i="1">
                <a:solidFill>
                  <a:schemeClr val="bg1"/>
                </a:solidFill>
                <a:latin typeface="Calibri" pitchFamily="34" charset="0"/>
              </a:rPr>
              <a:t>si bien hallazgos anteriores ya confirmaban su existencia.</a:t>
            </a:r>
          </a:p>
        </p:txBody>
      </p:sp>
    </p:spTree>
  </p:cSld>
  <p:clrMapOvr>
    <a:masterClrMapping/>
  </p:clrMapOvr>
  <p:transition spd="slow" advTm="15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60420"/>
                                        </p:tgtEl>
                                        <p:attrNameLst>
                                          <p:attrName>style.visibility</p:attrName>
                                        </p:attrNameLst>
                                      </p:cBhvr>
                                      <p:to>
                                        <p:strVal val="visible"/>
                                      </p:to>
                                    </p:set>
                                    <p:animEffect transition="in" filter="barn(outVertical)">
                                      <p:cBhvr>
                                        <p:cTn id="7" dur="500"/>
                                        <p:tgtEl>
                                          <p:spTgt spid="604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0" grpId="0" autoUpdateAnimBg="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General\Escritorio\santa_tegra_8_20081006_157949415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228600"/>
            <a:ext cx="8367713" cy="5556250"/>
          </a:xfrm>
          <a:prstGeom prst="rect">
            <a:avLst/>
          </a:prstGeom>
          <a:noFill/>
          <a:ln w="79375">
            <a:solidFill>
              <a:srgbClr val="000080"/>
            </a:solidFill>
            <a:miter lim="800000"/>
            <a:headEnd/>
            <a:tailEnd/>
          </a:ln>
          <a:extLst>
            <a:ext uri="{909E8E84-426E-40DD-AFC4-6F175D3DCCD1}">
              <a14:hiddenFill xmlns:a14="http://schemas.microsoft.com/office/drawing/2010/main">
                <a:solidFill>
                  <a:srgbClr val="FFFFFF"/>
                </a:solidFill>
              </a14:hiddenFill>
            </a:ext>
          </a:extLst>
        </p:spPr>
      </p:pic>
      <p:sp>
        <p:nvSpPr>
          <p:cNvPr id="61443" name="Rectangle 3"/>
          <p:cNvSpPr>
            <a:spLocks noChangeArrowheads="1"/>
          </p:cNvSpPr>
          <p:nvPr/>
        </p:nvSpPr>
        <p:spPr bwMode="auto">
          <a:xfrm>
            <a:off x="381000" y="5945188"/>
            <a:ext cx="8534400"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p>
            <a:pPr algn="ctr" eaLnBrk="0" hangingPunct="0">
              <a:spcBef>
                <a:spcPts val="500"/>
              </a:spcBef>
              <a:spcAft>
                <a:spcPts val="500"/>
              </a:spcAft>
            </a:pPr>
            <a:r>
              <a:rPr lang="es-ES_tradnl" sz="1200" b="1" i="1">
                <a:solidFill>
                  <a:schemeClr val="bg1"/>
                </a:solidFill>
                <a:latin typeface="Calibri" pitchFamily="34" charset="0"/>
              </a:rPr>
              <a:t>Al comienzo de la ascensión al monte esta el </a:t>
            </a:r>
            <a:r>
              <a:rPr lang="es-ES_tradnl" sz="1200" b="1" i="1">
                <a:solidFill>
                  <a:srgbClr val="FFFF00"/>
                </a:solidFill>
                <a:latin typeface="Calibri" pitchFamily="34" charset="0"/>
              </a:rPr>
              <a:t>Castro da Forca,</a:t>
            </a:r>
            <a:r>
              <a:rPr lang="es-ES_tradnl" sz="1200" b="1" i="1">
                <a:solidFill>
                  <a:schemeClr val="bg1"/>
                </a:solidFill>
                <a:latin typeface="Calibri" pitchFamily="34" charset="0"/>
              </a:rPr>
              <a:t> donde se hallaron muros, viviendas circulares, piezas de cerámica monedas de plata, bronce y cobre etc...., de los siglos I a.C. al IV d.C. En el año1984, por iniciativa do </a:t>
            </a:r>
            <a:r>
              <a:rPr lang="es-ES_tradnl" sz="1200" b="1" i="1">
                <a:solidFill>
                  <a:srgbClr val="FF9900"/>
                </a:solidFill>
                <a:latin typeface="Calibri" pitchFamily="34" charset="0"/>
              </a:rPr>
              <a:t>Museo de Pontevedra</a:t>
            </a:r>
            <a:r>
              <a:rPr lang="es-ES_tradnl" sz="1200" b="1" i="1">
                <a:solidFill>
                  <a:schemeClr val="bg1"/>
                </a:solidFill>
                <a:latin typeface="Calibri" pitchFamily="34" charset="0"/>
              </a:rPr>
              <a:t> se realizaron nuevos trabajos que vinieron a confirmar que se trata de un castro poco romanizado que se remonta al siglo IV a.C. </a:t>
            </a:r>
          </a:p>
        </p:txBody>
      </p:sp>
    </p:spTree>
  </p:cSld>
  <p:clrMapOvr>
    <a:masterClrMapping/>
  </p:clrMapOvr>
  <p:transition spd="slow" advTm="19968">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61443"/>
                                        </p:tgtEl>
                                        <p:attrNameLst>
                                          <p:attrName>style.visibility</p:attrName>
                                        </p:attrNameLst>
                                      </p:cBhvr>
                                      <p:to>
                                        <p:strVal val="visible"/>
                                      </p:to>
                                    </p:set>
                                    <p:anim calcmode="lin" valueType="num">
                                      <p:cBhvr additive="base">
                                        <p:cTn id="7" dur="500" fill="hold"/>
                                        <p:tgtEl>
                                          <p:spTgt spid="61443"/>
                                        </p:tgtEl>
                                        <p:attrNameLst>
                                          <p:attrName>ppt_x</p:attrName>
                                        </p:attrNameLst>
                                      </p:cBhvr>
                                      <p:tavLst>
                                        <p:tav tm="0">
                                          <p:val>
                                            <p:strVal val="1+#ppt_w/2"/>
                                          </p:val>
                                        </p:tav>
                                        <p:tav tm="100000">
                                          <p:val>
                                            <p:strVal val="#ppt_x"/>
                                          </p:val>
                                        </p:tav>
                                      </p:tavLst>
                                    </p:anim>
                                    <p:anim calcmode="lin" valueType="num">
                                      <p:cBhvr additive="base">
                                        <p:cTn id="8" dur="500" fill="hold"/>
                                        <p:tgtEl>
                                          <p:spTgt spid="614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autoUpdateAnimBg="0"/>
    </p:bld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62466" name="Picture 3" descr="C:\Documents and Settings\General\Escritorio\Vigo A Guardia\A Guarda poblado celt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813" y="196850"/>
            <a:ext cx="8129587"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62467" name="Rectangle 5"/>
          <p:cNvSpPr>
            <a:spLocks noGrp="1" noChangeArrowheads="1"/>
          </p:cNvSpPr>
          <p:nvPr>
            <p:ph type="title" idx="4294967295"/>
          </p:nvPr>
        </p:nvSpPr>
        <p:spPr>
          <a:xfrm>
            <a:off x="533400" y="6210300"/>
            <a:ext cx="8153400" cy="611188"/>
          </a:xfrm>
        </p:spPr>
        <p:txBody>
          <a:bodyPr/>
          <a:lstStyle/>
          <a:p>
            <a:r>
              <a:rPr lang="es-ES_tradnl" sz="1200" b="1" i="1" smtClean="0">
                <a:solidFill>
                  <a:schemeClr val="bg1"/>
                </a:solidFill>
                <a:latin typeface="Calibri" pitchFamily="34" charset="0"/>
              </a:rPr>
              <a:t>El </a:t>
            </a:r>
            <a:r>
              <a:rPr lang="es-ES_tradnl" sz="1200" b="1" i="1" smtClean="0">
                <a:solidFill>
                  <a:srgbClr val="FF9900"/>
                </a:solidFill>
                <a:latin typeface="Calibri" pitchFamily="34" charset="0"/>
              </a:rPr>
              <a:t>poblado castreño-romano,</a:t>
            </a:r>
            <a:r>
              <a:rPr lang="es-ES_tradnl" sz="1200" b="1" i="1" smtClean="0">
                <a:solidFill>
                  <a:schemeClr val="bg1"/>
                </a:solidFill>
                <a:latin typeface="Calibri" pitchFamily="34" charset="0"/>
              </a:rPr>
              <a:t> tuvo su época de mayor esplendor entre el siglo I a.C. y el siglo I d.C cuando fue abandonado en su practica totalidad. </a:t>
            </a:r>
            <a:endParaRPr lang="es-ES_tradnl" sz="1200" b="1" i="1" smtClean="0">
              <a:solidFill>
                <a:schemeClr val="bg1"/>
              </a:solidFill>
              <a:latin typeface="Galant" pitchFamily="2" charset="0"/>
            </a:endParaRPr>
          </a:p>
        </p:txBody>
      </p:sp>
    </p:spTree>
  </p:cSld>
  <p:clrMapOvr>
    <a:masterClrMapping/>
  </p:clrMapOvr>
  <p:transition spd="slow" advTm="12432">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62467"/>
                                        </p:tgtEl>
                                        <p:attrNameLst>
                                          <p:attrName>style.visibility</p:attrName>
                                        </p:attrNameLst>
                                      </p:cBhvr>
                                      <p:to>
                                        <p:strVal val="visible"/>
                                      </p:to>
                                    </p:set>
                                    <p:animEffect transition="in" filter="barn(outVertical)">
                                      <p:cBhvr>
                                        <p:cTn id="7" dur="500"/>
                                        <p:tgtEl>
                                          <p:spTgt spid="624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General\Escritorio\Vigo A Guardia\Vigo A gua\43901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813" y="196850"/>
            <a:ext cx="8129587"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63491" name="Rectangle 3"/>
          <p:cNvSpPr>
            <a:spLocks noChangeArrowheads="1"/>
          </p:cNvSpPr>
          <p:nvPr/>
        </p:nvSpPr>
        <p:spPr bwMode="auto">
          <a:xfrm>
            <a:off x="304800" y="6210300"/>
            <a:ext cx="8610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200" b="1" i="1">
                <a:solidFill>
                  <a:schemeClr val="bg1"/>
                </a:solidFill>
                <a:latin typeface="Calibri" pitchFamily="34" charset="0"/>
              </a:rPr>
              <a:t>Por todo el monte se hallan petroglifos y grabados rupestres. </a:t>
            </a:r>
            <a:r>
              <a:rPr lang="es-ES_tradnl" sz="1200" b="1" i="1">
                <a:solidFill>
                  <a:schemeClr val="bg1"/>
                </a:solidFill>
                <a:latin typeface="Calibri" pitchFamily="34" charset="0"/>
              </a:rPr>
              <a:t>El 70%  son </a:t>
            </a:r>
            <a:r>
              <a:rPr lang="es-ES" sz="1200" b="1" i="1">
                <a:solidFill>
                  <a:schemeClr val="bg1"/>
                </a:solidFill>
                <a:latin typeface="Calibri" pitchFamily="34" charset="0"/>
              </a:rPr>
              <a:t>viviendas circulares y solo el 18% ovaladas. </a:t>
            </a:r>
            <a:r>
              <a:rPr lang="es-ES_tradnl" sz="1200" b="1" i="1">
                <a:solidFill>
                  <a:schemeClr val="bg1"/>
                </a:solidFill>
                <a:latin typeface="Calibri" pitchFamily="34" charset="0"/>
              </a:rPr>
              <a:t>Debe completarse la estancia en este lugar con la visita al </a:t>
            </a:r>
            <a:r>
              <a:rPr lang="es-ES_tradnl" sz="1200" b="1" i="1">
                <a:solidFill>
                  <a:srgbClr val="FF9900"/>
                </a:solidFill>
                <a:latin typeface="Calibri" pitchFamily="34" charset="0"/>
              </a:rPr>
              <a:t>Museo,</a:t>
            </a:r>
            <a:r>
              <a:rPr lang="es-ES_tradnl" sz="1200" b="1" i="1">
                <a:solidFill>
                  <a:schemeClr val="bg1"/>
                </a:solidFill>
                <a:latin typeface="Calibri" pitchFamily="34" charset="0"/>
              </a:rPr>
              <a:t> en el que se exponen restos arqueológicos hallados en el mismo monte.</a:t>
            </a:r>
            <a:endParaRPr lang="es-ES_tradnl" sz="4400">
              <a:solidFill>
                <a:schemeClr val="tx1"/>
              </a:solidFill>
              <a:latin typeface="Calibri" pitchFamily="34" charset="0"/>
            </a:endParaRPr>
          </a:p>
        </p:txBody>
      </p:sp>
    </p:spTree>
  </p:cSld>
  <p:clrMapOvr>
    <a:masterClrMapping/>
  </p:clrMapOvr>
  <p:transition spd="slow" advTm="16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63491"/>
                                        </p:tgtEl>
                                        <p:attrNameLst>
                                          <p:attrName>style.visibility</p:attrName>
                                        </p:attrNameLst>
                                      </p:cBhvr>
                                      <p:to>
                                        <p:strVal val="visible"/>
                                      </p:to>
                                    </p:set>
                                    <p:anim calcmode="lin" valueType="num">
                                      <p:cBhvr additive="base">
                                        <p:cTn id="7" dur="500" fill="hold"/>
                                        <p:tgtEl>
                                          <p:spTgt spid="63491"/>
                                        </p:tgtEl>
                                        <p:attrNameLst>
                                          <p:attrName>ppt_x</p:attrName>
                                        </p:attrNameLst>
                                      </p:cBhvr>
                                      <p:tavLst>
                                        <p:tav tm="0">
                                          <p:val>
                                            <p:strVal val="1+#ppt_w/2"/>
                                          </p:val>
                                        </p:tav>
                                        <p:tav tm="100000">
                                          <p:val>
                                            <p:strVal val="#ppt_x"/>
                                          </p:val>
                                        </p:tav>
                                      </p:tavLst>
                                    </p:anim>
                                    <p:anim calcmode="lin" valueType="num">
                                      <p:cBhvr additive="base">
                                        <p:cTn id="8" dur="500" fill="hold"/>
                                        <p:tgtEl>
                                          <p:spTgt spid="634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autoUpdateAnimBg="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4" descr="C:\Documents and Settings\General\Escritorio\santa_tegra_5_20081006_166599419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6850"/>
            <a:ext cx="8129588" cy="6097588"/>
          </a:xfrm>
          <a:prstGeom prst="rect">
            <a:avLst/>
          </a:prstGeom>
          <a:noFill/>
          <a:ln w="76200">
            <a:solidFill>
              <a:srgbClr val="000080"/>
            </a:solidFill>
            <a:miter lim="800000"/>
            <a:headEnd/>
            <a:tailEnd/>
          </a:ln>
          <a:extLst>
            <a:ext uri="{909E8E84-426E-40DD-AFC4-6F175D3DCCD1}">
              <a14:hiddenFill xmlns:a14="http://schemas.microsoft.com/office/drawing/2010/main">
                <a:solidFill>
                  <a:srgbClr val="FFFFFF"/>
                </a:solidFill>
              </a14:hiddenFill>
            </a:ext>
          </a:extLst>
        </p:spPr>
      </p:pic>
      <p:sp>
        <p:nvSpPr>
          <p:cNvPr id="64515" name="Rectangle 5"/>
          <p:cNvSpPr>
            <a:spLocks noChangeArrowheads="1"/>
          </p:cNvSpPr>
          <p:nvPr/>
        </p:nvSpPr>
        <p:spPr bwMode="auto">
          <a:xfrm>
            <a:off x="533400" y="6249988"/>
            <a:ext cx="8229600"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p>
            <a:pPr algn="ctr" eaLnBrk="0" hangingPunct="0">
              <a:spcBef>
                <a:spcPts val="500"/>
              </a:spcBef>
              <a:spcAft>
                <a:spcPts val="500"/>
              </a:spcAft>
            </a:pPr>
            <a:r>
              <a:rPr lang="es-ES_tradnl" sz="1200" b="1" i="1">
                <a:solidFill>
                  <a:schemeClr val="bg1"/>
                </a:solidFill>
                <a:latin typeface="Calibri" pitchFamily="34" charset="0"/>
              </a:rPr>
              <a:t>Las vivendas constan en general de un vestíbulo en el que suele haber un horno, en otras se encuentra en el interior, incrustado en la pared. Como elementos mas importantes, podemos destacar la </a:t>
            </a:r>
            <a:r>
              <a:rPr lang="es-ES_tradnl" sz="1200" b="1" i="1">
                <a:solidFill>
                  <a:srgbClr val="FF9900"/>
                </a:solidFill>
                <a:latin typeface="Calibri" pitchFamily="34" charset="0"/>
              </a:rPr>
              <a:t>“lareira”</a:t>
            </a:r>
            <a:r>
              <a:rPr lang="es-ES_tradnl" sz="1200" b="1" i="1">
                <a:solidFill>
                  <a:schemeClr val="bg1"/>
                </a:solidFill>
                <a:latin typeface="Calibri" pitchFamily="34" charset="0"/>
              </a:rPr>
              <a:t> formada por una losa plana horizontal y tres levemente arqueadas, con bancos corridos y con la cubierta vegetal. </a:t>
            </a:r>
            <a:endParaRPr lang="es-ES_tradnl">
              <a:solidFill>
                <a:schemeClr val="bg1"/>
              </a:solidFill>
              <a:latin typeface="Calibri" pitchFamily="34" charset="0"/>
            </a:endParaRPr>
          </a:p>
        </p:txBody>
      </p:sp>
    </p:spTree>
  </p:cSld>
  <p:clrMapOvr>
    <a:masterClrMapping/>
  </p:clrMapOvr>
  <p:transition spd="slow" advTm="19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64515"/>
                                        </p:tgtEl>
                                        <p:attrNameLst>
                                          <p:attrName>style.visibility</p:attrName>
                                        </p:attrNameLst>
                                      </p:cBhvr>
                                      <p:to>
                                        <p:strVal val="visible"/>
                                      </p:to>
                                    </p:set>
                                    <p:animEffect transition="in" filter="barn(outVertical)">
                                      <p:cBhvr>
                                        <p:cTn id="7" dur="500"/>
                                        <p:tgtEl>
                                          <p:spTgt spid="645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5" grpId="0" autoUpdateAnimBg="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General\Escritorio\santa_tegra_19_20081006_16596999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93675"/>
            <a:ext cx="8507413" cy="5689600"/>
          </a:xfrm>
          <a:prstGeom prst="rect">
            <a:avLst/>
          </a:prstGeom>
          <a:noFill/>
          <a:ln w="76200">
            <a:solidFill>
              <a:srgbClr val="000080"/>
            </a:solidFill>
            <a:miter lim="800000"/>
            <a:headEnd/>
            <a:tailEnd/>
          </a:ln>
          <a:extLst>
            <a:ext uri="{909E8E84-426E-40DD-AFC4-6F175D3DCCD1}">
              <a14:hiddenFill xmlns:a14="http://schemas.microsoft.com/office/drawing/2010/main">
                <a:solidFill>
                  <a:srgbClr val="FFFFFF"/>
                </a:solidFill>
              </a14:hiddenFill>
            </a:ext>
          </a:extLst>
        </p:spPr>
      </p:pic>
      <p:sp>
        <p:nvSpPr>
          <p:cNvPr id="65539" name="Rectangle 3"/>
          <p:cNvSpPr>
            <a:spLocks noChangeArrowheads="1"/>
          </p:cNvSpPr>
          <p:nvPr/>
        </p:nvSpPr>
        <p:spPr bwMode="auto">
          <a:xfrm>
            <a:off x="228600" y="5937250"/>
            <a:ext cx="8610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p>
            <a:pPr algn="ctr" eaLnBrk="0" hangingPunct="0"/>
            <a:r>
              <a:rPr lang="es-ES_tradnl" sz="1200" b="1" i="1">
                <a:solidFill>
                  <a:schemeClr val="bg1"/>
                </a:solidFill>
                <a:latin typeface="Calibri" pitchFamily="34" charset="0"/>
              </a:rPr>
              <a:t>En el transcurso de la subida a la cima del </a:t>
            </a:r>
            <a:r>
              <a:rPr lang="es-ES_tradnl" sz="1200" b="1" i="1">
                <a:solidFill>
                  <a:srgbClr val="FFFF00"/>
                </a:solidFill>
                <a:latin typeface="Calibri" pitchFamily="34" charset="0"/>
              </a:rPr>
              <a:t>Monte Facho,</a:t>
            </a:r>
            <a:r>
              <a:rPr lang="es-ES_tradnl" sz="1200" b="1" i="1">
                <a:solidFill>
                  <a:schemeClr val="bg1"/>
                </a:solidFill>
                <a:latin typeface="Calibri" pitchFamily="34" charset="0"/>
              </a:rPr>
              <a:t> nos encontraremos también con dos </a:t>
            </a:r>
            <a:r>
              <a:rPr lang="es-ES_tradnl" sz="1200" b="1" i="1">
                <a:solidFill>
                  <a:srgbClr val="FF9900"/>
                </a:solidFill>
                <a:latin typeface="Calibri" pitchFamily="34" charset="0"/>
              </a:rPr>
              <a:t>Vía Crucis,</a:t>
            </a:r>
            <a:r>
              <a:rPr lang="es-ES_tradnl" sz="1200" b="1" i="1">
                <a:solidFill>
                  <a:schemeClr val="bg1"/>
                </a:solidFill>
                <a:latin typeface="Calibri" pitchFamily="34" charset="0"/>
              </a:rPr>
              <a:t> inspirados en cruces celtas de </a:t>
            </a:r>
            <a:r>
              <a:rPr lang="es-ES_tradnl" sz="1200" b="1" i="1">
                <a:solidFill>
                  <a:srgbClr val="FFFF00"/>
                </a:solidFill>
                <a:latin typeface="Calibri" pitchFamily="34" charset="0"/>
              </a:rPr>
              <a:t>Irlanda </a:t>
            </a:r>
            <a:r>
              <a:rPr lang="es-ES_tradnl" sz="1200" b="1" i="1">
                <a:solidFill>
                  <a:schemeClr val="bg1"/>
                </a:solidFill>
                <a:latin typeface="Calibri" pitchFamily="34" charset="0"/>
              </a:rPr>
              <a:t>y </a:t>
            </a:r>
            <a:r>
              <a:rPr lang="es-ES_tradnl" sz="1200" b="1" i="1">
                <a:solidFill>
                  <a:srgbClr val="FFFF00"/>
                </a:solidFill>
                <a:latin typeface="Calibri" pitchFamily="34" charset="0"/>
              </a:rPr>
              <a:t>Bretaña</a:t>
            </a:r>
            <a:r>
              <a:rPr lang="es-ES_tradnl" sz="1200" b="1" i="1">
                <a:solidFill>
                  <a:schemeClr val="bg1"/>
                </a:solidFill>
                <a:latin typeface="Calibri" pitchFamily="34" charset="0"/>
              </a:rPr>
              <a:t> y </a:t>
            </a:r>
            <a:r>
              <a:rPr lang="es-ES" sz="1200" b="1" i="1">
                <a:solidFill>
                  <a:schemeClr val="bg1"/>
                </a:solidFill>
                <a:latin typeface="Calibri" pitchFamily="34" charset="0"/>
              </a:rPr>
              <a:t>un crucero que recuerda la presencia franciscana en la desembocadura del </a:t>
            </a:r>
            <a:r>
              <a:rPr lang="es-ES" sz="1200" b="1" i="1">
                <a:solidFill>
                  <a:srgbClr val="FFFF00"/>
                </a:solidFill>
                <a:latin typeface="Calibri" pitchFamily="34" charset="0"/>
              </a:rPr>
              <a:t>Miño.</a:t>
            </a:r>
            <a:r>
              <a:rPr lang="es-ES" sz="1200" b="1" i="1">
                <a:solidFill>
                  <a:schemeClr val="bg1"/>
                </a:solidFill>
                <a:latin typeface="Calibri" pitchFamily="34" charset="0"/>
              </a:rPr>
              <a:t> Los monjes franciscanos habitaron la </a:t>
            </a:r>
            <a:r>
              <a:rPr lang="es-ES" sz="1200" b="1" i="1">
                <a:solidFill>
                  <a:srgbClr val="FFFF00"/>
                </a:solidFill>
                <a:latin typeface="Calibri" pitchFamily="34" charset="0"/>
              </a:rPr>
              <a:t>Insua,</a:t>
            </a:r>
            <a:r>
              <a:rPr lang="es-ES" sz="1200" b="1" i="1">
                <a:solidFill>
                  <a:schemeClr val="bg1"/>
                </a:solidFill>
                <a:latin typeface="Calibri" pitchFamily="34" charset="0"/>
              </a:rPr>
              <a:t> pequeña isla portuguesa en el centro de confluencia del </a:t>
            </a:r>
            <a:r>
              <a:rPr lang="es-ES" sz="1200" b="1" i="1">
                <a:solidFill>
                  <a:srgbClr val="FFFF00"/>
                </a:solidFill>
                <a:latin typeface="Calibri" pitchFamily="34" charset="0"/>
              </a:rPr>
              <a:t>Miño </a:t>
            </a:r>
            <a:r>
              <a:rPr lang="es-ES" sz="1200" b="1" i="1">
                <a:solidFill>
                  <a:schemeClr val="bg1"/>
                </a:solidFill>
                <a:latin typeface="Calibri" pitchFamily="34" charset="0"/>
              </a:rPr>
              <a:t>con el mar. </a:t>
            </a:r>
            <a:endParaRPr lang="es-ES_tradnl" sz="1200" b="1" i="1">
              <a:solidFill>
                <a:schemeClr val="bg1"/>
              </a:solidFill>
              <a:latin typeface="Calibri" pitchFamily="34" charset="0"/>
            </a:endParaRPr>
          </a:p>
        </p:txBody>
      </p:sp>
    </p:spTree>
  </p:cSld>
  <p:clrMapOvr>
    <a:masterClrMapping/>
  </p:clrMapOvr>
  <p:transition spd="slow" advTm="18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65539"/>
                                        </p:tgtEl>
                                        <p:attrNameLst>
                                          <p:attrName>style.visibility</p:attrName>
                                        </p:attrNameLst>
                                      </p:cBhvr>
                                      <p:to>
                                        <p:strVal val="visible"/>
                                      </p:to>
                                    </p:set>
                                    <p:anim calcmode="lin" valueType="num">
                                      <p:cBhvr additive="base">
                                        <p:cTn id="7" dur="500" fill="hold"/>
                                        <p:tgtEl>
                                          <p:spTgt spid="65539"/>
                                        </p:tgtEl>
                                        <p:attrNameLst>
                                          <p:attrName>ppt_x</p:attrName>
                                        </p:attrNameLst>
                                      </p:cBhvr>
                                      <p:tavLst>
                                        <p:tav tm="0">
                                          <p:val>
                                            <p:strVal val="1+#ppt_w/2"/>
                                          </p:val>
                                        </p:tav>
                                        <p:tav tm="100000">
                                          <p:val>
                                            <p:strVal val="#ppt_x"/>
                                          </p:val>
                                        </p:tav>
                                      </p:tavLst>
                                    </p:anim>
                                    <p:anim calcmode="lin" valueType="num">
                                      <p:cBhvr additive="base">
                                        <p:cTn id="8" dur="500" fill="hold"/>
                                        <p:tgtEl>
                                          <p:spTgt spid="655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autoUpdateAnimBg="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4" descr="C:\Documents and Settings\General\Escritorio\Vigo A Guardia\A Guarda-0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93675"/>
            <a:ext cx="8637587" cy="5762625"/>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147461" name="Rectangle 5"/>
          <p:cNvSpPr>
            <a:spLocks noChangeArrowheads="1"/>
          </p:cNvSpPr>
          <p:nvPr/>
        </p:nvSpPr>
        <p:spPr bwMode="auto">
          <a:xfrm>
            <a:off x="1981200" y="25146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400" b="1" i="1">
                <a:solidFill>
                  <a:schemeClr val="bg1"/>
                </a:solidFill>
              </a:rPr>
              <a:t>Portugal</a:t>
            </a:r>
            <a:endParaRPr lang="es-ES_tradnl" sz="4400">
              <a:solidFill>
                <a:schemeClr val="tx2"/>
              </a:solidFill>
            </a:endParaRPr>
          </a:p>
        </p:txBody>
      </p:sp>
      <p:sp>
        <p:nvSpPr>
          <p:cNvPr id="66565" name="Rectangle 6"/>
          <p:cNvSpPr>
            <a:spLocks noChangeArrowheads="1"/>
          </p:cNvSpPr>
          <p:nvPr/>
        </p:nvSpPr>
        <p:spPr bwMode="auto">
          <a:xfrm>
            <a:off x="304800" y="6130925"/>
            <a:ext cx="8610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p>
            <a:pPr algn="ctr" eaLnBrk="0" hangingPunct="0"/>
            <a:r>
              <a:rPr lang="es-ES_tradnl" sz="1200" b="1" i="1">
                <a:solidFill>
                  <a:schemeClr val="bg1"/>
                </a:solidFill>
                <a:latin typeface="Calibri" pitchFamily="34" charset="0"/>
              </a:rPr>
              <a:t>Descenderemos por la atractiva carretera, con sus espectaculares vistas panorámicas y desde sus miradores tendremos la oportunidad de volver a ver la desembocadura del </a:t>
            </a:r>
            <a:r>
              <a:rPr lang="es-ES_tradnl" sz="1200" b="1" i="1">
                <a:solidFill>
                  <a:srgbClr val="FFFF00"/>
                </a:solidFill>
                <a:latin typeface="Calibri" pitchFamily="34" charset="0"/>
              </a:rPr>
              <a:t>Miño,</a:t>
            </a:r>
            <a:r>
              <a:rPr lang="es-ES_tradnl" sz="1200" b="1" i="1">
                <a:solidFill>
                  <a:schemeClr val="bg1"/>
                </a:solidFill>
                <a:latin typeface="Calibri" pitchFamily="34" charset="0"/>
              </a:rPr>
              <a:t> el valle del </a:t>
            </a:r>
            <a:r>
              <a:rPr lang="es-ES_tradnl" sz="1200" b="1" i="1">
                <a:solidFill>
                  <a:srgbClr val="FFFF00"/>
                </a:solidFill>
                <a:latin typeface="Calibri" pitchFamily="34" charset="0"/>
              </a:rPr>
              <a:t>Rosal </a:t>
            </a:r>
            <a:r>
              <a:rPr lang="es-ES_tradnl" sz="1200" b="1" i="1">
                <a:solidFill>
                  <a:schemeClr val="bg1"/>
                </a:solidFill>
                <a:latin typeface="Calibri" pitchFamily="34" charset="0"/>
              </a:rPr>
              <a:t>y el vecino </a:t>
            </a:r>
            <a:r>
              <a:rPr lang="es-ES_tradnl" sz="1200" b="1" i="1">
                <a:solidFill>
                  <a:srgbClr val="FFFF00"/>
                </a:solidFill>
                <a:latin typeface="Calibri" pitchFamily="34" charset="0"/>
              </a:rPr>
              <a:t>Portugal.</a:t>
            </a:r>
            <a:endParaRPr lang="es-ES_tradnl">
              <a:solidFill>
                <a:srgbClr val="FFFF00"/>
              </a:solidFill>
              <a:latin typeface="Calibri" pitchFamily="34" charset="0"/>
            </a:endParaRPr>
          </a:p>
        </p:txBody>
      </p:sp>
    </p:spTree>
  </p:cSld>
  <p:clrMapOvr>
    <a:masterClrMapping/>
  </p:clrMapOvr>
  <p:transition spd="slow" advTm="17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66565"/>
                                        </p:tgtEl>
                                        <p:attrNameLst>
                                          <p:attrName>style.visibility</p:attrName>
                                        </p:attrNameLst>
                                      </p:cBhvr>
                                      <p:to>
                                        <p:strVal val="visible"/>
                                      </p:to>
                                    </p:set>
                                    <p:animEffect transition="in" filter="barn(outVertical)">
                                      <p:cBhvr>
                                        <p:cTn id="7" dur="500"/>
                                        <p:tgtEl>
                                          <p:spTgt spid="66565"/>
                                        </p:tgtEl>
                                      </p:cBhvr>
                                    </p:animEffect>
                                  </p:childTnLst>
                                </p:cTn>
                              </p:par>
                            </p:childTnLst>
                          </p:cTn>
                        </p:par>
                        <p:par>
                          <p:cTn id="8" fill="hold" nodeType="afterGroup">
                            <p:stCondLst>
                              <p:cond delay="500"/>
                            </p:stCondLst>
                            <p:childTnLst>
                              <p:par>
                                <p:cTn id="9" presetID="4" presetClass="entr" presetSubtype="32" fill="hold" grpId="0" nodeType="afterEffect">
                                  <p:stCondLst>
                                    <p:cond delay="10000"/>
                                  </p:stCondLst>
                                  <p:childTnLst>
                                    <p:set>
                                      <p:cBhvr>
                                        <p:cTn id="10" dur="1" fill="hold">
                                          <p:stCondLst>
                                            <p:cond delay="0"/>
                                          </p:stCondLst>
                                        </p:cTn>
                                        <p:tgtEl>
                                          <p:spTgt spid="147461"/>
                                        </p:tgtEl>
                                        <p:attrNameLst>
                                          <p:attrName>style.visibility</p:attrName>
                                        </p:attrNameLst>
                                      </p:cBhvr>
                                      <p:to>
                                        <p:strVal val="visible"/>
                                      </p:to>
                                    </p:set>
                                    <p:animEffect transition="in" filter="box(out)">
                                      <p:cBhvr>
                                        <p:cTn id="11" dur="500"/>
                                        <p:tgtEl>
                                          <p:spTgt spid="147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61" grpId="0" autoUpdateAnimBg="0"/>
      <p:bldP spid="66565" grpId="0" autoUpdateAnimBg="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3" descr="C:\Documents and Settings\General\Escritorio\Vigo A Guardia\A Guarda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813" y="196850"/>
            <a:ext cx="8137525"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67588" name="Rectangle 4"/>
          <p:cNvSpPr>
            <a:spLocks noChangeArrowheads="1"/>
          </p:cNvSpPr>
          <p:nvPr/>
        </p:nvSpPr>
        <p:spPr bwMode="auto">
          <a:xfrm>
            <a:off x="304800" y="6340475"/>
            <a:ext cx="86106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p>
            <a:pPr algn="ctr" eaLnBrk="0" hangingPunct="0">
              <a:spcBef>
                <a:spcPts val="500"/>
              </a:spcBef>
              <a:spcAft>
                <a:spcPts val="500"/>
              </a:spcAft>
            </a:pPr>
            <a:r>
              <a:rPr lang="es-ES_tradnl" sz="1200" b="1" i="1">
                <a:solidFill>
                  <a:schemeClr val="bg1"/>
                </a:solidFill>
                <a:latin typeface="Calibri" pitchFamily="34" charset="0"/>
              </a:rPr>
              <a:t>Así como extraordinarias vistas aéreas de </a:t>
            </a:r>
            <a:r>
              <a:rPr lang="es-ES_tradnl" sz="1200" b="1" i="1">
                <a:solidFill>
                  <a:srgbClr val="FFFF00"/>
                </a:solidFill>
                <a:latin typeface="Calibri" pitchFamily="34" charset="0"/>
              </a:rPr>
              <a:t>A Guarda</a:t>
            </a:r>
            <a:endParaRPr lang="es-ES_tradnl">
              <a:solidFill>
                <a:srgbClr val="FFFF00"/>
              </a:solidFill>
              <a:latin typeface="Calibri" pitchFamily="34" charset="0"/>
            </a:endParaRPr>
          </a:p>
        </p:txBody>
      </p:sp>
    </p:spTree>
  </p:cSld>
  <p:clrMapOvr>
    <a:masterClrMapping/>
  </p:clrMapOvr>
  <p:transition spd="slow" advTm="6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67588"/>
                                        </p:tgtEl>
                                        <p:attrNameLst>
                                          <p:attrName>style.visibility</p:attrName>
                                        </p:attrNameLst>
                                      </p:cBhvr>
                                      <p:to>
                                        <p:strVal val="visible"/>
                                      </p:to>
                                    </p:set>
                                    <p:anim calcmode="lin" valueType="num">
                                      <p:cBhvr additive="base">
                                        <p:cTn id="7" dur="500" fill="hold"/>
                                        <p:tgtEl>
                                          <p:spTgt spid="67588"/>
                                        </p:tgtEl>
                                        <p:attrNameLst>
                                          <p:attrName>ppt_x</p:attrName>
                                        </p:attrNameLst>
                                      </p:cBhvr>
                                      <p:tavLst>
                                        <p:tav tm="0">
                                          <p:val>
                                            <p:strVal val="1+#ppt_w/2"/>
                                          </p:val>
                                        </p:tav>
                                        <p:tav tm="100000">
                                          <p:val>
                                            <p:strVal val="#ppt_x"/>
                                          </p:val>
                                        </p:tav>
                                      </p:tavLst>
                                    </p:anim>
                                    <p:anim calcmode="lin" valueType="num">
                                      <p:cBhvr additive="base">
                                        <p:cTn id="8" dur="500" fill="hold"/>
                                        <p:tgtEl>
                                          <p:spTgt spid="675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8" grpId="0" autoUpdateAnimBg="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3" descr="C:\Documents and Settings\General\Escritorio\Vigo A Guardia\A guardia S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488" y="196850"/>
            <a:ext cx="7769225" cy="6096000"/>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68612" name="Rectangle 4"/>
          <p:cNvSpPr>
            <a:spLocks noChangeArrowheads="1"/>
          </p:cNvSpPr>
          <p:nvPr/>
        </p:nvSpPr>
        <p:spPr bwMode="auto">
          <a:xfrm>
            <a:off x="685800" y="6286500"/>
            <a:ext cx="78486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p>
            <a:pPr algn="ctr" eaLnBrk="0" hangingPunct="0">
              <a:spcBef>
                <a:spcPts val="500"/>
              </a:spcBef>
              <a:spcAft>
                <a:spcPts val="500"/>
              </a:spcAft>
            </a:pPr>
            <a:r>
              <a:rPr lang="es-ES_tradnl" sz="1200" b="1" i="1">
                <a:solidFill>
                  <a:schemeClr val="bg1"/>
                </a:solidFill>
                <a:latin typeface="Calibri" pitchFamily="34" charset="0"/>
              </a:rPr>
              <a:t>A quienes les gusta disfrutar de la naturaleza y los paisajes del río </a:t>
            </a:r>
            <a:r>
              <a:rPr lang="es-ES_tradnl" sz="1200" b="1" i="1">
                <a:solidFill>
                  <a:srgbClr val="FFFF00"/>
                </a:solidFill>
                <a:latin typeface="Calibri" pitchFamily="34" charset="0"/>
              </a:rPr>
              <a:t>Miño,</a:t>
            </a:r>
            <a:r>
              <a:rPr lang="es-ES_tradnl" sz="1200" b="1" i="1">
                <a:solidFill>
                  <a:schemeClr val="bg1"/>
                </a:solidFill>
                <a:latin typeface="Calibri" pitchFamily="34" charset="0"/>
              </a:rPr>
              <a:t> hay playas fluviales que se extienden a más de 2 km, formando una hermosa unidad. </a:t>
            </a:r>
          </a:p>
        </p:txBody>
      </p:sp>
    </p:spTree>
  </p:cSld>
  <p:clrMapOvr>
    <a:masterClrMapping/>
  </p:clrMapOvr>
  <p:transition spd="slow" advTm="12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68612"/>
                                        </p:tgtEl>
                                        <p:attrNameLst>
                                          <p:attrName>style.visibility</p:attrName>
                                        </p:attrNameLst>
                                      </p:cBhvr>
                                      <p:to>
                                        <p:strVal val="visible"/>
                                      </p:to>
                                    </p:set>
                                    <p:animEffect transition="in" filter="barn(outVertical)">
                                      <p:cBhvr>
                                        <p:cTn id="7" dur="500"/>
                                        <p:tgtEl>
                                          <p:spTgt spid="686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2" grpId="0" autoUpdateAnimBg="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3" descr="C:\Documents and Settings\General\Escritorio\Vigo A Guardia\Vigo A gua\372_DE~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813" y="196850"/>
            <a:ext cx="8132762" cy="60975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166916" name="Rectangle 4"/>
          <p:cNvSpPr>
            <a:spLocks noChangeArrowheads="1"/>
          </p:cNvSpPr>
          <p:nvPr/>
        </p:nvSpPr>
        <p:spPr bwMode="auto">
          <a:xfrm>
            <a:off x="6019800" y="4419600"/>
            <a:ext cx="25908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_tradnl" sz="1200" b="1" i="1">
                <a:solidFill>
                  <a:srgbClr val="FFFF00"/>
                </a:solidFill>
              </a:rPr>
              <a:t>Desembocadura del Río Miño</a:t>
            </a:r>
            <a:endParaRPr lang="es-ES_tradnl" sz="4400">
              <a:solidFill>
                <a:schemeClr val="tx2"/>
              </a:solidFill>
            </a:endParaRPr>
          </a:p>
        </p:txBody>
      </p:sp>
      <p:sp>
        <p:nvSpPr>
          <p:cNvPr id="69636" name="Rectangle 5"/>
          <p:cNvSpPr>
            <a:spLocks noChangeArrowheads="1"/>
          </p:cNvSpPr>
          <p:nvPr/>
        </p:nvSpPr>
        <p:spPr bwMode="auto">
          <a:xfrm>
            <a:off x="533400" y="6300788"/>
            <a:ext cx="81534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p>
            <a:pPr algn="ctr" eaLnBrk="0" hangingPunct="0">
              <a:spcBef>
                <a:spcPts val="500"/>
              </a:spcBef>
              <a:spcAft>
                <a:spcPts val="500"/>
              </a:spcAft>
            </a:pPr>
            <a:r>
              <a:rPr lang="es-ES_tradnl" sz="1200" b="1" i="1">
                <a:solidFill>
                  <a:schemeClr val="bg1"/>
                </a:solidFill>
                <a:latin typeface="Calibri" pitchFamily="34" charset="0"/>
              </a:rPr>
              <a:t>Destacar que estas playas fluviales se ven afectadas por las mareas por encontrarse a sí mismo en la desembocadura del río. La salinidad de sus aguas aumenta considerablemente cuando la marea sube. </a:t>
            </a:r>
          </a:p>
        </p:txBody>
      </p:sp>
    </p:spTree>
  </p:cSld>
  <p:clrMapOvr>
    <a:masterClrMapping/>
  </p:clrMapOvr>
  <p:transition spd="slow" advTm="1424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69636"/>
                                        </p:tgtEl>
                                        <p:attrNameLst>
                                          <p:attrName>style.visibility</p:attrName>
                                        </p:attrNameLst>
                                      </p:cBhvr>
                                      <p:to>
                                        <p:strVal val="visible"/>
                                      </p:to>
                                    </p:set>
                                    <p:anim calcmode="lin" valueType="num">
                                      <p:cBhvr additive="base">
                                        <p:cTn id="7" dur="500" fill="hold"/>
                                        <p:tgtEl>
                                          <p:spTgt spid="69636"/>
                                        </p:tgtEl>
                                        <p:attrNameLst>
                                          <p:attrName>ppt_x</p:attrName>
                                        </p:attrNameLst>
                                      </p:cBhvr>
                                      <p:tavLst>
                                        <p:tav tm="0">
                                          <p:val>
                                            <p:strVal val="1+#ppt_w/2"/>
                                          </p:val>
                                        </p:tav>
                                        <p:tav tm="100000">
                                          <p:val>
                                            <p:strVal val="#ppt_x"/>
                                          </p:val>
                                        </p:tav>
                                      </p:tavLst>
                                    </p:anim>
                                    <p:anim calcmode="lin" valueType="num">
                                      <p:cBhvr additive="base">
                                        <p:cTn id="8" dur="500" fill="hold"/>
                                        <p:tgtEl>
                                          <p:spTgt spid="6963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2" presetClass="entr" presetSubtype="8" fill="hold" grpId="0" nodeType="afterEffect">
                                  <p:stCondLst>
                                    <p:cond delay="8000"/>
                                  </p:stCondLst>
                                  <p:childTnLst>
                                    <p:set>
                                      <p:cBhvr>
                                        <p:cTn id="11" dur="1" fill="hold">
                                          <p:stCondLst>
                                            <p:cond delay="0"/>
                                          </p:stCondLst>
                                        </p:cTn>
                                        <p:tgtEl>
                                          <p:spTgt spid="166916"/>
                                        </p:tgtEl>
                                        <p:attrNameLst>
                                          <p:attrName>style.visibility</p:attrName>
                                        </p:attrNameLst>
                                      </p:cBhvr>
                                      <p:to>
                                        <p:strVal val="visible"/>
                                      </p:to>
                                    </p:set>
                                    <p:animEffect transition="in" filter="wipe(left)">
                                      <p:cBhvr>
                                        <p:cTn id="12" dur="500"/>
                                        <p:tgtEl>
                                          <p:spTgt spid="1669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16" grpId="0" autoUpdateAnimBg="0"/>
      <p:bldP spid="69636" grpId="0" autoUpdateAnimBg="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4019" name="Picture 3" descr="C:\Documents and Settings\General\Escritorio\Vigo A Guardia\A Guarda-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13" y="193675"/>
            <a:ext cx="8637587" cy="3963988"/>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214020" name="Rectangle 4"/>
          <p:cNvSpPr>
            <a:spLocks noChangeArrowheads="1"/>
          </p:cNvSpPr>
          <p:nvPr/>
        </p:nvSpPr>
        <p:spPr bwMode="auto">
          <a:xfrm>
            <a:off x="71438" y="4306888"/>
            <a:ext cx="8991600" cy="2322512"/>
          </a:xfrm>
          <a:prstGeom prst="rect">
            <a:avLst/>
          </a:prstGeom>
          <a:solidFill>
            <a:srgbClr val="00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1600" b="1" i="1">
                <a:solidFill>
                  <a:schemeClr val="bg1"/>
                </a:solidFill>
                <a:latin typeface="Galant" pitchFamily="2" charset="0"/>
              </a:rPr>
              <a:t>Pero antes de acabar resumo la riqueza gastronómica que podemos encontrar en nuestro recorrido. Buena carne, estupendos productos de huerta y como no, de mar. A lo largo de todo el año, es posible disfrutar de una variada gama de platos, que van desde el cocido gallego o el lacón con grelos pasando por el pulpo “a feira”, hasta las múltiples maneras de preparar los pescados ….., con una mención especial a sus deliciosos mariscos: percebes, nécoras, bogavantes, camarones, centolla, buey y langosta, entre otros.</a:t>
            </a:r>
            <a:br>
              <a:rPr lang="es-ES" sz="1600" b="1" i="1">
                <a:solidFill>
                  <a:schemeClr val="bg1"/>
                </a:solidFill>
                <a:latin typeface="Galant" pitchFamily="2" charset="0"/>
              </a:rPr>
            </a:br>
            <a:r>
              <a:rPr lang="es-ES" sz="1600" b="1" i="1">
                <a:solidFill>
                  <a:schemeClr val="bg1"/>
                </a:solidFill>
                <a:latin typeface="Galant" pitchFamily="2" charset="0"/>
              </a:rPr>
              <a:t>También merece una atención especial el apartado postres. Por citar alguno, el roscón de yema a </a:t>
            </a:r>
            <a:r>
              <a:rPr lang="es-ES" sz="1600" b="1" i="1">
                <a:solidFill>
                  <a:srgbClr val="FFFF00"/>
                </a:solidFill>
                <a:latin typeface="Galant" pitchFamily="2" charset="0"/>
              </a:rPr>
              <a:t>A Guarda,</a:t>
            </a:r>
            <a:r>
              <a:rPr lang="es-ES" sz="1600" b="1" i="1">
                <a:solidFill>
                  <a:schemeClr val="bg1"/>
                </a:solidFill>
                <a:latin typeface="Galant" pitchFamily="2" charset="0"/>
              </a:rPr>
              <a:t> aprovechando que acaba nuestro recorrido aquí y que no se puede desgustar en ningún otro lugar. Para acompañar estos platos, nada mejor que los vinos que desde tiempos ancestrales se elaboran en la comarca, hoy englobados dentro de la prestigiosa denominación de </a:t>
            </a:r>
            <a:r>
              <a:rPr lang="es-ES" sz="1600" b="1" i="1">
                <a:solidFill>
                  <a:srgbClr val="FFFF00"/>
                </a:solidFill>
                <a:latin typeface="Galant" pitchFamily="2" charset="0"/>
              </a:rPr>
              <a:t>Rías Baixas.</a:t>
            </a:r>
            <a:r>
              <a:rPr lang="es-ES" sz="1600" b="1" i="1">
                <a:solidFill>
                  <a:schemeClr val="bg1"/>
                </a:solidFill>
                <a:latin typeface="Galant" pitchFamily="2" charset="0"/>
              </a:rPr>
              <a:t> </a:t>
            </a:r>
            <a:endParaRPr lang="es-ES_tradnl" sz="1600" b="1" i="1">
              <a:solidFill>
                <a:schemeClr val="bg1"/>
              </a:solidFill>
              <a:latin typeface="Galant" pitchFamily="2" charset="0"/>
            </a:endParaRPr>
          </a:p>
        </p:txBody>
      </p:sp>
    </p:spTree>
  </p:cSld>
  <p:clrMapOvr>
    <a:masterClrMapping/>
  </p:clrMapOvr>
  <p:transition spd="slow" advTm="39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afterEffect">
                                  <p:stCondLst>
                                    <p:cond delay="0"/>
                                  </p:stCondLst>
                                  <p:childTnLst>
                                    <p:set>
                                      <p:cBhvr>
                                        <p:cTn id="6" dur="1" fill="hold">
                                          <p:stCondLst>
                                            <p:cond delay="0"/>
                                          </p:stCondLst>
                                        </p:cTn>
                                        <p:tgtEl>
                                          <p:spTgt spid="214019"/>
                                        </p:tgtEl>
                                        <p:attrNameLst>
                                          <p:attrName>style.visibility</p:attrName>
                                        </p:attrNameLst>
                                      </p:cBhvr>
                                      <p:to>
                                        <p:strVal val="visible"/>
                                      </p:to>
                                    </p:set>
                                    <p:anim calcmode="lin" valueType="num">
                                      <p:cBhvr>
                                        <p:cTn id="7" dur="500" fill="hold"/>
                                        <p:tgtEl>
                                          <p:spTgt spid="214019"/>
                                        </p:tgtEl>
                                        <p:attrNameLst>
                                          <p:attrName>ppt_w</p:attrName>
                                        </p:attrNameLst>
                                      </p:cBhvr>
                                      <p:tavLst>
                                        <p:tav tm="0">
                                          <p:val>
                                            <p:strVal val="2/3*#ppt_w"/>
                                          </p:val>
                                        </p:tav>
                                        <p:tav tm="100000">
                                          <p:val>
                                            <p:strVal val="#ppt_w"/>
                                          </p:val>
                                        </p:tav>
                                      </p:tavLst>
                                    </p:anim>
                                    <p:anim calcmode="lin" valueType="num">
                                      <p:cBhvr>
                                        <p:cTn id="8" dur="500" fill="hold"/>
                                        <p:tgtEl>
                                          <p:spTgt spid="214019"/>
                                        </p:tgtEl>
                                        <p:attrNameLst>
                                          <p:attrName>ppt_h</p:attrName>
                                        </p:attrNameLst>
                                      </p:cBhvr>
                                      <p:tavLst>
                                        <p:tav tm="0">
                                          <p:val>
                                            <p:strVal val="2/3*#ppt_h"/>
                                          </p:val>
                                        </p:tav>
                                        <p:tav tm="100000">
                                          <p:val>
                                            <p:strVal val="#ppt_h"/>
                                          </p:val>
                                        </p:tav>
                                      </p:tavLst>
                                    </p:anim>
                                  </p:childTnLst>
                                </p:cTn>
                              </p:par>
                            </p:childTnLst>
                          </p:cTn>
                        </p:par>
                        <p:par>
                          <p:cTn id="9" fill="hold" nodeType="afterGroup">
                            <p:stCondLst>
                              <p:cond delay="500"/>
                            </p:stCondLst>
                            <p:childTnLst>
                              <p:par>
                                <p:cTn id="10" presetID="23" presetClass="entr" presetSubtype="272" fill="hold" grpId="0" nodeType="afterEffect">
                                  <p:stCondLst>
                                    <p:cond delay="0"/>
                                  </p:stCondLst>
                                  <p:childTnLst>
                                    <p:set>
                                      <p:cBhvr>
                                        <p:cTn id="11" dur="1" fill="hold">
                                          <p:stCondLst>
                                            <p:cond delay="0"/>
                                          </p:stCondLst>
                                        </p:cTn>
                                        <p:tgtEl>
                                          <p:spTgt spid="214020"/>
                                        </p:tgtEl>
                                        <p:attrNameLst>
                                          <p:attrName>style.visibility</p:attrName>
                                        </p:attrNameLst>
                                      </p:cBhvr>
                                      <p:to>
                                        <p:strVal val="visible"/>
                                      </p:to>
                                    </p:set>
                                    <p:anim calcmode="lin" valueType="num">
                                      <p:cBhvr>
                                        <p:cTn id="12" dur="500" fill="hold"/>
                                        <p:tgtEl>
                                          <p:spTgt spid="214020"/>
                                        </p:tgtEl>
                                        <p:attrNameLst>
                                          <p:attrName>ppt_w</p:attrName>
                                        </p:attrNameLst>
                                      </p:cBhvr>
                                      <p:tavLst>
                                        <p:tav tm="0">
                                          <p:val>
                                            <p:strVal val="2/3*#ppt_w"/>
                                          </p:val>
                                        </p:tav>
                                        <p:tav tm="100000">
                                          <p:val>
                                            <p:strVal val="#ppt_w"/>
                                          </p:val>
                                        </p:tav>
                                      </p:tavLst>
                                    </p:anim>
                                    <p:anim calcmode="lin" valueType="num">
                                      <p:cBhvr>
                                        <p:cTn id="13" dur="500" fill="hold"/>
                                        <p:tgtEl>
                                          <p:spTgt spid="214020"/>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020" grpId="0" animBg="1" autoUpdateAnimBg="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5" descr="C:\Documents and Settings\General\Escritorio\Vigo A Guardia\A Guarda desemboo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763" y="196850"/>
            <a:ext cx="7881937" cy="6096000"/>
          </a:xfrm>
          <a:prstGeom prst="rect">
            <a:avLst/>
          </a:prstGeom>
          <a:noFill/>
          <a:ln w="76200">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139270" name="Rectangle 6"/>
          <p:cNvSpPr>
            <a:spLocks noChangeArrowheads="1"/>
          </p:cNvSpPr>
          <p:nvPr/>
        </p:nvSpPr>
        <p:spPr bwMode="auto">
          <a:xfrm>
            <a:off x="685800" y="3810000"/>
            <a:ext cx="16002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es-ES" sz="4800" b="1" i="1">
                <a:solidFill>
                  <a:schemeClr val="bg1"/>
                </a:solidFill>
                <a:latin typeface="Galant" pitchFamily="2" charset="0"/>
              </a:rPr>
              <a:t>Fin</a:t>
            </a:r>
            <a:endParaRPr lang="es-ES_tradnl" sz="4400">
              <a:solidFill>
                <a:schemeClr val="tx1"/>
              </a:solidFill>
            </a:endParaRPr>
          </a:p>
        </p:txBody>
      </p:sp>
      <p:sp>
        <p:nvSpPr>
          <p:cNvPr id="139271" name="Rectangle 7"/>
          <p:cNvSpPr>
            <a:spLocks noChangeArrowheads="1"/>
          </p:cNvSpPr>
          <p:nvPr/>
        </p:nvSpPr>
        <p:spPr bwMode="auto">
          <a:xfrm>
            <a:off x="6837363" y="6249988"/>
            <a:ext cx="1981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endParaRPr lang="es-ES" sz="1000">
              <a:solidFill>
                <a:schemeClr val="tx1"/>
              </a:solidFill>
              <a:latin typeface="Calibri" pitchFamily="34" charset="0"/>
            </a:endParaRPr>
          </a:p>
        </p:txBody>
      </p:sp>
    </p:spTree>
  </p:cSld>
  <p:clrMapOvr>
    <a:masterClrMapping/>
  </p:clrMapOvr>
  <p:transition spd="slow" advTm="14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nodePh="1">
                                  <p:stCondLst>
                                    <p:cond delay="1000"/>
                                  </p:stCondLst>
                                  <p:endCondLst>
                                    <p:cond evt="begin" delay="0">
                                      <p:tn val="5"/>
                                    </p:cond>
                                  </p:endCondLst>
                                  <p:childTnLst>
                                    <p:set>
                                      <p:cBhvr>
                                        <p:cTn id="6" dur="1" fill="hold">
                                          <p:stCondLst>
                                            <p:cond delay="0"/>
                                          </p:stCondLst>
                                        </p:cTn>
                                        <p:tgtEl>
                                          <p:spTgt spid="139271"/>
                                        </p:tgtEl>
                                        <p:attrNameLst>
                                          <p:attrName>style.visibility</p:attrName>
                                        </p:attrNameLst>
                                      </p:cBhvr>
                                      <p:to>
                                        <p:strVal val="visible"/>
                                      </p:to>
                                    </p:set>
                                    <p:animEffect transition="in" filter="wipe(left)">
                                      <p:cBhvr>
                                        <p:cTn id="7" dur="2000"/>
                                        <p:tgtEl>
                                          <p:spTgt spid="139271"/>
                                        </p:tgtEl>
                                      </p:cBhvr>
                                    </p:animEffect>
                                  </p:childTnLst>
                                </p:cTn>
                              </p:par>
                            </p:childTnLst>
                          </p:cTn>
                        </p:par>
                        <p:par>
                          <p:cTn id="8" fill="hold" nodeType="afterGroup">
                            <p:stCondLst>
                              <p:cond delay="3000"/>
                            </p:stCondLst>
                            <p:childTnLst>
                              <p:par>
                                <p:cTn id="9" presetID="4" presetClass="entr" presetSubtype="16" fill="hold" grpId="0" nodeType="afterEffect">
                                  <p:stCondLst>
                                    <p:cond delay="2000"/>
                                  </p:stCondLst>
                                  <p:childTnLst>
                                    <p:set>
                                      <p:cBhvr>
                                        <p:cTn id="10" dur="1" fill="hold">
                                          <p:stCondLst>
                                            <p:cond delay="0"/>
                                          </p:stCondLst>
                                        </p:cTn>
                                        <p:tgtEl>
                                          <p:spTgt spid="139270"/>
                                        </p:tgtEl>
                                        <p:attrNameLst>
                                          <p:attrName>style.visibility</p:attrName>
                                        </p:attrNameLst>
                                      </p:cBhvr>
                                      <p:to>
                                        <p:strVal val="visible"/>
                                      </p:to>
                                    </p:set>
                                    <p:animEffect transition="in" filter="box(in)">
                                      <p:cBhvr>
                                        <p:cTn id="11" dur="2000"/>
                                        <p:tgtEl>
                                          <p:spTgt spid="139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70" grpId="0"/>
      <p:bldP spid="139271" grpId="0"/>
    </p:bld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z="1800">
              <a:solidFill>
                <a:srgbClr val="000000"/>
              </a:solidFill>
              <a:latin typeface="Arial" pitchFamily="34"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z="1800">
              <a:solidFill>
                <a:srgbClr val="000000"/>
              </a:solidFill>
              <a:latin typeface="Arial"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800" b="1">
                <a:solidFill>
                  <a:srgbClr val="000000"/>
                </a:solidFill>
                <a:latin typeface="Kristen ITC" pitchFamily="66" charset="0"/>
              </a:rPr>
              <a:t>Además puedes recibir powerpoints en tu correo electrónico suscribiéndote aquí:</a:t>
            </a:r>
            <a:r>
              <a:rPr lang="es-ES_tradnl" sz="1800" b="1">
                <a:solidFill>
                  <a:srgbClr val="0066FF"/>
                </a:solidFill>
                <a:latin typeface="Arial" pitchFamily="34" charset="0"/>
              </a:rPr>
              <a:t> </a:t>
            </a:r>
          </a:p>
          <a:p>
            <a:pPr>
              <a:spcBef>
                <a:spcPct val="50000"/>
              </a:spcBef>
            </a:pPr>
            <a:endParaRPr lang="es-ES" sz="1800" b="1">
              <a:solidFill>
                <a:srgbClr val="0066FF"/>
              </a:solidFill>
              <a:latin typeface="Arial"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spagne - Portugal - Vigo à Guarda .. 04 01 2011">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_tradnl" sz="2400" b="0" i="0" u="none" strike="noStrike" cap="none" normalizeH="0" baseline="0" smtClean="0">
            <a:ln>
              <a:noFill/>
            </a:ln>
            <a:solidFill>
              <a:srgbClr val="000030"/>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_tradnl" sz="2400" b="0" i="0" u="none" strike="noStrike" cap="none" normalizeH="0" baseline="0" smtClean="0">
            <a:ln>
              <a:noFill/>
            </a:ln>
            <a:solidFill>
              <a:srgbClr val="000030"/>
            </a:solidFill>
            <a:effectLst/>
            <a:latin typeface="Times New Roman" pitchFamily="18"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Espagne - Portugal - Vigo à Guarda .. 04 01 2011</Template>
  <TotalTime>2</TotalTime>
  <Words>2566</Words>
  <Application>Microsoft Office PowerPoint</Application>
  <PresentationFormat>Presentación en pantalla (4:3)</PresentationFormat>
  <Paragraphs>124</Paragraphs>
  <Slides>70</Slides>
  <Notes>69</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70</vt:i4>
      </vt:variant>
    </vt:vector>
  </HeadingPairs>
  <TitlesOfParts>
    <vt:vector size="76" baseType="lpstr">
      <vt:lpstr>Times New Roman</vt:lpstr>
      <vt:lpstr>Arial</vt:lpstr>
      <vt:lpstr>Galant</vt:lpstr>
      <vt:lpstr>Calibri</vt:lpstr>
      <vt:lpstr>Espagne - Portugal - Vigo à Guarda .. 04 01 2011</vt:lpstr>
      <vt:lpstr>Diseño predeterminado</vt:lpstr>
      <vt:lpstr>Ruta</vt:lpstr>
      <vt:lpstr>Presentación de PowerPoint</vt:lpstr>
      <vt:lpstr>Presentación de PowerPoint</vt:lpstr>
      <vt:lpstr>Presentación de PowerPoint</vt:lpstr>
      <vt:lpstr>Presentación de PowerPoint</vt:lpstr>
      <vt:lpstr>Presentación de PowerPoint</vt:lpstr>
      <vt:lpstr>Presentación de PowerPoint</vt:lpstr>
      <vt:lpstr>Su entrada está guardada por las míticas islas Cíes, escarpadas y abruptas. </vt:lpstr>
      <vt:lpstr>Presentación de PowerPoint</vt:lpstr>
      <vt:lpstr>En la primera etapa disfrutaremos de los pintorescos paisajes de este tramo de la costa gallega repletos de excelentes playas, pasando por Patos, Panxón, Ramallosa y Baiona entre otras villas. </vt:lpstr>
      <vt:lpstr>Presentación de PowerPoint</vt:lpstr>
      <vt:lpstr>Presentación de PowerPoint</vt:lpstr>
      <vt:lpstr>Islas Cíes</vt:lpstr>
      <vt:lpstr>En lo alto hay un mirador sobre el que está colocado el  Monumento a la Marina Universal,  este monumento dedicado a los hombres del mar, fué diseñado por el arquitecto vigués Manuel Gómez Román e inaugurado por Alfonso XIII en 1924 </vt:lpstr>
      <vt:lpstr>Islas Cíes</vt:lpstr>
      <vt:lpstr>Presentación de PowerPoint</vt:lpstr>
      <vt:lpstr>Presentación de PowerPoint</vt:lpstr>
      <vt:lpstr>Presentación de PowerPoint</vt:lpstr>
      <vt:lpstr>Presentación de PowerPoint</vt:lpstr>
      <vt:lpstr>Presentación de PowerPoint</vt:lpstr>
      <vt:lpstr>Baiona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Esta construido en granito sobre las rocas del monte Sansón por el gran arquitecto porriñés Antonio Palacios, </vt:lpstr>
      <vt:lpstr>Presentación de PowerPoint</vt:lpstr>
      <vt:lpstr>Presentación de PowerPoint</vt:lpstr>
      <vt:lpstr>Desde la costa y siguiendo los indicadores podremos llegar a las Pozas de Mougás y disfrutar de un entorno de bellas formaciones que el agua crea al descender en cascada, para volver de nuevo a la costa y seguir con nuestro trayecto</vt:lpstr>
      <vt:lpstr>En 1866 se inauguró el Faro Silleiro, situado en el cabo del mismo nombre, parroquia de Baredo. Una lámpara de mecha que utilizaba aceite vegetal fue su primer combustible que fue sustituido en 1909 por una lámpara de petróleo. El 3 de agosto de 1924 se inauguró el nuevo edificio en lo alto de la montaña, a 85 metros sobre el nivel del mar y a unos 250 de la orilla de la punta de A Negra. </vt:lpstr>
      <vt:lpstr>Presentación de PowerPoint</vt:lpstr>
      <vt:lpstr>Presentación de PowerPoint</vt:lpstr>
      <vt:lpstr>Presentación de PowerPoint</vt:lpstr>
      <vt:lpstr>Presentación de PowerPoint</vt:lpstr>
      <vt:lpstr>Presentación de PowerPoint</vt:lpstr>
      <vt:lpstr>Presentación de PowerPoint</vt:lpstr>
      <vt:lpstr>Monte Santa Tegra</vt:lpstr>
      <vt:lpstr>Presentación de PowerPoint</vt:lpstr>
      <vt:lpstr>Portugal</vt:lpstr>
      <vt:lpstr>el pueblo se caracteriza por las típicas casas de marineros, estrechas, de varios pisos y de colores vivos.</vt:lpstr>
      <vt:lpstr>Presentación de PowerPoint</vt:lpstr>
      <vt:lpstr>Portugal</vt:lpstr>
      <vt:lpstr>Presentación de PowerPoint</vt:lpstr>
      <vt:lpstr>Presentación de PowerPoint</vt:lpstr>
      <vt:lpstr>El poblado castreño-romano, tuvo su época de mayor esplendor entre el siglo I a.C. y el siglo I d.C cuando fue abandonado en su practica totalidad.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Ruta</dc:title>
  <dc:creator>Jose Luis</dc:creator>
  <cp:lastModifiedBy>Jose Luis</cp:lastModifiedBy>
  <cp:revision>2</cp:revision>
  <dcterms:created xsi:type="dcterms:W3CDTF">2021-11-21T17:33:13Z</dcterms:created>
  <dcterms:modified xsi:type="dcterms:W3CDTF">2021-11-21T17:35:45Z</dcterms:modified>
</cp:coreProperties>
</file>