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9"/>
  </p:notesMasterIdLst>
  <p:sldIdLst>
    <p:sldId id="256" r:id="rId2"/>
    <p:sldId id="289" r:id="rId3"/>
    <p:sldId id="316" r:id="rId4"/>
    <p:sldId id="290" r:id="rId5"/>
    <p:sldId id="291" r:id="rId6"/>
    <p:sldId id="318" r:id="rId7"/>
    <p:sldId id="317" r:id="rId8"/>
    <p:sldId id="320" r:id="rId9"/>
    <p:sldId id="313" r:id="rId10"/>
    <p:sldId id="304" r:id="rId11"/>
    <p:sldId id="314" r:id="rId12"/>
    <p:sldId id="295" r:id="rId13"/>
    <p:sldId id="293" r:id="rId14"/>
    <p:sldId id="319" r:id="rId15"/>
    <p:sldId id="321" r:id="rId16"/>
    <p:sldId id="298" r:id="rId17"/>
    <p:sldId id="322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2787"/>
    <p:restoredTop sz="90875" autoAdjust="0"/>
  </p:normalViewPr>
  <p:slideViewPr>
    <p:cSldViewPr>
      <p:cViewPr>
        <p:scale>
          <a:sx n="60" d="100"/>
          <a:sy n="60" d="100"/>
        </p:scale>
        <p:origin x="-312" y="-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5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1F1AC-7A13-413A-A3A7-474D26FD6A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AC495-3D12-4589-9112-41CE2FCE16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3D700-F7F9-4C74-A65A-9AA3C72A4E0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1C466-0E91-4538-A6E7-C8B16A2F2B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E9A9B-24B5-43D0-B851-C59969C4C9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C3DF2-606F-474F-B6A9-3E5F88EC36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6EA92-73A2-4903-9A71-6EE59B1DA1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B2EAD-F889-448D-B7B7-3E30034C22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5D16E-7D87-43E6-9CDD-70114B908E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45E4C-C9E6-479B-B46B-0371125E97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A65CF-B5C2-41D1-848A-C4B29B27A7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Faça clique para editar o formato do texto do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Faça clique para editar o formato do texto do destaque</a:t>
            </a:r>
          </a:p>
          <a:p>
            <a:pPr lvl="1"/>
            <a:r>
              <a:rPr lang="en-GB" smtClean="0"/>
              <a:t>Segundo nível de destaque</a:t>
            </a:r>
          </a:p>
          <a:p>
            <a:pPr lvl="2"/>
            <a:r>
              <a:rPr lang="en-GB" smtClean="0"/>
              <a:t>Terceiro nível de destaque</a:t>
            </a:r>
          </a:p>
          <a:p>
            <a:pPr lvl="3"/>
            <a:r>
              <a:rPr lang="en-GB" smtClean="0"/>
              <a:t>Quarto nível de destaque</a:t>
            </a:r>
          </a:p>
          <a:p>
            <a:pPr lvl="4"/>
            <a:r>
              <a:rPr lang="en-GB" smtClean="0"/>
              <a:t>Quinto nível de destaque</a:t>
            </a:r>
          </a:p>
          <a:p>
            <a:pPr lvl="4"/>
            <a:r>
              <a:rPr lang="en-GB" smtClean="0"/>
              <a:t>Sexto nível de destaque</a:t>
            </a:r>
          </a:p>
          <a:p>
            <a:pPr lvl="4"/>
            <a:r>
              <a:rPr lang="en-GB" smtClean="0"/>
              <a:t>Sétimo nível de destaque</a:t>
            </a:r>
          </a:p>
          <a:p>
            <a:pPr lvl="4"/>
            <a:r>
              <a:rPr lang="en-GB" smtClean="0"/>
              <a:t>Oitavo nível de destaque</a:t>
            </a:r>
          </a:p>
          <a:p>
            <a:pPr lvl="4"/>
            <a:r>
              <a:rPr lang="en-GB" smtClean="0"/>
              <a:t>Nono nível de destaque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B0F08E1-94B0-4D2C-B08B-4F7ADE0CBB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9pPr>
    </p:titleStyle>
    <p:bodyStyle>
      <a:lvl1pPr marL="341313" indent="-341313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blogs.lainformacion.com/futuretech/files/2012/10/rotonda2.jpe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blogs.lainformacion.com/futuretech/files/2012/10/rotonda3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blogs.lainformacion.com/futuretech/files/2012/10/monumento.jpe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0099CC"/>
            </a:gs>
            <a:gs pos="10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813" y="-9525"/>
            <a:ext cx="9194801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-23813" y="1104900"/>
            <a:ext cx="9144001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PE" sz="4000" dirty="0"/>
              <a:t>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4000" b="1" dirty="0">
                <a:solidFill>
                  <a:schemeClr val="accent4"/>
                </a:solidFill>
              </a:rPr>
              <a:t>La Rotonda Peatonal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4000" b="1" dirty="0">
                <a:solidFill>
                  <a:schemeClr val="accent4"/>
                </a:solidFill>
              </a:rPr>
              <a:t>de </a:t>
            </a:r>
            <a:r>
              <a:rPr lang="es-ES" sz="4000" b="1" dirty="0" err="1">
                <a:solidFill>
                  <a:schemeClr val="accent4"/>
                </a:solidFill>
              </a:rPr>
              <a:t>Lujiazui</a:t>
            </a:r>
            <a:endParaRPr lang="es-PE" sz="4000" b="1" dirty="0">
              <a:solidFill>
                <a:schemeClr val="accent4"/>
              </a:solidFill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b="1" dirty="0">
                <a:solidFill>
                  <a:schemeClr val="accent4"/>
                </a:solidFill>
              </a:rPr>
              <a:t/>
            </a:r>
            <a:br>
              <a:rPr lang="pt-BR" b="1" dirty="0">
                <a:solidFill>
                  <a:schemeClr val="accent4"/>
                </a:solidFill>
              </a:rPr>
            </a:br>
            <a:endParaRPr lang="pt-PT" b="1" dirty="0">
              <a:solidFill>
                <a:schemeClr val="accent4"/>
              </a:solidFill>
              <a:ea typeface="宋体" pitchFamily="2" charset="-12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51050" y="3644900"/>
            <a:ext cx="521493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dirty="0">
                <a:solidFill>
                  <a:schemeClr val="accent4"/>
                </a:solidFill>
              </a:rPr>
              <a:t>Una buena forma de mezclar </a:t>
            </a:r>
          </a:p>
          <a:p>
            <a:pPr algn="ctr">
              <a:defRPr/>
            </a:pPr>
            <a:r>
              <a:rPr lang="es-PE" dirty="0">
                <a:solidFill>
                  <a:schemeClr val="accent4"/>
                </a:solidFill>
              </a:rPr>
              <a:t>coches y peatones en un cruce.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256338" y="5949950"/>
            <a:ext cx="20177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1000"/>
              </a:spcBef>
              <a:defRPr/>
            </a:pPr>
            <a:r>
              <a:rPr lang="pt-PT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 Sonido</a:t>
            </a:r>
          </a:p>
        </p:txBody>
      </p:sp>
      <p:pic>
        <p:nvPicPr>
          <p:cNvPr id="2054" name="5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" y="0"/>
            <a:ext cx="914400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12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3813" y="6664325"/>
            <a:ext cx="9144001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1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12238" y="187325"/>
            <a:ext cx="163512" cy="662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1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3813" y="41275"/>
            <a:ext cx="133351" cy="662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4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4475" y="255588"/>
            <a:ext cx="8655050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/>
    <p:sndAc>
      <p:stSnd loop="1">
        <p:snd r:embed="rId3" name="Po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13787" cy="639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661988" y="1341438"/>
            <a:ext cx="80391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b="1"/>
              <a:t>Las rotondas surgen en el Reino Unido,</a:t>
            </a:r>
            <a:r>
              <a:rPr lang="es-PE"/>
              <a:t> </a:t>
            </a:r>
          </a:p>
          <a:p>
            <a:pPr algn="ctr"/>
            <a:r>
              <a:rPr lang="es-PE"/>
              <a:t>como forma eficaz de apaciguar</a:t>
            </a:r>
          </a:p>
          <a:p>
            <a:pPr algn="ctr"/>
            <a:r>
              <a:rPr lang="es-PE"/>
              <a:t> el tráfico y hacer más seguros los cruces en las carreteras. </a:t>
            </a:r>
          </a:p>
          <a:p>
            <a:pPr algn="ctr"/>
            <a:endParaRPr lang="es-ES"/>
          </a:p>
          <a:p>
            <a:pPr algn="ctr"/>
            <a:endParaRPr lang="es-PE"/>
          </a:p>
          <a:p>
            <a:pPr algn="ctr"/>
            <a:r>
              <a:rPr lang="es-PE"/>
              <a:t>Una de las principales ventajas de las rotondas es que disminuyen la congestión del tráfico </a:t>
            </a:r>
          </a:p>
          <a:p>
            <a:pPr algn="ctr"/>
            <a:r>
              <a:rPr lang="es-PE"/>
              <a:t>al mantener los vehículos en movimiento, </a:t>
            </a:r>
          </a:p>
          <a:p>
            <a:pPr algn="ctr"/>
            <a:endParaRPr lang="es-PE"/>
          </a:p>
          <a:p>
            <a:pPr algn="ctr"/>
            <a:r>
              <a:rPr lang="es-PE"/>
              <a:t>…pero pierden su eficiencia si la intersección está ocupada</a:t>
            </a:r>
          </a:p>
          <a:p>
            <a:pPr algn="ctr"/>
            <a:r>
              <a:rPr lang="es-PE"/>
              <a:t> tanto por los peatones como por los coches.</a:t>
            </a:r>
          </a:p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Descripci?n:   1.3697342064@web122603.mail.ne1.yahoo.com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PE"/>
          </a:p>
        </p:txBody>
      </p:sp>
      <p:sp>
        <p:nvSpPr>
          <p:cNvPr id="4099" name="AutoShape 4" descr="Descripci?n:   1.3697342064@web122603.mail.ne1.yahoo.com"/>
          <p:cNvSpPr>
            <a:spLocks noChangeAspect="1" noChangeArrowheads="1"/>
          </p:cNvSpPr>
          <p:nvPr/>
        </p:nvSpPr>
        <p:spPr bwMode="auto">
          <a:xfrm>
            <a:off x="320675" y="-301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PE"/>
          </a:p>
        </p:txBody>
      </p:sp>
      <p:pic>
        <p:nvPicPr>
          <p:cNvPr id="410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63" y="338138"/>
            <a:ext cx="8321675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41338" y="1536700"/>
            <a:ext cx="8193087" cy="3784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Por eso… 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La rotonda peatonal diseñada y construida 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 el corazón de la zona de </a:t>
            </a:r>
            <a:r>
              <a:rPr lang="es-PE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Lujiazui</a:t>
            </a: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 distrito financiero más importante en China, 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 la ciudad de </a:t>
            </a:r>
            <a:r>
              <a:rPr lang="es-PE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Sanghai</a:t>
            </a: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resulta una solución eficaz para ambos colectivos, </a:t>
            </a:r>
          </a:p>
          <a:p>
            <a:pPr algn="ctr">
              <a:defRPr/>
            </a:pPr>
            <a:endParaRPr lang="es-PE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…pues sigue a la perfección la máxima </a:t>
            </a:r>
          </a:p>
          <a:p>
            <a:pPr algn="ctr">
              <a:defRPr/>
            </a:pPr>
            <a:r>
              <a:rPr lang="es-PE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“juntos pero no revueltos”.</a:t>
            </a:r>
          </a:p>
          <a:p>
            <a:pPr algn="ctr">
              <a:defRPr/>
            </a:pPr>
            <a:endParaRPr lang="es-PE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685800" y="612775"/>
            <a:ext cx="7812088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/>
              <a:t>La rotonda circular </a:t>
            </a:r>
          </a:p>
          <a:p>
            <a:pPr algn="ctr"/>
            <a:r>
              <a:rPr lang="es-PE"/>
              <a:t>se inauguró para la Expo de Sanghai de 2010. </a:t>
            </a:r>
          </a:p>
          <a:p>
            <a:pPr algn="ctr"/>
            <a:endParaRPr lang="es-PE"/>
          </a:p>
          <a:p>
            <a:pPr algn="ctr"/>
            <a:r>
              <a:rPr lang="es-PE"/>
              <a:t>Y ayuda desde entonces a los peatones a moverse por la zona con mayor rapidez y seguridad, </a:t>
            </a:r>
          </a:p>
          <a:p>
            <a:pPr algn="ctr"/>
            <a:r>
              <a:rPr lang="es-PE"/>
              <a:t>mientras que ofrece a los turistas buenas vistas de los edificios singulares cercanos y del skyline de la ciudad.</a:t>
            </a:r>
          </a:p>
          <a:p>
            <a:pPr algn="ctr"/>
            <a:endParaRPr lang="es-PE"/>
          </a:p>
          <a:p>
            <a:pPr algn="ctr"/>
            <a:r>
              <a:rPr lang="es-PE"/>
              <a:t>Una idea de infraestructura urbana </a:t>
            </a:r>
          </a:p>
          <a:p>
            <a:pPr algn="ctr"/>
            <a:r>
              <a:rPr lang="es-PE"/>
              <a:t>cuando menos sorprendente. </a:t>
            </a:r>
          </a:p>
          <a:p>
            <a:pPr algn="ctr"/>
            <a:endParaRPr lang="es-PE"/>
          </a:p>
          <a:p>
            <a:pPr algn="ctr"/>
            <a:r>
              <a:rPr lang="es-PE"/>
              <a:t>Quién sabe si alguna vez veremos este concepto</a:t>
            </a:r>
          </a:p>
          <a:p>
            <a:pPr algn="ctr"/>
            <a:r>
              <a:rPr lang="es-PE"/>
              <a:t> en alguna de nuestras ciudades, </a:t>
            </a:r>
          </a:p>
          <a:p>
            <a:pPr algn="ctr"/>
            <a:r>
              <a:rPr lang="es-PE"/>
              <a:t>con su monumento en el centro, </a:t>
            </a:r>
          </a:p>
          <a:p>
            <a:pPr algn="ctr"/>
            <a:r>
              <a:rPr lang="es-PE"/>
              <a:t>como dictan los cánones universales del Rotondismo…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4" descr="Descripci?n:   1.3697342064@web122603.mail.ne1.yahoo.com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PE"/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Descripci?n: 6.3697342064@web122603.mail.ne1.yahoo.com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PE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5" y="22225"/>
            <a:ext cx="5095875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14288" y="3860800"/>
            <a:ext cx="3795712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 paseo elevado está configurado para conectarse tanto a las calles adyacentes como a la estación de metro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y a los rascacielos cercanos,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http://blogs.lainformacion.com/futuretech/files/2012/10/rotonda2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180013" y="2060575"/>
            <a:ext cx="3960812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Así como otros edificios históricos visitados por turistas, 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tales  como: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la Oriental Pearl TV Tower, 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la </a:t>
            </a:r>
            <a:r>
              <a:rPr lang="es-PE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Jin</a:t>
            </a: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Mao Tower, </a:t>
            </a:r>
          </a:p>
          <a:p>
            <a:pPr algn="ctr">
              <a:defRPr/>
            </a:pP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 el </a:t>
            </a:r>
            <a:r>
              <a:rPr lang="es-PE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Shanghai</a:t>
            </a: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PE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World</a:t>
            </a: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PE" sz="20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Financial</a:t>
            </a:r>
            <a:r>
              <a:rPr lang="es-PE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Center.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http://blogs.lainformacion.com/futuretech/files/2012/10/rotonda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-4763"/>
            <a:ext cx="5795962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3338" y="455613"/>
            <a:ext cx="3341687" cy="59388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La pasarela cubre una superficie total de 22.107 metros cuadrados </a:t>
            </a:r>
          </a:p>
          <a:p>
            <a:pPr algn="ctr">
              <a:defRPr/>
            </a:pPr>
            <a:endParaRPr lang="es-P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 se compone de </a:t>
            </a: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cuatro partes distintas, </a:t>
            </a: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cada una con su nombre: </a:t>
            </a:r>
          </a:p>
          <a:p>
            <a:pPr algn="ctr">
              <a:defRPr/>
            </a:pPr>
            <a:endParaRPr lang="es-P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“Anillo de la Perla” </a:t>
            </a: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(de 3.522 metros cuadrados), </a:t>
            </a:r>
          </a:p>
          <a:p>
            <a:pPr algn="ctr">
              <a:defRPr/>
            </a:pPr>
            <a:endParaRPr lang="es-P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“Pabellón Flotante Oriental” (13.685 metros cuadrados), </a:t>
            </a:r>
          </a:p>
          <a:p>
            <a:pPr algn="ctr">
              <a:defRPr/>
            </a:pPr>
            <a:endParaRPr lang="es-P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“Cruce del Siglo” (1.000 metros cuadrados) y </a:t>
            </a:r>
          </a:p>
          <a:p>
            <a:pPr algn="ctr">
              <a:defRPr/>
            </a:pPr>
            <a:endParaRPr lang="es-P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“Paso del Siglo” </a:t>
            </a:r>
          </a:p>
          <a:p>
            <a:pPr algn="ctr">
              <a:defRPr/>
            </a:pPr>
            <a:r>
              <a:rPr lang="es-P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(3.900 metros cuadrados).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8928100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950913" y="765175"/>
            <a:ext cx="7488237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PE"/>
          </a:p>
          <a:p>
            <a:pPr algn="ctr"/>
            <a:r>
              <a:rPr lang="es-PE"/>
              <a:t>Para acceder al anillo de 500 metros de longitud </a:t>
            </a:r>
          </a:p>
          <a:p>
            <a:pPr algn="ctr"/>
            <a:r>
              <a:rPr lang="es-PE" b="1"/>
              <a:t>se utilizan un total de </a:t>
            </a:r>
          </a:p>
          <a:p>
            <a:pPr algn="ctr"/>
            <a:r>
              <a:rPr lang="es-PE" b="1"/>
              <a:t>17 ascensores</a:t>
            </a:r>
            <a:r>
              <a:rPr lang="es-PE"/>
              <a:t> </a:t>
            </a:r>
            <a:r>
              <a:rPr lang="es-PE" b="1"/>
              <a:t>y escaleras mecánicas</a:t>
            </a:r>
          </a:p>
          <a:p>
            <a:pPr algn="ctr"/>
            <a:r>
              <a:rPr lang="es-ES"/>
              <a:t>(Instaladas por la multinacional Thyssen-Krupp)</a:t>
            </a:r>
          </a:p>
          <a:p>
            <a:pPr algn="ctr"/>
            <a:endParaRPr lang="es-PE"/>
          </a:p>
          <a:p>
            <a:pPr algn="ctr"/>
            <a:r>
              <a:rPr lang="es-PE"/>
              <a:t>El gobierno del distrito de Pudong ha invertido </a:t>
            </a:r>
          </a:p>
          <a:p>
            <a:pPr algn="ctr"/>
            <a:r>
              <a:rPr lang="es-PE"/>
              <a:t>más de 80 millones de yuanes (unos 10 millones de €)</a:t>
            </a:r>
          </a:p>
          <a:p>
            <a:pPr algn="ctr"/>
            <a:r>
              <a:rPr lang="es-PE"/>
              <a:t> en esta infraestructura para mejorar</a:t>
            </a:r>
          </a:p>
          <a:p>
            <a:pPr algn="ctr"/>
            <a:r>
              <a:rPr lang="es-PE"/>
              <a:t> las instalaciones de apoyo en el área de Lujiazui, </a:t>
            </a:r>
          </a:p>
          <a:p>
            <a:pPr algn="ctr"/>
            <a:endParaRPr lang="es-PE"/>
          </a:p>
          <a:p>
            <a:pPr algn="ctr"/>
            <a:r>
              <a:rPr lang="es-PE"/>
              <a:t>como parte de un ambicioso plan </a:t>
            </a:r>
          </a:p>
          <a:p>
            <a:pPr algn="ctr"/>
            <a:r>
              <a:rPr lang="es-PE"/>
              <a:t>para que este barrio pueda desarrollarse </a:t>
            </a:r>
          </a:p>
          <a:p>
            <a:pPr algn="ctr"/>
            <a:r>
              <a:rPr lang="es-PE"/>
              <a:t>como un centro financiero mundial.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0"/>
            <a:ext cx="9151938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2 Imagen" descr="http://blogs.lainformacion.com/futuretech/files/2012/10/monumento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76250"/>
            <a:ext cx="8135937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708400" y="4454525"/>
            <a:ext cx="20177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1000"/>
              </a:spcBef>
              <a:defRPr/>
            </a:pPr>
            <a:r>
              <a:rPr lang="pt-PT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4695825"/>
            <a:ext cx="1152525" cy="104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2 Rectángulo"/>
          <p:cNvSpPr>
            <a:spLocks noChangeArrowheads="1"/>
          </p:cNvSpPr>
          <p:nvPr/>
        </p:nvSpPr>
        <p:spPr bwMode="auto">
          <a:xfrm>
            <a:off x="890588" y="1011238"/>
            <a:ext cx="29606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PE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Futuretech</a:t>
            </a:r>
            <a:endParaRPr lang="es-PE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90588" y="2565400"/>
            <a:ext cx="73533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P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 obra monumental de arquitectura urbana, </a:t>
            </a:r>
          </a:p>
          <a:p>
            <a:pPr algn="ctr">
              <a:defRPr/>
            </a:pPr>
            <a:r>
              <a:rPr lang="es-P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 muy buena solución </a:t>
            </a:r>
          </a:p>
          <a:p>
            <a:pPr algn="ctr">
              <a:defRPr/>
            </a:pPr>
            <a:r>
              <a:rPr lang="es-P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cruces de mucha afluencia peatonal y vehicular.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335</Words>
  <Application>Microsoft Office PowerPoint</Application>
  <PresentationFormat>Presentación en pantalla (4:3)</PresentationFormat>
  <Paragraphs>84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Times New Roman</vt:lpstr>
      <vt:lpstr>Arial</vt:lpstr>
      <vt:lpstr>宋体</vt:lpstr>
      <vt:lpstr>Struttura predefinita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Fátima Maria</dc:creator>
  <cp:lastModifiedBy>H</cp:lastModifiedBy>
  <cp:revision>35</cp:revision>
  <dcterms:modified xsi:type="dcterms:W3CDTF">2015-10-15T12:48:16Z</dcterms:modified>
</cp:coreProperties>
</file>