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7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7" r:id="rId73"/>
    <p:sldId id="328" r:id="rId74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+aM1X2Epl2AYQeyJ64eWg" hashData="P8GYt7LMPwB69J2bHnirJ5K8K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5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7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561BD48-517A-4D6A-B75F-61B77578E4AC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0713881-BA88-42C9-B3C9-50196C1918F0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F2A02D6-0920-4B74-8C42-633D71183E7F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00312F2-357D-46D7-A722-35A7743563EA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53C497A-C0EC-4A5F-85A3-4D03582BDAB5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64EC5B-B95F-44A8-8814-7C2D4F7C4BD0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A65BAEE-657B-4955-8E33-B36DD913C896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61BB17-2FEB-462D-B1EC-3DD347A6F0CF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492B362-B624-4DCC-9F07-59998D6C71F4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CE7FDC3-3D48-44EF-B519-24D14054342E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34A7CF-4421-47BA-8297-9EAE1E42C580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96CEC-8742-4789-8004-0C5D0C4F2E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30425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A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30425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F40E2F6E-6FA7-42FC-B983-7C3B6198911A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53EF5-AE51-4151-8E4D-7DA9CC0E42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303713" cy="2303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  <p:sndAc>
      <p:stSnd loop="1">
        <p:snd r:embed="rId3" name="sevillanas%20-%20los%20del%20rio%20-%20sevilla%20tiene%20un%20color%20especi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1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custGeom>
            <a:avLst/>
            <a:gdLst>
              <a:gd name="T0" fmla="*/ 2286000 w 4572000"/>
              <a:gd name="T1" fmla="*/ 0 h 6858000"/>
              <a:gd name="T2" fmla="*/ 0 w 4572000"/>
              <a:gd name="T3" fmla="*/ 3429000 h 6858000"/>
              <a:gd name="T4" fmla="*/ 2286000 w 4572000"/>
              <a:gd name="T5" fmla="*/ 6858000 h 6858000"/>
              <a:gd name="T6" fmla="*/ 4572000 w 4572000"/>
              <a:gd name="T7" fmla="*/ 3429000 h 6858000"/>
              <a:gd name="T8" fmla="*/ 571500 w 4572000"/>
              <a:gd name="T9" fmla="*/ 571500 h 6858000"/>
              <a:gd name="T10" fmla="*/ 4000500 w 4572000"/>
              <a:gd name="T11" fmla="*/ 628650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lose/>
                <a:moveTo>
                  <a:pt x="571500" y="571500"/>
                </a:moveTo>
                <a:lnTo>
                  <a:pt x="571500" y="6286500"/>
                </a:lnTo>
                <a:lnTo>
                  <a:pt x="4000500" y="6286500"/>
                </a:lnTo>
                <a:lnTo>
                  <a:pt x="4000500" y="571500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/>
            </a:stretch>
          </a:blipFill>
          <a:ln w="2844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98" name="Freeform 2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custGeom>
            <a:avLst/>
            <a:gdLst>
              <a:gd name="T0" fmla="*/ 2286000 w 4572000"/>
              <a:gd name="T1" fmla="*/ 0 h 6858000"/>
              <a:gd name="T2" fmla="*/ 0 w 4572000"/>
              <a:gd name="T3" fmla="*/ 3429000 h 6858000"/>
              <a:gd name="T4" fmla="*/ 2286000 w 4572000"/>
              <a:gd name="T5" fmla="*/ 6858000 h 6858000"/>
              <a:gd name="T6" fmla="*/ 4572000 w 4572000"/>
              <a:gd name="T7" fmla="*/ 3429000 h 6858000"/>
              <a:gd name="T8" fmla="*/ 571500 w 4572000"/>
              <a:gd name="T9" fmla="*/ 571500 h 6858000"/>
              <a:gd name="T10" fmla="*/ 4000500 w 4572000"/>
              <a:gd name="T11" fmla="*/ 628650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lose/>
                <a:moveTo>
                  <a:pt x="571500" y="571500"/>
                </a:moveTo>
                <a:lnTo>
                  <a:pt x="571500" y="6286500"/>
                </a:lnTo>
                <a:lnTo>
                  <a:pt x="4000500" y="6286500"/>
                </a:lnTo>
                <a:lnTo>
                  <a:pt x="4000500" y="571500"/>
                </a:lnTo>
                <a:close/>
              </a:path>
            </a:pathLst>
          </a:custGeom>
          <a:blipFill dpi="0" rotWithShape="0">
            <a:blip r:embed="rId5"/>
            <a:srcRect/>
            <a:stretch>
              <a:fillRect/>
            </a:stretch>
          </a:blipFill>
          <a:ln w="2844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901700" y="2060575"/>
            <a:ext cx="2706688" cy="222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El Real  Alcázar de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Sevilla es un mosaico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de palacios de distintas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épocas y estilos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arquitectónicos que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conviven  en perfecta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armonía.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573713" y="2133600"/>
            <a:ext cx="2495550" cy="222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Un halo mágico rodea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al conjunto, y es que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las leyendas que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surgieron en torno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 él  ya forman parte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del rico patrimonio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de Sevilla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-6350"/>
            <a:ext cx="5148263" cy="686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Freeform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857250 w 9144000"/>
              <a:gd name="T9" fmla="*/ 857250 h 6858000"/>
              <a:gd name="T10" fmla="*/ 8286750 w 9144000"/>
              <a:gd name="T11" fmla="*/ 600075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857250" y="857250"/>
                </a:moveTo>
                <a:lnTo>
                  <a:pt x="857250" y="6000750"/>
                </a:lnTo>
                <a:lnTo>
                  <a:pt x="8286750" y="6000750"/>
                </a:lnTo>
                <a:lnTo>
                  <a:pt x="8286750" y="857250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/>
            </a:stretch>
          </a:blipFill>
          <a:ln w="2844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635125" y="1052513"/>
            <a:ext cx="5492750" cy="4667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El Alcázar de Sevilla fue construido entre los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años 913 – 914 , por el primer Califa Andaluz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Abd al Rahman III, quien para su construcción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se usó un antiguo asentamiento romano.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>
              <a:solidFill>
                <a:srgbClr val="003300"/>
              </a:solidFill>
              <a:latin typeface="Calibri" pitchFamily="32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En los siglos siguientes (lo que duró el dominio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Almohade)  los califas añaden diferentes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palacios y jardines a la construcción inicial.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>
              <a:solidFill>
                <a:srgbClr val="003300"/>
              </a:solidFill>
              <a:latin typeface="Calibri" pitchFamily="32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El Alcázar de Sevilla es el Palacio de uso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continuado como residencia  real más antigua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del mundo. Hoy por hoy sigue siendo la residencia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oficial de los Reyes de España durante sus visitas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 Sevilla.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>
              <a:solidFill>
                <a:srgbClr val="003300"/>
              </a:solidFill>
              <a:latin typeface="Calibri" pitchFamily="32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Freeform 1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custGeom>
            <a:avLst/>
            <a:gdLst>
              <a:gd name="T0" fmla="*/ 2286000 w 4572000"/>
              <a:gd name="T1" fmla="*/ 0 h 6858000"/>
              <a:gd name="T2" fmla="*/ 0 w 4572000"/>
              <a:gd name="T3" fmla="*/ 3429000 h 6858000"/>
              <a:gd name="T4" fmla="*/ 2286000 w 4572000"/>
              <a:gd name="T5" fmla="*/ 6858000 h 6858000"/>
              <a:gd name="T6" fmla="*/ 4572000 w 4572000"/>
              <a:gd name="T7" fmla="*/ 3429000 h 6858000"/>
              <a:gd name="T8" fmla="*/ 571500 w 4572000"/>
              <a:gd name="T9" fmla="*/ 571500 h 6858000"/>
              <a:gd name="T10" fmla="*/ 4000500 w 4572000"/>
              <a:gd name="T11" fmla="*/ 628650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lose/>
                <a:moveTo>
                  <a:pt x="571500" y="571500"/>
                </a:moveTo>
                <a:lnTo>
                  <a:pt x="571500" y="6286500"/>
                </a:lnTo>
                <a:lnTo>
                  <a:pt x="4000500" y="6286500"/>
                </a:lnTo>
                <a:lnTo>
                  <a:pt x="4000500" y="571500"/>
                </a:lnTo>
                <a:close/>
              </a:path>
            </a:pathLst>
          </a:custGeom>
          <a:blipFill dpi="0" rotWithShape="0">
            <a:blip r:embed="rId4"/>
            <a:srcRect/>
            <a:stretch>
              <a:fillRect/>
            </a:stretch>
          </a:blipFill>
          <a:ln w="2844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194" name="Freeform 2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custGeom>
            <a:avLst/>
            <a:gdLst>
              <a:gd name="T0" fmla="*/ 2286000 w 4572000"/>
              <a:gd name="T1" fmla="*/ 0 h 6858000"/>
              <a:gd name="T2" fmla="*/ 0 w 4572000"/>
              <a:gd name="T3" fmla="*/ 3429000 h 6858000"/>
              <a:gd name="T4" fmla="*/ 2286000 w 4572000"/>
              <a:gd name="T5" fmla="*/ 6858000 h 6858000"/>
              <a:gd name="T6" fmla="*/ 4572000 w 4572000"/>
              <a:gd name="T7" fmla="*/ 3429000 h 6858000"/>
              <a:gd name="T8" fmla="*/ 571500 w 4572000"/>
              <a:gd name="T9" fmla="*/ 571500 h 6858000"/>
              <a:gd name="T10" fmla="*/ 4000500 w 4572000"/>
              <a:gd name="T11" fmla="*/ 628650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lose/>
                <a:moveTo>
                  <a:pt x="571500" y="571500"/>
                </a:moveTo>
                <a:lnTo>
                  <a:pt x="571500" y="6286500"/>
                </a:lnTo>
                <a:lnTo>
                  <a:pt x="4000500" y="6286500"/>
                </a:lnTo>
                <a:lnTo>
                  <a:pt x="4000500" y="571500"/>
                </a:lnTo>
                <a:close/>
              </a:path>
            </a:pathLst>
          </a:custGeom>
          <a:blipFill dpi="0" rotWithShape="0">
            <a:blip r:embed="rId5"/>
            <a:srcRect/>
            <a:stretch>
              <a:fillRect/>
            </a:stretch>
          </a:blipFill>
          <a:ln w="2844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39750" y="1700213"/>
            <a:ext cx="3455988" cy="314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Imágenes: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Propia tomadas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Septiembre 2011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 dirty="0">
              <a:solidFill>
                <a:srgbClr val="003300"/>
              </a:solidFill>
              <a:latin typeface="Calibri" pitchFamily="32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 dirty="0">
              <a:solidFill>
                <a:srgbClr val="003300"/>
              </a:solidFill>
              <a:latin typeface="Calibri" pitchFamily="32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Música: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Sevilla tiene un color especial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 dirty="0">
              <a:solidFill>
                <a:srgbClr val="003300"/>
              </a:solidFill>
              <a:latin typeface="Calibri" pitchFamily="32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AR" sz="2000" b="1" dirty="0">
              <a:solidFill>
                <a:srgbClr val="003300"/>
              </a:solidFill>
              <a:latin typeface="Calibri" pitchFamily="32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 dirty="0">
                <a:solidFill>
                  <a:srgbClr val="003300"/>
                </a:solidFill>
                <a:latin typeface="Calibri" pitchFamily="32" charset="0"/>
              </a:rPr>
              <a:t>Avance manual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881688" y="2349500"/>
            <a:ext cx="1879600" cy="161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Compaginación: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Beatriz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Presentaciones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Junín (B)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003300"/>
                </a:solidFill>
                <a:latin typeface="Calibri" pitchFamily="32" charset="0"/>
              </a:rPr>
              <a:t>Argentina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8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MURALLA EXTERIOR Y PUERTA DE LEÓN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0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ARCOS QUE SEPARAN EL PATIO DE LEON DEL PATIO DE LA MONTERIA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1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FACHADA PALACIO MUJEDAR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86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PATIO DE LAS MUÑECAS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20638"/>
            <a:ext cx="5113338" cy="6837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6" name="Line 2"/>
          <p:cNvSpPr>
            <a:spLocks noChangeShapeType="1"/>
          </p:cNvSpPr>
          <p:nvPr/>
        </p:nvSpPr>
        <p:spPr bwMode="auto">
          <a:xfrm>
            <a:off x="1835150" y="0"/>
            <a:ext cx="1588" cy="6858000"/>
          </a:xfrm>
          <a:prstGeom prst="line">
            <a:avLst/>
          </a:prstGeom>
          <a:noFill/>
          <a:ln w="3816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>
            <a:off x="6948488" y="0"/>
            <a:ext cx="1587" cy="6858000"/>
          </a:xfrm>
          <a:prstGeom prst="line">
            <a:avLst/>
          </a:prstGeom>
          <a:noFill/>
          <a:ln w="3816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847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2475" y="0"/>
            <a:ext cx="45815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4572000" y="0"/>
            <a:ext cx="1588" cy="6858000"/>
          </a:xfrm>
          <a:prstGeom prst="line">
            <a:avLst/>
          </a:prstGeom>
          <a:noFill/>
          <a:ln w="3816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cxnSp>
        <p:nvCxnSpPr>
          <p:cNvPr id="25604" name="AutoShape 4"/>
          <p:cNvCxnSpPr>
            <a:cxnSpLocks noChangeShapeType="1"/>
          </p:cNvCxnSpPr>
          <p:nvPr/>
        </p:nvCxnSpPr>
        <p:spPr bwMode="auto">
          <a:xfrm>
            <a:off x="1116013" y="2205038"/>
            <a:ext cx="5327650" cy="863600"/>
          </a:xfrm>
          <a:prstGeom prst="straightConnector1">
            <a:avLst/>
          </a:prstGeom>
          <a:noFill/>
          <a:ln w="38160">
            <a:solidFill>
              <a:srgbClr val="FFFFCC"/>
            </a:solidFill>
            <a:miter lim="800000"/>
            <a:headEnd/>
            <a:tailEnd type="triangle" w="med" len="med"/>
          </a:ln>
          <a:effectLst/>
        </p:spPr>
      </p:cxn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6125" y="0"/>
            <a:ext cx="45878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PATIO DE LAS DONCELLAS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27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2770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CÚPULA DEL SALÓN DE LOS EMBAJADORES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551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9144000" cy="6669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165850"/>
            <a:ext cx="1042987" cy="450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8263" cy="685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5667375" y="3068638"/>
            <a:ext cx="3178175" cy="703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PUERTA DEL SALON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DE LOS EMBAJADORES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40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12775" y="2565400"/>
            <a:ext cx="3624263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UNA DE LAS VENTANAS QUE DA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A LOS JARDINES DEL ALCÁZAR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6082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  <a:latin typeface="Calibri" pitchFamily="32" charset="0"/>
              </a:rPr>
              <a:t>JARDÍN DE LAS GALERAS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2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0188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JARDÍN DE TROYA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2226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-69850" y="6308725"/>
            <a:ext cx="921385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PUERTA DEL PRIVILEGIO QUE SEPARA EN DOS LOS JARDINES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3250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0" y="6308725"/>
            <a:ext cx="9144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GALERÍA DEL GRUTESCO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5298" name="Line 2"/>
          <p:cNvSpPr>
            <a:spLocks noChangeShapeType="1"/>
          </p:cNvSpPr>
          <p:nvPr/>
        </p:nvSpPr>
        <p:spPr bwMode="auto">
          <a:xfrm>
            <a:off x="0" y="6092825"/>
            <a:ext cx="9144000" cy="1588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 sz="2000" b="1">
                <a:solidFill>
                  <a:srgbClr val="FFFFCC"/>
                </a:solidFill>
              </a:rPr>
              <a:t>CENADOR DE LA ALCOBA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65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2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1775" cy="5732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204788" y="5732463"/>
            <a:ext cx="8377237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>
                <a:solidFill>
                  <a:srgbClr val="FFFFCC"/>
                </a:solidFill>
              </a:rPr>
              <a:t>EL APEADERO ES EL LUGAR DESTINADO A LA ENTRADA Y SALIDA DE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>
                <a:solidFill>
                  <a:srgbClr val="FFFFCC"/>
                </a:solidFill>
              </a:rPr>
              <a:t>VEHÍCULOS DEL CONJUNTO PALACIEGO.ACTUALMENTE ES POR DONDE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AR">
                <a:solidFill>
                  <a:srgbClr val="FFFFCC"/>
                </a:solidFill>
              </a:rPr>
              <a:t>SALEN LOS VISITANTES HACIA EL PATIO DE BANDERAS.</a:t>
            </a:r>
          </a:p>
        </p:txBody>
      </p:sp>
      <p:sp>
        <p:nvSpPr>
          <p:cNvPr id="72707" name="Line 3"/>
          <p:cNvSpPr>
            <a:spLocks noChangeShapeType="1"/>
          </p:cNvSpPr>
          <p:nvPr/>
        </p:nvSpPr>
        <p:spPr bwMode="auto">
          <a:xfrm>
            <a:off x="0" y="5732463"/>
            <a:ext cx="9144000" cy="1587"/>
          </a:xfrm>
          <a:prstGeom prst="line">
            <a:avLst/>
          </a:prstGeom>
          <a:noFill/>
          <a:ln w="57240">
            <a:solidFill>
              <a:srgbClr val="FFFFCC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CÁZAR_D..">
  <a:themeElements>
    <a:clrScheme name="ALCÁZAR_DE_SEVILL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LCÁZAR_DE_SEVILL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ALCÁZAR_DE_SEVILL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ÁZAR_DE_SEVILL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CÁZAR_DE_SEVILL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ÁZAR_DE_SEVILL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ÁZAR_DE_SEVILL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ÁZAR_DE_SEVILL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CÁZAR_DE_SEVILL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ALCÁZAR_D..</Template>
  <TotalTime>4</TotalTime>
  <Words>330</Words>
  <PresentationFormat>Presentación en pantalla (4:3)</PresentationFormat>
  <Paragraphs>89</Paragraphs>
  <Slides>72</Slides>
  <Notes>71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7" baseType="lpstr">
      <vt:lpstr>Arial</vt:lpstr>
      <vt:lpstr>Times New Roman</vt:lpstr>
      <vt:lpstr>Calibri</vt:lpstr>
      <vt:lpstr>ALCÁZAR_D..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UN PASEO VIRTUAL</dc:subject>
  <dc:creator>JOSE LUIS</dc:creator>
  <cp:lastModifiedBy>JOSE LUIS</cp:lastModifiedBy>
  <cp:revision>1</cp:revision>
  <cp:lastPrinted>1601-01-01T00:00:00Z</cp:lastPrinted>
  <dcterms:created xsi:type="dcterms:W3CDTF">2013-11-20T19:45:45Z</dcterms:created>
  <dcterms:modified xsi:type="dcterms:W3CDTF">2013-11-20T19:50:17Z</dcterms:modified>
</cp:coreProperties>
</file>