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78" r:id="rId8"/>
    <p:sldId id="302" r:id="rId9"/>
    <p:sldId id="261" r:id="rId10"/>
    <p:sldId id="263" r:id="rId11"/>
    <p:sldId id="264" r:id="rId12"/>
    <p:sldId id="265" r:id="rId13"/>
    <p:sldId id="267" r:id="rId14"/>
    <p:sldId id="269" r:id="rId15"/>
    <p:sldId id="270" r:id="rId16"/>
    <p:sldId id="271" r:id="rId17"/>
    <p:sldId id="273" r:id="rId18"/>
    <p:sldId id="274" r:id="rId19"/>
    <p:sldId id="295" r:id="rId20"/>
    <p:sldId id="275" r:id="rId21"/>
    <p:sldId id="276" r:id="rId22"/>
    <p:sldId id="299" r:id="rId23"/>
    <p:sldId id="300" r:id="rId24"/>
    <p:sldId id="277" r:id="rId25"/>
    <p:sldId id="296" r:id="rId26"/>
    <p:sldId id="301" r:id="rId27"/>
    <p:sldId id="279" r:id="rId28"/>
    <p:sldId id="280" r:id="rId29"/>
    <p:sldId id="294" r:id="rId30"/>
    <p:sldId id="281" r:id="rId31"/>
    <p:sldId id="282" r:id="rId32"/>
    <p:sldId id="283" r:id="rId33"/>
    <p:sldId id="284" r:id="rId34"/>
    <p:sldId id="297" r:id="rId35"/>
    <p:sldId id="298" r:id="rId36"/>
    <p:sldId id="288" r:id="rId37"/>
    <p:sldId id="289" r:id="rId38"/>
    <p:sldId id="290" r:id="rId39"/>
    <p:sldId id="292" r:id="rId40"/>
    <p:sldId id="304" r:id="rId41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5pPr>
    <a:lvl6pPr marL="2286000" algn="l" defTabSz="914400" rtl="0" eaLnBrk="1" latinLnBrk="0" hangingPunct="1"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6pPr>
    <a:lvl7pPr marL="2743200" algn="l" defTabSz="914400" rtl="0" eaLnBrk="1" latinLnBrk="0" hangingPunct="1"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7pPr>
    <a:lvl8pPr marL="3200400" algn="l" defTabSz="914400" rtl="0" eaLnBrk="1" latinLnBrk="0" hangingPunct="1"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8pPr>
    <a:lvl9pPr marL="3657600" algn="l" defTabSz="914400" rtl="0" eaLnBrk="1" latinLnBrk="0" hangingPunct="1">
      <a:defRPr b="1" i="1" kern="1200">
        <a:solidFill>
          <a:schemeClr val="bg1"/>
        </a:solidFill>
        <a:latin typeface="Tempus Sans ITC" pitchFamily="8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HbTuk0LUnbv+GrV2gTXjg==" hashData="4WYk/qTpO6O7/WwGHHf8iv1ERY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312B"/>
    <a:srgbClr val="663300"/>
    <a:srgbClr val="52527C"/>
    <a:srgbClr val="FF9933"/>
    <a:srgbClr val="6476A2"/>
    <a:srgbClr val="003366"/>
    <a:srgbClr val="CC3300"/>
    <a:srgbClr val="002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2787"/>
    <p:restoredTop sz="90929"/>
  </p:normalViewPr>
  <p:slideViewPr>
    <p:cSldViewPr>
      <p:cViewPr varScale="1">
        <p:scale>
          <a:sx n="86" d="100"/>
          <a:sy n="86" d="100"/>
        </p:scale>
        <p:origin x="-51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343C1-2B05-4D9D-8F10-BE034839687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7069475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C9E152-F514-4655-8B80-0E0C8CD91A0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7014808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554C9A-76B1-4618-B6BF-B4E48F4DF5F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396814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60D995-D6A9-44D2-B192-C5E67683771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3523603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13CE8C-B8C0-4F21-A31F-C95A69F8C75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7003702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F96CD-BFFE-4948-BC48-738883291BB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1731478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E60B74-5B33-4BB1-B8F0-37B415F10DC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3384447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185FC5-36DB-4611-A44C-5F9ED370468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9208205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4AE98-1D6F-4AC4-ADB1-A722B496A6C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4223151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AD5F7-6024-4044-A394-8691D6C00DE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7229971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041DD5-6169-450E-A27F-EBB0199C80D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1206883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024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AFAC5E39-DF59-4EA7-AAFF-B6F1056DA5F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" b="0" i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javascript:;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228600" y="5638800"/>
            <a:ext cx="3960813" cy="914400"/>
          </a:xfrm>
          <a:prstGeom prst="rect">
            <a:avLst/>
          </a:prstGeom>
          <a:noFill/>
          <a:ln>
            <a:noFill/>
          </a:ln>
          <a:effectLst>
            <a:outerShdw dist="107763" dir="8100000" algn="ctr" rotWithShape="0">
              <a:srgbClr val="FF9933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 sz="5400" dirty="0">
                <a:solidFill>
                  <a:srgbClr val="52527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Puerto Rico  </a:t>
            </a:r>
            <a:endParaRPr lang="es-ES" sz="5400" dirty="0">
              <a:solidFill>
                <a:srgbClr val="52527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  <p:sndAc>
      <p:stSnd loop="1">
        <p:snd r:embed="rId2" name="haciendo_punto_en_otro_son-amanecer_borincano-32[1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288925" y="560388"/>
            <a:ext cx="8737600" cy="2563812"/>
          </a:xfrm>
          <a:prstGeom prst="rect">
            <a:avLst/>
          </a:prstGeom>
          <a:solidFill>
            <a:srgbClr val="6633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Puerto Rico, oficialmente Estado Libre Asociado de Puerto Rico (inglés: Commonwealth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of Puerto Rico), es un territorio no incorporado de los Estados Unidos con estatus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autogobierno.</a:t>
            </a: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 nombre actual de «Puerto Rico» alude a las riquezas que partían del puerto de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San Juan Bautista. Cristóbal Colón lo bautizó con el nombre de San Juan Bautista.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nativos de la tribu taína llamaban a la isla Borikén, que significa "Isla de cangrejos"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o "buruquena", el cual evolucionó al nombre de Borinquen, nombre que todavía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se utiliza en referencia a Puerto Rico. De allí surge el gentilicio "boricua", sinónimo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"puertorriqueño"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7562850" y="207963"/>
            <a:ext cx="1123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/>
              <a:t>Capitolio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49250" y="228600"/>
            <a:ext cx="8445500" cy="1190625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isla de Puerto Rico fue descubierta el 19 de noviembre de 1493 por Cristóbal Colón,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su segundo viaje de exploración. Algunos historiadores son de la opinión que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Puerto Rico fue descubierto por Martín Alonso Pinzón en 1492 durante el tiempo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que estuvo separado de Colón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88925" y="284163"/>
            <a:ext cx="2044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El Morro de noche </a:t>
            </a:r>
            <a:endParaRPr lang="es-ES"/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12725" y="5011738"/>
            <a:ext cx="8501063" cy="1465262"/>
          </a:xfrm>
          <a:prstGeom prst="rect">
            <a:avLst/>
          </a:prstGeom>
          <a:solidFill>
            <a:srgbClr val="333333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construcción del Castillo San Felipe del Morro sobre el promontorio o morro que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domina la entrada del Puerto se inició en el año 1539 y se prolongó hasta el Siglo XVIII.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Desde este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astillo se replicó el ataque de Sir Francis Drake en 1595 y la invasión de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holandeses bajo el mando de Baduino Herico en 1625. 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Está considerado como la más imponente de las construcciones militares de América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88925" y="6227763"/>
            <a:ext cx="3625850" cy="366712"/>
          </a:xfrm>
          <a:prstGeom prst="rect">
            <a:avLst/>
          </a:prstGeom>
          <a:solidFill>
            <a:srgbClr val="660066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Monasterio de San Juan De La Peña 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402388" y="207963"/>
            <a:ext cx="21320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La Cruceta del Vigía </a:t>
            </a:r>
            <a:endParaRPr lang="es-ES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4925" y="4141788"/>
            <a:ext cx="9074150" cy="2563812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cruz se encuentra en el mismo punto de la colina donde los antiguos habitantes españoles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vigilaban las naves y barcos que arribaban al puerto de la ciudad, y así reconocer de d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ó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nde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venía el mismo, o si era algún invasor o pirata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La Cruceta tiene una altura total a nivel del mar de unos 91.4 metros, sin embargo la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  <a:cs typeface="Times New Roman" charset="0"/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estructura por sí sola alcanza unos 30.5 metros.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  <a:cs typeface="Times New Roman" charset="0"/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La cruz de madera original se encuentra detrás de la actual de cemento. </a:t>
            </a: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La colina del vigía sirvió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 como campo de refugio a los ciudadanos durante una tormenta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  <a:cs typeface="Times New Roman" charset="0"/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el 12 de septiembre de 1738, un terremoto el 10 de mayo de 1787, un maremoto el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  <a:cs typeface="Times New Roman" charset="0"/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cs typeface="Times New Roman" charset="0"/>
              </a:rPr>
              <a:t>18 de noviembre de 1867, y la invasión del ejército de Estados Unidos el 25 de julio de 1898.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Mis documentos\Mis imágenes\PR\7107522-l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417513"/>
            <a:ext cx="8924925" cy="6021387"/>
          </a:xfrm>
          <a:prstGeom prst="rect">
            <a:avLst/>
          </a:prstGeom>
          <a:noFill/>
          <a:ln w="9525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68313" y="4724400"/>
            <a:ext cx="8207375" cy="1739900"/>
          </a:xfrm>
          <a:prstGeom prst="rect">
            <a:avLst/>
          </a:prstGeom>
          <a:solidFill>
            <a:srgbClr val="00204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 45,5 por ciento de la población en Puerto Rico vivía el año pasado por debajo del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nivel de pobreza, según la Oficina del Censo de EE.UU., que publicó la Encuesta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la Comunidad de Puerto Rico de 2007.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 11,2 por ciento de l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os pobres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tienen un bachillerato universitario.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 valor de una vivienda media estaba en 2007 en 104.400 dólares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; el salario</a:t>
            </a: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mínimo horario es de aproximadamente US$6.50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52400" y="6338888"/>
            <a:ext cx="3705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Bar El Convento – San Juan Antiguo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41325" y="6151563"/>
            <a:ext cx="989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Vieques </a:t>
            </a:r>
            <a:endParaRPr lang="es-E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57175" y="304800"/>
            <a:ext cx="8658225" cy="1190625"/>
          </a:xfrm>
          <a:prstGeom prst="rect">
            <a:avLst/>
          </a:prstGeom>
          <a:solidFill>
            <a:srgbClr val="52527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Estados Unidos entraron en la historia puertorriqueña al invadir la Isla el 25 de julio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1898 durante la Guerra Hispano-Estadounidense. El 10 de diciembre de 1898 se firmó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 Tratado de París, por el que Puerto Rico y el resto de los territorios coloniales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(Cuba y Filipinas) del Imperio Español se cedieron a los Estados Unidos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Mis documentos\Mis imágenes\PR\arecib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381000"/>
            <a:ext cx="9051925" cy="60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7299325" y="588963"/>
            <a:ext cx="10112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effectLst>
                  <a:outerShdw blurRad="38100" dist="38100" dir="2700000" algn="tl">
                    <a:srgbClr val="808080"/>
                  </a:outerShdw>
                </a:effectLst>
              </a:rPr>
              <a:t>Arecibo </a:t>
            </a:r>
            <a:endParaRPr lang="es-ES"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03200" y="6338888"/>
            <a:ext cx="215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Fuerte San Cristóbal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36525" y="6151563"/>
            <a:ext cx="10429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Luquillo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65125" y="284163"/>
            <a:ext cx="835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solidFill>
                  <a:srgbClr val="000066"/>
                </a:solidFill>
              </a:rPr>
              <a:t>Jajuya </a:t>
            </a:r>
            <a:endParaRPr lang="es-ES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65125" y="284163"/>
            <a:ext cx="16811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solidFill>
                  <a:srgbClr val="333300"/>
                </a:solidFill>
              </a:rPr>
              <a:t>Sierra de Cayey </a:t>
            </a:r>
            <a:endParaRPr lang="es-ES">
              <a:solidFill>
                <a:srgbClr val="333300"/>
              </a:solidFill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92088" y="5715000"/>
            <a:ext cx="8758237" cy="915988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Entre los picos, de no más de 1000mts de altura, se encuentra el valle de Cayey,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una gran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llanura donde se cultiva principalmente tabaco. A mayor altura, en el borde montañoso,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se cultiva café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y se explotan los pastos. 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76200" y="152400"/>
            <a:ext cx="28606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La Rogativa, San Juan Viejo </a:t>
            </a:r>
            <a:endParaRPr lang="es-ES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76200" y="5087938"/>
            <a:ext cx="8858250" cy="1465262"/>
          </a:xfrm>
          <a:prstGeom prst="rect">
            <a:avLst/>
          </a:prstGeom>
          <a:solidFill>
            <a:srgbClr val="996633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Esta escultura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, construida en 1971,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se hizo en representación a un asedio inglés en 1797.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Las mujeres de la ciudad encabezadas por el obispo celebraron una rogativa para la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liberación de la capital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, portando artorchas y sonando campanas.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Cuando los ingleses vieron la cantidad de antorchas encendidas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pensaron que los españoles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habían enviado refuerzos y se retiraron de la bahía.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36525" y="6075363"/>
            <a:ext cx="1492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Playa Rincón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6427788" y="207963"/>
            <a:ext cx="2335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Parque de las Palomas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212725" y="228600"/>
            <a:ext cx="89535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/>
              <a:t>Paseo de La Princesa </a:t>
            </a:r>
          </a:p>
          <a:p>
            <a:r>
              <a:rPr lang="es-ES"/>
              <a:t>La fuente Raíces se encuentra al final del Paseo. Cada parte de la fuente tiene un significado. </a:t>
            </a:r>
            <a:endParaRPr lang="es-MX"/>
          </a:p>
          <a:p>
            <a:r>
              <a:rPr lang="es-ES"/>
              <a:t>El caballo (animal valiente y robusto) saliendo del mar representa a Puerto</a:t>
            </a:r>
            <a:r>
              <a:rPr lang="es-MX"/>
              <a:t> Rico</a:t>
            </a:r>
            <a:r>
              <a:rPr lang="es-ES"/>
              <a:t>, </a:t>
            </a:r>
            <a:endParaRPr lang="es-MX"/>
          </a:p>
          <a:p>
            <a:r>
              <a:rPr lang="es-ES"/>
              <a:t>los dos adultos con el niño representan a la familia puertorriqueña, </a:t>
            </a:r>
            <a:endParaRPr lang="es-MX"/>
          </a:p>
          <a:p>
            <a:r>
              <a:rPr lang="es-ES"/>
              <a:t>los delfines</a:t>
            </a:r>
            <a:r>
              <a:rPr lang="es-MX"/>
              <a:t> y</a:t>
            </a:r>
            <a:r>
              <a:rPr lang="es-ES"/>
              <a:t> la ninfa representa</a:t>
            </a:r>
            <a:r>
              <a:rPr lang="es-MX"/>
              <a:t>n</a:t>
            </a:r>
            <a:r>
              <a:rPr lang="es-ES"/>
              <a:t> la hospitalidad, el jíbaro y la mujer negra representan </a:t>
            </a:r>
            <a:endParaRPr lang="es-MX"/>
          </a:p>
          <a:p>
            <a:r>
              <a:rPr lang="es-ES"/>
              <a:t>la cultura </a:t>
            </a:r>
            <a:r>
              <a:rPr lang="es-MX"/>
              <a:t>de los africanos esclavizados </a:t>
            </a:r>
            <a:r>
              <a:rPr lang="es-ES"/>
              <a:t>y la diosa</a:t>
            </a:r>
            <a:r>
              <a:rPr lang="es-MX"/>
              <a:t>,</a:t>
            </a:r>
            <a:r>
              <a:rPr lang="es-ES"/>
              <a:t> al centro, representa la libertad. 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288925" y="284163"/>
            <a:ext cx="15589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Farolas típicas </a:t>
            </a:r>
            <a:endParaRPr lang="es-ES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15888" y="4568825"/>
            <a:ext cx="8970962" cy="2289175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 Bosque Nacional El Yunque o simplemente El Yunque, antes llamado Bosque Nacional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del Caribe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lleva su nombre en honor al dios indígena Yuquiyú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indios taínos pensaban que en los picos nubosos de La Sierra de Luquillo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vivía Yuquiyú, el dios del bien, que los protegía. Llamaron a este monte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Yuque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que significa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‘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sagrado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’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o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‘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tierras blancas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’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ya que sus picos estaba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n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cubierto de nubes.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Cuando llegaron los españoles confundieron el nombre y le llamaron Yunque.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Las huellas de los taínos en el bosque se evidencian con la presencia de los petroglifos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las rocas de los ríos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288925" y="284163"/>
            <a:ext cx="17875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Puerto San Juan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23825" y="228600"/>
            <a:ext cx="26193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Plaza Quinto Centenario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6699250" y="152400"/>
            <a:ext cx="1987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Cuevas del Camuy </a:t>
            </a:r>
            <a:endParaRPr lang="es-ES"/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76238" y="4572000"/>
            <a:ext cx="8389937" cy="2014538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El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Parque de las Cuevas del río Camuy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 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un sitio de 10.000 hectáreas con magníficas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cuevas subterráneas labradas por el río Camuy a lo largo de millones de años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,</a:t>
            </a: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que fluye de cueva en cueva a 120 m de profundiad.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cueva Río Camuy es la tercera en tamaño en el mundo y hasta el momento se han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explorado sólo unos 12 km de sus pasadizos.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No todos están abiertos al público pero hay pequeños trenes que hacen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un poco más fácil la exploración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6553200" y="152400"/>
            <a:ext cx="2362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Cacique Mabodomaca </a:t>
            </a:r>
            <a:endParaRPr lang="es-ES"/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139700" y="5029200"/>
            <a:ext cx="8836025" cy="1739900"/>
          </a:xfrm>
          <a:prstGeom prst="rect">
            <a:avLst/>
          </a:prstGeom>
          <a:solidFill>
            <a:srgbClr val="3333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Antes de la invasión europea esta área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taína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  <a:hlinkClick r:id="rId3"/>
              </a:rPr>
              <a:t>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era una de las más importantes y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fué conocida como Guajataca. El Cacique Mabodomaca era uno de los líderes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durante las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rebeliones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ind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ígenas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. La leyenda dice que cuando sus guerreros ya no pudieron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repeler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a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invasores condujo a su gente por el río Guajataca y desaparecieron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las montañas.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Otra leyenda cuenta que para evitar ser capturado se tiró al mar desde el acantilado.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136525" y="284163"/>
            <a:ext cx="30686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/>
              <a:t>Casa de Gobierno en Navidad </a:t>
            </a:r>
            <a:endParaRPr lang="es-ES"/>
          </a:p>
        </p:txBody>
      </p:sp>
    </p:spTree>
  </p:cSld>
  <p:clrMapOvr>
    <a:masterClrMapping/>
  </p:clrMapOvr>
  <p:transition spd="slow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12725" y="228600"/>
            <a:ext cx="1362075" cy="366713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Universidad 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81000" y="3317875"/>
            <a:ext cx="8405813" cy="3113088"/>
          </a:xfrm>
          <a:prstGeom prst="rect">
            <a:avLst/>
          </a:prstGeom>
          <a:solidFill>
            <a:srgbClr val="3B312B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palabra Vieques deriva de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 la lengua taína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y significa 'tierra pequeña'.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Para otros autores, proviene de Bieque, cacique taíno que habitaba la isla.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colonos ingleses de las islas vecinas llamaban a Vieques 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‘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Crab Island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’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por la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abundancia de cangrejos. Sin embargo, Vieques apareció por primera vez en los mapas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1527 con su nombre actual.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los siglos XIX y XX, Vieques se vio involucrado en los procesos libertadores de la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República Dominicana.  En ambas ocasiones, el poder colonial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-primero España y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luego EEUU-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utiliza a Vieques para reprimir e invadir a los dominicanos que lucha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n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por la soberanía nacional.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Actualmente esta isla es catalogada como la más bella del Caribe, junto con Bermudas</a:t>
            </a:r>
          </a:p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y Bahamas.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28600" y="207963"/>
            <a:ext cx="1635125" cy="366712"/>
          </a:xfrm>
          <a:prstGeom prst="rect">
            <a:avLst/>
          </a:prstGeom>
          <a:solidFill>
            <a:srgbClr val="3333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Isla de Vieques 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nimBg="1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76200" y="76200"/>
            <a:ext cx="3459163" cy="4486275"/>
          </a:xfrm>
          <a:prstGeom prst="rect">
            <a:avLst/>
          </a:prstGeom>
          <a:solidFill>
            <a:srgbClr val="52527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Soy la luz de la mañana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que alumbra nuevos caminos,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q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ue va inundando los montes,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los senderos campesinos.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Soy el fruto del futuro,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la semilla del mañana,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embrada en estiércol puro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mi tierra borincana.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Soy un pescador de sueños,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voy buscando un mar de espumas,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caracolas y arenas,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sirenas y de lunas,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estrellas y de horizontes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se compone mi fortuna,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soy gaviota navegante 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y astronauta de la bruma.</a:t>
            </a:r>
            <a:endParaRPr lang="es-MX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22225" y="4889500"/>
            <a:ext cx="5387975" cy="1739900"/>
          </a:xfrm>
          <a:prstGeom prst="rect">
            <a:avLst/>
          </a:prstGeom>
          <a:solidFill>
            <a:srgbClr val="52527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Soy del pan la levadura que alimenta la esperanza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del hombre puertorriqueño, del despertar de mi patria.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Traigo sangre borinqueña, soy hijo de la palmera,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los campos y los ríos y del cantar del coqu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í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valles y cafetales, de caña, azúcar y piña,</a:t>
            </a:r>
            <a:b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de guayaba y mampost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e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ales, de tembleque y de mav</a:t>
            </a:r>
            <a:r>
              <a:rPr lang="es-MX">
                <a:effectLst>
                  <a:outerShdw blurRad="38100" dist="38100" dir="2700000" algn="tl">
                    <a:srgbClr val="000000"/>
                  </a:outerShdw>
                </a:effectLst>
              </a:rPr>
              <a:t>í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es-ES"/>
          </a:p>
        </p:txBody>
      </p:sp>
      <p:pic>
        <p:nvPicPr>
          <p:cNvPr id="38918" name="Picture 6" descr="C:\Mis documentos\Mis imágenes\estrellitas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475" y="6416675"/>
            <a:ext cx="365125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 autoUpdateAnimBg="0"/>
      <p:bldP spid="38916" grpId="0" animBg="1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 b="0" i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b="0" i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i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 i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 i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i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i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i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i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i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tilles - Porto Rico .. 22 05 2012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empus Sans ITC" pitchFamily="8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empus Sans ITC" pitchFamily="82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Antilles - Porto Rico .. 22 05 2012</Template>
  <TotalTime>3</TotalTime>
  <Words>1184</Words>
  <Application>Microsoft Office PowerPoint</Application>
  <PresentationFormat>Presentación en pantalla (4:3)</PresentationFormat>
  <Paragraphs>117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Times New Roman</vt:lpstr>
      <vt:lpstr>Tempus Sans ITC</vt:lpstr>
      <vt:lpstr>Symbol</vt:lpstr>
      <vt:lpstr>Antilles - Porto Rico .. 22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2021-10-08T11:43:36Z</dcterms:created>
  <dcterms:modified xsi:type="dcterms:W3CDTF">2021-10-08T11:47:02Z</dcterms:modified>
</cp:coreProperties>
</file>