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78" r:id="rId41"/>
    <p:sldId id="315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19" autoAdjust="0"/>
    <p:restoredTop sz="94718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Dokumente und Einstellungen\internet\Eigene Dateien\Eigene Bilder\484_example.jpg"/>
          <p:cNvPicPr>
            <a:picLocks noChangeAspect="1" noChangeArrowheads="1"/>
          </p:cNvPicPr>
          <p:nvPr/>
        </p:nvPicPr>
        <p:blipFill>
          <a:blip r:embed="rId3"/>
          <a:srcRect b="3101"/>
          <a:stretch>
            <a:fillRect/>
          </a:stretch>
        </p:blipFill>
        <p:spPr bwMode="auto">
          <a:xfrm>
            <a:off x="-71438" y="-285750"/>
            <a:ext cx="9215438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6" descr="C:\Dokumente und Einstellungen\internet\Eigene Dateien\Eigene Bilder\CLIPART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25" y="2071688"/>
            <a:ext cx="40005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0" y="642938"/>
            <a:ext cx="9144000" cy="762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400">
                <a:solidFill>
                  <a:srgbClr val="009900"/>
                </a:solidFill>
              </a:rPr>
              <a:t>PUENTES PARA VALIENTES</a:t>
            </a:r>
            <a:r>
              <a:rPr lang="es-ES" sz="4400"/>
              <a:t> </a:t>
            </a:r>
            <a:endParaRPr lang="pl-PL" sz="4400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032000" y="6192838"/>
            <a:ext cx="1555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9900"/>
                </a:solidFill>
              </a:rPr>
              <a:t>11-12-2012</a:t>
            </a:r>
          </a:p>
        </p:txBody>
      </p:sp>
    </p:spTree>
  </p:cSld>
  <p:clrMapOvr>
    <a:masterClrMapping/>
  </p:clrMapOvr>
  <p:transition spd="med" advTm="8000">
    <p:random/>
    <p:sndAc>
      <p:stSnd loop="1">
        <p:snd r:embed="rId2" name="029_Dave_Grusin_Bossa_Baroqu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1000125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 i="1">
                <a:latin typeface="Calibri" pitchFamily="34" charset="0"/>
              </a:rPr>
              <a:t>Hussaini - Borit Lake, Pakist</a:t>
            </a:r>
            <a:r>
              <a:rPr lang="pl-PL" sz="4000" b="1" i="1">
                <a:latin typeface="Calibri" pitchFamily="34" charset="0"/>
              </a:rPr>
              <a:t>a</a:t>
            </a:r>
            <a:r>
              <a:rPr lang="es-ES" sz="4000" b="1" i="1">
                <a:latin typeface="Calibri" pitchFamily="34" charset="0"/>
              </a:rPr>
              <a:t>n</a:t>
            </a:r>
            <a:r>
              <a:rPr lang="es-ES" i="1">
                <a:latin typeface="Calibri" pitchFamily="34" charset="0"/>
              </a:rPr>
              <a:t> </a:t>
            </a:r>
          </a:p>
        </p:txBody>
      </p:sp>
      <p:sp>
        <p:nvSpPr>
          <p:cNvPr id="3075" name="Prostokąt 2"/>
          <p:cNvSpPr>
            <a:spLocks noChangeArrowheads="1"/>
          </p:cNvSpPr>
          <p:nvPr/>
        </p:nvSpPr>
        <p:spPr bwMode="auto">
          <a:xfrm>
            <a:off x="1143000" y="2428875"/>
            <a:ext cx="6858000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/>
              <a:t>Hussaini colgante sobre el lago es Borit.</a:t>
            </a:r>
            <a:br>
              <a:rPr lang="es-ES" i="1"/>
            </a:br>
            <a:r>
              <a:rPr lang="es-ES" i="1"/>
              <a:t/>
            </a:r>
            <a:br>
              <a:rPr lang="es-ES" i="1"/>
            </a:br>
            <a:r>
              <a:rPr lang="es-ES" i="1"/>
              <a:t>Él es conocido en todo el mundo como el puente colgante más peligroso.</a:t>
            </a:r>
            <a:br>
              <a:rPr lang="es-ES" i="1"/>
            </a:br>
            <a:r>
              <a:rPr lang="es-ES" i="1"/>
              <a:t> </a:t>
            </a:r>
            <a:br>
              <a:rPr lang="es-ES" i="1"/>
            </a:br>
            <a:r>
              <a:rPr lang="es-ES" i="1"/>
              <a:t>Es muy estrecho y viejo y pierde una gran cantidad de tablas.</a:t>
            </a:r>
            <a:br>
              <a:rPr lang="es-ES" i="1"/>
            </a:br>
            <a:r>
              <a:rPr lang="es-ES" i="1"/>
              <a:t/>
            </a:r>
            <a:br>
              <a:rPr lang="es-ES" i="1"/>
            </a:br>
            <a:r>
              <a:rPr lang="es-ES" i="1"/>
              <a:t>Ciudadanos locales seguir beneficiándose del puente, ya que es la única manera de llegar a la ciudad.</a:t>
            </a:r>
            <a:endParaRPr lang="pl-PL" i="1"/>
          </a:p>
        </p:txBody>
      </p:sp>
      <p:pic>
        <p:nvPicPr>
          <p:cNvPr id="3076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532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42375" y="71438"/>
            <a:ext cx="301625" cy="678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2" descr="C:\Dokumente und Einstellungen\internet\Eigene Dateien\Eigene Bilder\click\click_002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25" y="5829300"/>
            <a:ext cx="51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kumente und Einstellungen\internet\Eigene Dateien\Eigene Bilder\hussaini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kumente und Einstellungen\internet\Eigene Dateien\Eigene Bilder\dscn058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El puente mas peligroso del mu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0"/>
            <a:ext cx="6330950" cy="685800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kumente und Einstellungen\internet\Eigene Dateien\Eigene Bilder\hussaini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75" y="0"/>
            <a:ext cx="5143500" cy="685800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kumente und Einstellungen\internet\Eigene Dateien\Eigene Bilder\JB0019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144000" cy="61436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kumente und Einstellungen\internet\Eigene Dateien\Eigene Bilder\hussaini-bridg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" y="357188"/>
            <a:ext cx="9220200" cy="6143625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kumente und Einstellungen\internet\Eigene Dateien\Eigene Bilder\Hussai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532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42375" y="71438"/>
            <a:ext cx="301625" cy="678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Prostokąt 10"/>
          <p:cNvSpPr>
            <a:spLocks noChangeArrowheads="1"/>
          </p:cNvSpPr>
          <p:nvPr/>
        </p:nvSpPr>
        <p:spPr bwMode="auto">
          <a:xfrm>
            <a:off x="500063" y="1785938"/>
            <a:ext cx="8143875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400" i="1">
                <a:latin typeface="Arial" charset="0"/>
              </a:rPr>
              <a:t>Este puente oscilante suspendido más de 23 metros sobre el nivel del mar, es un gran atractivo para las personas con nervios de acero.</a:t>
            </a:r>
          </a:p>
          <a:p>
            <a:pPr algn="just"/>
            <a:r>
              <a:rPr lang="es-ES" sz="2400" i="1">
                <a:latin typeface="Arial" charset="0"/>
              </a:rPr>
              <a:t/>
            </a:r>
            <a:br>
              <a:rPr lang="es-ES" sz="2400" i="1">
                <a:latin typeface="Arial" charset="0"/>
              </a:rPr>
            </a:br>
            <a:r>
              <a:rPr lang="es-ES" sz="2400" i="1">
                <a:latin typeface="Arial" charset="0"/>
              </a:rPr>
              <a:t>Desde hace más de 350 años, pasos a desnivel, puentes que unen la parte continental a la isla de Carrick pescadores construido de piedra que se benefician de salmón a sus redes.</a:t>
            </a:r>
            <a:br>
              <a:rPr lang="es-ES" sz="2400" i="1">
                <a:latin typeface="Arial" charset="0"/>
              </a:rPr>
            </a:br>
            <a:r>
              <a:rPr lang="es-ES" sz="2400" i="1">
                <a:latin typeface="Arial" charset="0"/>
              </a:rPr>
              <a:t>El puente actual fue construido en 2008 ri es obra de los arquitectos profesionales</a:t>
            </a:r>
            <a:br>
              <a:rPr lang="es-ES" sz="2400" i="1">
                <a:latin typeface="Arial" charset="0"/>
              </a:rPr>
            </a:br>
            <a:r>
              <a:rPr lang="es-ES" sz="2400" i="1">
                <a:latin typeface="Arial" charset="0"/>
              </a:rPr>
              <a:t>de Belfast.</a:t>
            </a:r>
            <a:br>
              <a:rPr lang="es-ES" sz="2400" i="1">
                <a:latin typeface="Arial" charset="0"/>
              </a:rPr>
            </a:br>
            <a:endParaRPr lang="pl-PL" sz="2400" i="1">
              <a:latin typeface="Arial" charset="0"/>
            </a:endParaRPr>
          </a:p>
        </p:txBody>
      </p:sp>
      <p:sp>
        <p:nvSpPr>
          <p:cNvPr id="11271" name="Prostokąt 11"/>
          <p:cNvSpPr>
            <a:spLocks noChangeArrowheads="1"/>
          </p:cNvSpPr>
          <p:nvPr/>
        </p:nvSpPr>
        <p:spPr bwMode="auto">
          <a:xfrm>
            <a:off x="357188" y="642938"/>
            <a:ext cx="8572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 i="1">
                <a:solidFill>
                  <a:srgbClr val="009900"/>
                </a:solidFill>
              </a:rPr>
              <a:t>Puente de Carrick-a-Rede Rope, Irlanda del Norte</a:t>
            </a:r>
            <a:r>
              <a:rPr lang="es-ES" sz="2400">
                <a:solidFill>
                  <a:srgbClr val="009900"/>
                </a:solidFill>
              </a:rPr>
              <a:t> </a:t>
            </a:r>
            <a:endParaRPr lang="pl-PL" sz="2400">
              <a:solidFill>
                <a:srgbClr val="009900"/>
              </a:solidFill>
            </a:endParaRPr>
          </a:p>
        </p:txBody>
      </p:sp>
      <p:pic>
        <p:nvPicPr>
          <p:cNvPr id="11272" name="Picture 2" descr="C:\Dokumente und Einstellungen\internet\Eigene Dateien\Eigene Bilder\click\click_002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86713" y="5972175"/>
            <a:ext cx="51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kumente und Einstellungen\internet\Eigene Dateien\Eigene Bilder\car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Dokumente und Einstellungen\internet\Eigene Dateien\Eigene Bilder\car2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3513" y="285750"/>
            <a:ext cx="9307513" cy="617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kumente und Einstellungen\internet\Eigene Dateien\Eigene Bilder\car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kumente und Einstellungen\internet\Eigene Dateien\Eigene Bilder\car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428625"/>
            <a:ext cx="9215438" cy="621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kumente und Einstellungen\internet\Eigene Dateien\Eigene Bilder\car5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4138" y="285750"/>
            <a:ext cx="9312276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kumente und Einstellungen\internet\Eigene Dateien\Eigene Bilder\4af1d616372af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10001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i="1"/>
              <a:t>Aiguille du Midi, en el macizo del Mont Blanc, Francia</a:t>
            </a:r>
            <a:r>
              <a:rPr lang="es-ES" sz="2400"/>
              <a:t> </a:t>
            </a:r>
          </a:p>
        </p:txBody>
      </p:sp>
      <p:pic>
        <p:nvPicPr>
          <p:cNvPr id="18435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532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42375" y="71438"/>
            <a:ext cx="301625" cy="678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Prostokąt 9"/>
          <p:cNvSpPr>
            <a:spLocks noChangeArrowheads="1"/>
          </p:cNvSpPr>
          <p:nvPr/>
        </p:nvSpPr>
        <p:spPr bwMode="auto">
          <a:xfrm>
            <a:off x="500063" y="1958975"/>
            <a:ext cx="8072437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>
                <a:latin typeface="Arial" charset="0"/>
              </a:rPr>
              <a:t>Aiguille du Midi (3842 m) - el pico en los Alpes, en el macizo del Mont Blanc,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8 km de la cima del Mont Blanc. La cumbre está hecho de granito.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Entra en la parte superior de la carrera en 1955, el teleférico (de Aiguille du Midi) de Chamonix (1035 m).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La primera estación de tren se encuentra a una altitud de 2309 m sobre el mar-Plan de l'Aiguille. La segunda sección del vagón de ferrocarril late sin los apoyos. La estación superior está situado a una altitud de 3802 m sobre el nivel del mar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 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En la torre - Terraza sobre la parte superior de la estación del teleférico, se puede introducir (40 m) de elevación en el interior de la montaña.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Exactamente la Aiguille du Midi está construido en el año 1965, el túnel entre Francia e Italia.</a:t>
            </a:r>
          </a:p>
          <a:p>
            <a:endParaRPr lang="pl-PL" i="1">
              <a:latin typeface="Arial" charset="0"/>
            </a:endParaRPr>
          </a:p>
        </p:txBody>
      </p:sp>
      <p:pic>
        <p:nvPicPr>
          <p:cNvPr id="18440" name="Picture 2" descr="C:\Dokumente und Einstellungen\internet\Eigene Dateien\Eigene Bilder\click\click_002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29525" y="5829300"/>
            <a:ext cx="51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kumente und Einstellungen\internet\Eigene Dateien\Eigene Bilder\Aiguille du Midi en el Mont Blan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0" y="6345238"/>
            <a:ext cx="9144000" cy="6508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es-ES" i="1">
                <a:solidFill>
                  <a:schemeClr val="tx1"/>
                </a:solidFill>
                <a:latin typeface="Arial" charset="0"/>
                <a:cs typeface="Arial" charset="0"/>
              </a:rPr>
              <a:t>Aiguille du Midi, es el lugar perfecto para disfrutar de un panorama de los Alpes franceses.   3842-metro vacío, todo mareado.</a:t>
            </a:r>
            <a:r>
              <a:rPr lang="es-ES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  <a:endParaRPr lang="pl-PL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kumente und Einstellungen\internet\Eigene Dateien\Eigene Bilder\Loboc Hanging Bridge, Philippin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2763"/>
            <a:ext cx="9144000" cy="5075237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20483" name="Prostokąt 2"/>
          <p:cNvSpPr>
            <a:spLocks noChangeArrowheads="1"/>
          </p:cNvSpPr>
          <p:nvPr/>
        </p:nvSpPr>
        <p:spPr bwMode="auto">
          <a:xfrm>
            <a:off x="0" y="4762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/>
              <a:t>Puente Colgante, Loboc, Filipinas </a:t>
            </a:r>
          </a:p>
        </p:txBody>
      </p:sp>
      <p:sp>
        <p:nvSpPr>
          <p:cNvPr id="20484" name="Prostokąt 2"/>
          <p:cNvSpPr>
            <a:spLocks noChangeArrowheads="1"/>
          </p:cNvSpPr>
          <p:nvPr/>
        </p:nvSpPr>
        <p:spPr bwMode="auto">
          <a:xfrm>
            <a:off x="323850" y="928688"/>
            <a:ext cx="84963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>
                <a:latin typeface="Arial" charset="0"/>
              </a:rPr>
              <a:t>Este puente construido en 1972 está hecha de cables de acero, cintas tejidas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   de bambú. Su longitud es de unos 20 metros.</a:t>
            </a:r>
            <a:r>
              <a:rPr lang="es-ES">
                <a:latin typeface="Arial" charset="0"/>
              </a:rPr>
              <a:t> </a:t>
            </a:r>
            <a:endParaRPr lang="pl-PL">
              <a:latin typeface="Arial" charset="0"/>
            </a:endParaRPr>
          </a:p>
        </p:txBody>
      </p:sp>
      <p:pic>
        <p:nvPicPr>
          <p:cNvPr id="20485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1438"/>
            <a:ext cx="3048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39200" y="71438"/>
            <a:ext cx="3048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kumente und Einstellungen\internet\Eigene Dateien\Eigene Bilder\Loboc Hanging Bridge, Philippine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kumente und Einstellungen\internet\Eigene Dateien\Eigene Bilder\Loboc Hanging Bridge, Philippines2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Prostokąt 1"/>
          <p:cNvSpPr>
            <a:spLocks noChangeArrowheads="1"/>
          </p:cNvSpPr>
          <p:nvPr/>
        </p:nvSpPr>
        <p:spPr bwMode="auto">
          <a:xfrm>
            <a:off x="-323850" y="0"/>
            <a:ext cx="9467850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i="1"/>
              <a:t>La mayoría de Taman Negara Nacional Parqué, malasia</a:t>
            </a:r>
            <a:r>
              <a:rPr lang="es-ES" sz="2400"/>
              <a:t> </a:t>
            </a:r>
          </a:p>
          <a:p>
            <a:pPr algn="ctr">
              <a:spcBef>
                <a:spcPct val="50000"/>
              </a:spcBef>
            </a:pPr>
            <a:r>
              <a:rPr lang="es-ES">
                <a:latin typeface="Arial" charset="0"/>
              </a:rPr>
              <a:t>Es el puente más largo del mundo (400 m) suspendida en la altura de 60 m en el bosque tropical </a:t>
            </a:r>
          </a:p>
        </p:txBody>
      </p:sp>
      <p:pic>
        <p:nvPicPr>
          <p:cNvPr id="23555" name="Picture 2" descr="C:\Dokumente und Einstellungen\internet\Eigene Dateien\Eigene Bilder\Taman Negara National Park Bridge, Malaysia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1357313"/>
            <a:ext cx="3875087" cy="5167312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23556" name="Picture 3" descr="C:\Dokumente und Einstellungen\internet\Eigene Dateien\Eigene Bilder\Taman Negara National Park Bridge, Malaysia1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5213" y="1357313"/>
            <a:ext cx="3857625" cy="5143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C:\Dokumente und Einstellungen\internet\Eigene Dateien\Eigene Bilder\thenma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Prostokąt 1"/>
          <p:cNvSpPr>
            <a:spLocks noChangeArrowheads="1"/>
          </p:cNvSpPr>
          <p:nvPr/>
        </p:nvSpPr>
        <p:spPr bwMode="auto">
          <a:xfrm>
            <a:off x="1724025" y="142875"/>
            <a:ext cx="5284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i="1"/>
              <a:t>Puente colgante en Thenmala, India</a:t>
            </a:r>
            <a:r>
              <a:rPr lang="es-ES" sz="2000"/>
              <a:t> </a:t>
            </a:r>
          </a:p>
        </p:txBody>
      </p:sp>
    </p:spTree>
  </p:cSld>
  <p:clrMapOvr>
    <a:masterClrMapping/>
  </p:clrMapOvr>
  <p:transition advTm="8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Hanging bridge of Ghasa in Nep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0" y="1285875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1131888" y="282575"/>
            <a:ext cx="7053262" cy="457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i="1"/>
              <a:t>Puente colgante cerca Ghasem en Nepal</a:t>
            </a:r>
            <a:r>
              <a:rPr lang="es-ES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Dokumente und Einstellungen\internet\Eigene Dateien\Eigene Bilder\3847163698_4381fbac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1138" y="-107950"/>
            <a:ext cx="9355138" cy="701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kumente und Einstellungen\internet\Eigene Dateien\Eigene Bilder\18877242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5500" y="0"/>
            <a:ext cx="4953000" cy="685800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Repovesi nature park Valkeala, Finl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3025" y="714375"/>
            <a:ext cx="92043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>
                <a:latin typeface="Arial" charset="0"/>
              </a:rPr>
              <a:t>La mayor parte del parque natural de Valkeala Repovesi, Finlandia</a:t>
            </a:r>
            <a:r>
              <a:rPr lang="es-ES">
                <a:latin typeface="Arial" charset="0"/>
              </a:rPr>
              <a:t>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Hanging Bridge in Drake B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Prostokąt 4"/>
          <p:cNvSpPr>
            <a:spLocks noChangeArrowheads="1"/>
          </p:cNvSpPr>
          <p:nvPr/>
        </p:nvSpPr>
        <p:spPr bwMode="auto">
          <a:xfrm>
            <a:off x="500063" y="3143250"/>
            <a:ext cx="3127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3600" b="1">
                <a:solidFill>
                  <a:srgbClr val="000000"/>
                </a:solidFill>
                <a:latin typeface="Arial" charset="0"/>
              </a:rPr>
              <a:t> </a:t>
            </a: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9700" name="Prostokąt 6"/>
          <p:cNvSpPr>
            <a:spLocks noChangeArrowheads="1"/>
          </p:cNvSpPr>
          <p:nvPr/>
        </p:nvSpPr>
        <p:spPr bwMode="auto">
          <a:xfrm>
            <a:off x="71438" y="4429125"/>
            <a:ext cx="298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l-PL" sz="3200" b="1">
                <a:solidFill>
                  <a:srgbClr val="000000"/>
                </a:solidFill>
                <a:latin typeface="Arial" charset="0"/>
              </a:rPr>
              <a:t> </a:t>
            </a: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0" y="526732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pl-PL" sz="2800" b="1" kern="0" dirty="0">
                <a:solidFill>
                  <a:sysClr val="windowText" lastClr="000000"/>
                </a:solidFill>
                <a:latin typeface="+mn-lt"/>
                <a:cs typeface="+mn-cs"/>
              </a:rPr>
              <a:t> </a:t>
            </a:r>
            <a:endParaRPr lang="es-ES" kern="0" dirty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  <p:sp>
        <p:nvSpPr>
          <p:cNvPr id="29702" name="Rectangle 2"/>
          <p:cNvSpPr>
            <a:spLocks noChangeArrowheads="1"/>
          </p:cNvSpPr>
          <p:nvPr/>
        </p:nvSpPr>
        <p:spPr bwMode="auto">
          <a:xfrm>
            <a:off x="0" y="5645150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l-PL" sz="3600" b="1">
                <a:latin typeface="Calibri" pitchFamily="34" charset="0"/>
              </a:rPr>
              <a:t> </a:t>
            </a:r>
            <a:endParaRPr lang="es-ES">
              <a:latin typeface="Calibri" pitchFamily="34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6196013"/>
            <a:ext cx="914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800" b="1" kern="0" dirty="0">
                <a:solidFill>
                  <a:sysClr val="windowText" lastClr="000000"/>
                </a:solidFill>
                <a:latin typeface="+mn-lt"/>
                <a:cs typeface="+mn-cs"/>
              </a:rPr>
              <a:t> </a:t>
            </a:r>
            <a:endParaRPr lang="es-ES" kern="0" dirty="0">
              <a:solidFill>
                <a:sysClr val="windowText" lastClr="000000"/>
              </a:solidFill>
              <a:latin typeface="+mn-lt"/>
              <a:cs typeface="+mn-cs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401763" y="214313"/>
            <a:ext cx="6156325" cy="396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i="1">
                <a:solidFill>
                  <a:schemeClr val="bg1"/>
                </a:solidFill>
              </a:rPr>
              <a:t>Puente colgante en Drake Bay, Costa Rica</a:t>
            </a:r>
            <a:r>
              <a:rPr lang="es-ES" sz="20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0" y="4492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s-ES" sz="2400" i="1"/>
              <a:t>Puente colgante en Bohol, Filipinas</a:t>
            </a:r>
            <a:r>
              <a:rPr lang="es-ES" sz="2400"/>
              <a:t> </a:t>
            </a:r>
          </a:p>
        </p:txBody>
      </p:sp>
      <p:pic>
        <p:nvPicPr>
          <p:cNvPr id="30723" name="Picture 3" descr="bohol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75"/>
            <a:ext cx="9144000" cy="5143500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285750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i="1"/>
              <a:t>Kambadaga, cerca de Pita, Níger</a:t>
            </a:r>
            <a:r>
              <a:rPr lang="es-ES" sz="2800"/>
              <a:t> </a:t>
            </a:r>
          </a:p>
        </p:txBody>
      </p:sp>
      <p:pic>
        <p:nvPicPr>
          <p:cNvPr id="31747" name="Picture 3" descr="Kambadaga brid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800" y="1309688"/>
            <a:ext cx="9202738" cy="5119687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C:\Dokumente und Einstellungen\internet\Eigene Dateien\Eigene Bilder\232549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38" y="-53975"/>
            <a:ext cx="921543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71438" y="117475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3200" b="1" i="1">
                <a:latin typeface="Arial" charset="0"/>
              </a:rPr>
              <a:t>     Puente viejo sobre el glaciar Trift, Suiza</a:t>
            </a:r>
            <a:r>
              <a:rPr lang="es-ES" sz="3200">
                <a:latin typeface="Arial" charset="0"/>
              </a:rPr>
              <a:t> </a:t>
            </a:r>
            <a:endParaRPr lang="pl-PL" sz="3200" b="1" i="1">
              <a:latin typeface="Arial" charset="0"/>
            </a:endParaRPr>
          </a:p>
          <a:p>
            <a:endParaRPr lang="pl-PL" sz="3200" b="1">
              <a:latin typeface="Arial" charset="0"/>
            </a:endParaRPr>
          </a:p>
        </p:txBody>
      </p:sp>
    </p:spTree>
  </p:cSld>
  <p:clrMapOvr>
    <a:masterClrMapping/>
  </p:clrMapOvr>
  <p:transition advTm="8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kumente und Einstellungen\internet\Eigene Dateien\Eigene Bilder\608px-6085-6088_-_Gadmertal_-_Triftbr%C3%BCc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9675" y="0"/>
            <a:ext cx="6948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Prostokąt 2"/>
          <p:cNvSpPr>
            <a:spLocks noChangeArrowheads="1"/>
          </p:cNvSpPr>
          <p:nvPr/>
        </p:nvSpPr>
        <p:spPr bwMode="auto">
          <a:xfrm>
            <a:off x="1214438" y="214313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/>
              <a:t>Puente viejo sobre el glaciar Trift, Suiza</a:t>
            </a:r>
            <a:r>
              <a:rPr lang="es-ES" sz="2400"/>
              <a:t> </a:t>
            </a:r>
            <a:endParaRPr lang="pl-PL" sz="2400"/>
          </a:p>
        </p:txBody>
      </p:sp>
    </p:spTree>
  </p:cSld>
  <p:clrMapOvr>
    <a:masterClrMapping/>
  </p:clrMapOvr>
  <p:transition advTm="8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kumente und Einstellungen\internet\Eigene Dateien\Eigene Bilder\nowy_haengebrueck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763" y="785813"/>
            <a:ext cx="7861300" cy="6072187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34819" name="Prostokąt 2"/>
          <p:cNvSpPr>
            <a:spLocks noChangeArrowheads="1"/>
          </p:cNvSpPr>
          <p:nvPr/>
        </p:nvSpPr>
        <p:spPr bwMode="auto">
          <a:xfrm>
            <a:off x="0" y="0"/>
            <a:ext cx="91440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i="1"/>
              <a:t>Nuevo puente sobre el glaciar Trift, Suiza</a:t>
            </a:r>
            <a:r>
              <a:rPr lang="es-ES" sz="2400"/>
              <a:t> </a:t>
            </a:r>
          </a:p>
          <a:p>
            <a:pPr algn="ctr"/>
            <a:r>
              <a:rPr lang="es-ES">
                <a:latin typeface="Arial" charset="0"/>
              </a:rPr>
              <a:t>Es el puente peatonal más larga de los Alpes, a más de 100 m de longitud. </a:t>
            </a:r>
            <a:endParaRPr lang="pl-PL">
              <a:latin typeface="Arial" charset="0"/>
            </a:endParaRPr>
          </a:p>
        </p:txBody>
      </p:sp>
    </p:spTree>
  </p:cSld>
  <p:clrMapOvr>
    <a:masterClrMapping/>
  </p:clrMapOvr>
  <p:transition advTm="8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214313"/>
            <a:ext cx="9144000" cy="457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i="1"/>
              <a:t>Kakum Parque Nacional, Puente Colgante, Ghana</a:t>
            </a:r>
            <a:r>
              <a:rPr lang="es-ES" sz="2400"/>
              <a:t> </a:t>
            </a:r>
          </a:p>
        </p:txBody>
      </p:sp>
      <p:pic>
        <p:nvPicPr>
          <p:cNvPr id="35843" name="Picture 3" descr="Kakum National Park Canop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947738"/>
            <a:ext cx="7881938" cy="5910262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Kakum National Park Canopy"/>
          <p:cNvPicPr>
            <a:picLocks noChangeAspect="1" noChangeArrowheads="1"/>
          </p:cNvPicPr>
          <p:nvPr/>
        </p:nvPicPr>
        <p:blipFill>
          <a:blip r:embed="rId2"/>
          <a:srcRect r="10709"/>
          <a:stretch>
            <a:fillRect/>
          </a:stretch>
        </p:blipFill>
        <p:spPr bwMode="auto">
          <a:xfrm>
            <a:off x="-30163" y="0"/>
            <a:ext cx="9174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0" y="100012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i="1"/>
              <a:t>Capilano Suspensión, Canadá</a:t>
            </a:r>
            <a:r>
              <a:rPr lang="es-ES" sz="2800"/>
              <a:t> </a:t>
            </a:r>
            <a:endParaRPr lang="pl-PL" sz="2800"/>
          </a:p>
        </p:txBody>
      </p:sp>
      <p:pic>
        <p:nvPicPr>
          <p:cNvPr id="37891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532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4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42375" y="71438"/>
            <a:ext cx="301625" cy="678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Prostokąt 9"/>
          <p:cNvSpPr>
            <a:spLocks noChangeArrowheads="1"/>
          </p:cNvSpPr>
          <p:nvPr/>
        </p:nvSpPr>
        <p:spPr bwMode="auto">
          <a:xfrm>
            <a:off x="857250" y="2274888"/>
            <a:ext cx="7643813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i="1">
                <a:latin typeface="Arial" charset="0"/>
              </a:rPr>
              <a:t>Este puente fue construido en 1889, Capilano River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en el distrito de North Vancouver.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En la actualidad, el puente fue restaurado y protegido, pero todavía es muy débil.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Suspendido a 70 metros sobre el río y es de 136 metros de longitud.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Aunque la entrada a la pasarela se paga, es visitado por más de 800 mil. personas cada año</a:t>
            </a:r>
            <a:r>
              <a:rPr lang="es-ES">
                <a:latin typeface="Arial" charset="0"/>
              </a:rPr>
              <a:t> </a:t>
            </a:r>
            <a:endParaRPr lang="pl-PL">
              <a:latin typeface="Arial" charset="0"/>
            </a:endParaRPr>
          </a:p>
        </p:txBody>
      </p:sp>
      <p:pic>
        <p:nvPicPr>
          <p:cNvPr id="37896" name="Picture 2" descr="C:\Dokumente und Einstellungen\internet\Eigene Dateien\Eigene Bilder\click\click_002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00963" y="5829300"/>
            <a:ext cx="51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2" descr="C:\Dokumente und Einstellungen\internet\Eigene Dateien\Eigene Bilder\800px-CapilanoBrid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2238" y="500063"/>
            <a:ext cx="9348788" cy="5715000"/>
          </a:xfrm>
          <a:prstGeom prst="rect">
            <a:avLst/>
          </a:prstGeom>
          <a:noFill/>
          <a:ln w="38100">
            <a:solidFill>
              <a:schemeClr val="accent3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285750" y="1000125"/>
            <a:ext cx="83581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i="1"/>
              <a:t>Puente de Ojuela, México</a:t>
            </a:r>
            <a:r>
              <a:rPr lang="es-ES" sz="2800"/>
              <a:t> </a:t>
            </a:r>
            <a:endParaRPr lang="pl-PL" sz="2800"/>
          </a:p>
        </p:txBody>
      </p:sp>
      <p:pic>
        <p:nvPicPr>
          <p:cNvPr id="39939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4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553200"/>
            <a:ext cx="9144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2" name="Picture 5" descr="C:\Dokumente und Einstellungen\internet\Eigene Dateien\Eigene Bilder\Trennlinien_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42375" y="71438"/>
            <a:ext cx="301625" cy="678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Prostokąt 10"/>
          <p:cNvSpPr>
            <a:spLocks noChangeArrowheads="1"/>
          </p:cNvSpPr>
          <p:nvPr/>
        </p:nvSpPr>
        <p:spPr bwMode="auto">
          <a:xfrm>
            <a:off x="1000125" y="1997075"/>
            <a:ext cx="7000875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i="1">
                <a:latin typeface="Arial" charset="0"/>
              </a:rPr>
              <a:t>Construido en el siglo XIX Puente de Ojuela conduce a una "ciudad fantasma".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Debido a las muy antiguas, suelos que crujen, introduce al visitante en el ambiente adecuado.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Afortunadamente, los cables de acero que sostienen el puente, suspendido en las torres dan una sensación de seguridad.</a:t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/>
            </a:r>
            <a:br>
              <a:rPr lang="es-ES" i="1">
                <a:latin typeface="Arial" charset="0"/>
              </a:rPr>
            </a:br>
            <a:r>
              <a:rPr lang="es-ES" i="1">
                <a:latin typeface="Arial" charset="0"/>
              </a:rPr>
              <a:t>Ojuela es de 360 ​​pies por encima de la garganta, y su longitud es de 1.043 metros.</a:t>
            </a:r>
          </a:p>
          <a:p>
            <a:endParaRPr lang="pl-PL" i="1">
              <a:latin typeface="Arial" charset="0"/>
            </a:endParaRPr>
          </a:p>
        </p:txBody>
      </p:sp>
      <p:pic>
        <p:nvPicPr>
          <p:cNvPr id="39944" name="Picture 2" descr="C:\Dokumente und Einstellungen\internet\Eigene Dateien\Eigene Bilder\click\click_0029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15213" y="5829300"/>
            <a:ext cx="514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kumente und Einstellungen\internet\Eigene Dateien\Eigene Bilder\ojuela_pu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8" y="357188"/>
            <a:ext cx="9301163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kumente und Einstellungen\internet\Eigene Dateien\Eigene Bilder\Bridge_gap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4988" y="571500"/>
            <a:ext cx="5534025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ole tekstowe 3"/>
          <p:cNvSpPr txBox="1"/>
          <p:nvPr/>
        </p:nvSpPr>
        <p:spPr>
          <a:xfrm>
            <a:off x="5000625" y="6072188"/>
            <a:ext cx="40005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pl-PL" b="1" i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       oprac. </a:t>
            </a:r>
            <a:r>
              <a:rPr lang="pl-PL" b="1" i="1" dirty="0" err="1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jokoretsina</a:t>
            </a:r>
            <a:endParaRPr lang="pl-PL" b="1" i="1" dirty="0">
              <a:solidFill>
                <a:schemeClr val="accent6">
                  <a:lumMod val="50000"/>
                </a:schemeClr>
              </a:solidFill>
              <a:latin typeface="Arial" charset="0"/>
            </a:endParaRPr>
          </a:p>
          <a:p>
            <a:pPr>
              <a:defRPr/>
            </a:pPr>
            <a:r>
              <a:rPr lang="pl-PL" b="1" i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       </a:t>
            </a:r>
            <a:r>
              <a:rPr lang="pl-PL" b="1" i="1" dirty="0" err="1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Dave</a:t>
            </a:r>
            <a:r>
              <a:rPr lang="pl-PL" b="1" i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 </a:t>
            </a:r>
            <a:r>
              <a:rPr lang="pl-PL" b="1" i="1" dirty="0" err="1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Grusin</a:t>
            </a:r>
            <a:r>
              <a:rPr lang="pl-PL" b="1" i="1" dirty="0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 Bossa </a:t>
            </a:r>
            <a:r>
              <a:rPr lang="pl-PL" b="1" i="1" dirty="0" err="1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Baroque</a:t>
            </a:r>
            <a:endParaRPr lang="pl-PL" b="1" i="1" dirty="0">
              <a:solidFill>
                <a:schemeClr val="accent6">
                  <a:lumMod val="50000"/>
                </a:schemeClr>
              </a:solidFill>
              <a:latin typeface="Arial" charset="0"/>
            </a:endParaRPr>
          </a:p>
          <a:p>
            <a:pPr>
              <a:defRPr/>
            </a:pPr>
            <a:endParaRPr lang="pl-PL" b="1" i="1" dirty="0">
              <a:solidFill>
                <a:schemeClr val="accent6">
                  <a:lumMod val="50000"/>
                </a:schemeClr>
              </a:solidFill>
              <a:latin typeface="Arial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14313" y="592931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pl-PL" dirty="0">
                <a:latin typeface="Arial" charset="0"/>
              </a:rPr>
              <a:t> </a:t>
            </a:r>
          </a:p>
          <a:p>
            <a:pPr>
              <a:defRPr/>
            </a:pPr>
            <a:r>
              <a:rPr lang="pl-PL" b="1" i="1" dirty="0" err="1">
                <a:solidFill>
                  <a:schemeClr val="accent6">
                    <a:lumMod val="50000"/>
                  </a:schemeClr>
                </a:solidFill>
                <a:latin typeface="Arial" charset="0"/>
              </a:rPr>
              <a:t>www.rotfl.com.pl</a:t>
            </a:r>
            <a:endParaRPr lang="pl-PL" b="1" i="1" dirty="0">
              <a:solidFill>
                <a:schemeClr val="accent6">
                  <a:lumMod val="50000"/>
                </a:schemeClr>
              </a:solidFill>
              <a:latin typeface="Arial" charset="0"/>
            </a:endParaRPr>
          </a:p>
        </p:txBody>
      </p:sp>
      <p:pic>
        <p:nvPicPr>
          <p:cNvPr id="41989" name="Picture 3" descr="C:\Dokumente und Einstellungen\internet\Eigene Dateien\Eigene Bilder\Ende, Fin,sound\cds_b90da0bd62b07626920a3a986a3c7c8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0" y="6429375"/>
            <a:ext cx="3048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0" name="WordArt 6"/>
          <p:cNvSpPr>
            <a:spLocks noChangeArrowheads="1" noChangeShapeType="1" noTextEdit="1"/>
          </p:cNvSpPr>
          <p:nvPr/>
        </p:nvSpPr>
        <p:spPr bwMode="auto">
          <a:xfrm>
            <a:off x="3492500" y="3108325"/>
            <a:ext cx="1800225" cy="1112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99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3184525" y="6192838"/>
            <a:ext cx="1555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accent2"/>
                </a:solidFill>
              </a:rPr>
              <a:t>11-12-2012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2</TotalTime>
  <Words>368</Words>
  <Application>Microsoft Office PowerPoint</Application>
  <PresentationFormat>Presentación en pantalla (4:3)</PresentationFormat>
  <Paragraphs>68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41</vt:i4>
      </vt:variant>
    </vt:vector>
  </HeadingPairs>
  <TitlesOfParts>
    <vt:vector size="42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2013-04-29T20:04:46Z</dcterms:created>
  <dcterms:modified xsi:type="dcterms:W3CDTF">2013-04-29T20:07:04Z</dcterms:modified>
</cp:coreProperties>
</file>