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43"/>
  </p:notesMasterIdLst>
  <p:sldIdLst>
    <p:sldId id="303" r:id="rId3"/>
    <p:sldId id="297" r:id="rId4"/>
    <p:sldId id="270" r:id="rId5"/>
    <p:sldId id="290" r:id="rId6"/>
    <p:sldId id="279" r:id="rId7"/>
    <p:sldId id="281" r:id="rId8"/>
    <p:sldId id="264" r:id="rId9"/>
    <p:sldId id="266" r:id="rId10"/>
    <p:sldId id="261" r:id="rId11"/>
    <p:sldId id="302" r:id="rId12"/>
    <p:sldId id="273" r:id="rId13"/>
    <p:sldId id="268" r:id="rId14"/>
    <p:sldId id="274" r:id="rId15"/>
    <p:sldId id="283" r:id="rId16"/>
    <p:sldId id="289" r:id="rId17"/>
    <p:sldId id="305" r:id="rId18"/>
    <p:sldId id="288" r:id="rId19"/>
    <p:sldId id="301" r:id="rId20"/>
    <p:sldId id="304" r:id="rId21"/>
    <p:sldId id="294" r:id="rId22"/>
    <p:sldId id="292" r:id="rId23"/>
    <p:sldId id="293" r:id="rId24"/>
    <p:sldId id="269" r:id="rId25"/>
    <p:sldId id="260" r:id="rId26"/>
    <p:sldId id="300" r:id="rId27"/>
    <p:sldId id="272" r:id="rId28"/>
    <p:sldId id="306" r:id="rId29"/>
    <p:sldId id="298" r:id="rId30"/>
    <p:sldId id="296" r:id="rId31"/>
    <p:sldId id="307" r:id="rId32"/>
    <p:sldId id="309" r:id="rId33"/>
    <p:sldId id="295" r:id="rId34"/>
    <p:sldId id="317" r:id="rId35"/>
    <p:sldId id="313" r:id="rId36"/>
    <p:sldId id="312" r:id="rId37"/>
    <p:sldId id="314" r:id="rId38"/>
    <p:sldId id="316" r:id="rId39"/>
    <p:sldId id="315" r:id="rId40"/>
    <p:sldId id="259" r:id="rId41"/>
    <p:sldId id="318" r:id="rId42"/>
  </p:sldIdLst>
  <p:sldSz cx="9144000" cy="6858000" type="screen4x3"/>
  <p:notesSz cx="6858000" cy="9144000"/>
  <p:embeddedFontLst>
    <p:embeddedFont>
      <p:font typeface="BlackChancery" pitchFamily="2" charset="0"/>
      <p:regular r:id="rId44"/>
    </p:embeddedFont>
    <p:embeddedFont>
      <p:font typeface="Andalus" pitchFamily="18" charset="-78"/>
      <p:regular r:id="rId45"/>
    </p:embeddedFont>
    <p:embeddedFont>
      <p:font typeface="Arial Black" pitchFamily="34" charset="0"/>
      <p:bold r:id="rId46"/>
    </p:embeddedFont>
    <p:embeddedFont>
      <p:font typeface="Kristen ITC" pitchFamily="66" charset="0"/>
      <p:regular r:id="rId47"/>
    </p:embeddedFont>
  </p:embeddedFontLst>
  <p:defaultTextStyle>
    <a:defPPr>
      <a:defRPr lang="de-C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P9+bQO4cQpUEPCL481GqYw" hashData="VVTslnhroFRW5Sz1JxF6aFs8sh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000000"/>
    <a:srgbClr val="A50021"/>
    <a:srgbClr val="FF6600"/>
    <a:srgbClr val="FF00FF"/>
    <a:srgbClr val="0000CC"/>
    <a:srgbClr val="FFCCFF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8" autoAdjust="0"/>
    <p:restoredTop sz="94627" autoAdjust="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font" Target="fonts/font4.fntdata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font" Target="fonts/font2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988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45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45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3D156D1-6C22-4865-B18F-E3D72CC379C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E9273F-8B55-43DD-932D-6DBE42FC0595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ADA7F-5CDC-4AA2-B134-601702AC0E13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F63F45-7BAD-4F5F-9719-149CDB35BEAF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35E8AC-9557-4916-B19B-25F1AB055F5B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024B15-27E6-46BF-9629-949FA6418434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628351-56BA-42A5-BA03-D5D14F9C8041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A6BE94-F0CC-4988-87E3-43993071C22E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96841C-8FBA-4BC8-AFB3-2637AF650930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B91F24-619D-46DD-9A40-D0A9F633876F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F8F491-6877-4E48-87A9-2DA6A55E9C36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9770B0-025B-4AEB-A7F6-BAEFEC2CAECB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Ovr>
    <a:masterClrMapping/>
  </p:clrMapOvr>
  <p:transition spd="slow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Titelmasterformat durch Klicken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Textmasterformate durch Klicken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3C6B938-DB52-4989-923F-C480490D233A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119.photobucket.com/albums/o158/ARBADAKARBA/monasterio%20de%20piedra/piedra05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26"/>
          <p:cNvSpPr>
            <a:spLocks noChangeArrowheads="1" noChangeShapeType="1" noTextEdit="1"/>
          </p:cNvSpPr>
          <p:nvPr/>
        </p:nvSpPr>
        <p:spPr bwMode="auto">
          <a:xfrm>
            <a:off x="5076825" y="404813"/>
            <a:ext cx="3743325" cy="16557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dirty="0">
                <a:ln w="31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BlackChancery"/>
              </a:rPr>
              <a:t>Parque Natural</a:t>
            </a:r>
          </a:p>
          <a:p>
            <a:pPr algn="ctr"/>
            <a:r>
              <a:rPr lang="es-ES" sz="4000" b="1" kern="10" dirty="0">
                <a:ln w="31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BlackChancery"/>
              </a:rPr>
              <a:t>del Monasterio </a:t>
            </a:r>
          </a:p>
          <a:p>
            <a:pPr algn="ctr"/>
            <a:r>
              <a:rPr lang="es-ES" sz="4000" b="1" kern="10" dirty="0">
                <a:ln w="31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BlackChancery"/>
              </a:rPr>
              <a:t>de Piedra 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804025" y="6334125"/>
            <a:ext cx="2555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>
                <a:latin typeface="BlackChancery" pitchFamily="2" charset="0"/>
              </a:rPr>
              <a:t>Autom</a:t>
            </a:r>
            <a:r>
              <a:rPr lang="es-ES" sz="2400" b="1">
                <a:latin typeface="Andalus" pitchFamily="2" charset="-78"/>
                <a:cs typeface="Andalus" pitchFamily="2" charset="-78"/>
              </a:rPr>
              <a:t>á</a:t>
            </a:r>
            <a:r>
              <a:rPr lang="es-ES" sz="2800" b="1">
                <a:latin typeface="BlackChancery" pitchFamily="2" charset="0"/>
              </a:rPr>
              <a:t>tico</a:t>
            </a:r>
          </a:p>
        </p:txBody>
      </p:sp>
    </p:spTree>
  </p:cSld>
  <p:clrMapOvr>
    <a:masterClrMapping/>
  </p:clrMapOvr>
  <p:transition spd="slow" advTm="12000">
    <p:sndAc>
      <p:stSnd loop="1">
        <p:snd r:embed="rId2" name="ANDRE RIEU -SERENATA DE TOSELLI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http://www.pasarlascanutas.com/fotos_de_paisajes/paisajes_Monasterio_de_Piedra/fotos_paisajes_monasterio_de_piedra_35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-277813"/>
            <a:ext cx="9144000" cy="713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WordArt 10"/>
          <p:cNvSpPr>
            <a:spLocks noChangeArrowheads="1" noChangeShapeType="1" noTextEdit="1"/>
          </p:cNvSpPr>
          <p:nvPr/>
        </p:nvSpPr>
        <p:spPr bwMode="auto">
          <a:xfrm>
            <a:off x="539750" y="188913"/>
            <a:ext cx="8172450" cy="172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Escondido entre las abruptas sierras </a:t>
            </a:r>
          </a:p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del  Sistema Ibérico…</a:t>
            </a:r>
          </a:p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 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http://www.pasarlascanutas.com/fotos_de_paisajes/paisajes_Monasterio_de_Piedra/fotos_paisajes_monasterio_de_piedra_38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713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00" y="122238"/>
            <a:ext cx="8661400" cy="102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http://i119.photobucket.com/albums/o158/ARBADAKARBA/monasterio%20de%20piedra/piedra026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7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WordArt 6"/>
          <p:cNvSpPr>
            <a:spLocks noChangeArrowheads="1" noChangeShapeType="1" noTextEdit="1"/>
          </p:cNvSpPr>
          <p:nvPr/>
        </p:nvSpPr>
        <p:spPr bwMode="auto">
          <a:xfrm>
            <a:off x="250825" y="188913"/>
            <a:ext cx="8642350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Un inmenso jardín que sólo existe </a:t>
            </a:r>
          </a:p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para  ser contemplado sin prisas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http://i119.photobucket.com/albums/o158/ARBADAKARBA/monasterio%20de%20piedra/piedra027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WordArt 6"/>
          <p:cNvSpPr>
            <a:spLocks noChangeArrowheads="1" noChangeShapeType="1" noTextEdit="1"/>
          </p:cNvSpPr>
          <p:nvPr/>
        </p:nvSpPr>
        <p:spPr bwMode="auto">
          <a:xfrm>
            <a:off x="395288" y="260350"/>
            <a:ext cx="8353425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 Para relajarse y ser acompañado </a:t>
            </a:r>
          </a:p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por el susurro del agua de las cascadas.   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http://1.bp.blogspot.com/-_MHhLl7Q2fQ/TVrRr8t1LKI/AAAAAAAAL_E/-_0d5hpEXIM/s1600/IMG_71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2" name="WordArt 12"/>
          <p:cNvSpPr>
            <a:spLocks noChangeArrowheads="1" noChangeShapeType="1" noTextEdit="1"/>
          </p:cNvSpPr>
          <p:nvPr/>
        </p:nvSpPr>
        <p:spPr bwMode="auto">
          <a:xfrm>
            <a:off x="971550" y="404813"/>
            <a:ext cx="7129463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Maravilloso paisaje natural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http://3.bp.blogspot.com/-7mlPMrFW7S4/TtkwRumyVvI/AAAAAAAAB0Y/XhzppNVLp5E/s1600/_MG_00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12775" y="0"/>
            <a:ext cx="10836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1" name="WordArt 15"/>
          <p:cNvSpPr>
            <a:spLocks noChangeArrowheads="1" noChangeShapeType="1" noTextEdit="1"/>
          </p:cNvSpPr>
          <p:nvPr/>
        </p:nvSpPr>
        <p:spPr bwMode="auto">
          <a:xfrm>
            <a:off x="1116013" y="5734050"/>
            <a:ext cx="6911975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El agua fuente de vida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http://4.bp.blogspot.com/-IzniqlntfYg/TjMO2aCk9oI/AAAAAAAAkKU/SGHdmFjFKec/s1600/Monasterio_de_Piedra_Zaragoz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7" name="WordArt 7"/>
          <p:cNvSpPr>
            <a:spLocks noChangeArrowheads="1" noChangeShapeType="1" noTextEdit="1"/>
          </p:cNvSpPr>
          <p:nvPr/>
        </p:nvSpPr>
        <p:spPr bwMode="auto">
          <a:xfrm>
            <a:off x="684213" y="333375"/>
            <a:ext cx="7920037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Llama la atención los saltos de agua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1" descr="http://i119.photobucket.com/albums/o158/ARBADAKARBA/monasterio%20de%20piedra/piedra043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6" name="WordArt 8"/>
          <p:cNvSpPr>
            <a:spLocks noChangeArrowheads="1" noChangeShapeType="1" noTextEdit="1"/>
          </p:cNvSpPr>
          <p:nvPr/>
        </p:nvSpPr>
        <p:spPr bwMode="auto">
          <a:xfrm>
            <a:off x="395288" y="333375"/>
            <a:ext cx="8280400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El sonido relajante del agua y la paz que se respira…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 descr="http://www.pasarlascanutas.com/fotos_de_paisajes/paisajes_Monasterio_de_Piedra/fotos_paisajes_monasterio_de_piedra_31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715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7"/>
          <p:cNvSpPr>
            <a:spLocks noChangeArrowheads="1" noChangeShapeType="1" noTextEdit="1"/>
          </p:cNvSpPr>
          <p:nvPr/>
        </p:nvSpPr>
        <p:spPr bwMode="auto">
          <a:xfrm>
            <a:off x="684213" y="404813"/>
            <a:ext cx="7920037" cy="433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La inmensa belleza del entorno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http://3.bp.blogspot.com/-xYX5vipX_Ec/TnzfeHKHKfI/AAAAAAAAByU/wGM-5dqiGBE/s1600/LAGO+ESPEJO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WordArt 5"/>
          <p:cNvSpPr>
            <a:spLocks noChangeArrowheads="1" noChangeShapeType="1" noTextEdit="1"/>
          </p:cNvSpPr>
          <p:nvPr/>
        </p:nvSpPr>
        <p:spPr bwMode="auto">
          <a:xfrm>
            <a:off x="395288" y="188913"/>
            <a:ext cx="81248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El agua en su estado más sereno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http://i119.photobucket.com/albums/o158/ARBADAKARBA/monasterio%20de%20piedra/monasterio_de_piedra3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-234950"/>
            <a:ext cx="9144000" cy="709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5" name="WordArt 7"/>
          <p:cNvSpPr>
            <a:spLocks noChangeArrowheads="1" noChangeShapeType="1" noTextEdit="1"/>
          </p:cNvSpPr>
          <p:nvPr/>
        </p:nvSpPr>
        <p:spPr bwMode="auto">
          <a:xfrm>
            <a:off x="1835150" y="188913"/>
            <a:ext cx="5329238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Remanso natural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PA180156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WordArt 5"/>
          <p:cNvSpPr>
            <a:spLocks noChangeArrowheads="1" noChangeShapeType="1" noTextEdit="1"/>
          </p:cNvSpPr>
          <p:nvPr/>
        </p:nvSpPr>
        <p:spPr bwMode="auto">
          <a:xfrm>
            <a:off x="468313" y="404813"/>
            <a:ext cx="84248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Corrientes de agua siguiendo su camino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PA180065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WordArt 5"/>
          <p:cNvSpPr>
            <a:spLocks noChangeArrowheads="1" noChangeShapeType="1" noTextEdit="1"/>
          </p:cNvSpPr>
          <p:nvPr/>
        </p:nvSpPr>
        <p:spPr bwMode="auto">
          <a:xfrm>
            <a:off x="395288" y="188913"/>
            <a:ext cx="81248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Aguas que buscan otro camino fuera de su cauce</a:t>
            </a:r>
          </a:p>
        </p:txBody>
      </p:sp>
      <p:pic>
        <p:nvPicPr>
          <p:cNvPr id="15364" name="Picture 18" descr="caracol1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3663" y="2927350"/>
            <a:ext cx="720725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PA180091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8" name="WordArt 6"/>
          <p:cNvSpPr>
            <a:spLocks noChangeArrowheads="1" noChangeShapeType="1" noTextEdit="1"/>
          </p:cNvSpPr>
          <p:nvPr/>
        </p:nvSpPr>
        <p:spPr bwMode="auto">
          <a:xfrm>
            <a:off x="323850" y="404813"/>
            <a:ext cx="8424863" cy="4302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La corriente del río Piedra ha modelado la roca…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9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3 Imagen" descr="Imagen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475" y="165100"/>
            <a:ext cx="8655050" cy="130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http://www.pasarlascanutas.com/fotos_de_paisajes/paisajes_Monasterio_de_Piedra/fotos_paisajes_monasterio_de_piedra_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00"/>
            <a:ext cx="9251950" cy="717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4" descr="PA180097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-53975"/>
            <a:ext cx="9217025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http://www.pasarlascanutas.com/fotos_de_paisajes/paisajes_Monasterio_de_Piedra/fotos_paisajes_monasterio_de_piedra_04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-277813"/>
            <a:ext cx="9144000" cy="713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http://i119.photobucket.com/albums/o158/ARBADAKARBA/monasterio%20de%20piedra/piedra056.jp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WordArt 6"/>
          <p:cNvSpPr>
            <a:spLocks noChangeArrowheads="1" noChangeShapeType="1" noTextEdit="1"/>
          </p:cNvSpPr>
          <p:nvPr/>
        </p:nvSpPr>
        <p:spPr bwMode="auto">
          <a:xfrm>
            <a:off x="1042988" y="333375"/>
            <a:ext cx="7127875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Un vergel lleno de magia e historia  </a:t>
            </a:r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http://www.pasarlascanutas.com/fotos_de_paisajes/paisajes_Monasterio_de_Piedra/fotos_paisajes_monasterio_de_piedra_11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708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6"/>
          <p:cNvSpPr>
            <a:spLocks noChangeArrowheads="1" noChangeShapeType="1" noTextEdit="1"/>
          </p:cNvSpPr>
          <p:nvPr/>
        </p:nvSpPr>
        <p:spPr bwMode="auto">
          <a:xfrm>
            <a:off x="250825" y="333375"/>
            <a:ext cx="8642350" cy="358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Cascada de 50m de altura: llamada cola de caballo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http://www.pasarlascanutas.com/fotos_de_paisajes/paisajes_Monasterio_de_Piedra/fotos_paisajes_monasterio_de_piedra_46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-277813"/>
            <a:ext cx="9144000" cy="713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WordArt 6"/>
          <p:cNvSpPr>
            <a:spLocks noChangeArrowheads="1" noChangeShapeType="1" noTextEdit="1"/>
          </p:cNvSpPr>
          <p:nvPr/>
        </p:nvSpPr>
        <p:spPr bwMode="auto">
          <a:xfrm>
            <a:off x="900113" y="260350"/>
            <a:ext cx="7127875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Es la cascada más alta de España.  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PA180119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-1044575" y="-2071688"/>
            <a:ext cx="10437813" cy="892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33302 L 0 2.58094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PA180120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1187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5689600" y="1628775"/>
            <a:ext cx="3095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 i="1">
                <a:solidFill>
                  <a:schemeClr val="bg1"/>
                </a:solidFill>
              </a:rPr>
              <a:t>Gruta natural -Cueva  Iris-</a:t>
            </a:r>
            <a:r>
              <a:rPr lang="es-ES" b="1" i="1"/>
              <a:t>-</a:t>
            </a:r>
          </a:p>
        </p:txBody>
      </p:sp>
      <p:sp>
        <p:nvSpPr>
          <p:cNvPr id="23556" name="Line 6"/>
          <p:cNvSpPr>
            <a:spLocks noChangeShapeType="1"/>
          </p:cNvSpPr>
          <p:nvPr/>
        </p:nvSpPr>
        <p:spPr bwMode="auto">
          <a:xfrm flipH="1">
            <a:off x="4500563" y="1844675"/>
            <a:ext cx="1081087" cy="57626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3" name="Picture 7" descr="http://www.pasarlascanutas.com/fotos_de_paisajes/paisajes_Monasterio_de_Piedra/fotos_paisajes_monasterio_de_piedra_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2 Rectángulo"/>
          <p:cNvSpPr>
            <a:spLocks noChangeArrowheads="1"/>
          </p:cNvSpPr>
          <p:nvPr/>
        </p:nvSpPr>
        <p:spPr bwMode="auto">
          <a:xfrm>
            <a:off x="395288" y="260350"/>
            <a:ext cx="83534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i="1">
                <a:solidFill>
                  <a:schemeClr val="bg1"/>
                </a:solidFill>
              </a:rPr>
              <a:t>La gruta se llama Iris porque en primavera y verano los rayos solares del atardecer penetran en la cueva, atraviesan la cascada, formando un gran Arco Iris. </a:t>
            </a:r>
            <a:r>
              <a:rPr lang="es-ES"/>
              <a:t/>
            </a:r>
            <a:br>
              <a:rPr lang="es-ES"/>
            </a:br>
            <a:endParaRPr lang="es-ES"/>
          </a:p>
        </p:txBody>
      </p:sp>
      <p:pic>
        <p:nvPicPr>
          <p:cNvPr id="7" name="Picture 4" descr="http://lh5.ggpht.com/_dEmPMnV8DYE/TEBQl--13CI/AAAAAAAADzw/Fn82mP0f_kw/s640/monaspi6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6 Rectángulo"/>
          <p:cNvSpPr>
            <a:spLocks noChangeArrowheads="1"/>
          </p:cNvSpPr>
          <p:nvPr/>
        </p:nvSpPr>
        <p:spPr bwMode="auto">
          <a:xfrm>
            <a:off x="7164388" y="1341438"/>
            <a:ext cx="17414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b="1" i="1"/>
              <a:t>Cueva  Iris</a:t>
            </a:r>
            <a:endParaRPr lang="es-ES" sz="2400"/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6" presetClass="exit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PA1800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7025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6"/>
          <p:cNvSpPr>
            <a:spLocks noChangeArrowheads="1" noChangeShapeType="1" noTextEdit="1"/>
          </p:cNvSpPr>
          <p:nvPr/>
        </p:nvSpPr>
        <p:spPr bwMode="auto">
          <a:xfrm>
            <a:off x="468313" y="333375"/>
            <a:ext cx="8351837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La cascada Cola de Caballo y la Gruta Iris forman un dúo </a:t>
            </a:r>
          </a:p>
          <a:p>
            <a:pPr algn="ctr"/>
            <a:r>
              <a:rPr lang="es-ES" sz="40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indescriptible, de una belleza inigualable.    </a:t>
            </a:r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i119.photobucket.com/albums/o158/ARBADAKARBA/monasterio%20de%20piedra/piedra070.jpg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WordArt 6"/>
          <p:cNvSpPr>
            <a:spLocks noChangeArrowheads="1" noChangeShapeType="1" noTextEdit="1"/>
          </p:cNvSpPr>
          <p:nvPr/>
        </p:nvSpPr>
        <p:spPr bwMode="auto">
          <a:xfrm>
            <a:off x="1042988" y="476250"/>
            <a:ext cx="7127875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Centro de Piscicultura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PA180169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1042988" y="260350"/>
            <a:ext cx="71278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El buitre en su entorno natural</a:t>
            </a: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4.bp.blogspot.com/-I3THlfieJoI/TaN3tz5K2dI/AAAAAAAAAV8/i7XCyenRDRM/s1600/20110409+Monasterio+de+Piedra+054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1039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Rectángulo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3550" y="341313"/>
            <a:ext cx="8326438" cy="102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119.photobucket.com/albums/o158/ARBADAKARBA/monasterio%20de%20piedra/piedra053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WordArt 7"/>
          <p:cNvSpPr>
            <a:spLocks noChangeArrowheads="1" noChangeShapeType="1" noTextEdit="1"/>
          </p:cNvSpPr>
          <p:nvPr/>
        </p:nvSpPr>
        <p:spPr bwMode="auto">
          <a:xfrm>
            <a:off x="684213" y="188913"/>
            <a:ext cx="8064500" cy="16557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Sobran las palabras…</a:t>
            </a:r>
          </a:p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Sólo decir que pocos sitios </a:t>
            </a:r>
          </a:p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he visto tan bien cuidados.   </a:t>
            </a:r>
          </a:p>
        </p:txBody>
      </p:sp>
      <p:pic>
        <p:nvPicPr>
          <p:cNvPr id="5" name="Picture 2" descr="http://www.pasarlascanutas.com/fotos_de_paisajes/paisajes_Monasterio_de_Piedra/fotos_paisajes_monasterio_de_piedra_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7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2 Rectángulo"/>
          <p:cNvSpPr>
            <a:spLocks noChangeArrowheads="1"/>
          </p:cNvSpPr>
          <p:nvPr/>
        </p:nvSpPr>
        <p:spPr bwMode="auto">
          <a:xfrm>
            <a:off x="468313" y="4941888"/>
            <a:ext cx="82804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i="1">
                <a:solidFill>
                  <a:schemeClr val="bg1"/>
                </a:solidFill>
              </a:rPr>
              <a:t>Indiscutiblemente el Parque es la fantasía del agua, su magia se puede percibir a través de todos los sentidos: observar la belleza del paisaje, oír el canto de los pájaros, sentir el fluir del susurro de la caída del agua y pasear por un fantástico paraje romántico que nos transporta al siglo XIX, fecha en que D. Juan Federico Muntadas artífice y descubridor del lugar, lo convirtió en un Parque Natural de visita obligada.</a:t>
            </a:r>
            <a:endParaRPr lang="es-ES">
              <a:solidFill>
                <a:schemeClr val="bg1"/>
              </a:solidFill>
            </a:endParaRPr>
          </a:p>
        </p:txBody>
      </p:sp>
      <p:pic>
        <p:nvPicPr>
          <p:cNvPr id="30723" name="Picture 2" descr="http://static.panoramio.com/photos/original/234847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60350"/>
            <a:ext cx="7921625" cy="44323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21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2.bp.blogspot.com/-fURUjs8vPb4/TaNVLAQA5QI/AAAAAAAAAVU/pdS_BAzk2-g/s1600/20110409+Monasterio+de+Piedra+1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55613" y="0"/>
            <a:ext cx="102203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WordArt 6"/>
          <p:cNvSpPr>
            <a:spLocks noChangeArrowheads="1" noChangeShapeType="1" noTextEdit="1"/>
          </p:cNvSpPr>
          <p:nvPr/>
        </p:nvSpPr>
        <p:spPr bwMode="auto">
          <a:xfrm>
            <a:off x="1042988" y="333375"/>
            <a:ext cx="7127875" cy="503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El Monasterio de Piedra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611188" y="5805488"/>
            <a:ext cx="7993062" cy="1200150"/>
          </a:xfrm>
          <a:prstGeom prst="rect">
            <a:avLst/>
          </a:prstGeom>
          <a:solidFill>
            <a:schemeClr val="bg1">
              <a:alpha val="34901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b="1" i="1"/>
              <a:t>El Monasterio era una fortaleza de defensa de los musulmanes. En tiempos de la Reconquista (1194), Alfonso II de Aragón, cedió el castillo y todas las tierras que lo rodeaban a la Orden del Cister.</a:t>
            </a:r>
            <a:br>
              <a:rPr lang="es-ES" b="1" i="1"/>
            </a:br>
            <a:endParaRPr lang="es-ES" i="1"/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allAtOnce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upload.wikimedia.org/wikipedia/commons/thumb/b/b4/Monasterio_de_Piedra_-_Fachada_Antigua.jpg/1024px-Monasterio_de_Piedra_-_Fachada_Antigua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003800" y="188913"/>
            <a:ext cx="3168650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1600" b="1" i="1"/>
              <a:t>El Monasterio de Piedra fue fundado en 1194  por trece monjes cistercienses, en el antiguo castillo de Piedra Vieja y junto al río Piedra.</a:t>
            </a: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http://2.bp.blogspot.com/_QsqBAfyYW1E/TMzZXXrGWqI/AAAAAAAAA7U/3EN4P3VCJk8/s1600/M.+PIEDRA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93288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6048375" y="188913"/>
            <a:ext cx="3095625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i="1">
                <a:solidFill>
                  <a:schemeClr val="bg1"/>
                </a:solidFill>
              </a:rPr>
              <a:t>Tardaron 23 años en construir el Monasterio (1195 –1218)</a:t>
            </a:r>
            <a:endParaRPr lang="es-ES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2.bp.blogspot.com/_QsqBAfyYW1E/TMzaTPA9JdI/AAAAAAAAA7Y/Yasutnz6bOs/s1600/M.+PIEDRA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0200" y="0"/>
            <a:ext cx="9474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07950" y="188913"/>
            <a:ext cx="6696075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b="1" i="1">
                <a:solidFill>
                  <a:schemeClr val="bg1"/>
                </a:solidFill>
              </a:rPr>
              <a:t>Combina diferentes estilos arquitectónicos como el mudéjar, el románico, el gótico, el renacentista y el barroco.</a:t>
            </a:r>
            <a:r>
              <a:rPr lang="es-ES" b="1"/>
              <a:t/>
            </a:r>
            <a:br>
              <a:rPr lang="es-ES" b="1"/>
            </a:br>
            <a:endParaRPr lang="es-ES" b="1"/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agrega.educacion.es/galeriaimg/f9/es_20071227_1_5037850/es_20071227_1_5037850_captured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3 Rectángulo"/>
          <p:cNvSpPr>
            <a:spLocks noChangeArrowheads="1"/>
          </p:cNvSpPr>
          <p:nvPr/>
        </p:nvSpPr>
        <p:spPr bwMode="auto">
          <a:xfrm>
            <a:off x="323850" y="5876925"/>
            <a:ext cx="8569325" cy="708025"/>
          </a:xfrm>
          <a:prstGeom prst="rect">
            <a:avLst/>
          </a:prstGeom>
          <a:solidFill>
            <a:schemeClr val="bg1">
              <a:alpha val="41176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/>
              <a:t>La construcción del monasterio se realiza en los años de transición del Románico al Gótico. (Vista lateral del Monasterio)</a:t>
            </a: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http://4.bp.blogspot.com/-B6tNV63TbMw/TaNtYPtc0LI/AAAAAAAAAVc/U31SX1SNtm4/s1600/20110409+Monasterio+de+Piedra+2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313" y="0"/>
            <a:ext cx="1022985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3 Rectángulo"/>
          <p:cNvSpPr>
            <a:spLocks noChangeArrowheads="1"/>
          </p:cNvSpPr>
          <p:nvPr/>
        </p:nvSpPr>
        <p:spPr bwMode="auto">
          <a:xfrm>
            <a:off x="3635375" y="5805488"/>
            <a:ext cx="14335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b="1" i="1"/>
              <a:t>Claustro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2268538" y="188913"/>
            <a:ext cx="4572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i="1">
                <a:solidFill>
                  <a:schemeClr val="bg1"/>
                </a:solidFill>
              </a:rPr>
              <a:t>Los monjes vivieron en este monasterio casi 700 años desde 1195 a 1835.</a:t>
            </a: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http://4.bp.blogspot.com/-5dK0_wq7lXE/Tt9wgpB0YuI/AAAAAAAAG6Y/XBzTznli4kE/s1600/IMG_1702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540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908175" y="260350"/>
            <a:ext cx="53276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i="1"/>
              <a:t>En el monasterio no hay monjes desde 1835 con la Desamortización de Mendizábal.</a:t>
            </a: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2.bp.blogspot.com/-lN1td7kWW5M/Tt9xc_VjiaI/AAAAAAAAG6w/mWqckWyBCjY/s1600/IMG_17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28675" y="0"/>
            <a:ext cx="10283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3 Rectángulo"/>
          <p:cNvSpPr>
            <a:spLocks noChangeArrowheads="1"/>
          </p:cNvSpPr>
          <p:nvPr/>
        </p:nvSpPr>
        <p:spPr bwMode="auto">
          <a:xfrm>
            <a:off x="4427538" y="5516563"/>
            <a:ext cx="4465637" cy="153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i="1">
                <a:solidFill>
                  <a:schemeClr val="bg1"/>
                </a:solidFill>
              </a:rPr>
              <a:t>En la bodega del Monasterio se encuentra el Museo del Vino,</a:t>
            </a:r>
            <a:r>
              <a:rPr lang="es-ES"/>
              <a:t> </a:t>
            </a:r>
            <a:r>
              <a:rPr lang="es-ES" i="1">
                <a:solidFill>
                  <a:schemeClr val="bg1"/>
                </a:solidFill>
              </a:rPr>
              <a:t>en el que se puede conocer cómo se elaboran los caldos con D.O. de esta zona</a:t>
            </a:r>
            <a:r>
              <a:rPr lang="es-ES" sz="2000" i="1">
                <a:solidFill>
                  <a:schemeClr val="bg1"/>
                </a:solidFill>
              </a:rPr>
              <a:t>.</a:t>
            </a:r>
            <a:r>
              <a:rPr lang="es-ES" sz="2000"/>
              <a:t/>
            </a:r>
            <a:br>
              <a:rPr lang="es-ES" sz="2000"/>
            </a:br>
            <a:endParaRPr lang="es-ES" sz="2000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1.bp.blogspot.com/-wLLUhkiVNzE/Tt9w1w5MuEI/AAAAAAAAG6g/56DvIh2i7JU/s1600/IMG_17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41338" y="0"/>
            <a:ext cx="10285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195513" y="5516563"/>
            <a:ext cx="4572000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 i="1"/>
              <a:t>En 1.840 fue comprado en subasta pública por D. Pablo Muntadas Campeny y pasa a ser propiedad privada.</a:t>
            </a:r>
            <a:endParaRPr lang="es-ES" i="1"/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7" descr="PA180155"/>
          <p:cNvPicPr>
            <a:picLocks noChangeAspect="1" noChangeArrowheads="1"/>
          </p:cNvPicPr>
          <p:nvPr/>
        </p:nvPicPr>
        <p:blipFill>
          <a:blip r:embed="rId2">
            <a:lum bright="-2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0" name="WordArt 10"/>
          <p:cNvSpPr>
            <a:spLocks noChangeArrowheads="1" noChangeShapeType="1" noTextEdit="1"/>
          </p:cNvSpPr>
          <p:nvPr/>
        </p:nvSpPr>
        <p:spPr bwMode="auto">
          <a:xfrm>
            <a:off x="1619250" y="333375"/>
            <a:ext cx="60483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A50021"/>
                </a:solidFill>
                <a:latin typeface="Arial Black"/>
              </a:rPr>
              <a:t>Un lugar que merece la pena visitar 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quarter" idx="10"/>
          </p:nvPr>
        </p:nvSpPr>
        <p:spPr>
          <a:xfrm>
            <a:off x="6659563" y="6092825"/>
            <a:ext cx="2133600" cy="476250"/>
          </a:xfrm>
        </p:spPr>
        <p:txBody>
          <a:bodyPr/>
          <a:lstStyle/>
          <a:p>
            <a:pPr algn="ctr">
              <a:defRPr/>
            </a:pPr>
            <a:fld id="{D18A9F22-7257-4A4E-809F-72F522BD33AC}" type="datetime8">
              <a:rPr lang="es-ES" b="1" i="1" smtClean="0">
                <a:solidFill>
                  <a:schemeClr val="bg1"/>
                </a:solidFill>
              </a:rPr>
              <a:pPr algn="ctr">
                <a:defRPr/>
              </a:pPr>
              <a:t>25/01/2016 11:10</a:t>
            </a:fld>
            <a:endParaRPr lang="es-ES" b="1" i="1" dirty="0" smtClean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s-ES" sz="1050" b="1" i="1" dirty="0" smtClean="0">
                <a:solidFill>
                  <a:schemeClr val="bg1"/>
                </a:solidFill>
              </a:rPr>
              <a:t>Loly</a:t>
            </a:r>
            <a:endParaRPr lang="de-CH" sz="1050" b="1" i="1" dirty="0" smtClean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250825" y="5949950"/>
            <a:ext cx="34575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i="1">
                <a:solidFill>
                  <a:schemeClr val="bg1"/>
                </a:solidFill>
              </a:rPr>
              <a:t>Música: Serenata de Toselli </a:t>
            </a:r>
          </a:p>
          <a:p>
            <a:pPr algn="ctr"/>
            <a:r>
              <a:rPr lang="es-ES" i="1">
                <a:solidFill>
                  <a:schemeClr val="bg1"/>
                </a:solidFill>
              </a:rPr>
              <a:t>-André Rieu-</a:t>
            </a:r>
          </a:p>
        </p:txBody>
      </p:sp>
    </p:spTree>
  </p:cSld>
  <p:clrMapOvr>
    <a:masterClrMapping/>
  </p:clrMapOvr>
  <p:transition spd="slow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 animBg="1"/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QUE NAUTRAL DEL MONASTERIO DE PIEDRA - Nuevalos      (Zaragoza)">
  <a:themeElements>
    <a:clrScheme name="Standard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PARQUE NAUTRAL DEL MONASTERIO DE PIEDRA - Nuevalos      (Zaragoza)</Template>
  <TotalTime>1</TotalTime>
  <Words>533</Words>
  <Application>Microsoft Office PowerPoint</Application>
  <PresentationFormat>Presentación en pantalla (4:3)</PresentationFormat>
  <Paragraphs>53</Paragraphs>
  <Slides>40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7" baseType="lpstr">
      <vt:lpstr>Arial</vt:lpstr>
      <vt:lpstr>BlackChancery</vt:lpstr>
      <vt:lpstr>Andalus</vt:lpstr>
      <vt:lpstr>Arial Black</vt:lpstr>
      <vt:lpstr>Kristen ITC</vt:lpstr>
      <vt:lpstr>PARQUE NAUTRAL DEL MONASTERIO DE PIEDRA - Nuevalos      (Zaragoza)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>PERSONAL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JARDIN DE MONASTERIO DE PIEDRA -ZARAGOZA-</dc:subject>
  <dc:creator>Jose Luis</dc:creator>
  <cp:lastModifiedBy>Jose Luis</cp:lastModifiedBy>
  <cp:revision>2</cp:revision>
  <dcterms:created xsi:type="dcterms:W3CDTF">2016-01-25T10:10:29Z</dcterms:created>
  <dcterms:modified xsi:type="dcterms:W3CDTF">2016-01-25T10:12:02Z</dcterms:modified>
  <cp:category>INTERESANTES</cp:category>
  <cp:contentStatus>PPS</cp:contentStatus>
</cp:coreProperties>
</file>