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notesMasterIdLst>
    <p:notesMasterId r:id="rId41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cBv5abzYuh0QxcXp9P8Xw==" hashData="pYHAKOXjdreEUBusVthOOW0qgQ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BE57605-B852-44A9-BB12-436F25C8FE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1387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131B04C-AA41-46A1-BFC2-5EDF03D7ADD3}" type="slidenum">
              <a:rPr lang="en-US"/>
              <a:pPr eaLnBrk="1" hangingPunct="1"/>
              <a:t>37</a:t>
            </a:fld>
            <a:endParaRPr lang="en-US"/>
          </a:p>
        </p:txBody>
      </p:sp>
      <p:sp>
        <p:nvSpPr>
          <p:cNvPr id="317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62C77A-CD6F-4F06-92DA-7273E9F0949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309715"/>
      </p:ext>
    </p:extLst>
  </p:cSld>
  <p:clrMapOvr>
    <a:masterClrMapping/>
  </p:clrMapOvr>
  <p:transition spd="slow" advTm="7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BD1A0-47BF-407D-BF4B-D9027199876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923622"/>
      </p:ext>
    </p:extLst>
  </p:cSld>
  <p:clrMapOvr>
    <a:masterClrMapping/>
  </p:clrMapOvr>
  <p:transition spd="slow" advTm="7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BA41AE-3CED-42D1-B234-1CA0371C02B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708968"/>
      </p:ext>
    </p:extLst>
  </p:cSld>
  <p:clrMapOvr>
    <a:masterClrMapping/>
  </p:clrMapOvr>
  <p:transition spd="slow" advTm="7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706AB9-086A-43DB-8BE0-A6EEB9834C8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138252"/>
      </p:ext>
    </p:extLst>
  </p:cSld>
  <p:clrMapOvr>
    <a:masterClrMapping/>
  </p:clrMapOvr>
  <p:transition spd="slow" advTm="7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ED5579-D749-4E6B-9A91-37486075A15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836136"/>
      </p:ext>
    </p:extLst>
  </p:cSld>
  <p:clrMapOvr>
    <a:masterClrMapping/>
  </p:clrMapOvr>
  <p:transition spd="slow" advTm="7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B716A2-E2C6-46E9-A7A2-31AF1B45D0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383509"/>
      </p:ext>
    </p:extLst>
  </p:cSld>
  <p:clrMapOvr>
    <a:masterClrMapping/>
  </p:clrMapOvr>
  <p:transition spd="slow" advTm="7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DF782-6982-4BF5-B171-CC770831991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284451"/>
      </p:ext>
    </p:extLst>
  </p:cSld>
  <p:clrMapOvr>
    <a:masterClrMapping/>
  </p:clrMapOvr>
  <p:transition spd="slow" advTm="7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ED37A-A436-4671-AA8F-569EE75537E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567376"/>
      </p:ext>
    </p:extLst>
  </p:cSld>
  <p:clrMapOvr>
    <a:masterClrMapping/>
  </p:clrMapOvr>
  <p:transition spd="slow" advTm="7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594D2-E075-4033-B5FC-4B1E0912199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383503"/>
      </p:ext>
    </p:extLst>
  </p:cSld>
  <p:clrMapOvr>
    <a:masterClrMapping/>
  </p:clrMapOvr>
  <p:transition spd="slow" advTm="7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9649E2-9D8E-4C92-B566-98296D7F7E9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563705"/>
      </p:ext>
    </p:extLst>
  </p:cSld>
  <p:clrMapOvr>
    <a:masterClrMapping/>
  </p:clrMapOvr>
  <p:transition spd="slow" advTm="7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8284B5-53F2-4595-8E48-97400220CF2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725920"/>
      </p:ext>
    </p:extLst>
  </p:cSld>
  <p:clrMapOvr>
    <a:masterClrMapping/>
  </p:clrMapOvr>
  <p:transition spd="slow" advTm="7000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930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1639A2C-F3D7-4C2F-9C13-39BB1E67CB6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7000"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gif"/><Relationship Id="rId4" Type="http://schemas.openxmlformats.org/officeDocument/2006/relationships/image" Target="../media/image76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SC05123 paris, la sorbon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1547813" y="260350"/>
            <a:ext cx="5759450" cy="46085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b="1" kern="10">
                <a:ln w="60325">
                  <a:solidFill>
                    <a:schemeClr val="bg1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PARIS</a:t>
            </a:r>
          </a:p>
        </p:txBody>
      </p:sp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468313" y="5013325"/>
            <a:ext cx="8353425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b="1" i="1" kern="10" dirty="0" smtClean="0">
                <a:ln w="25400">
                  <a:solidFill>
                    <a:srgbClr val="DDDDDD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Barrio Latino</a:t>
            </a:r>
            <a:endParaRPr lang="es-ES" sz="9600" b="1" i="1" kern="10" dirty="0">
              <a:ln w="25400">
                <a:solidFill>
                  <a:srgbClr val="DDDDDD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Monotype Corsiva"/>
            </a:endParaRPr>
          </a:p>
        </p:txBody>
      </p:sp>
      <p:pic>
        <p:nvPicPr>
          <p:cNvPr id="8" name="Picture 7" descr="cart latin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50" y="-17463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WordArt 5"/>
          <p:cNvSpPr>
            <a:spLocks noChangeArrowheads="1" noChangeShapeType="1" noTextEdit="1"/>
          </p:cNvSpPr>
          <p:nvPr/>
        </p:nvSpPr>
        <p:spPr bwMode="auto">
          <a:xfrm rot="-1725598">
            <a:off x="419100" y="1577975"/>
            <a:ext cx="7497763" cy="3667125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65375"/>
              </a:avLst>
            </a:prstTxWarp>
            <a:scene3d>
              <a:camera prst="legacyPerspectiveFront">
                <a:rot lat="19799980" lon="19439992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2400" b="1" i="1" kern="10">
                <a:ln w="9525">
                  <a:round/>
                  <a:headEnd/>
                  <a:tailEnd/>
                </a:ln>
                <a:solidFill>
                  <a:srgbClr val="C00000"/>
                </a:solidFill>
                <a:latin typeface="Kunstler Script"/>
              </a:rPr>
              <a:t>Paris</a:t>
            </a:r>
          </a:p>
        </p:txBody>
      </p:sp>
    </p:spTree>
  </p:cSld>
  <p:clrMapOvr>
    <a:masterClrMapping/>
  </p:clrMapOvr>
  <p:transition spd="slow" advTm="17000">
    <p:zoom/>
    <p:sndAc>
      <p:stSnd>
        <p:snd r:embed="rId2" name="jean ferrat - c'est beau la vi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5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  <p:bldP spid="4099" grpId="1" animBg="1"/>
      <p:bldP spid="410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SC06661 paris, sorbon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SC04925 paris, sorbon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51435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5221288" y="4941888"/>
            <a:ext cx="3887787" cy="187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o-RO" b="1">
                <a:solidFill>
                  <a:srgbClr val="C0C0C0"/>
                </a:solidFill>
              </a:rPr>
              <a:t>Faimoasa universitate Sorbona a fost fondată în anul 1253 (colegiu pentru 16 studenţi săraci care studiau teologia)</a:t>
            </a:r>
          </a:p>
          <a:p>
            <a:pPr eaLnBrk="1" hangingPunct="1">
              <a:spcBef>
                <a:spcPct val="50000"/>
              </a:spcBef>
            </a:pPr>
            <a:r>
              <a:rPr lang="ro-RO" b="1">
                <a:solidFill>
                  <a:srgbClr val="C0C0C0"/>
                </a:solidFill>
              </a:rPr>
              <a:t>Este numită după Robert Sorbon, confesorul lui Ludovic IX</a:t>
            </a:r>
            <a:endParaRPr lang="en-US" b="1">
              <a:solidFill>
                <a:srgbClr val="C0C0C0"/>
              </a:solidFill>
            </a:endParaRPr>
          </a:p>
        </p:txBody>
      </p:sp>
      <p:pic>
        <p:nvPicPr>
          <p:cNvPr id="6148" name="Picture 4" descr="DSC06982 sorbon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cart latina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76250"/>
            <a:ext cx="2066925" cy="3143250"/>
          </a:xfrm>
          <a:prstGeom prst="rect">
            <a:avLst/>
          </a:prstGeom>
          <a:noFill/>
          <a:ln w="9525">
            <a:solidFill>
              <a:srgbClr val="66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art latinw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solidFill>
              <a:srgbClr val="66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2" presetID="6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SC04977 paris, faculte de medic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5508104" y="4509120"/>
            <a:ext cx="3635896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b="1" dirty="0" smtClean="0">
                <a:solidFill>
                  <a:srgbClr val="C0C0C0"/>
                </a:solidFill>
              </a:rPr>
              <a:t>El nombre del barrio proviene del latín que hablaban los estudiantes de la Sorbona hasta la Revolución.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" b="1" dirty="0" smtClean="0">
                <a:solidFill>
                  <a:srgbClr val="C0C0C0"/>
                </a:solidFill>
              </a:rPr>
              <a:t>Al sur, el Barrio Latino limita con el distrito de Luxemburgo, mucho más tranquilo. </a:t>
            </a:r>
            <a:endParaRPr lang="en-US" b="1" dirty="0">
              <a:solidFill>
                <a:srgbClr val="C0C0C0"/>
              </a:solidFill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SC06813 palais de luxembour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07950" y="6381750"/>
            <a:ext cx="55451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 dirty="0" smtClean="0">
                <a:solidFill>
                  <a:srgbClr val="C0C0C0"/>
                </a:solidFill>
              </a:rPr>
              <a:t>El Palacio de Luxemburgo es la sede del Senado.</a:t>
            </a:r>
            <a:endParaRPr lang="en-US" b="1" dirty="0">
              <a:solidFill>
                <a:srgbClr val="C0C0C0"/>
              </a:solidFill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SC04979 pa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0" y="620713"/>
            <a:ext cx="4354513" cy="58054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SC04980 paris, rue de labbe gregoi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488" y="620713"/>
            <a:ext cx="4373562" cy="5832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SC05015 paris, quartier lat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SC06984 saint-julien le pauv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5210464" y="4928711"/>
            <a:ext cx="39243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 dirty="0" smtClean="0">
                <a:solidFill>
                  <a:srgbClr val="C0C0C0"/>
                </a:solidFill>
              </a:rPr>
              <a:t>También en la margen izquierda del Sena se encuentra la iglesia de Saint-</a:t>
            </a:r>
            <a:r>
              <a:rPr lang="es-ES" b="1" dirty="0" err="1" smtClean="0">
                <a:solidFill>
                  <a:srgbClr val="C0C0C0"/>
                </a:solidFill>
              </a:rPr>
              <a:t>Julien</a:t>
            </a:r>
            <a:r>
              <a:rPr lang="es-ES" b="1" dirty="0" smtClean="0">
                <a:solidFill>
                  <a:srgbClr val="C0C0C0"/>
                </a:solidFill>
              </a:rPr>
              <a:t>-le-</a:t>
            </a:r>
            <a:r>
              <a:rPr lang="es-ES" b="1" dirty="0" err="1" smtClean="0">
                <a:solidFill>
                  <a:srgbClr val="C0C0C0"/>
                </a:solidFill>
              </a:rPr>
              <a:t>Pauvre</a:t>
            </a:r>
            <a:r>
              <a:rPr lang="es-ES" b="1" dirty="0" smtClean="0">
                <a:solidFill>
                  <a:srgbClr val="C0C0C0"/>
                </a:solidFill>
              </a:rPr>
              <a:t> (siglos XII-XIII) que tiene un iconostasio agregado en 1900</a:t>
            </a:r>
            <a:endParaRPr lang="en-US" b="1" dirty="0">
              <a:solidFill>
                <a:srgbClr val="C0C0C0"/>
              </a:solidFill>
            </a:endParaRPr>
          </a:p>
        </p:txBody>
      </p:sp>
      <p:pic>
        <p:nvPicPr>
          <p:cNvPr id="11268" name="Picture 4" descr="DSC06983 saint-julien le pauvrex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692150"/>
            <a:ext cx="4284663" cy="3213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SC06980 saint-severin, rue sain jacqu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07950" y="6446838"/>
            <a:ext cx="55451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o-RO" b="1">
                <a:solidFill>
                  <a:srgbClr val="C0C0C0"/>
                </a:solidFill>
              </a:rPr>
              <a:t>Biserica Saint-S</a:t>
            </a:r>
            <a:r>
              <a:rPr lang="en-US" b="1">
                <a:solidFill>
                  <a:srgbClr val="C0C0C0"/>
                </a:solidFill>
                <a:cs typeface="Arial" charset="0"/>
              </a:rPr>
              <a:t>é</a:t>
            </a:r>
            <a:r>
              <a:rPr lang="ro-RO" b="1">
                <a:solidFill>
                  <a:srgbClr val="C0C0C0"/>
                </a:solidFill>
              </a:rPr>
              <a:t>verin</a:t>
            </a:r>
            <a:endParaRPr lang="en-US" b="1">
              <a:solidFill>
                <a:srgbClr val="C0C0C0"/>
              </a:solidFill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SC06985 hotel du gouverneur du petit chatelet, sec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219700" y="5516563"/>
            <a:ext cx="3779838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b="1" dirty="0" smtClean="0">
                <a:solidFill>
                  <a:srgbClr val="C0C0C0"/>
                </a:solidFill>
              </a:rPr>
              <a:t>En la </a:t>
            </a:r>
            <a:r>
              <a:rPr lang="es-ES" b="1" dirty="0" err="1" smtClean="0">
                <a:solidFill>
                  <a:srgbClr val="C0C0C0"/>
                </a:solidFill>
              </a:rPr>
              <a:t>rue</a:t>
            </a:r>
            <a:r>
              <a:rPr lang="es-ES" b="1" dirty="0" smtClean="0">
                <a:solidFill>
                  <a:srgbClr val="C0C0C0"/>
                </a:solidFill>
              </a:rPr>
              <a:t> Saint-</a:t>
            </a:r>
            <a:r>
              <a:rPr lang="es-ES" b="1" dirty="0" err="1" smtClean="0">
                <a:solidFill>
                  <a:srgbClr val="C0C0C0"/>
                </a:solidFill>
              </a:rPr>
              <a:t>Julien</a:t>
            </a:r>
            <a:r>
              <a:rPr lang="es-ES" b="1" dirty="0" smtClean="0">
                <a:solidFill>
                  <a:srgbClr val="C0C0C0"/>
                </a:solidFill>
              </a:rPr>
              <a:t>-le-</a:t>
            </a:r>
            <a:r>
              <a:rPr lang="es-ES" b="1" dirty="0" err="1" smtClean="0">
                <a:solidFill>
                  <a:srgbClr val="C0C0C0"/>
                </a:solidFill>
              </a:rPr>
              <a:t>Pauvre</a:t>
            </a:r>
            <a:r>
              <a:rPr lang="es-ES" b="1" dirty="0" smtClean="0">
                <a:solidFill>
                  <a:srgbClr val="C0C0C0"/>
                </a:solidFill>
              </a:rPr>
              <a:t>, la antigua residencia del gobernador de </a:t>
            </a:r>
            <a:r>
              <a:rPr lang="es-ES" b="1" dirty="0" err="1" smtClean="0">
                <a:solidFill>
                  <a:srgbClr val="C0C0C0"/>
                </a:solidFill>
              </a:rPr>
              <a:t>Petit</a:t>
            </a:r>
            <a:r>
              <a:rPr lang="es-ES" b="1" dirty="0" smtClean="0">
                <a:solidFill>
                  <a:srgbClr val="C0C0C0"/>
                </a:solidFill>
              </a:rPr>
              <a:t> </a:t>
            </a:r>
            <a:r>
              <a:rPr lang="es-ES" b="1" dirty="0" err="1" smtClean="0">
                <a:solidFill>
                  <a:srgbClr val="C0C0C0"/>
                </a:solidFill>
              </a:rPr>
              <a:t>Châtelet</a:t>
            </a:r>
            <a:r>
              <a:rPr lang="es-ES" b="1" dirty="0" smtClean="0">
                <a:solidFill>
                  <a:srgbClr val="C0C0C0"/>
                </a:solidFill>
              </a:rPr>
              <a:t> data del siglo XVII. </a:t>
            </a:r>
            <a:endParaRPr lang="en-US" b="1" dirty="0">
              <a:solidFill>
                <a:srgbClr val="C0C0C0"/>
              </a:solidFill>
            </a:endParaRPr>
          </a:p>
        </p:txBody>
      </p:sp>
      <p:pic>
        <p:nvPicPr>
          <p:cNvPr id="13316" name="Picture 4" descr="DSC06986 hotel de laffema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33375"/>
            <a:ext cx="3543300" cy="472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SC06987 square rene vivian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51435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476250"/>
            <a:ext cx="4487862" cy="3365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0" name="Line 4"/>
          <p:cNvSpPr>
            <a:spLocks noChangeShapeType="1"/>
          </p:cNvSpPr>
          <p:nvPr/>
        </p:nvSpPr>
        <p:spPr bwMode="auto">
          <a:xfrm flipV="1">
            <a:off x="1835150" y="2420938"/>
            <a:ext cx="5545138" cy="30956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5297923" y="4437112"/>
            <a:ext cx="3815655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 dirty="0" smtClean="0">
                <a:solidFill>
                  <a:srgbClr val="C0C0C0"/>
                </a:solidFill>
              </a:rPr>
              <a:t>También en la margen izquierda del Sena se encuentra el </a:t>
            </a:r>
            <a:r>
              <a:rPr lang="es-ES" b="1" dirty="0" err="1" smtClean="0">
                <a:solidFill>
                  <a:srgbClr val="C0C0C0"/>
                </a:solidFill>
              </a:rPr>
              <a:t>Jardin</a:t>
            </a:r>
            <a:r>
              <a:rPr lang="es-ES" b="1" dirty="0" smtClean="0">
                <a:solidFill>
                  <a:srgbClr val="C0C0C0"/>
                </a:solidFill>
              </a:rPr>
              <a:t> des Plantes, el antiguo jardín real de plantas medicinales fundado en 1626 por Luis XIII.</a:t>
            </a:r>
          </a:p>
          <a:p>
            <a:pPr eaLnBrk="1" hangingPunct="1">
              <a:spcBef>
                <a:spcPct val="50000"/>
              </a:spcBef>
            </a:pPr>
            <a:r>
              <a:rPr lang="es-ES" b="1" dirty="0" smtClean="0">
                <a:solidFill>
                  <a:srgbClr val="C0C0C0"/>
                </a:solidFill>
              </a:rPr>
              <a:t>A partir de 1640 se abrió al público el Jardín Botánico</a:t>
            </a:r>
            <a:endParaRPr lang="en-US" b="1" dirty="0">
              <a:solidFill>
                <a:srgbClr val="C0C0C0"/>
              </a:solidFill>
            </a:endParaRPr>
          </a:p>
        </p:txBody>
      </p:sp>
      <p:pic>
        <p:nvPicPr>
          <p:cNvPr id="13315" name="Picture 3" descr="DSC06630 paris, musee d'histoire naturel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682139" y="5805264"/>
            <a:ext cx="81010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 dirty="0" smtClean="0">
                <a:solidFill>
                  <a:srgbClr val="C0C0C0"/>
                </a:solidFill>
              </a:rPr>
              <a:t>En honor a Georges </a:t>
            </a:r>
            <a:r>
              <a:rPr lang="es-ES" b="1" dirty="0" err="1" smtClean="0">
                <a:solidFill>
                  <a:srgbClr val="C0C0C0"/>
                </a:solidFill>
              </a:rPr>
              <a:t>Cuvier</a:t>
            </a:r>
            <a:r>
              <a:rPr lang="es-ES" b="1" dirty="0" smtClean="0">
                <a:solidFill>
                  <a:srgbClr val="C0C0C0"/>
                </a:solidFill>
              </a:rPr>
              <a:t>, investigador del Museo de Historia Natural, se erigió una fuente en la intersección de las calles </a:t>
            </a:r>
            <a:r>
              <a:rPr lang="es-ES" b="1" dirty="0" err="1" smtClean="0">
                <a:solidFill>
                  <a:srgbClr val="C0C0C0"/>
                </a:solidFill>
              </a:rPr>
              <a:t>Linné</a:t>
            </a:r>
            <a:r>
              <a:rPr lang="es-ES" b="1" dirty="0" smtClean="0">
                <a:solidFill>
                  <a:srgbClr val="C0C0C0"/>
                </a:solidFill>
              </a:rPr>
              <a:t> y </a:t>
            </a:r>
            <a:r>
              <a:rPr lang="es-ES" b="1" dirty="0" err="1" smtClean="0">
                <a:solidFill>
                  <a:srgbClr val="C0C0C0"/>
                </a:solidFill>
              </a:rPr>
              <a:t>Cuvier</a:t>
            </a:r>
            <a:r>
              <a:rPr lang="es-ES" b="1" dirty="0" smtClean="0">
                <a:solidFill>
                  <a:srgbClr val="C0C0C0"/>
                </a:solidFill>
              </a:rPr>
              <a:t>. </a:t>
            </a:r>
            <a:endParaRPr lang="en-US" b="1" dirty="0">
              <a:solidFill>
                <a:srgbClr val="C0C0C0"/>
              </a:solidFill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SC04905 paris, rue lin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 descr="DSC06632 paris, rue lin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 descr="DSC06633 paris, rue lin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SC0699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  <p:sndAc>
      <p:stSnd>
        <p:snd r:embed="rId2" name="Céline Dion - Tellement J'ai D'amour Pour Toi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SC04907 paris, rue lin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 descr="DSC04907 paris, rue linn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SC06611 paris, garde republica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 descr="DSC04884 paris, garde republica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SC04872 paris, st-meda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5292725" y="5942013"/>
            <a:ext cx="3851275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o-RO" b="1">
                <a:solidFill>
                  <a:srgbClr val="E1CAB9"/>
                </a:solidFill>
              </a:rPr>
              <a:t>Biserica Saint-M</a:t>
            </a:r>
            <a:r>
              <a:rPr lang="en-US" b="1">
                <a:solidFill>
                  <a:srgbClr val="E1CAB9"/>
                </a:solidFill>
                <a:cs typeface="Arial" charset="0"/>
              </a:rPr>
              <a:t>é</a:t>
            </a:r>
            <a:r>
              <a:rPr lang="ro-RO" b="1">
                <a:solidFill>
                  <a:srgbClr val="E1CAB9"/>
                </a:solidFill>
                <a:cs typeface="Arial" charset="0"/>
              </a:rPr>
              <a:t>dard datează din secolul IX. Construcţia actuală a fost refăcută în 1655</a:t>
            </a:r>
            <a:endParaRPr lang="en-US" b="1">
              <a:solidFill>
                <a:srgbClr val="E1CAB9"/>
              </a:solidFill>
            </a:endParaRPr>
          </a:p>
        </p:txBody>
      </p:sp>
      <p:pic>
        <p:nvPicPr>
          <p:cNvPr id="21508" name="Picture 4" descr="DSC06596 paris, st-med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5" descr="DSC04873 paris, square st-medar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6" descr="DSC06598 Paris, Rue Mouffetar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SC06608 Paris, Rue Mouffeta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5148263" y="5805488"/>
            <a:ext cx="3851275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o-RO" b="1">
                <a:solidFill>
                  <a:schemeClr val="bg1"/>
                </a:solidFill>
              </a:rPr>
              <a:t>Rue Mouffetard este una dintre cele mai vechi pieţe stradale din inima Parisului medieval </a:t>
            </a:r>
            <a:endParaRPr lang="en-US" b="1">
              <a:solidFill>
                <a:schemeClr val="bg1"/>
              </a:solidFill>
            </a:endParaRPr>
          </a:p>
        </p:txBody>
      </p:sp>
      <p:pic>
        <p:nvPicPr>
          <p:cNvPr id="22532" name="Picture 4" descr="DSC06609 Paris, Rue Mouffet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 descr="DSC06599 Paris, 134 Rue Mouffetar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6" descr="DSC04874 paris Paris, 134 Rue Mouffetar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7" descr="DSC04875 paris Paris, 134 Rue Mouffetar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8" descr="DSC06601 Paris, 134 Rue Mouffetar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9" descr="DSC06602 Paris, 134 Rue Mouffetard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3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400" decel="100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33" presetID="5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SC06603 Paris, 134 Rue Mouffeta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DSC04877 paris Paris, 134 Rue Mouffet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3" descr="DSC04876 paris Paris, 134 Rue Mouffetar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4" descr="DSC04876 paris Paris, 134 Rue Mouffetard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4000">
    <p:split/>
    <p:sndAc>
      <p:stSnd>
        <p:snd r:embed="rId2" name="Severine - Un banc, un arbre, une ru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9" presetID="23" presetClass="entr" presetSubtype="27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SC06600 Paris, 134 Rue Mouffeta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SC06604 Paris, Rue Mouffeta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 descr="DSC04879 paris, rue mouffet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4" descr="DSC04882 paris, rue mouffetar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5" descr="DSC06607 Paris, Rue Mouffetar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0" presetID="15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5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24" presetID="23" presetClass="entr" presetSubtype="28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SC04881 paris, rue mouffetard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SC05063 paris, institut oceanographiq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5364163" y="5516563"/>
            <a:ext cx="363537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o-RO" b="1">
                <a:solidFill>
                  <a:srgbClr val="E1CAB9"/>
                </a:solidFill>
              </a:rPr>
              <a:t>Institutul Oceanografic a fost înfiinţat în anul 1910 de Prinţul Albert de Monaco, membru asociat al Academiei Franceze</a:t>
            </a:r>
            <a:endParaRPr lang="en-US" b="1">
              <a:solidFill>
                <a:srgbClr val="E1CAB9"/>
              </a:solidFill>
            </a:endParaRPr>
          </a:p>
        </p:txBody>
      </p:sp>
      <p:pic>
        <p:nvPicPr>
          <p:cNvPr id="28676" name="Picture 4" descr="DSC05064 paris, institut oceanographiqu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5" descr="DSC06862 paris, institut oceanographiqu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SC06860 paris, institut oceanographiq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DSC05066 paris, institut oceanographiqu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4" descr="DSC06863 paris, institut oceanographiqu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DSC05125 paris, la roumanie, tristan tza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48275"/>
            <a:ext cx="6886575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lip-monde-continent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4032250" cy="243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4716463" y="4941888"/>
            <a:ext cx="4427537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58775" indent="-3587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o-RO" sz="1400" b="1" dirty="0">
                <a:solidFill>
                  <a:schemeClr val="bg1"/>
                </a:solidFill>
                <a:latin typeface="Lucida Handwriting" pitchFamily="66" charset="0"/>
              </a:rPr>
              <a:t>Fotografii:  </a:t>
            </a:r>
            <a:r>
              <a:rPr lang="ro-RO" sz="1400" b="1" dirty="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♦ </a:t>
            </a:r>
            <a:r>
              <a:rPr lang="ro-RO" sz="1400" b="1" dirty="0">
                <a:solidFill>
                  <a:schemeClr val="bg1"/>
                </a:solidFill>
                <a:latin typeface="Lucida Handwriting" pitchFamily="66" charset="0"/>
              </a:rPr>
              <a:t>Daniela Iacob                       </a:t>
            </a:r>
            <a:r>
              <a:rPr lang="ro-RO" sz="1400" b="1" dirty="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   </a:t>
            </a:r>
            <a:r>
              <a:rPr lang="en-US" sz="1400" b="1" dirty="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  	     </a:t>
            </a:r>
            <a:r>
              <a:rPr lang="ro-RO" sz="1400" b="1" dirty="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♦ </a:t>
            </a:r>
            <a:r>
              <a:rPr lang="en-US" sz="1400" b="1" dirty="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Mara Chin</a:t>
            </a:r>
            <a:r>
              <a:rPr lang="ro-RO" sz="1400" b="1" dirty="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ţa</a:t>
            </a:r>
            <a:endParaRPr lang="ro-RO" sz="1400" b="1" dirty="0">
              <a:solidFill>
                <a:schemeClr val="bg1"/>
              </a:solidFill>
              <a:latin typeface="Lucida Handwriting" pitchFamily="66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ro-RO" sz="1400" b="1" dirty="0">
                <a:solidFill>
                  <a:schemeClr val="bg1"/>
                </a:solidFill>
                <a:latin typeface="Lucida Handwriting" pitchFamily="66" charset="0"/>
              </a:rPr>
              <a:t>Prezentare:                                                              Sanda Foişoreanu</a:t>
            </a:r>
            <a:endParaRPr lang="en-US" sz="14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0" y="6021388"/>
            <a:ext cx="54006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o-RO" sz="1000">
                <a:solidFill>
                  <a:schemeClr val="bg1"/>
                </a:solidFill>
                <a:latin typeface="Lucida Handwriting" pitchFamily="66" charset="0"/>
              </a:rPr>
              <a:t>Fond muzical: </a:t>
            </a:r>
            <a:r>
              <a:rPr lang="ro-RO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♦</a:t>
            </a:r>
            <a:r>
              <a:rPr lang="en-US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 </a:t>
            </a:r>
            <a:r>
              <a:rPr lang="ro-RO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J</a:t>
            </a:r>
            <a:r>
              <a:rPr lang="fr-FR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ean </a:t>
            </a:r>
            <a:r>
              <a:rPr lang="ro-RO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F</a:t>
            </a:r>
            <a:r>
              <a:rPr lang="fr-FR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errat - </a:t>
            </a:r>
            <a:r>
              <a:rPr lang="ro-RO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C</a:t>
            </a:r>
            <a:r>
              <a:rPr lang="fr-FR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'est beau la vie</a:t>
            </a:r>
            <a:endParaRPr lang="ro-RO" sz="1000">
              <a:solidFill>
                <a:schemeClr val="bg1"/>
              </a:solidFill>
              <a:latin typeface="Lucida Handwriting" pitchFamily="66" charset="0"/>
              <a:cs typeface="Arial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ro-RO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                      </a:t>
            </a:r>
            <a:r>
              <a:rPr lang="en-US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   </a:t>
            </a:r>
            <a:r>
              <a:rPr lang="ro-RO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♦ </a:t>
            </a:r>
            <a:r>
              <a:rPr lang="fr-FR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Céline Dion - Tellement </a:t>
            </a:r>
            <a:r>
              <a:rPr lang="ro-RO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j</a:t>
            </a:r>
            <a:r>
              <a:rPr lang="fr-FR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'ai </a:t>
            </a:r>
            <a:r>
              <a:rPr lang="ro-RO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d</a:t>
            </a:r>
            <a:r>
              <a:rPr lang="fr-FR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'amour </a:t>
            </a:r>
            <a:r>
              <a:rPr lang="ro-RO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p</a:t>
            </a:r>
            <a:r>
              <a:rPr lang="fr-FR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our </a:t>
            </a:r>
            <a:r>
              <a:rPr lang="ro-RO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t</a:t>
            </a:r>
            <a:r>
              <a:rPr lang="fr-FR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oi</a:t>
            </a:r>
            <a:endParaRPr lang="ro-RO" sz="1000">
              <a:solidFill>
                <a:schemeClr val="bg1"/>
              </a:solidFill>
              <a:latin typeface="Lucida Handwriting" pitchFamily="66" charset="0"/>
              <a:cs typeface="Arial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ro-RO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                     </a:t>
            </a:r>
            <a:r>
              <a:rPr lang="en-US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   </a:t>
            </a:r>
            <a:r>
              <a:rPr lang="ro-RO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 ♦ Severine - </a:t>
            </a:r>
            <a:r>
              <a:rPr lang="fr-FR" sz="1000">
                <a:solidFill>
                  <a:schemeClr val="bg1"/>
                </a:solidFill>
                <a:latin typeface="Lucida Handwriting" pitchFamily="66" charset="0"/>
                <a:cs typeface="Arial" charset="0"/>
              </a:rPr>
              <a:t>Un banc, un arbre, une rue</a:t>
            </a:r>
            <a:endParaRPr lang="ro-RO" sz="1000">
              <a:solidFill>
                <a:schemeClr val="bg1"/>
              </a:solidFill>
              <a:latin typeface="Lucida Handwriting" pitchFamily="66" charset="0"/>
              <a:cs typeface="Arial" charset="0"/>
            </a:endParaRPr>
          </a:p>
        </p:txBody>
      </p:sp>
      <p:pic>
        <p:nvPicPr>
          <p:cNvPr id="8" name="Picture 6" descr="cd_gold1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308725"/>
            <a:ext cx="360363" cy="32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nce - Paris Quartier Latin .. 05 04 2012">
  <a:themeElements>
    <a:clrScheme name="cartier latin, mouffetar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artier latin, mouffetar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artier latin, mouffetar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tier latin, mouffetar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tier latin, mouffetar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tier latin, mouffetar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tier latin, mouffetar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tier latin, mouffetar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ier latin, mouffetar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ier latin, mouffetar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ier latin, mouffetar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ier latin, mouffetar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ier latin, mouffetar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ier latin, mouffetar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France - Paris Quartier Latin .. 05 04 2012</Template>
  <TotalTime>13</TotalTime>
  <Words>301</Words>
  <Application>Microsoft Office PowerPoint</Application>
  <PresentationFormat>Presentación en pantalla (4:3)</PresentationFormat>
  <Paragraphs>25</Paragraphs>
  <Slides>38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2" baseType="lpstr">
      <vt:lpstr>Arial</vt:lpstr>
      <vt:lpstr>Lucida Handwriting</vt:lpstr>
      <vt:lpstr>France - Paris Quartier Latin .. 05 04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cartierul latin, mouffetard</dc:subject>
  <dc:creator>Jose Luis</dc:creator>
  <dc:description>fond muzical: c'est beau la vie; tellement j'ai d'amour pour toi; un banc, un arbre, une rue</dc:description>
  <cp:lastModifiedBy>Jose Luis</cp:lastModifiedBy>
  <cp:revision>11</cp:revision>
  <dcterms:created xsi:type="dcterms:W3CDTF">2021-03-28T18:25:18Z</dcterms:created>
  <dcterms:modified xsi:type="dcterms:W3CDTF">2021-03-28T18:38:56Z</dcterms:modified>
</cp:coreProperties>
</file>