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6"/>
  </p:notesMasterIdLst>
  <p:sldIdLst>
    <p:sldId id="261" r:id="rId3"/>
    <p:sldId id="286" r:id="rId4"/>
    <p:sldId id="263" r:id="rId5"/>
    <p:sldId id="287" r:id="rId6"/>
    <p:sldId id="260" r:id="rId7"/>
    <p:sldId id="264" r:id="rId8"/>
    <p:sldId id="265" r:id="rId9"/>
    <p:sldId id="270" r:id="rId10"/>
    <p:sldId id="282" r:id="rId11"/>
    <p:sldId id="288" r:id="rId12"/>
    <p:sldId id="259" r:id="rId13"/>
    <p:sldId id="292" r:id="rId14"/>
    <p:sldId id="266" r:id="rId15"/>
    <p:sldId id="293" r:id="rId16"/>
    <p:sldId id="267" r:id="rId17"/>
    <p:sldId id="294" r:id="rId18"/>
    <p:sldId id="277" r:id="rId19"/>
    <p:sldId id="268" r:id="rId20"/>
    <p:sldId id="290" r:id="rId21"/>
    <p:sldId id="269" r:id="rId22"/>
    <p:sldId id="280" r:id="rId23"/>
    <p:sldId id="284" r:id="rId24"/>
    <p:sldId id="279" r:id="rId25"/>
    <p:sldId id="295" r:id="rId26"/>
    <p:sldId id="274" r:id="rId27"/>
    <p:sldId id="273" r:id="rId28"/>
    <p:sldId id="291" r:id="rId29"/>
    <p:sldId id="278" r:id="rId30"/>
    <p:sldId id="289" r:id="rId31"/>
    <p:sldId id="275" r:id="rId32"/>
    <p:sldId id="276" r:id="rId33"/>
    <p:sldId id="281" r:id="rId34"/>
    <p:sldId id="296" r:id="rId35"/>
  </p:sldIdLst>
  <p:sldSz cx="9144000" cy="6858000" type="screen4x3"/>
  <p:notesSz cx="6858000" cy="9144000"/>
  <p:defaultTextStyle>
    <a:defPPr>
      <a:defRPr lang="pt-BR"/>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zbl37mw2196/kxpFQUyfYQ" hashData="oHYiY6PJ648szN9LDCSus3lTq4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253E"/>
    <a:srgbClr val="003458"/>
    <a:srgbClr val="000C14"/>
    <a:srgbClr val="0099FF"/>
    <a:srgbClr val="33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51" d="100"/>
          <a:sy n="51" d="100"/>
        </p:scale>
        <p:origin x="-99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a:lvl1pPr>
          </a:lstStyle>
          <a:p>
            <a:endParaRPr lang="es-ES"/>
          </a:p>
        </p:txBody>
      </p:sp>
      <p:sp>
        <p:nvSpPr>
          <p:cNvPr id="409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1D2A2971-B378-4900-9C93-5EB142CC5B8C}" type="datetimeFigureOut">
              <a:rPr lang="es-ES"/>
              <a:pPr/>
              <a:t>21/03/2016</a:t>
            </a:fld>
            <a:endParaRPr lang="es-ES"/>
          </a:p>
        </p:txBody>
      </p:sp>
      <p:sp>
        <p:nvSpPr>
          <p:cNvPr id="4096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09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09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a:lvl1pPr>
          </a:lstStyle>
          <a:p>
            <a:endParaRPr lang="es-ES"/>
          </a:p>
        </p:txBody>
      </p:sp>
      <p:sp>
        <p:nvSpPr>
          <p:cNvPr id="409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69E4EE86-1DEA-42A9-B543-6545E437999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Ro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Ro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Rot="1"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Ro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Ro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Rot="1" noChangeArrowheads="1" noTextEdit="1"/>
          </p:cNvSpPr>
          <p:nvPr>
            <p:ph type="sldImg"/>
          </p:nvPr>
        </p:nvSpPr>
        <p:spPr>
          <a:ln/>
        </p:spPr>
      </p:sp>
      <p:sp>
        <p:nvSpPr>
          <p:cNvPr id="481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Ro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Ro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Ro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Ro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Ro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Ro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Ro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Rot="1"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Rot="1" noChangeArrowheads="1" noTextEdit="1"/>
          </p:cNvSpPr>
          <p:nvPr>
            <p:ph type="sldImg"/>
          </p:nvPr>
        </p:nvSpPr>
        <p:spPr>
          <a:ln/>
        </p:spPr>
      </p:sp>
      <p:sp>
        <p:nvSpPr>
          <p:cNvPr id="604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Ro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Ro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50336533-4777-4807-8F2F-370F5A6848B0}"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57FB5C7-6957-4FAA-BDB7-6AB7148727AF}"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EC530369-2CB0-4292-8529-31079CD22E7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90471CCC-F069-4936-984E-267DA16F718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B850BAC8-157E-4D01-8E2A-182E504AAAD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7DE2BDBC-CDE5-442A-9FAF-FD943E37426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2BBBB632-13D2-439F-8E9C-F5F43191A29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8C3BA87D-9140-4F2C-AAB3-018483EB307E}"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2A01BF56-3208-4FAC-85A6-5A4418AC8BE3}"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C6D891DA-9FCD-4CDC-9652-7BE5B2FB3A1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F1682597-229F-45E9-B804-A2F289EF0794}"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C3AC2793-8C14-495A-B29F-1FAAE07ABCAC}"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99FF"/>
            </a:gs>
            <a:gs pos="100000">
              <a:srgbClr val="00253E"/>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pPr>
              <a:defRPr/>
            </a:pPr>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6E16176-07D0-4A72-A479-CD1CCC75417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upload.wikimedia.org/wikipedia/commons/2/26/Cisterna_Basilica_Junto_a_Santa_Sofia_Estambul_.JPG"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457200" y="1600200"/>
            <a:ext cx="8229600" cy="2260600"/>
          </a:xfrm>
        </p:spPr>
        <p:txBody>
          <a:bodyPr/>
          <a:lstStyle/>
          <a:p>
            <a:pPr algn="ctr" eaLnBrk="1" hangingPunct="1">
              <a:lnSpc>
                <a:spcPct val="80000"/>
              </a:lnSpc>
              <a:buFontTx/>
              <a:buNone/>
            </a:pPr>
            <a:r>
              <a:rPr lang="pt-BR" sz="4800" smtClean="0">
                <a:solidFill>
                  <a:srgbClr val="0099FF"/>
                </a:solidFill>
                <a:effectLst>
                  <a:outerShdw blurRad="38100" dist="38100" dir="2700000" algn="tl">
                    <a:srgbClr val="000000"/>
                  </a:outerShdw>
                </a:effectLst>
                <a:latin typeface="Showcard Gothic" pitchFamily="82" charset="0"/>
              </a:rPr>
              <a:t>Cisterna dE La Basílica</a:t>
            </a:r>
          </a:p>
          <a:p>
            <a:pPr algn="ctr" eaLnBrk="1" hangingPunct="1">
              <a:lnSpc>
                <a:spcPct val="80000"/>
              </a:lnSpc>
              <a:buFontTx/>
              <a:buNone/>
            </a:pPr>
            <a:endParaRPr lang="pt-BR" sz="4400" smtClean="0">
              <a:solidFill>
                <a:srgbClr val="0099FF"/>
              </a:solidFill>
              <a:effectLst>
                <a:outerShdw blurRad="38100" dist="38100" dir="2700000" algn="tl">
                  <a:srgbClr val="000000"/>
                </a:outerShdw>
              </a:effectLst>
              <a:latin typeface="Showcard Gothic" pitchFamily="82" charset="0"/>
            </a:endParaRPr>
          </a:p>
          <a:p>
            <a:pPr algn="ctr" eaLnBrk="1" hangingPunct="1">
              <a:lnSpc>
                <a:spcPct val="80000"/>
              </a:lnSpc>
              <a:buFontTx/>
              <a:buNone/>
            </a:pPr>
            <a:r>
              <a:rPr lang="pt-BR" smtClean="0">
                <a:solidFill>
                  <a:srgbClr val="0099FF"/>
                </a:solidFill>
                <a:latin typeface="Showcard Gothic" pitchFamily="82" charset="0"/>
              </a:rPr>
              <a:t>( Yerebatan sarnici )</a:t>
            </a:r>
          </a:p>
        </p:txBody>
      </p:sp>
      <p:sp>
        <p:nvSpPr>
          <p:cNvPr id="2051" name="Text Box 4"/>
          <p:cNvSpPr txBox="1">
            <a:spLocks noChangeArrowheads="1"/>
          </p:cNvSpPr>
          <p:nvPr/>
        </p:nvSpPr>
        <p:spPr bwMode="auto">
          <a:xfrm>
            <a:off x="1258888" y="4868863"/>
            <a:ext cx="6624637" cy="701675"/>
          </a:xfrm>
          <a:prstGeom prst="rect">
            <a:avLst/>
          </a:prstGeom>
          <a:noFill/>
          <a:ln w="9525">
            <a:noFill/>
            <a:miter lim="800000"/>
            <a:headEnd/>
            <a:tailEnd/>
          </a:ln>
        </p:spPr>
        <p:txBody>
          <a:bodyPr>
            <a:spAutoFit/>
          </a:bodyPr>
          <a:lstStyle/>
          <a:p>
            <a:pPr>
              <a:spcBef>
                <a:spcPct val="50000"/>
              </a:spcBef>
            </a:pPr>
            <a:r>
              <a:rPr lang="pt-BR" sz="4000">
                <a:solidFill>
                  <a:srgbClr val="0099FF"/>
                </a:solidFill>
              </a:rPr>
              <a:t>Estambul  -  Turquía</a:t>
            </a:r>
          </a:p>
        </p:txBody>
      </p:sp>
      <p:pic>
        <p:nvPicPr>
          <p:cNvPr id="7173" name="Picture 5" descr="רמקול"/>
          <p:cNvPicPr>
            <a:picLocks noChangeAspect="1" noChangeArrowheads="1" noCrop="1"/>
          </p:cNvPicPr>
          <p:nvPr/>
        </p:nvPicPr>
        <p:blipFill>
          <a:blip r:embed="rId4"/>
          <a:srcRect/>
          <a:stretch>
            <a:fillRect/>
          </a:stretch>
        </p:blipFill>
        <p:spPr bwMode="auto">
          <a:xfrm>
            <a:off x="3635375" y="6237288"/>
            <a:ext cx="431800" cy="406400"/>
          </a:xfrm>
          <a:prstGeom prst="rect">
            <a:avLst/>
          </a:prstGeom>
          <a:noFill/>
          <a:ln w="9525">
            <a:noFill/>
            <a:miter lim="800000"/>
            <a:headEnd/>
            <a:tailEnd/>
          </a:ln>
        </p:spPr>
      </p:pic>
      <p:sp>
        <p:nvSpPr>
          <p:cNvPr id="2057" name="Text Box 9"/>
          <p:cNvSpPr txBox="1">
            <a:spLocks noChangeArrowheads="1"/>
          </p:cNvSpPr>
          <p:nvPr/>
        </p:nvSpPr>
        <p:spPr bwMode="auto">
          <a:xfrm>
            <a:off x="4211638" y="6021388"/>
            <a:ext cx="4932362" cy="457200"/>
          </a:xfrm>
          <a:prstGeom prst="rect">
            <a:avLst/>
          </a:prstGeom>
          <a:noFill/>
          <a:ln w="9525">
            <a:noFill/>
            <a:miter lim="800000"/>
            <a:headEnd/>
            <a:tailEnd/>
          </a:ln>
          <a:effectLst/>
        </p:spPr>
        <p:txBody>
          <a:bodyPr>
            <a:spAutoFit/>
          </a:bodyPr>
          <a:lstStyle/>
          <a:p>
            <a:pPr>
              <a:spcBef>
                <a:spcPct val="50000"/>
              </a:spcBef>
            </a:pPr>
            <a:r>
              <a:rPr lang="es-ES" sz="2400" b="1">
                <a:solidFill>
                  <a:srgbClr val="33CCFF"/>
                </a:solidFill>
              </a:rPr>
              <a:t>Utiliza el ratón para avanzar</a:t>
            </a:r>
          </a:p>
        </p:txBody>
      </p:sp>
    </p:spTree>
  </p:cSld>
  <p:clrMapOvr>
    <a:masterClrMapping/>
  </p:clrMapOvr>
  <p:transition>
    <p:sndAc>
      <p:stSnd loop="1">
        <p:snd r:embed="rId3" name="Turkey Armenia 0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p:cTn id="7" dur="2000" fill="hold"/>
                                        <p:tgtEl>
                                          <p:spTgt spid="7171">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7171">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7171">
                                            <p:txEl>
                                              <p:pRg st="2" end="2"/>
                                            </p:txEl>
                                          </p:spTgt>
                                        </p:tgtEl>
                                        <p:attrNameLst>
                                          <p:attrName>style.visibility</p:attrName>
                                        </p:attrNameLst>
                                      </p:cBhvr>
                                      <p:to>
                                        <p:strVal val="visible"/>
                                      </p:to>
                                    </p:set>
                                    <p:anim calcmode="lin" valueType="num">
                                      <p:cBhvr>
                                        <p:cTn id="12" dur="2000" fill="hold"/>
                                        <p:tgtEl>
                                          <p:spTgt spid="7171">
                                            <p:txEl>
                                              <p:pRg st="2" end="2"/>
                                            </p:txEl>
                                          </p:spTgt>
                                        </p:tgtEl>
                                        <p:attrNameLst>
                                          <p:attrName>ppt_w</p:attrName>
                                        </p:attrNameLst>
                                      </p:cBhvr>
                                      <p:tavLst>
                                        <p:tav tm="0">
                                          <p:val>
                                            <p:fltVal val="0"/>
                                          </p:val>
                                        </p:tav>
                                        <p:tav tm="100000">
                                          <p:val>
                                            <p:strVal val="#ppt_w"/>
                                          </p:val>
                                        </p:tav>
                                      </p:tavLst>
                                    </p:anim>
                                    <p:anim calcmode="lin" valueType="num">
                                      <p:cBhvr>
                                        <p:cTn id="13" dur="2000" fill="hold"/>
                                        <p:tgtEl>
                                          <p:spTgt spid="7171">
                                            <p:txEl>
                                              <p:pRg st="2" end="2"/>
                                            </p:txEl>
                                          </p:spTgt>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23" presetClass="entr" presetSubtype="16" fill="hold" grpId="0" nodeType="afterEffect">
                                  <p:stCondLst>
                                    <p:cond delay="0"/>
                                  </p:stCondLst>
                                  <p:childTnLst>
                                    <p:set>
                                      <p:cBhvr>
                                        <p:cTn id="16" dur="1" fill="hold">
                                          <p:stCondLst>
                                            <p:cond delay="0"/>
                                          </p:stCondLst>
                                        </p:cTn>
                                        <p:tgtEl>
                                          <p:spTgt spid="2051"/>
                                        </p:tgtEl>
                                        <p:attrNameLst>
                                          <p:attrName>style.visibility</p:attrName>
                                        </p:attrNameLst>
                                      </p:cBhvr>
                                      <p:to>
                                        <p:strVal val="visible"/>
                                      </p:to>
                                    </p:set>
                                    <p:anim calcmode="lin" valueType="num">
                                      <p:cBhvr>
                                        <p:cTn id="17" dur="2000" fill="hold"/>
                                        <p:tgtEl>
                                          <p:spTgt spid="2051"/>
                                        </p:tgtEl>
                                        <p:attrNameLst>
                                          <p:attrName>ppt_w</p:attrName>
                                        </p:attrNameLst>
                                      </p:cBhvr>
                                      <p:tavLst>
                                        <p:tav tm="0">
                                          <p:val>
                                            <p:fltVal val="0"/>
                                          </p:val>
                                        </p:tav>
                                        <p:tav tm="100000">
                                          <p:val>
                                            <p:strVal val="#ppt_w"/>
                                          </p:val>
                                        </p:tav>
                                      </p:tavLst>
                                    </p:anim>
                                    <p:anim calcmode="lin" valueType="num">
                                      <p:cBhvr>
                                        <p:cTn id="18" dur="2000" fill="hold"/>
                                        <p:tgtEl>
                                          <p:spTgt spid="2051"/>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23" presetClass="entr" presetSubtype="16" fill="hold" grpId="0" nodeType="afterEffect">
                                  <p:stCondLst>
                                    <p:cond delay="0"/>
                                  </p:stCondLst>
                                  <p:childTnLst>
                                    <p:set>
                                      <p:cBhvr>
                                        <p:cTn id="21" dur="1" fill="hold">
                                          <p:stCondLst>
                                            <p:cond delay="0"/>
                                          </p:stCondLst>
                                        </p:cTn>
                                        <p:tgtEl>
                                          <p:spTgt spid="2057"/>
                                        </p:tgtEl>
                                        <p:attrNameLst>
                                          <p:attrName>style.visibility</p:attrName>
                                        </p:attrNameLst>
                                      </p:cBhvr>
                                      <p:to>
                                        <p:strVal val="visible"/>
                                      </p:to>
                                    </p:set>
                                    <p:anim calcmode="lin" valueType="num">
                                      <p:cBhvr>
                                        <p:cTn id="22" dur="2000" fill="hold"/>
                                        <p:tgtEl>
                                          <p:spTgt spid="2057"/>
                                        </p:tgtEl>
                                        <p:attrNameLst>
                                          <p:attrName>ppt_w</p:attrName>
                                        </p:attrNameLst>
                                      </p:cBhvr>
                                      <p:tavLst>
                                        <p:tav tm="0">
                                          <p:val>
                                            <p:fltVal val="0"/>
                                          </p:val>
                                        </p:tav>
                                        <p:tav tm="100000">
                                          <p:val>
                                            <p:strVal val="#ppt_w"/>
                                          </p:val>
                                        </p:tav>
                                      </p:tavLst>
                                    </p:anim>
                                    <p:anim calcmode="lin" valueType="num">
                                      <p:cBhvr>
                                        <p:cTn id="23" dur="2000" fill="hold"/>
                                        <p:tgtEl>
                                          <p:spTgt spid="205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P spid="2051" grpId="0"/>
      <p:bldP spid="205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body" idx="1"/>
          </p:nvPr>
        </p:nvSpPr>
        <p:spPr>
          <a:xfrm>
            <a:off x="468313" y="6165850"/>
            <a:ext cx="8229600" cy="549275"/>
          </a:xfrm>
        </p:spPr>
        <p:txBody>
          <a:bodyPr/>
          <a:lstStyle/>
          <a:p>
            <a:pPr algn="ctr" eaLnBrk="1" hangingPunct="1">
              <a:buFontTx/>
              <a:buNone/>
            </a:pPr>
            <a:r>
              <a:rPr lang="pt-BR" sz="2400" smtClean="0">
                <a:solidFill>
                  <a:srgbClr val="0099FF"/>
                </a:solidFill>
              </a:rPr>
              <a:t>En la histórica ciudad de Estambul ...</a:t>
            </a:r>
          </a:p>
        </p:txBody>
      </p:sp>
      <p:pic>
        <p:nvPicPr>
          <p:cNvPr id="3078" name="Picture 6" descr="estambul%209%20-%20vista%20aerea"/>
          <p:cNvPicPr>
            <a:picLocks noChangeAspect="1" noChangeArrowheads="1"/>
          </p:cNvPicPr>
          <p:nvPr/>
        </p:nvPicPr>
        <p:blipFill>
          <a:blip r:embed="rId3"/>
          <a:srcRect/>
          <a:stretch>
            <a:fillRect/>
          </a:stretch>
        </p:blipFill>
        <p:spPr bwMode="auto">
          <a:xfrm>
            <a:off x="0" y="0"/>
            <a:ext cx="9144000" cy="609282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 calcmode="lin" valueType="num">
                                      <p:cBhvr>
                                        <p:cTn id="7" dur="2000" fill="hold"/>
                                        <p:tgtEl>
                                          <p:spTgt spid="307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07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a:xfrm>
            <a:off x="-1000125" y="6237288"/>
            <a:ext cx="9686925" cy="576262"/>
          </a:xfrm>
        </p:spPr>
        <p:txBody>
          <a:bodyPr/>
          <a:lstStyle/>
          <a:p>
            <a:pPr algn="ctr" eaLnBrk="1" hangingPunct="1">
              <a:buFontTx/>
              <a:buNone/>
            </a:pPr>
            <a:r>
              <a:rPr lang="pt-BR" sz="2400" smtClean="0">
                <a:solidFill>
                  <a:srgbClr val="0099FF"/>
                </a:solidFill>
              </a:rPr>
              <a:t>Cerca de la hermosa Mezquita Azul</a:t>
            </a:r>
          </a:p>
        </p:txBody>
      </p:sp>
      <p:pic>
        <p:nvPicPr>
          <p:cNvPr id="4099" name="Picture 3" descr="Mapa 01"/>
          <p:cNvPicPr>
            <a:picLocks noChangeAspect="1" noChangeArrowheads="1"/>
          </p:cNvPicPr>
          <p:nvPr/>
        </p:nvPicPr>
        <p:blipFill>
          <a:blip r:embed="rId3"/>
          <a:srcRect/>
          <a:stretch>
            <a:fillRect/>
          </a:stretch>
        </p:blipFill>
        <p:spPr bwMode="auto">
          <a:xfrm>
            <a:off x="0" y="0"/>
            <a:ext cx="9144000" cy="6165850"/>
          </a:xfrm>
          <a:prstGeom prst="rect">
            <a:avLst/>
          </a:prstGeom>
          <a:noFill/>
          <a:ln w="9525">
            <a:noFill/>
            <a:miter lim="800000"/>
            <a:headEnd/>
            <a:tailEnd/>
          </a:ln>
        </p:spPr>
      </p:pic>
      <p:sp>
        <p:nvSpPr>
          <p:cNvPr id="9220" name="Oval 4"/>
          <p:cNvSpPr>
            <a:spLocks noChangeArrowheads="1"/>
          </p:cNvSpPr>
          <p:nvPr/>
        </p:nvSpPr>
        <p:spPr bwMode="auto">
          <a:xfrm>
            <a:off x="5003800" y="2708275"/>
            <a:ext cx="1873250" cy="1296988"/>
          </a:xfrm>
          <a:prstGeom prst="ellipse">
            <a:avLst/>
          </a:prstGeom>
          <a:noFill/>
          <a:ln w="63500">
            <a:solidFill>
              <a:srgbClr val="0000FF"/>
            </a:solidFill>
            <a:round/>
            <a:headEnd/>
            <a:tailEnd/>
          </a:ln>
        </p:spPr>
        <p:txBody>
          <a:bodyPr wrap="none" anchor="ctr"/>
          <a:lstStyle/>
          <a:p>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2000" fill="hold"/>
                                        <p:tgtEl>
                                          <p:spTgt spid="9220"/>
                                        </p:tgtEl>
                                        <p:attrNameLst>
                                          <p:attrName>ppt_w</p:attrName>
                                        </p:attrNameLst>
                                      </p:cBhvr>
                                      <p:tavLst>
                                        <p:tav tm="0">
                                          <p:val>
                                            <p:fltVal val="0"/>
                                          </p:val>
                                        </p:tav>
                                        <p:tav tm="100000">
                                          <p:val>
                                            <p:strVal val="#ppt_w"/>
                                          </p:val>
                                        </p:tav>
                                      </p:tavLst>
                                    </p:anim>
                                    <p:anim calcmode="lin" valueType="num">
                                      <p:cBhvr>
                                        <p:cTn id="8" dur="2000" fill="hold"/>
                                        <p:tgtEl>
                                          <p:spTgt spid="9220"/>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4098">
                                            <p:txEl>
                                              <p:pRg st="0" end="0"/>
                                            </p:txEl>
                                          </p:spTgt>
                                        </p:tgtEl>
                                        <p:attrNameLst>
                                          <p:attrName>style.visibility</p:attrName>
                                        </p:attrNameLst>
                                      </p:cBhvr>
                                      <p:to>
                                        <p:strVal val="visible"/>
                                      </p:to>
                                    </p:set>
                                    <p:anim calcmode="lin" valueType="num">
                                      <p:cBhvr>
                                        <p:cTn id="12" dur="2000" fill="hold"/>
                                        <p:tgtEl>
                                          <p:spTgt spid="4098">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409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build="p"/>
      <p:bldP spid="92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mezquita-azul"/>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a:xfrm>
            <a:off x="457200" y="6310313"/>
            <a:ext cx="8229600" cy="503237"/>
          </a:xfrm>
        </p:spPr>
        <p:txBody>
          <a:bodyPr/>
          <a:lstStyle/>
          <a:p>
            <a:pPr algn="ctr" eaLnBrk="1" hangingPunct="1">
              <a:lnSpc>
                <a:spcPct val="90000"/>
              </a:lnSpc>
              <a:buFontTx/>
              <a:buNone/>
            </a:pPr>
            <a:r>
              <a:rPr lang="pt-BR" sz="2400" smtClean="0">
                <a:solidFill>
                  <a:srgbClr val="0099FF"/>
                </a:solidFill>
              </a:rPr>
              <a:t>Y mas próxima de la histórica Mezquita de Santa Sofia ...</a:t>
            </a:r>
          </a:p>
        </p:txBody>
      </p:sp>
      <p:pic>
        <p:nvPicPr>
          <p:cNvPr id="6147" name="Picture 4" descr="Mapa 01"/>
          <p:cNvPicPr>
            <a:picLocks noChangeAspect="1" noChangeArrowheads="1"/>
          </p:cNvPicPr>
          <p:nvPr/>
        </p:nvPicPr>
        <p:blipFill>
          <a:blip r:embed="rId3"/>
          <a:srcRect/>
          <a:stretch>
            <a:fillRect/>
          </a:stretch>
        </p:blipFill>
        <p:spPr bwMode="auto">
          <a:xfrm>
            <a:off x="0" y="0"/>
            <a:ext cx="9144000" cy="6165850"/>
          </a:xfrm>
          <a:prstGeom prst="rect">
            <a:avLst/>
          </a:prstGeom>
          <a:noFill/>
          <a:ln w="9525">
            <a:noFill/>
            <a:miter lim="800000"/>
            <a:headEnd/>
            <a:tailEnd/>
          </a:ln>
        </p:spPr>
      </p:pic>
      <p:sp>
        <p:nvSpPr>
          <p:cNvPr id="6150" name="Oval 6"/>
          <p:cNvSpPr>
            <a:spLocks noChangeArrowheads="1"/>
          </p:cNvSpPr>
          <p:nvPr/>
        </p:nvSpPr>
        <p:spPr bwMode="auto">
          <a:xfrm>
            <a:off x="6732588" y="765175"/>
            <a:ext cx="1584325" cy="1296988"/>
          </a:xfrm>
          <a:prstGeom prst="ellipse">
            <a:avLst/>
          </a:prstGeom>
          <a:noFill/>
          <a:ln w="63500">
            <a:solidFill>
              <a:srgbClr val="0000FF"/>
            </a:solidFill>
            <a:round/>
            <a:headEnd/>
            <a:tailEnd/>
          </a:ln>
        </p:spPr>
        <p:txBody>
          <a:bodyPr wrap="none" anchor="ctr"/>
          <a:lstStyle/>
          <a:p>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p:cTn id="7" dur="2000" fill="hold"/>
                                        <p:tgtEl>
                                          <p:spTgt spid="6150"/>
                                        </p:tgtEl>
                                        <p:attrNameLst>
                                          <p:attrName>ppt_w</p:attrName>
                                        </p:attrNameLst>
                                      </p:cBhvr>
                                      <p:tavLst>
                                        <p:tav tm="0">
                                          <p:val>
                                            <p:fltVal val="0"/>
                                          </p:val>
                                        </p:tav>
                                        <p:tav tm="100000">
                                          <p:val>
                                            <p:strVal val="#ppt_w"/>
                                          </p:val>
                                        </p:tav>
                                      </p:tavLst>
                                    </p:anim>
                                    <p:anim calcmode="lin" valueType="num">
                                      <p:cBhvr>
                                        <p:cTn id="8" dur="2000" fill="hold"/>
                                        <p:tgtEl>
                                          <p:spTgt spid="6150"/>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6146">
                                            <p:txEl>
                                              <p:pRg st="0" end="0"/>
                                            </p:txEl>
                                          </p:spTgt>
                                        </p:tgtEl>
                                        <p:attrNameLst>
                                          <p:attrName>style.visibility</p:attrName>
                                        </p:attrNameLst>
                                      </p:cBhvr>
                                      <p:to>
                                        <p:strVal val="visible"/>
                                      </p:to>
                                    </p:set>
                                    <p:anim calcmode="lin" valueType="num">
                                      <p:cBhvr>
                                        <p:cTn id="12" dur="2000" fill="hold"/>
                                        <p:tgtEl>
                                          <p:spTgt spid="6146">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614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61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agia Sofia"/>
          <p:cNvPicPr>
            <a:picLocks noChangeAspect="1" noChangeArrowheads="1"/>
          </p:cNvPicPr>
          <p:nvPr/>
        </p:nvPicPr>
        <p:blipFill>
          <a:blip r:embed="rId3"/>
          <a:srcRect/>
          <a:stretch>
            <a:fillRect/>
          </a:stretch>
        </p:blipFill>
        <p:spPr bwMode="auto">
          <a:xfrm>
            <a:off x="0" y="0"/>
            <a:ext cx="9144000" cy="6894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1258888" y="5949950"/>
            <a:ext cx="6480175" cy="792163"/>
          </a:xfrm>
        </p:spPr>
        <p:txBody>
          <a:bodyPr/>
          <a:lstStyle/>
          <a:p>
            <a:pPr algn="ctr" eaLnBrk="1" hangingPunct="1">
              <a:lnSpc>
                <a:spcPct val="80000"/>
              </a:lnSpc>
              <a:buFontTx/>
              <a:buNone/>
            </a:pPr>
            <a:r>
              <a:rPr lang="pt-BR" sz="2400" smtClean="0">
                <a:solidFill>
                  <a:srgbClr val="0099FF"/>
                </a:solidFill>
              </a:rPr>
              <a:t>Se localiza una cisterna de agua subterránea, </a:t>
            </a:r>
          </a:p>
          <a:p>
            <a:pPr algn="ctr" eaLnBrk="1" hangingPunct="1">
              <a:lnSpc>
                <a:spcPct val="80000"/>
              </a:lnSpc>
              <a:buFontTx/>
              <a:buNone/>
            </a:pPr>
            <a:r>
              <a:rPr lang="pt-BR" sz="2400" smtClean="0">
                <a:solidFill>
                  <a:srgbClr val="0099FF"/>
                </a:solidFill>
              </a:rPr>
              <a:t>del tiempo del emperador Justiniano I.</a:t>
            </a:r>
          </a:p>
        </p:txBody>
      </p:sp>
      <p:pic>
        <p:nvPicPr>
          <p:cNvPr id="8195" name="Picture 3" descr="Mapa 01"/>
          <p:cNvPicPr>
            <a:picLocks noChangeAspect="1" noChangeArrowheads="1"/>
          </p:cNvPicPr>
          <p:nvPr/>
        </p:nvPicPr>
        <p:blipFill>
          <a:blip r:embed="rId3"/>
          <a:srcRect/>
          <a:stretch>
            <a:fillRect/>
          </a:stretch>
        </p:blipFill>
        <p:spPr bwMode="auto">
          <a:xfrm>
            <a:off x="0" y="0"/>
            <a:ext cx="9144000" cy="5734050"/>
          </a:xfrm>
          <a:prstGeom prst="rect">
            <a:avLst/>
          </a:prstGeom>
          <a:noFill/>
          <a:ln w="9525">
            <a:noFill/>
            <a:miter lim="800000"/>
            <a:headEnd/>
            <a:tailEnd/>
          </a:ln>
        </p:spPr>
      </p:pic>
      <p:sp>
        <p:nvSpPr>
          <p:cNvPr id="11268" name="Oval 4"/>
          <p:cNvSpPr>
            <a:spLocks noChangeArrowheads="1"/>
          </p:cNvSpPr>
          <p:nvPr/>
        </p:nvSpPr>
        <p:spPr bwMode="auto">
          <a:xfrm>
            <a:off x="5364163" y="765175"/>
            <a:ext cx="1584325" cy="1296988"/>
          </a:xfrm>
          <a:prstGeom prst="ellipse">
            <a:avLst/>
          </a:prstGeom>
          <a:noFill/>
          <a:ln w="63500">
            <a:solidFill>
              <a:srgbClr val="0000FF"/>
            </a:solidFill>
            <a:round/>
            <a:headEnd/>
            <a:tailEnd/>
          </a:ln>
        </p:spPr>
        <p:txBody>
          <a:bodyPr wrap="none" anchor="ctr"/>
          <a:lstStyle/>
          <a:p>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 calcmode="lin" valueType="num">
                                      <p:cBhvr>
                                        <p:cTn id="7" dur="500" fill="hold"/>
                                        <p:tgtEl>
                                          <p:spTgt spid="819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194">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8194">
                                            <p:txEl>
                                              <p:pRg st="1" end="1"/>
                                            </p:txEl>
                                          </p:spTgt>
                                        </p:tgtEl>
                                        <p:attrNameLst>
                                          <p:attrName>style.visibility</p:attrName>
                                        </p:attrNameLst>
                                      </p:cBhvr>
                                      <p:to>
                                        <p:strVal val="visible"/>
                                      </p:to>
                                    </p:set>
                                    <p:anim calcmode="lin" valueType="num">
                                      <p:cBhvr>
                                        <p:cTn id="12" dur="500" fill="hold"/>
                                        <p:tgtEl>
                                          <p:spTgt spid="8194">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8194">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Entrada"/>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1692275" y="6165850"/>
            <a:ext cx="6119813" cy="457200"/>
          </a:xfrm>
          <a:prstGeom prst="rect">
            <a:avLst/>
          </a:prstGeom>
          <a:noFill/>
          <a:ln w="9525">
            <a:noFill/>
            <a:miter lim="800000"/>
            <a:headEnd/>
            <a:tailEnd/>
          </a:ln>
        </p:spPr>
        <p:txBody>
          <a:bodyPr>
            <a:spAutoFit/>
          </a:bodyPr>
          <a:lstStyle/>
          <a:p>
            <a:pPr>
              <a:spcBef>
                <a:spcPct val="50000"/>
              </a:spcBef>
            </a:pPr>
            <a:r>
              <a:rPr lang="pt-BR" sz="2400">
                <a:solidFill>
                  <a:srgbClr val="0099FF"/>
                </a:solidFill>
              </a:rPr>
              <a:t>Un anuncio simple ...</a:t>
            </a:r>
          </a:p>
        </p:txBody>
      </p:sp>
      <p:pic>
        <p:nvPicPr>
          <p:cNvPr id="10243" name="Picture 8" descr="Entrada 02"/>
          <p:cNvPicPr>
            <a:picLocks noChangeAspect="1" noChangeArrowheads="1"/>
          </p:cNvPicPr>
          <p:nvPr/>
        </p:nvPicPr>
        <p:blipFill>
          <a:blip r:embed="rId3"/>
          <a:srcRect/>
          <a:stretch>
            <a:fillRect/>
          </a:stretch>
        </p:blipFill>
        <p:spPr bwMode="auto">
          <a:xfrm>
            <a:off x="0" y="0"/>
            <a:ext cx="9144000" cy="61293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p:cTn id="7" dur="2000" fill="hold"/>
                                        <p:tgtEl>
                                          <p:spTgt spid="30724"/>
                                        </p:tgtEl>
                                        <p:attrNameLst>
                                          <p:attrName>ppt_w</p:attrName>
                                        </p:attrNameLst>
                                      </p:cBhvr>
                                      <p:tavLst>
                                        <p:tav tm="0">
                                          <p:val>
                                            <p:fltVal val="0"/>
                                          </p:val>
                                        </p:tav>
                                        <p:tav tm="100000">
                                          <p:val>
                                            <p:strVal val="#ppt_w"/>
                                          </p:val>
                                        </p:tav>
                                      </p:tavLst>
                                    </p:anim>
                                    <p:anim calcmode="lin" valueType="num">
                                      <p:cBhvr>
                                        <p:cTn id="8" dur="2000" fill="hold"/>
                                        <p:tgtEl>
                                          <p:spTgt spid="307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Text Box 4"/>
          <p:cNvSpPr txBox="1">
            <a:spLocks noChangeArrowheads="1"/>
          </p:cNvSpPr>
          <p:nvPr/>
        </p:nvSpPr>
        <p:spPr bwMode="auto">
          <a:xfrm>
            <a:off x="1476375" y="6165850"/>
            <a:ext cx="6480175" cy="457200"/>
          </a:xfrm>
          <a:prstGeom prst="rect">
            <a:avLst/>
          </a:prstGeom>
          <a:noFill/>
          <a:ln w="9525">
            <a:noFill/>
            <a:miter lim="800000"/>
            <a:headEnd/>
            <a:tailEnd/>
          </a:ln>
        </p:spPr>
        <p:txBody>
          <a:bodyPr>
            <a:spAutoFit/>
          </a:bodyPr>
          <a:lstStyle/>
          <a:p>
            <a:pPr>
              <a:spcBef>
                <a:spcPct val="50000"/>
              </a:spcBef>
            </a:pPr>
            <a:r>
              <a:rPr lang="pt-BR" sz="2400">
                <a:solidFill>
                  <a:srgbClr val="0099FF"/>
                </a:solidFill>
              </a:rPr>
              <a:t>Una entrada simple ...</a:t>
            </a:r>
          </a:p>
        </p:txBody>
      </p:sp>
      <p:pic>
        <p:nvPicPr>
          <p:cNvPr id="11267" name="Picture 7" descr="Entrada 20"/>
          <p:cNvPicPr>
            <a:picLocks noChangeAspect="1" noChangeArrowheads="1"/>
          </p:cNvPicPr>
          <p:nvPr/>
        </p:nvPicPr>
        <p:blipFill>
          <a:blip r:embed="rId3"/>
          <a:srcRect/>
          <a:stretch>
            <a:fillRect/>
          </a:stretch>
        </p:blipFill>
        <p:spPr bwMode="auto">
          <a:xfrm>
            <a:off x="2700338" y="144463"/>
            <a:ext cx="3917950" cy="58769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p:cTn id="7" dur="2000" fill="hold"/>
                                        <p:tgtEl>
                                          <p:spTgt spid="36868"/>
                                        </p:tgtEl>
                                        <p:attrNameLst>
                                          <p:attrName>ppt_w</p:attrName>
                                        </p:attrNameLst>
                                      </p:cBhvr>
                                      <p:tavLst>
                                        <p:tav tm="0">
                                          <p:val>
                                            <p:fltVal val="0"/>
                                          </p:val>
                                        </p:tav>
                                        <p:tav tm="100000">
                                          <p:val>
                                            <p:strVal val="#ppt_w"/>
                                          </p:val>
                                        </p:tav>
                                      </p:tavLst>
                                    </p:anim>
                                    <p:anim calcmode="lin" valueType="num">
                                      <p:cBhvr>
                                        <p:cTn id="8" dur="2000" fill="hold"/>
                                        <p:tgtEl>
                                          <p:spTgt spid="368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6"/>
          <p:cNvSpPr txBox="1">
            <a:spLocks noChangeArrowheads="1"/>
          </p:cNvSpPr>
          <p:nvPr/>
        </p:nvSpPr>
        <p:spPr bwMode="auto">
          <a:xfrm>
            <a:off x="0" y="5949950"/>
            <a:ext cx="9144000" cy="822325"/>
          </a:xfrm>
          <a:prstGeom prst="rect">
            <a:avLst/>
          </a:prstGeom>
          <a:noFill/>
          <a:ln w="9525">
            <a:noFill/>
            <a:miter lim="800000"/>
            <a:headEnd/>
            <a:tailEnd/>
          </a:ln>
        </p:spPr>
        <p:txBody>
          <a:bodyPr>
            <a:spAutoFit/>
          </a:bodyPr>
          <a:lstStyle/>
          <a:p>
            <a:pPr>
              <a:spcBef>
                <a:spcPct val="50000"/>
              </a:spcBef>
            </a:pPr>
            <a:r>
              <a:rPr lang="pt-BR" sz="2400">
                <a:solidFill>
                  <a:srgbClr val="0099FF"/>
                </a:solidFill>
              </a:rPr>
              <a:t>Y de repente ... estás en un depósito de agua subterránea, con el techo sustentado por columnas dignas de un palacio.</a:t>
            </a:r>
          </a:p>
        </p:txBody>
      </p:sp>
      <p:pic>
        <p:nvPicPr>
          <p:cNvPr id="12295" name="Picture 7" descr="800px-Cisterna_Basilica_Junto_a_Santa_Sofia_Estambul_">
            <a:hlinkClick r:id="rId3"/>
          </p:cNvPr>
          <p:cNvPicPr>
            <a:picLocks noChangeAspect="1" noChangeArrowheads="1"/>
          </p:cNvPicPr>
          <p:nvPr/>
        </p:nvPicPr>
        <p:blipFill>
          <a:blip r:embed="rId4"/>
          <a:srcRect/>
          <a:stretch>
            <a:fillRect/>
          </a:stretch>
        </p:blipFill>
        <p:spPr bwMode="auto">
          <a:xfrm>
            <a:off x="0" y="0"/>
            <a:ext cx="9144000" cy="59578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2000" fill="hold"/>
                                        <p:tgtEl>
                                          <p:spTgt spid="12290"/>
                                        </p:tgtEl>
                                        <p:attrNameLst>
                                          <p:attrName>ppt_w</p:attrName>
                                        </p:attrNameLst>
                                      </p:cBhvr>
                                      <p:tavLst>
                                        <p:tav tm="0">
                                          <p:val>
                                            <p:fltVal val="0"/>
                                          </p:val>
                                        </p:tav>
                                        <p:tav tm="100000">
                                          <p:val>
                                            <p:strVal val="#ppt_w"/>
                                          </p:val>
                                        </p:tav>
                                      </p:tavLst>
                                    </p:anim>
                                    <p:anim calcmode="lin" valueType="num">
                                      <p:cBhvr>
                                        <p:cTn id="8" dur="2000" fill="hold"/>
                                        <p:tgtEl>
                                          <p:spTgt spid="122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cistern_008"/>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a:xfrm>
            <a:off x="395288" y="5761038"/>
            <a:ext cx="8424862" cy="1052512"/>
          </a:xfrm>
        </p:spPr>
        <p:txBody>
          <a:bodyPr/>
          <a:lstStyle/>
          <a:p>
            <a:pPr algn="just" eaLnBrk="1" hangingPunct="1">
              <a:lnSpc>
                <a:spcPct val="80000"/>
              </a:lnSpc>
              <a:buFontTx/>
              <a:buNone/>
            </a:pPr>
            <a:r>
              <a:rPr lang="pt-BR" sz="2400" dirty="0" smtClean="0">
                <a:solidFill>
                  <a:srgbClr val="0099FF"/>
                </a:solidFill>
              </a:rPr>
              <a:t>     </a:t>
            </a:r>
            <a:r>
              <a:rPr lang="pt-BR" sz="2400" dirty="0" err="1" smtClean="0">
                <a:solidFill>
                  <a:srgbClr val="0099FF"/>
                </a:solidFill>
              </a:rPr>
              <a:t>Es</a:t>
            </a:r>
            <a:r>
              <a:rPr lang="pt-BR" sz="2400" dirty="0" smtClean="0">
                <a:solidFill>
                  <a:srgbClr val="0099FF"/>
                </a:solidFill>
              </a:rPr>
              <a:t> </a:t>
            </a:r>
            <a:r>
              <a:rPr lang="pt-BR" sz="2400" dirty="0" err="1" smtClean="0">
                <a:solidFill>
                  <a:srgbClr val="0099FF"/>
                </a:solidFill>
              </a:rPr>
              <a:t>un</a:t>
            </a:r>
            <a:r>
              <a:rPr lang="pt-BR" sz="2400" dirty="0" smtClean="0">
                <a:solidFill>
                  <a:srgbClr val="0099FF"/>
                </a:solidFill>
              </a:rPr>
              <a:t> monumento histórico: </a:t>
            </a:r>
            <a:r>
              <a:rPr lang="pt-BR" sz="2400" dirty="0" err="1" smtClean="0">
                <a:solidFill>
                  <a:srgbClr val="0099FF"/>
                </a:solidFill>
              </a:rPr>
              <a:t>la</a:t>
            </a:r>
            <a:r>
              <a:rPr lang="pt-BR" sz="2400" dirty="0" smtClean="0">
                <a:solidFill>
                  <a:srgbClr val="0099FF"/>
                </a:solidFill>
              </a:rPr>
              <a:t> Cisterna de </a:t>
            </a:r>
            <a:r>
              <a:rPr lang="pt-BR" sz="2400" dirty="0" err="1" smtClean="0">
                <a:solidFill>
                  <a:srgbClr val="0099FF"/>
                </a:solidFill>
              </a:rPr>
              <a:t>la</a:t>
            </a:r>
            <a:r>
              <a:rPr lang="pt-BR" sz="2400" dirty="0" smtClean="0">
                <a:solidFill>
                  <a:srgbClr val="0099FF"/>
                </a:solidFill>
              </a:rPr>
              <a:t> Basílica </a:t>
            </a:r>
            <a:r>
              <a:rPr lang="pt-BR" sz="2400" dirty="0" err="1" smtClean="0">
                <a:solidFill>
                  <a:srgbClr val="0099FF"/>
                </a:solidFill>
              </a:rPr>
              <a:t>Yerebatan</a:t>
            </a:r>
            <a:r>
              <a:rPr lang="pt-BR" sz="2400" dirty="0" smtClean="0">
                <a:solidFill>
                  <a:srgbClr val="0099FF"/>
                </a:solidFill>
              </a:rPr>
              <a:t> </a:t>
            </a:r>
            <a:r>
              <a:rPr lang="pt-BR" sz="2400" dirty="0" err="1" smtClean="0">
                <a:solidFill>
                  <a:srgbClr val="0099FF"/>
                </a:solidFill>
              </a:rPr>
              <a:t>Sarnici</a:t>
            </a:r>
            <a:r>
              <a:rPr lang="pt-BR" sz="2400" dirty="0" smtClean="0">
                <a:solidFill>
                  <a:srgbClr val="0099FF"/>
                </a:solidFill>
              </a:rPr>
              <a:t>, </a:t>
            </a:r>
            <a:r>
              <a:rPr lang="pt-BR" sz="2400" dirty="0" err="1" smtClean="0">
                <a:solidFill>
                  <a:srgbClr val="0099FF"/>
                </a:solidFill>
              </a:rPr>
              <a:t>en</a:t>
            </a:r>
            <a:r>
              <a:rPr lang="pt-BR" sz="2400" dirty="0" smtClean="0">
                <a:solidFill>
                  <a:srgbClr val="0099FF"/>
                </a:solidFill>
              </a:rPr>
              <a:t> turco </a:t>
            </a:r>
            <a:r>
              <a:rPr lang="pt-BR" sz="2400" dirty="0" err="1" smtClean="0">
                <a:solidFill>
                  <a:srgbClr val="0099FF"/>
                </a:solidFill>
              </a:rPr>
              <a:t>la</a:t>
            </a:r>
            <a:r>
              <a:rPr lang="pt-BR" sz="2400" dirty="0" smtClean="0">
                <a:solidFill>
                  <a:srgbClr val="0099FF"/>
                </a:solidFill>
              </a:rPr>
              <a:t> </a:t>
            </a:r>
            <a:r>
              <a:rPr lang="pt-BR" sz="2400" dirty="0" err="1" smtClean="0">
                <a:solidFill>
                  <a:srgbClr val="0099FF"/>
                </a:solidFill>
              </a:rPr>
              <a:t>llaman</a:t>
            </a:r>
            <a:r>
              <a:rPr lang="pt-BR" sz="2400" dirty="0" smtClean="0">
                <a:solidFill>
                  <a:srgbClr val="0099FF"/>
                </a:solidFill>
              </a:rPr>
              <a:t> </a:t>
            </a:r>
            <a:r>
              <a:rPr lang="pt-BR" sz="2400" dirty="0" err="1" smtClean="0">
                <a:solidFill>
                  <a:srgbClr val="0099FF"/>
                </a:solidFill>
              </a:rPr>
              <a:t>también</a:t>
            </a:r>
            <a:r>
              <a:rPr lang="pt-BR" sz="2400" dirty="0" smtClean="0">
                <a:solidFill>
                  <a:srgbClr val="0099FF"/>
                </a:solidFill>
              </a:rPr>
              <a:t> </a:t>
            </a:r>
            <a:r>
              <a:rPr lang="pt-BR" sz="2400" dirty="0" err="1" smtClean="0">
                <a:solidFill>
                  <a:srgbClr val="0099FF"/>
                </a:solidFill>
              </a:rPr>
              <a:t>Yerebetan</a:t>
            </a:r>
            <a:r>
              <a:rPr lang="pt-BR" sz="2400" dirty="0" smtClean="0">
                <a:solidFill>
                  <a:srgbClr val="0099FF"/>
                </a:solidFill>
              </a:rPr>
              <a:t> </a:t>
            </a:r>
            <a:r>
              <a:rPr lang="pt-BR" sz="2400" dirty="0" err="1" smtClean="0">
                <a:solidFill>
                  <a:srgbClr val="0099FF"/>
                </a:solidFill>
              </a:rPr>
              <a:t>Sarayi</a:t>
            </a:r>
            <a:r>
              <a:rPr lang="pt-BR" sz="2400" dirty="0" smtClean="0">
                <a:solidFill>
                  <a:srgbClr val="0099FF"/>
                </a:solidFill>
              </a:rPr>
              <a:t> (</a:t>
            </a:r>
            <a:r>
              <a:rPr lang="pt-BR" sz="2400" dirty="0" err="1" smtClean="0">
                <a:solidFill>
                  <a:srgbClr val="0099FF"/>
                </a:solidFill>
              </a:rPr>
              <a:t>Palacio</a:t>
            </a:r>
            <a:r>
              <a:rPr lang="pt-BR" sz="2400" dirty="0" smtClean="0">
                <a:solidFill>
                  <a:srgbClr val="0099FF"/>
                </a:solidFill>
              </a:rPr>
              <a:t> </a:t>
            </a:r>
            <a:r>
              <a:rPr lang="pt-BR" sz="2400" dirty="0" err="1" smtClean="0">
                <a:solidFill>
                  <a:srgbClr val="0099FF"/>
                </a:solidFill>
              </a:rPr>
              <a:t>hundido</a:t>
            </a:r>
            <a:r>
              <a:rPr lang="pt-BR" sz="2400" dirty="0" smtClean="0">
                <a:solidFill>
                  <a:srgbClr val="0099FF"/>
                </a:solidFill>
              </a:rPr>
              <a:t>).</a:t>
            </a:r>
          </a:p>
        </p:txBody>
      </p:sp>
      <p:pic>
        <p:nvPicPr>
          <p:cNvPr id="13318" name="Picture 6" descr="cistern_005"/>
          <p:cNvPicPr>
            <a:picLocks noChangeAspect="1" noChangeArrowheads="1"/>
          </p:cNvPicPr>
          <p:nvPr/>
        </p:nvPicPr>
        <p:blipFill>
          <a:blip r:embed="rId3"/>
          <a:srcRect/>
          <a:stretch>
            <a:fillRect/>
          </a:stretch>
        </p:blipFill>
        <p:spPr bwMode="auto">
          <a:xfrm>
            <a:off x="0" y="-171450"/>
            <a:ext cx="9144000" cy="58324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 calcmode="lin" valueType="num">
                                      <p:cBhvr>
                                        <p:cTn id="7" dur="2000" fill="hold"/>
                                        <p:tgtEl>
                                          <p:spTgt spid="1331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331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descr="TopkapMzesi006-64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0" y="5302250"/>
            <a:ext cx="9144000" cy="1366838"/>
          </a:xfrm>
        </p:spPr>
        <p:txBody>
          <a:bodyPr/>
          <a:lstStyle/>
          <a:p>
            <a:pPr eaLnBrk="1" hangingPunct="1">
              <a:buFontTx/>
              <a:buNone/>
            </a:pPr>
            <a:r>
              <a:rPr lang="pt-BR" sz="2400" smtClean="0">
                <a:solidFill>
                  <a:srgbClr val="33CCFF"/>
                </a:solidFill>
              </a:rPr>
              <a:t>Su estructura:  - 336 columnas de mármol, de 9 m de altura</a:t>
            </a:r>
          </a:p>
          <a:p>
            <a:pPr eaLnBrk="1" hangingPunct="1">
              <a:buFontTx/>
              <a:buNone/>
            </a:pPr>
            <a:r>
              <a:rPr lang="pt-BR" sz="2400" smtClean="0">
                <a:solidFill>
                  <a:srgbClr val="33CCFF"/>
                </a:solidFill>
              </a:rPr>
              <a:t>			   - sustentando un techo de 143 por 65 metros</a:t>
            </a:r>
          </a:p>
          <a:p>
            <a:pPr eaLnBrk="1" hangingPunct="1">
              <a:buFontTx/>
              <a:buNone/>
            </a:pPr>
            <a:r>
              <a:rPr lang="pt-BR" sz="2400" smtClean="0">
                <a:solidFill>
                  <a:srgbClr val="33CCFF"/>
                </a:solidFill>
              </a:rPr>
              <a:t>			   - las paredes tienen 4,8 m de espesor</a:t>
            </a:r>
          </a:p>
          <a:p>
            <a:pPr eaLnBrk="1" hangingPunct="1">
              <a:buFontTx/>
              <a:buNone/>
            </a:pPr>
            <a:endParaRPr lang="pt-BR" sz="2400" smtClean="0">
              <a:solidFill>
                <a:srgbClr val="33CCFF"/>
              </a:solidFill>
            </a:endParaRPr>
          </a:p>
        </p:txBody>
      </p:sp>
      <p:pic>
        <p:nvPicPr>
          <p:cNvPr id="14343" name="Picture 7" descr="ist1075"/>
          <p:cNvPicPr>
            <a:picLocks noChangeAspect="1" noChangeArrowheads="1"/>
          </p:cNvPicPr>
          <p:nvPr/>
        </p:nvPicPr>
        <p:blipFill>
          <a:blip r:embed="rId3"/>
          <a:srcRect/>
          <a:stretch>
            <a:fillRect/>
          </a:stretch>
        </p:blipFill>
        <p:spPr bwMode="auto">
          <a:xfrm>
            <a:off x="0" y="0"/>
            <a:ext cx="9144000" cy="526415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anim calcmode="lin" valueType="num">
                                      <p:cBhvr>
                                        <p:cTn id="7" dur="2000" fill="hold"/>
                                        <p:tgtEl>
                                          <p:spTgt spid="14338">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4338">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14338">
                                            <p:txEl>
                                              <p:pRg st="1" end="1"/>
                                            </p:txEl>
                                          </p:spTgt>
                                        </p:tgtEl>
                                        <p:attrNameLst>
                                          <p:attrName>style.visibility</p:attrName>
                                        </p:attrNameLst>
                                      </p:cBhvr>
                                      <p:to>
                                        <p:strVal val="visible"/>
                                      </p:to>
                                    </p:set>
                                    <p:anim calcmode="lin" valueType="num">
                                      <p:cBhvr>
                                        <p:cTn id="12" dur="2000" fill="hold"/>
                                        <p:tgtEl>
                                          <p:spTgt spid="14338">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14338">
                                            <p:txEl>
                                              <p:pRg st="1" end="1"/>
                                            </p:txEl>
                                          </p:spTgt>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23" presetClass="entr" presetSubtype="16" fill="hold" grpId="0" nodeType="afterEffect">
                                  <p:stCondLst>
                                    <p:cond delay="0"/>
                                  </p:stCondLst>
                                  <p:childTnLst>
                                    <p:set>
                                      <p:cBhvr>
                                        <p:cTn id="16" dur="1" fill="hold">
                                          <p:stCondLst>
                                            <p:cond delay="0"/>
                                          </p:stCondLst>
                                        </p:cTn>
                                        <p:tgtEl>
                                          <p:spTgt spid="14338">
                                            <p:txEl>
                                              <p:pRg st="2" end="2"/>
                                            </p:txEl>
                                          </p:spTgt>
                                        </p:tgtEl>
                                        <p:attrNameLst>
                                          <p:attrName>style.visibility</p:attrName>
                                        </p:attrNameLst>
                                      </p:cBhvr>
                                      <p:to>
                                        <p:strVal val="visible"/>
                                      </p:to>
                                    </p:set>
                                    <p:anim calcmode="lin" valueType="num">
                                      <p:cBhvr>
                                        <p:cTn id="17" dur="2000" fill="hold"/>
                                        <p:tgtEl>
                                          <p:spTgt spid="14338">
                                            <p:txEl>
                                              <p:pRg st="2" end="2"/>
                                            </p:txEl>
                                          </p:spTgt>
                                        </p:tgtEl>
                                        <p:attrNameLst>
                                          <p:attrName>ppt_w</p:attrName>
                                        </p:attrNameLst>
                                      </p:cBhvr>
                                      <p:tavLst>
                                        <p:tav tm="0">
                                          <p:val>
                                            <p:fltVal val="0"/>
                                          </p:val>
                                        </p:tav>
                                        <p:tav tm="100000">
                                          <p:val>
                                            <p:strVal val="#ppt_w"/>
                                          </p:val>
                                        </p:tav>
                                      </p:tavLst>
                                    </p:anim>
                                    <p:anim calcmode="lin" valueType="num">
                                      <p:cBhvr>
                                        <p:cTn id="18" dur="2000" fill="hold"/>
                                        <p:tgtEl>
                                          <p:spTgt spid="14338">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4" name="Picture 6" descr="18b"/>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468313" y="5300663"/>
            <a:ext cx="8229600" cy="1295400"/>
          </a:xfrm>
        </p:spPr>
        <p:txBody>
          <a:bodyPr/>
          <a:lstStyle/>
          <a:p>
            <a:pPr algn="ctr" eaLnBrk="1" hangingPunct="1">
              <a:buFontTx/>
              <a:buNone/>
            </a:pPr>
            <a:r>
              <a:rPr lang="pt-BR" sz="2400" smtClean="0">
                <a:solidFill>
                  <a:srgbClr val="33CCFF"/>
                </a:solidFill>
              </a:rPr>
              <a:t>Por su localización estratégica, Estambul fué víctima de muchas guerras, muchos cercos de guerra, </a:t>
            </a:r>
          </a:p>
          <a:p>
            <a:pPr algn="ctr" eaLnBrk="1" hangingPunct="1">
              <a:buFontTx/>
              <a:buNone/>
            </a:pPr>
            <a:r>
              <a:rPr lang="pt-BR" sz="2400" smtClean="0">
                <a:solidFill>
                  <a:srgbClr val="33CCFF"/>
                </a:solidFill>
              </a:rPr>
              <a:t>y varios terremotos.</a:t>
            </a:r>
          </a:p>
        </p:txBody>
      </p:sp>
      <p:sp>
        <p:nvSpPr>
          <p:cNvPr id="15364" name="Text Box 5"/>
          <p:cNvSpPr txBox="1">
            <a:spLocks noChangeArrowheads="1"/>
          </p:cNvSpPr>
          <p:nvPr/>
        </p:nvSpPr>
        <p:spPr bwMode="auto">
          <a:xfrm>
            <a:off x="1763713" y="4941888"/>
            <a:ext cx="5688012" cy="284162"/>
          </a:xfrm>
          <a:prstGeom prst="rect">
            <a:avLst/>
          </a:prstGeom>
          <a:noFill/>
          <a:ln w="9525">
            <a:noFill/>
            <a:miter lim="800000"/>
            <a:headEnd/>
            <a:tailEnd/>
          </a:ln>
        </p:spPr>
        <p:txBody>
          <a:bodyPr>
            <a:spAutoFit/>
          </a:bodyPr>
          <a:lstStyle/>
          <a:p>
            <a:pPr>
              <a:lnSpc>
                <a:spcPct val="90000"/>
              </a:lnSpc>
              <a:spcBef>
                <a:spcPct val="20000"/>
              </a:spcBef>
            </a:pPr>
            <a:r>
              <a:rPr lang="pt-BR" sz="1400" b="1">
                <a:solidFill>
                  <a:srgbClr val="33CCFF"/>
                </a:solidFill>
              </a:rPr>
              <a:t>Estambul (Constantinopla) en la época del Império Bizantino.</a:t>
            </a:r>
          </a:p>
        </p:txBody>
      </p:sp>
      <p:pic>
        <p:nvPicPr>
          <p:cNvPr id="15367" name="Picture 7" descr="Constantinople"/>
          <p:cNvPicPr>
            <a:picLocks noChangeAspect="1" noChangeArrowheads="1"/>
          </p:cNvPicPr>
          <p:nvPr/>
        </p:nvPicPr>
        <p:blipFill>
          <a:blip r:embed="rId3"/>
          <a:srcRect/>
          <a:stretch>
            <a:fillRect/>
          </a:stretch>
        </p:blipFill>
        <p:spPr bwMode="auto">
          <a:xfrm>
            <a:off x="0" y="0"/>
            <a:ext cx="9144000" cy="486886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p:cTn id="7" dur="2000" fill="hold"/>
                                        <p:tgtEl>
                                          <p:spTgt spid="15364"/>
                                        </p:tgtEl>
                                        <p:attrNameLst>
                                          <p:attrName>ppt_w</p:attrName>
                                        </p:attrNameLst>
                                      </p:cBhvr>
                                      <p:tavLst>
                                        <p:tav tm="0">
                                          <p:val>
                                            <p:fltVal val="0"/>
                                          </p:val>
                                        </p:tav>
                                        <p:tav tm="100000">
                                          <p:val>
                                            <p:strVal val="#ppt_w"/>
                                          </p:val>
                                        </p:tav>
                                      </p:tavLst>
                                    </p:anim>
                                    <p:anim calcmode="lin" valueType="num">
                                      <p:cBhvr>
                                        <p:cTn id="8" dur="2000" fill="hold"/>
                                        <p:tgtEl>
                                          <p:spTgt spid="1536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15362">
                                            <p:txEl>
                                              <p:pRg st="0" end="0"/>
                                            </p:txEl>
                                          </p:spTgt>
                                        </p:tgtEl>
                                        <p:attrNameLst>
                                          <p:attrName>style.visibility</p:attrName>
                                        </p:attrNameLst>
                                      </p:cBhvr>
                                      <p:to>
                                        <p:strVal val="visible"/>
                                      </p:to>
                                    </p:set>
                                    <p:anim calcmode="lin" valueType="num">
                                      <p:cBhvr>
                                        <p:cTn id="12" dur="2000" fill="hold"/>
                                        <p:tgtEl>
                                          <p:spTgt spid="15362">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15362">
                                            <p:txEl>
                                              <p:pRg st="0" end="0"/>
                                            </p:txEl>
                                          </p:spTgt>
                                        </p:tgtEl>
                                        <p:attrNameLst>
                                          <p:attrName>ppt_h</p:attrName>
                                        </p:attrNameLst>
                                      </p:cBhvr>
                                      <p:tavLst>
                                        <p:tav tm="0">
                                          <p:val>
                                            <p:fltVal val="0"/>
                                          </p:val>
                                        </p:tav>
                                        <p:tav tm="100000">
                                          <p:val>
                                            <p:strVal val="#ppt_h"/>
                                          </p:val>
                                        </p:tav>
                                      </p:tavLst>
                                    </p:anim>
                                  </p:childTnLst>
                                </p:cTn>
                              </p:par>
                            </p:childTnLst>
                          </p:cTn>
                        </p:par>
                        <p:par>
                          <p:cTn id="14" fill="hold">
                            <p:stCondLst>
                              <p:cond delay="4000"/>
                            </p:stCondLst>
                            <p:childTnLst>
                              <p:par>
                                <p:cTn id="15" presetID="23" presetClass="entr" presetSubtype="16" fill="hold" grpId="0" nodeType="afterEffect">
                                  <p:stCondLst>
                                    <p:cond delay="0"/>
                                  </p:stCondLst>
                                  <p:childTnLst>
                                    <p:set>
                                      <p:cBhvr>
                                        <p:cTn id="16" dur="1" fill="hold">
                                          <p:stCondLst>
                                            <p:cond delay="0"/>
                                          </p:stCondLst>
                                        </p:cTn>
                                        <p:tgtEl>
                                          <p:spTgt spid="15362">
                                            <p:txEl>
                                              <p:pRg st="1" end="1"/>
                                            </p:txEl>
                                          </p:spTgt>
                                        </p:tgtEl>
                                        <p:attrNameLst>
                                          <p:attrName>style.visibility</p:attrName>
                                        </p:attrNameLst>
                                      </p:cBhvr>
                                      <p:to>
                                        <p:strVal val="visible"/>
                                      </p:to>
                                    </p:set>
                                    <p:anim calcmode="lin" valueType="num">
                                      <p:cBhvr>
                                        <p:cTn id="17" dur="2000" fill="hold"/>
                                        <p:tgtEl>
                                          <p:spTgt spid="15362">
                                            <p:txEl>
                                              <p:pRg st="1" end="1"/>
                                            </p:txEl>
                                          </p:spTgt>
                                        </p:tgtEl>
                                        <p:attrNameLst>
                                          <p:attrName>ppt_w</p:attrName>
                                        </p:attrNameLst>
                                      </p:cBhvr>
                                      <p:tavLst>
                                        <p:tav tm="0">
                                          <p:val>
                                            <p:fltVal val="0"/>
                                          </p:val>
                                        </p:tav>
                                        <p:tav tm="100000">
                                          <p:val>
                                            <p:strVal val="#ppt_w"/>
                                          </p:val>
                                        </p:tav>
                                      </p:tavLst>
                                    </p:anim>
                                    <p:anim calcmode="lin" valueType="num">
                                      <p:cBhvr>
                                        <p:cTn id="18" dur="2000" fill="hold"/>
                                        <p:tgtEl>
                                          <p:spTgt spid="15362">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P spid="153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nvPr>
        </p:nvSpPr>
        <p:spPr>
          <a:xfrm>
            <a:off x="395288" y="5157788"/>
            <a:ext cx="8435975" cy="1639887"/>
          </a:xfrm>
        </p:spPr>
        <p:txBody>
          <a:bodyPr/>
          <a:lstStyle/>
          <a:p>
            <a:pPr algn="just" eaLnBrk="1" hangingPunct="1">
              <a:buFontTx/>
              <a:buNone/>
            </a:pPr>
            <a:r>
              <a:rPr lang="pt-BR" sz="2400" smtClean="0">
                <a:solidFill>
                  <a:srgbClr val="33CCFF"/>
                </a:solidFill>
              </a:rPr>
              <a:t>    En 532 a.C., el emperador Justiniano I, utilizando el trabajo de 7.000 esclavos, mandó construir este gran depósito de 80.000 litros de agua, capaz de abastecer la ciudad en caso de cerco.</a:t>
            </a:r>
          </a:p>
        </p:txBody>
      </p:sp>
      <p:pic>
        <p:nvPicPr>
          <p:cNvPr id="16392" name="Picture 8" descr="P4250156"/>
          <p:cNvPicPr>
            <a:picLocks noChangeAspect="1" noChangeArrowheads="1"/>
          </p:cNvPicPr>
          <p:nvPr/>
        </p:nvPicPr>
        <p:blipFill>
          <a:blip r:embed="rId3"/>
          <a:srcRect/>
          <a:stretch>
            <a:fillRect/>
          </a:stretch>
        </p:blipFill>
        <p:spPr bwMode="auto">
          <a:xfrm>
            <a:off x="0" y="0"/>
            <a:ext cx="9144000" cy="51577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 calcmode="lin" valueType="num">
                                      <p:cBhvr>
                                        <p:cTn id="7" dur="2000" fill="hold"/>
                                        <p:tgtEl>
                                          <p:spTgt spid="1638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638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descr="Las%20cisternas%20de%20Estambul%20II%20web"/>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374650" y="5661025"/>
            <a:ext cx="8229600" cy="1112838"/>
          </a:xfrm>
        </p:spPr>
        <p:txBody>
          <a:bodyPr/>
          <a:lstStyle/>
          <a:p>
            <a:pPr algn="just" eaLnBrk="1" hangingPunct="1">
              <a:lnSpc>
                <a:spcPct val="90000"/>
              </a:lnSpc>
              <a:buFontTx/>
              <a:buNone/>
            </a:pPr>
            <a:r>
              <a:rPr lang="pt-BR" sz="2400" smtClean="0">
                <a:solidFill>
                  <a:srgbClr val="33CCFF"/>
                </a:solidFill>
              </a:rPr>
              <a:t>    Los turistas reciben un gran impacto, a la vista del bosque de columnas, a pesar de la iluminación relajante que se mantiene en la cisterna.</a:t>
            </a:r>
          </a:p>
        </p:txBody>
      </p:sp>
      <p:pic>
        <p:nvPicPr>
          <p:cNvPr id="17414" name="Picture 6" descr="08_basilica_cisterna"/>
          <p:cNvPicPr>
            <a:picLocks noChangeAspect="1" noChangeArrowheads="1"/>
          </p:cNvPicPr>
          <p:nvPr/>
        </p:nvPicPr>
        <p:blipFill>
          <a:blip r:embed="rId3"/>
          <a:srcRect/>
          <a:stretch>
            <a:fillRect/>
          </a:stretch>
        </p:blipFill>
        <p:spPr bwMode="auto">
          <a:xfrm>
            <a:off x="0" y="0"/>
            <a:ext cx="9144000" cy="55895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p:cTn id="7" dur="2000" fill="hold"/>
                                        <p:tgtEl>
                                          <p:spTgt spid="17410">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741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Cisterna 14"/>
          <p:cNvPicPr>
            <a:picLocks noChangeAspect="1" noChangeArrowheads="1"/>
          </p:cNvPicPr>
          <p:nvPr/>
        </p:nvPicPr>
        <p:blipFill>
          <a:blip r:embed="rId3"/>
          <a:srcRect/>
          <a:stretch>
            <a:fillRect/>
          </a:stretch>
        </p:blipFill>
        <p:spPr bwMode="auto">
          <a:xfrm>
            <a:off x="0" y="0"/>
            <a:ext cx="9144000" cy="6864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1"/>
          </p:nvPr>
        </p:nvSpPr>
        <p:spPr>
          <a:xfrm>
            <a:off x="468313" y="5534025"/>
            <a:ext cx="8229600" cy="1323975"/>
          </a:xfrm>
        </p:spPr>
        <p:txBody>
          <a:bodyPr/>
          <a:lstStyle/>
          <a:p>
            <a:pPr algn="ctr" eaLnBrk="1" hangingPunct="1">
              <a:lnSpc>
                <a:spcPct val="80000"/>
              </a:lnSpc>
              <a:buFontTx/>
              <a:buNone/>
            </a:pPr>
            <a:r>
              <a:rPr lang="pt-BR" sz="1800" smtClean="0">
                <a:solidFill>
                  <a:srgbClr val="33CCFF"/>
                </a:solidFill>
              </a:rPr>
              <a:t>    </a:t>
            </a:r>
            <a:r>
              <a:rPr lang="es-ES" sz="2400" smtClean="0"/>
              <a:t>En dos columnas se colocaron en la base, la cabeza de Medusas, en diferentes posiciones, lo que crea controversias sobre la razón de su uso.</a:t>
            </a:r>
            <a:endParaRPr lang="pt-BR" sz="1800" smtClean="0">
              <a:solidFill>
                <a:srgbClr val="33CCFF"/>
              </a:solidFill>
            </a:endParaRPr>
          </a:p>
        </p:txBody>
      </p:sp>
      <p:pic>
        <p:nvPicPr>
          <p:cNvPr id="19462" name="Picture 6" descr="mercek54ha7"/>
          <p:cNvPicPr>
            <a:picLocks noChangeAspect="1" noChangeArrowheads="1"/>
          </p:cNvPicPr>
          <p:nvPr/>
        </p:nvPicPr>
        <p:blipFill>
          <a:blip r:embed="rId3"/>
          <a:srcRect/>
          <a:stretch>
            <a:fillRect/>
          </a:stretch>
        </p:blipFill>
        <p:spPr bwMode="auto">
          <a:xfrm>
            <a:off x="0" y="-819150"/>
            <a:ext cx="9144000" cy="6264275"/>
          </a:xfrm>
          <a:prstGeom prst="rect">
            <a:avLst/>
          </a:prstGeom>
          <a:noFill/>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s-ES" smtClean="0"/>
          </a:p>
        </p:txBody>
      </p:sp>
      <p:sp>
        <p:nvSpPr>
          <p:cNvPr id="23555" name="Rectangle 3"/>
          <p:cNvSpPr>
            <a:spLocks noGrp="1" noChangeArrowheads="1"/>
          </p:cNvSpPr>
          <p:nvPr>
            <p:ph type="body" idx="1"/>
          </p:nvPr>
        </p:nvSpPr>
        <p:spPr/>
        <p:txBody>
          <a:bodyPr/>
          <a:lstStyle/>
          <a:p>
            <a:pPr eaLnBrk="1" hangingPunct="1"/>
            <a:endParaRPr lang="es-ES" smtClean="0"/>
          </a:p>
        </p:txBody>
      </p:sp>
      <p:pic>
        <p:nvPicPr>
          <p:cNvPr id="23556" name="Picture 4" descr="Medusa 0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1" name="Picture 5" descr="Estambul%20Cisterna%20Basilica%20Yerebatan%20Medusas%20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descr="cistern_019"/>
          <p:cNvPicPr>
            <a:picLocks noChangeAspect="1" noChangeArrowheads="1"/>
          </p:cNvPicPr>
          <p:nvPr/>
        </p:nvPicPr>
        <p:blipFill>
          <a:blip r:embed="rId3"/>
          <a:srcRect/>
          <a:stretch>
            <a:fillRect/>
          </a:stretch>
        </p:blipFill>
        <p:spPr bwMode="auto">
          <a:xfrm>
            <a:off x="395288" y="620713"/>
            <a:ext cx="3725862" cy="5589587"/>
          </a:xfrm>
          <a:prstGeom prst="rect">
            <a:avLst/>
          </a:prstGeom>
          <a:noFill/>
        </p:spPr>
      </p:pic>
      <p:pic>
        <p:nvPicPr>
          <p:cNvPr id="21510" name="Picture 6" descr="cistern_020"/>
          <p:cNvPicPr>
            <a:picLocks noChangeAspect="1" noChangeArrowheads="1"/>
          </p:cNvPicPr>
          <p:nvPr/>
        </p:nvPicPr>
        <p:blipFill>
          <a:blip r:embed="rId4"/>
          <a:srcRect/>
          <a:stretch>
            <a:fillRect/>
          </a:stretch>
        </p:blipFill>
        <p:spPr bwMode="auto">
          <a:xfrm>
            <a:off x="5003800" y="620713"/>
            <a:ext cx="3725863" cy="5589587"/>
          </a:xfrm>
          <a:prstGeom prst="rect">
            <a:avLst/>
          </a:prstGeom>
          <a:noFill/>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1"/>
          </p:nvPr>
        </p:nvSpPr>
        <p:spPr>
          <a:xfrm>
            <a:off x="1547813" y="5876925"/>
            <a:ext cx="5832475" cy="792163"/>
          </a:xfrm>
        </p:spPr>
        <p:txBody>
          <a:bodyPr/>
          <a:lstStyle/>
          <a:p>
            <a:pPr algn="ctr" eaLnBrk="1" hangingPunct="1">
              <a:lnSpc>
                <a:spcPct val="90000"/>
              </a:lnSpc>
              <a:buFontTx/>
              <a:buNone/>
            </a:pPr>
            <a:r>
              <a:rPr lang="pt-BR" sz="2400" smtClean="0">
                <a:solidFill>
                  <a:srgbClr val="33CCFF"/>
                </a:solidFill>
              </a:rPr>
              <a:t>    El agua para abastecer la cisterna, era traida desde 19 Kms. por acueductos.</a:t>
            </a:r>
          </a:p>
        </p:txBody>
      </p:sp>
      <p:pic>
        <p:nvPicPr>
          <p:cNvPr id="20486" name="Picture 6" descr="cistern_009"/>
          <p:cNvPicPr>
            <a:picLocks noChangeAspect="1" noChangeArrowheads="1"/>
          </p:cNvPicPr>
          <p:nvPr/>
        </p:nvPicPr>
        <p:blipFill>
          <a:blip r:embed="rId3"/>
          <a:srcRect/>
          <a:stretch>
            <a:fillRect/>
          </a:stretch>
        </p:blipFill>
        <p:spPr bwMode="auto">
          <a:xfrm>
            <a:off x="0" y="0"/>
            <a:ext cx="9144000" cy="573405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 calcmode="lin" valueType="num">
                                      <p:cBhvr>
                                        <p:cTn id="7" dur="2000" fill="hold"/>
                                        <p:tgtEl>
                                          <p:spTgt spid="2048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048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cisern"/>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nvPr>
        </p:nvSpPr>
        <p:spPr>
          <a:xfrm>
            <a:off x="827088" y="5489575"/>
            <a:ext cx="7704137" cy="1252538"/>
          </a:xfrm>
        </p:spPr>
        <p:txBody>
          <a:bodyPr/>
          <a:lstStyle/>
          <a:p>
            <a:pPr algn="ctr" eaLnBrk="1" hangingPunct="1">
              <a:lnSpc>
                <a:spcPct val="90000"/>
              </a:lnSpc>
              <a:buFontTx/>
              <a:buNone/>
            </a:pPr>
            <a:r>
              <a:rPr lang="pt-BR" sz="1800" smtClean="0">
                <a:solidFill>
                  <a:srgbClr val="33CCFF"/>
                </a:solidFill>
              </a:rPr>
              <a:t>    </a:t>
            </a:r>
            <a:r>
              <a:rPr lang="es-ES" sz="2400" smtClean="0"/>
              <a:t>El tanque fue sellado después de la conquista de los otomanos en el siglo XV, quizás por temor a la intoxicación. Siendo redescubierta en el siglo. XVI.</a:t>
            </a:r>
            <a:endParaRPr lang="pt-BR" sz="1800" smtClean="0">
              <a:solidFill>
                <a:srgbClr val="33CCFF"/>
              </a:solidFill>
            </a:endParaRPr>
          </a:p>
        </p:txBody>
      </p:sp>
      <p:pic>
        <p:nvPicPr>
          <p:cNvPr id="22534" name="Picture 6" descr="cistern_012"/>
          <p:cNvPicPr>
            <a:picLocks noChangeAspect="1" noChangeArrowheads="1"/>
          </p:cNvPicPr>
          <p:nvPr/>
        </p:nvPicPr>
        <p:blipFill>
          <a:blip r:embed="rId3"/>
          <a:srcRect/>
          <a:stretch>
            <a:fillRect/>
          </a:stretch>
        </p:blipFill>
        <p:spPr bwMode="auto">
          <a:xfrm>
            <a:off x="0" y="0"/>
            <a:ext cx="9144000" cy="5516563"/>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anim calcmode="lin" valueType="num">
                                      <p:cBhvr>
                                        <p:cTn id="7" dur="2000" fill="hold"/>
                                        <p:tgtEl>
                                          <p:spTgt spid="22530">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253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800px-Istanbul_cistern_Binbirdirek"/>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idx="1"/>
          </p:nvPr>
        </p:nvSpPr>
        <p:spPr>
          <a:xfrm>
            <a:off x="0" y="5778500"/>
            <a:ext cx="8964613" cy="1079500"/>
          </a:xfrm>
        </p:spPr>
        <p:txBody>
          <a:bodyPr/>
          <a:lstStyle/>
          <a:p>
            <a:pPr algn="just" eaLnBrk="1" hangingPunct="1">
              <a:buFontTx/>
              <a:buNone/>
            </a:pPr>
            <a:r>
              <a:rPr lang="pt-BR" smtClean="0">
                <a:solidFill>
                  <a:srgbClr val="33CCFF"/>
                </a:solidFill>
              </a:rPr>
              <a:t>    Las columnas son de estilo jónico, corintio, y algunas de estilo dórico.</a:t>
            </a:r>
          </a:p>
        </p:txBody>
      </p:sp>
      <p:pic>
        <p:nvPicPr>
          <p:cNvPr id="25606" name="Picture 6" descr="1252413771b"/>
          <p:cNvPicPr>
            <a:picLocks noChangeAspect="1" noChangeArrowheads="1"/>
          </p:cNvPicPr>
          <p:nvPr/>
        </p:nvPicPr>
        <p:blipFill>
          <a:blip r:embed="rId3"/>
          <a:srcRect/>
          <a:stretch>
            <a:fillRect/>
          </a:stretch>
        </p:blipFill>
        <p:spPr bwMode="auto">
          <a:xfrm>
            <a:off x="0" y="0"/>
            <a:ext cx="9144000" cy="57308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anim calcmode="lin" valueType="num">
                                      <p:cBhvr>
                                        <p:cTn id="7" dur="2000" fill="hold"/>
                                        <p:tgtEl>
                                          <p:spTgt spid="2560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560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cistern_007"/>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a:xfrm>
            <a:off x="179388" y="4652963"/>
            <a:ext cx="8686800" cy="504825"/>
          </a:xfrm>
        </p:spPr>
        <p:txBody>
          <a:bodyPr/>
          <a:lstStyle/>
          <a:p>
            <a:pPr eaLnBrk="1" hangingPunct="1">
              <a:buFontTx/>
              <a:buNone/>
            </a:pPr>
            <a:endParaRPr lang="pt-BR" sz="2400" smtClean="0">
              <a:solidFill>
                <a:srgbClr val="33CCFF"/>
              </a:solidFill>
            </a:endParaRPr>
          </a:p>
          <a:p>
            <a:pPr eaLnBrk="1" hangingPunct="1">
              <a:buFontTx/>
              <a:buNone/>
            </a:pPr>
            <a:endParaRPr lang="pt-BR" sz="2400" smtClean="0">
              <a:solidFill>
                <a:srgbClr val="33CCFF"/>
              </a:solidFill>
            </a:endParaRPr>
          </a:p>
          <a:p>
            <a:pPr eaLnBrk="1" hangingPunct="1">
              <a:buFontTx/>
              <a:buNone/>
            </a:pPr>
            <a:endParaRPr lang="pt-BR" sz="2400" smtClean="0">
              <a:solidFill>
                <a:srgbClr val="33CCFF"/>
              </a:solidFill>
            </a:endParaRPr>
          </a:p>
        </p:txBody>
      </p:sp>
      <p:sp>
        <p:nvSpPr>
          <p:cNvPr id="26627" name="Text Box 7"/>
          <p:cNvSpPr txBox="1">
            <a:spLocks noChangeArrowheads="1"/>
          </p:cNvSpPr>
          <p:nvPr/>
        </p:nvSpPr>
        <p:spPr bwMode="auto">
          <a:xfrm>
            <a:off x="4716463" y="333375"/>
            <a:ext cx="4103687" cy="3508375"/>
          </a:xfrm>
          <a:prstGeom prst="rect">
            <a:avLst/>
          </a:prstGeom>
          <a:noFill/>
          <a:ln w="9525">
            <a:noFill/>
            <a:miter lim="800000"/>
            <a:headEnd/>
            <a:tailEnd/>
          </a:ln>
        </p:spPr>
        <p:txBody>
          <a:bodyPr>
            <a:spAutoFit/>
          </a:bodyPr>
          <a:lstStyle/>
          <a:p>
            <a:pPr>
              <a:spcBef>
                <a:spcPct val="50000"/>
              </a:spcBef>
            </a:pPr>
            <a:r>
              <a:rPr lang="pt-BR" sz="2800">
                <a:solidFill>
                  <a:srgbClr val="0033CC"/>
                </a:solidFill>
              </a:rPr>
              <a:t>La Cisterna de la Basílica, después de muchas reparaciones, fué reabierta para visitas públicas en 1987, es uno de los monumentos imperdibles de Estambul.</a:t>
            </a:r>
          </a:p>
        </p:txBody>
      </p:sp>
      <p:pic>
        <p:nvPicPr>
          <p:cNvPr id="26630" name="Picture 6" descr="cistern_003"/>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7171" name="Rectangle 3"/>
          <p:cNvSpPr>
            <a:spLocks noChangeArrowheads="1"/>
          </p:cNvSpPr>
          <p:nvPr/>
        </p:nvSpPr>
        <p:spPr bwMode="auto">
          <a:xfrm>
            <a:off x="6877050" y="5589588"/>
            <a:ext cx="1593850" cy="820737"/>
          </a:xfrm>
          <a:prstGeom prst="rect">
            <a:avLst/>
          </a:prstGeom>
          <a:noFill/>
          <a:ln w="9525">
            <a:noFill/>
            <a:miter lim="800000"/>
            <a:headEnd/>
            <a:tailEnd/>
          </a:ln>
        </p:spPr>
        <p:txBody>
          <a:bodyPr/>
          <a:lstStyle/>
          <a:p>
            <a:pPr marL="342900" indent="-342900">
              <a:lnSpc>
                <a:spcPct val="80000"/>
              </a:lnSpc>
              <a:spcBef>
                <a:spcPct val="20000"/>
              </a:spcBef>
            </a:pPr>
            <a:r>
              <a:rPr lang="pt-BR" sz="4800">
                <a:solidFill>
                  <a:srgbClr val="0099FF"/>
                </a:solidFill>
                <a:effectLst>
                  <a:outerShdw blurRad="38100" dist="38100" dir="2700000" algn="tl">
                    <a:srgbClr val="000000"/>
                  </a:outerShdw>
                </a:effectLst>
                <a:latin typeface="Showcard Gothic" pitchFamily="82" charset="0"/>
              </a:rPr>
              <a:t>FIN</a:t>
            </a:r>
            <a:endParaRPr lang="pt-BR" sz="3200">
              <a:solidFill>
                <a:srgbClr val="0099FF"/>
              </a:solidFill>
              <a:latin typeface="Showcard Gothic" pitchFamily="8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p:cTn id="7" dur="2000" fill="hold"/>
                                        <p:tgtEl>
                                          <p:spTgt spid="26627"/>
                                        </p:tgtEl>
                                        <p:attrNameLst>
                                          <p:attrName>ppt_w</p:attrName>
                                        </p:attrNameLst>
                                      </p:cBhvr>
                                      <p:tavLst>
                                        <p:tav tm="0">
                                          <p:val>
                                            <p:fltVal val="0"/>
                                          </p:val>
                                        </p:tav>
                                        <p:tav tm="100000">
                                          <p:val>
                                            <p:strVal val="#ppt_w"/>
                                          </p:val>
                                        </p:tav>
                                      </p:tavLst>
                                    </p:anim>
                                    <p:anim calcmode="lin" valueType="num">
                                      <p:cBhvr>
                                        <p:cTn id="8" dur="2000" fill="hold"/>
                                        <p:tgtEl>
                                          <p:spTgt spid="26627"/>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grpId="0" nodeType="afterEffect">
                                  <p:stCondLst>
                                    <p:cond delay="0"/>
                                  </p:stCondLst>
                                  <p:childTnLst>
                                    <p:set>
                                      <p:cBhvr>
                                        <p:cTn id="11" dur="1" fill="hold">
                                          <p:stCondLst>
                                            <p:cond delay="0"/>
                                          </p:stCondLst>
                                        </p:cTn>
                                        <p:tgtEl>
                                          <p:spTgt spid="7171"/>
                                        </p:tgtEl>
                                        <p:attrNameLst>
                                          <p:attrName>style.visibility</p:attrName>
                                        </p:attrNameLst>
                                      </p:cBhvr>
                                      <p:to>
                                        <p:strVal val="visible"/>
                                      </p:to>
                                    </p:set>
                                    <p:anim calcmode="lin" valueType="num">
                                      <p:cBhvr>
                                        <p:cTn id="12" dur="5000" fill="hold"/>
                                        <p:tgtEl>
                                          <p:spTgt spid="7171"/>
                                        </p:tgtEl>
                                        <p:attrNameLst>
                                          <p:attrName>ppt_w</p:attrName>
                                        </p:attrNameLst>
                                      </p:cBhvr>
                                      <p:tavLst>
                                        <p:tav tm="0">
                                          <p:val>
                                            <p:fltVal val="0"/>
                                          </p:val>
                                        </p:tav>
                                        <p:tav tm="100000">
                                          <p:val>
                                            <p:strVal val="#ppt_w"/>
                                          </p:val>
                                        </p:tav>
                                      </p:tavLst>
                                    </p:anim>
                                    <p:anim calcmode="lin" valueType="num">
                                      <p:cBhvr>
                                        <p:cTn id="13" dur="5000" fill="hold"/>
                                        <p:tgtEl>
                                          <p:spTgt spid="717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717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LACIO HUNDIDO - ESTAMBUL - S">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lnDef>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PALACIO HUNDIDO - ESTAMBUL - S</Template>
  <TotalTime>3</TotalTime>
  <Words>364</Words>
  <Application>Microsoft Office PowerPoint</Application>
  <PresentationFormat>Presentación en pantalla (4:3)</PresentationFormat>
  <Paragraphs>31</Paragraphs>
  <Slides>33</Slides>
  <Notes>32</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33</vt:i4>
      </vt:variant>
    </vt:vector>
  </HeadingPairs>
  <TitlesOfParts>
    <vt:vector size="38" baseType="lpstr">
      <vt:lpstr>Arial</vt:lpstr>
      <vt:lpstr>Calibri</vt:lpstr>
      <vt:lpstr>Showcard Gothic</vt:lpstr>
      <vt:lpstr>PALACIO HUNDIDO - ESTAMBUL - 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2016-03-21T21:24:09Z</dcterms:created>
  <dcterms:modified xsi:type="dcterms:W3CDTF">2016-03-21T21:27:22Z</dcterms:modified>
</cp:coreProperties>
</file>