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457" r:id="rId5"/>
    <p:sldId id="338" r:id="rId6"/>
    <p:sldId id="340" r:id="rId7"/>
    <p:sldId id="342" r:id="rId8"/>
    <p:sldId id="344" r:id="rId9"/>
    <p:sldId id="469" r:id="rId10"/>
    <p:sldId id="468" r:id="rId11"/>
    <p:sldId id="466" r:id="rId12"/>
    <p:sldId id="346" r:id="rId13"/>
    <p:sldId id="471" r:id="rId14"/>
    <p:sldId id="370" r:id="rId15"/>
    <p:sldId id="378" r:id="rId16"/>
    <p:sldId id="366" r:id="rId17"/>
    <p:sldId id="400" r:id="rId18"/>
    <p:sldId id="515" r:id="rId19"/>
    <p:sldId id="517" r:id="rId20"/>
    <p:sldId id="464" r:id="rId21"/>
    <p:sldId id="402" r:id="rId22"/>
    <p:sldId id="405" r:id="rId23"/>
    <p:sldId id="433" r:id="rId24"/>
    <p:sldId id="437" r:id="rId25"/>
    <p:sldId id="417" r:id="rId26"/>
    <p:sldId id="419" r:id="rId27"/>
    <p:sldId id="422" r:id="rId28"/>
    <p:sldId id="460" r:id="rId29"/>
    <p:sldId id="415" r:id="rId30"/>
    <p:sldId id="423" r:id="rId31"/>
    <p:sldId id="396" r:id="rId32"/>
    <p:sldId id="398" r:id="rId33"/>
    <p:sldId id="392" r:id="rId34"/>
    <p:sldId id="376" r:id="rId35"/>
    <p:sldId id="356" r:id="rId36"/>
    <p:sldId id="474" r:id="rId37"/>
    <p:sldId id="446" r:id="rId38"/>
    <p:sldId id="500" r:id="rId39"/>
    <p:sldId id="502" r:id="rId40"/>
    <p:sldId id="504" r:id="rId41"/>
    <p:sldId id="508" r:id="rId42"/>
    <p:sldId id="510" r:id="rId43"/>
    <p:sldId id="512" r:id="rId44"/>
    <p:sldId id="506" r:id="rId45"/>
    <p:sldId id="486" r:id="rId46"/>
    <p:sldId id="513" r:id="rId47"/>
    <p:sldId id="449" r:id="rId48"/>
    <p:sldId id="476" r:id="rId49"/>
    <p:sldId id="478" r:id="rId50"/>
    <p:sldId id="458" r:id="rId51"/>
    <p:sldId id="480" r:id="rId52"/>
    <p:sldId id="483" r:id="rId53"/>
    <p:sldId id="518" r:id="rId54"/>
    <p:sldId id="519" r:id="rId55"/>
  </p:sldIdLst>
  <p:sldSz cx="9144000" cy="6858000" type="screen4x3"/>
  <p:notesSz cx="6858000" cy="9144000"/>
  <p:defaultTextStyle>
    <a:defPPr>
      <a:defRPr lang="pt-PT"/>
    </a:defPPr>
    <a:lvl1pPr algn="ctr" rtl="0" fontAlgn="base">
      <a:spcBef>
        <a:spcPct val="0"/>
      </a:spcBef>
      <a:spcAft>
        <a:spcPct val="0"/>
      </a:spcAft>
      <a:defRPr kern="1200">
        <a:solidFill>
          <a:schemeClr val="tx1"/>
        </a:solidFill>
        <a:latin typeface="Arial" charset="0"/>
        <a:ea typeface="+mn-ea"/>
        <a:cs typeface="+mn-cs"/>
      </a:defRPr>
    </a:lvl1pPr>
    <a:lvl2pPr marL="457200" algn="ctr" rtl="0" fontAlgn="base">
      <a:spcBef>
        <a:spcPct val="0"/>
      </a:spcBef>
      <a:spcAft>
        <a:spcPct val="0"/>
      </a:spcAft>
      <a:defRPr kern="1200">
        <a:solidFill>
          <a:schemeClr val="tx1"/>
        </a:solidFill>
        <a:latin typeface="Arial" charset="0"/>
        <a:ea typeface="+mn-ea"/>
        <a:cs typeface="+mn-cs"/>
      </a:defRPr>
    </a:lvl2pPr>
    <a:lvl3pPr marL="914400" algn="ctr" rtl="0" fontAlgn="base">
      <a:spcBef>
        <a:spcPct val="0"/>
      </a:spcBef>
      <a:spcAft>
        <a:spcPct val="0"/>
      </a:spcAft>
      <a:defRPr kern="1200">
        <a:solidFill>
          <a:schemeClr val="tx1"/>
        </a:solidFill>
        <a:latin typeface="Arial" charset="0"/>
        <a:ea typeface="+mn-ea"/>
        <a:cs typeface="+mn-cs"/>
      </a:defRPr>
    </a:lvl3pPr>
    <a:lvl4pPr marL="1371600" algn="ctr" rtl="0" fontAlgn="base">
      <a:spcBef>
        <a:spcPct val="0"/>
      </a:spcBef>
      <a:spcAft>
        <a:spcPct val="0"/>
      </a:spcAft>
      <a:defRPr kern="1200">
        <a:solidFill>
          <a:schemeClr val="tx1"/>
        </a:solidFill>
        <a:latin typeface="Arial" charset="0"/>
        <a:ea typeface="+mn-ea"/>
        <a:cs typeface="+mn-cs"/>
      </a:defRPr>
    </a:lvl4pPr>
    <a:lvl5pPr marL="1828800" algn="ctr"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9xT0RgSjbNDp3AoWT4ppkg" hashData="C9H5LKWD2wvenx2SZ6pvRbY9Zd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FFFFFF"/>
    <a:srgbClr val="993366"/>
    <a:srgbClr val="FF6699"/>
    <a:srgbClr val="FF9900"/>
    <a:srgbClr val="CC0000"/>
    <a:srgbClr val="80808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796" autoAdjust="0"/>
    <p:restoredTop sz="94660"/>
  </p:normalViewPr>
  <p:slideViewPr>
    <p:cSldViewPr>
      <p:cViewPr varScale="1">
        <p:scale>
          <a:sx n="69" d="100"/>
          <a:sy n="69" d="100"/>
        </p:scale>
        <p:origin x="-102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PT"/>
          </a:p>
        </p:txBody>
      </p:sp>
      <p:sp>
        <p:nvSpPr>
          <p:cNvPr id="5" name="Rectangle 5"/>
          <p:cNvSpPr>
            <a:spLocks noGrp="1" noChangeArrowheads="1"/>
          </p:cNvSpPr>
          <p:nvPr>
            <p:ph type="ftr" sz="quarter" idx="11"/>
          </p:nvPr>
        </p:nvSpPr>
        <p:spPr>
          <a:ln/>
        </p:spPr>
        <p:txBody>
          <a:bodyPr/>
          <a:lstStyle>
            <a:lvl1pPr>
              <a:defRPr/>
            </a:lvl1pPr>
          </a:lstStyle>
          <a:p>
            <a:pPr>
              <a:defRPr/>
            </a:pPr>
            <a:endParaRPr lang="pt-PT"/>
          </a:p>
        </p:txBody>
      </p:sp>
      <p:sp>
        <p:nvSpPr>
          <p:cNvPr id="6" name="Rectangle 6"/>
          <p:cNvSpPr>
            <a:spLocks noGrp="1" noChangeArrowheads="1"/>
          </p:cNvSpPr>
          <p:nvPr>
            <p:ph type="sldNum" sz="quarter" idx="12"/>
          </p:nvPr>
        </p:nvSpPr>
        <p:spPr>
          <a:ln/>
        </p:spPr>
        <p:txBody>
          <a:bodyPr/>
          <a:lstStyle>
            <a:lvl1pPr>
              <a:defRPr/>
            </a:lvl1pPr>
          </a:lstStyle>
          <a:p>
            <a:pPr>
              <a:defRPr/>
            </a:pPr>
            <a:fld id="{0857BAB0-E592-4143-B901-1427A080AB43}" type="slidenum">
              <a:rPr lang="pt-PT"/>
              <a:pPr>
                <a:defRPr/>
              </a:pPr>
              <a:t>‹Nº›</a:t>
            </a:fld>
            <a:endParaRPr lang="pt-PT"/>
          </a:p>
        </p:txBody>
      </p:sp>
    </p:spTree>
  </p:cSld>
  <p:clrMapOvr>
    <a:masterClrMapping/>
  </p:clrMapOvr>
  <p:transition spd="slow" advTm="14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PT"/>
          </a:p>
        </p:txBody>
      </p:sp>
      <p:sp>
        <p:nvSpPr>
          <p:cNvPr id="5" name="Rectangle 5"/>
          <p:cNvSpPr>
            <a:spLocks noGrp="1" noChangeArrowheads="1"/>
          </p:cNvSpPr>
          <p:nvPr>
            <p:ph type="ftr" sz="quarter" idx="11"/>
          </p:nvPr>
        </p:nvSpPr>
        <p:spPr>
          <a:ln/>
        </p:spPr>
        <p:txBody>
          <a:bodyPr/>
          <a:lstStyle>
            <a:lvl1pPr>
              <a:defRPr/>
            </a:lvl1pPr>
          </a:lstStyle>
          <a:p>
            <a:pPr>
              <a:defRPr/>
            </a:pPr>
            <a:endParaRPr lang="pt-PT"/>
          </a:p>
        </p:txBody>
      </p:sp>
      <p:sp>
        <p:nvSpPr>
          <p:cNvPr id="6" name="Rectangle 6"/>
          <p:cNvSpPr>
            <a:spLocks noGrp="1" noChangeArrowheads="1"/>
          </p:cNvSpPr>
          <p:nvPr>
            <p:ph type="sldNum" sz="quarter" idx="12"/>
          </p:nvPr>
        </p:nvSpPr>
        <p:spPr>
          <a:ln/>
        </p:spPr>
        <p:txBody>
          <a:bodyPr/>
          <a:lstStyle>
            <a:lvl1pPr>
              <a:defRPr/>
            </a:lvl1pPr>
          </a:lstStyle>
          <a:p>
            <a:pPr>
              <a:defRPr/>
            </a:pPr>
            <a:fld id="{33F08F0B-59CD-47A2-980B-83DA8AF22245}" type="slidenum">
              <a:rPr lang="pt-PT"/>
              <a:pPr>
                <a:defRPr/>
              </a:pPr>
              <a:t>‹Nº›</a:t>
            </a:fld>
            <a:endParaRPr lang="pt-PT"/>
          </a:p>
        </p:txBody>
      </p:sp>
    </p:spTree>
  </p:cSld>
  <p:clrMapOvr>
    <a:masterClrMapping/>
  </p:clrMapOvr>
  <p:transition spd="slow" advTm="14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pt-PT"/>
          </a:p>
        </p:txBody>
      </p:sp>
      <p:sp>
        <p:nvSpPr>
          <p:cNvPr id="5" name="Rectangle 5"/>
          <p:cNvSpPr>
            <a:spLocks noGrp="1" noChangeArrowheads="1"/>
          </p:cNvSpPr>
          <p:nvPr>
            <p:ph type="ftr" sz="quarter" idx="11"/>
          </p:nvPr>
        </p:nvSpPr>
        <p:spPr>
          <a:ln/>
        </p:spPr>
        <p:txBody>
          <a:bodyPr/>
          <a:lstStyle>
            <a:lvl1pPr>
              <a:defRPr/>
            </a:lvl1pPr>
          </a:lstStyle>
          <a:p>
            <a:pPr>
              <a:defRPr/>
            </a:pPr>
            <a:endParaRPr lang="pt-PT"/>
          </a:p>
        </p:txBody>
      </p:sp>
      <p:sp>
        <p:nvSpPr>
          <p:cNvPr id="6" name="Rectangle 6"/>
          <p:cNvSpPr>
            <a:spLocks noGrp="1" noChangeArrowheads="1"/>
          </p:cNvSpPr>
          <p:nvPr>
            <p:ph type="sldNum" sz="quarter" idx="12"/>
          </p:nvPr>
        </p:nvSpPr>
        <p:spPr>
          <a:ln/>
        </p:spPr>
        <p:txBody>
          <a:bodyPr/>
          <a:lstStyle>
            <a:lvl1pPr>
              <a:defRPr/>
            </a:lvl1pPr>
          </a:lstStyle>
          <a:p>
            <a:pPr>
              <a:defRPr/>
            </a:pPr>
            <a:fld id="{355BB508-609B-474A-ACFF-34DA5945C013}" type="slidenum">
              <a:rPr lang="pt-PT"/>
              <a:pPr>
                <a:defRPr/>
              </a:pPr>
              <a:t>‹Nº›</a:t>
            </a:fld>
            <a:endParaRPr lang="pt-PT"/>
          </a:p>
        </p:txBody>
      </p:sp>
    </p:spTree>
  </p:cSld>
  <p:clrMapOvr>
    <a:masterClrMapping/>
  </p:clrMapOvr>
  <p:transition spd="slow" advTm="14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pt-PT"/>
          </a:p>
        </p:txBody>
      </p:sp>
      <p:sp>
        <p:nvSpPr>
          <p:cNvPr id="6" name="Rectangle 5"/>
          <p:cNvSpPr>
            <a:spLocks noGrp="1" noChangeArrowheads="1"/>
          </p:cNvSpPr>
          <p:nvPr>
            <p:ph type="ftr" sz="quarter" idx="11"/>
          </p:nvPr>
        </p:nvSpPr>
        <p:spPr>
          <a:ln/>
        </p:spPr>
        <p:txBody>
          <a:bodyPr/>
          <a:lstStyle>
            <a:lvl1pPr>
              <a:defRPr/>
            </a:lvl1pPr>
          </a:lstStyle>
          <a:p>
            <a:pPr>
              <a:defRPr/>
            </a:pPr>
            <a:endParaRPr lang="pt-PT"/>
          </a:p>
        </p:txBody>
      </p:sp>
      <p:sp>
        <p:nvSpPr>
          <p:cNvPr id="7" name="Rectangle 6"/>
          <p:cNvSpPr>
            <a:spLocks noGrp="1" noChangeArrowheads="1"/>
          </p:cNvSpPr>
          <p:nvPr>
            <p:ph type="sldNum" sz="quarter" idx="12"/>
          </p:nvPr>
        </p:nvSpPr>
        <p:spPr>
          <a:ln/>
        </p:spPr>
        <p:txBody>
          <a:bodyPr/>
          <a:lstStyle>
            <a:lvl1pPr>
              <a:defRPr/>
            </a:lvl1pPr>
          </a:lstStyle>
          <a:p>
            <a:pPr>
              <a:defRPr/>
            </a:pPr>
            <a:fld id="{8CF14683-52FB-4044-82CD-5A7D98A70CE1}" type="slidenum">
              <a:rPr lang="pt-PT"/>
              <a:pPr>
                <a:defRPr/>
              </a:pPr>
              <a:t>‹Nº›</a:t>
            </a:fld>
            <a:endParaRPr lang="pt-PT"/>
          </a:p>
        </p:txBody>
      </p:sp>
    </p:spTree>
  </p:cSld>
  <p:clrMapOvr>
    <a:masterClrMapping/>
  </p:clrMapOvr>
  <p:transition spd="slow" advTm="14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pt-PT"/>
          </a:p>
        </p:txBody>
      </p:sp>
      <p:sp>
        <p:nvSpPr>
          <p:cNvPr id="8" name="Rectangle 5"/>
          <p:cNvSpPr>
            <a:spLocks noGrp="1" noChangeArrowheads="1"/>
          </p:cNvSpPr>
          <p:nvPr>
            <p:ph type="ftr" sz="quarter" idx="11"/>
          </p:nvPr>
        </p:nvSpPr>
        <p:spPr>
          <a:ln/>
        </p:spPr>
        <p:txBody>
          <a:bodyPr/>
          <a:lstStyle>
            <a:lvl1pPr>
              <a:defRPr/>
            </a:lvl1pPr>
          </a:lstStyle>
          <a:p>
            <a:pPr>
              <a:defRPr/>
            </a:pPr>
            <a:endParaRPr lang="pt-PT"/>
          </a:p>
        </p:txBody>
      </p:sp>
      <p:sp>
        <p:nvSpPr>
          <p:cNvPr id="9" name="Rectangle 6"/>
          <p:cNvSpPr>
            <a:spLocks noGrp="1" noChangeArrowheads="1"/>
          </p:cNvSpPr>
          <p:nvPr>
            <p:ph type="sldNum" sz="quarter" idx="12"/>
          </p:nvPr>
        </p:nvSpPr>
        <p:spPr>
          <a:ln/>
        </p:spPr>
        <p:txBody>
          <a:bodyPr/>
          <a:lstStyle>
            <a:lvl1pPr>
              <a:defRPr/>
            </a:lvl1pPr>
          </a:lstStyle>
          <a:p>
            <a:pPr>
              <a:defRPr/>
            </a:pPr>
            <a:fld id="{4C3AF396-D098-44C4-AFA6-E84225510F2F}" type="slidenum">
              <a:rPr lang="pt-PT"/>
              <a:pPr>
                <a:defRPr/>
              </a:pPr>
              <a:t>‹Nº›</a:t>
            </a:fld>
            <a:endParaRPr lang="pt-PT"/>
          </a:p>
        </p:txBody>
      </p:sp>
    </p:spTree>
  </p:cSld>
  <p:clrMapOvr>
    <a:masterClrMapping/>
  </p:clrMapOvr>
  <p:transition spd="slow" advTm="14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pt-PT"/>
          </a:p>
        </p:txBody>
      </p:sp>
      <p:sp>
        <p:nvSpPr>
          <p:cNvPr id="4" name="Rectangle 5"/>
          <p:cNvSpPr>
            <a:spLocks noGrp="1" noChangeArrowheads="1"/>
          </p:cNvSpPr>
          <p:nvPr>
            <p:ph type="ftr" sz="quarter" idx="11"/>
          </p:nvPr>
        </p:nvSpPr>
        <p:spPr>
          <a:ln/>
        </p:spPr>
        <p:txBody>
          <a:bodyPr/>
          <a:lstStyle>
            <a:lvl1pPr>
              <a:defRPr/>
            </a:lvl1pPr>
          </a:lstStyle>
          <a:p>
            <a:pPr>
              <a:defRPr/>
            </a:pPr>
            <a:endParaRPr lang="pt-PT"/>
          </a:p>
        </p:txBody>
      </p:sp>
      <p:sp>
        <p:nvSpPr>
          <p:cNvPr id="5" name="Rectangle 6"/>
          <p:cNvSpPr>
            <a:spLocks noGrp="1" noChangeArrowheads="1"/>
          </p:cNvSpPr>
          <p:nvPr>
            <p:ph type="sldNum" sz="quarter" idx="12"/>
          </p:nvPr>
        </p:nvSpPr>
        <p:spPr>
          <a:ln/>
        </p:spPr>
        <p:txBody>
          <a:bodyPr/>
          <a:lstStyle>
            <a:lvl1pPr>
              <a:defRPr/>
            </a:lvl1pPr>
          </a:lstStyle>
          <a:p>
            <a:pPr>
              <a:defRPr/>
            </a:pPr>
            <a:fld id="{FD77FF71-479A-4AF5-9FB4-E7DC35F61DF6}" type="slidenum">
              <a:rPr lang="pt-PT"/>
              <a:pPr>
                <a:defRPr/>
              </a:pPr>
              <a:t>‹Nº›</a:t>
            </a:fld>
            <a:endParaRPr lang="pt-PT"/>
          </a:p>
        </p:txBody>
      </p:sp>
    </p:spTree>
  </p:cSld>
  <p:clrMapOvr>
    <a:masterClrMapping/>
  </p:clrMapOvr>
  <p:transition spd="slow" advTm="14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PT"/>
          </a:p>
        </p:txBody>
      </p:sp>
      <p:sp>
        <p:nvSpPr>
          <p:cNvPr id="3" name="Rectangle 5"/>
          <p:cNvSpPr>
            <a:spLocks noGrp="1" noChangeArrowheads="1"/>
          </p:cNvSpPr>
          <p:nvPr>
            <p:ph type="ftr" sz="quarter" idx="11"/>
          </p:nvPr>
        </p:nvSpPr>
        <p:spPr>
          <a:ln/>
        </p:spPr>
        <p:txBody>
          <a:bodyPr/>
          <a:lstStyle>
            <a:lvl1pPr>
              <a:defRPr/>
            </a:lvl1pPr>
          </a:lstStyle>
          <a:p>
            <a:pPr>
              <a:defRPr/>
            </a:pPr>
            <a:endParaRPr lang="pt-PT"/>
          </a:p>
        </p:txBody>
      </p:sp>
      <p:sp>
        <p:nvSpPr>
          <p:cNvPr id="4" name="Rectangle 6"/>
          <p:cNvSpPr>
            <a:spLocks noGrp="1" noChangeArrowheads="1"/>
          </p:cNvSpPr>
          <p:nvPr>
            <p:ph type="sldNum" sz="quarter" idx="12"/>
          </p:nvPr>
        </p:nvSpPr>
        <p:spPr>
          <a:ln/>
        </p:spPr>
        <p:txBody>
          <a:bodyPr/>
          <a:lstStyle>
            <a:lvl1pPr>
              <a:defRPr/>
            </a:lvl1pPr>
          </a:lstStyle>
          <a:p>
            <a:pPr>
              <a:defRPr/>
            </a:pPr>
            <a:fld id="{55EFDEB8-E776-4FF7-9585-8D205F7670E3}" type="slidenum">
              <a:rPr lang="pt-PT"/>
              <a:pPr>
                <a:defRPr/>
              </a:pPr>
              <a:t>‹Nº›</a:t>
            </a:fld>
            <a:endParaRPr lang="pt-PT"/>
          </a:p>
        </p:txBody>
      </p:sp>
    </p:spTree>
  </p:cSld>
  <p:clrMapOvr>
    <a:masterClrMapping/>
  </p:clrMapOvr>
  <p:transition spd="slow" advTm="14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PT"/>
          </a:p>
        </p:txBody>
      </p:sp>
      <p:sp>
        <p:nvSpPr>
          <p:cNvPr id="6" name="Rectangle 5"/>
          <p:cNvSpPr>
            <a:spLocks noGrp="1" noChangeArrowheads="1"/>
          </p:cNvSpPr>
          <p:nvPr>
            <p:ph type="ftr" sz="quarter" idx="11"/>
          </p:nvPr>
        </p:nvSpPr>
        <p:spPr>
          <a:ln/>
        </p:spPr>
        <p:txBody>
          <a:bodyPr/>
          <a:lstStyle>
            <a:lvl1pPr>
              <a:defRPr/>
            </a:lvl1pPr>
          </a:lstStyle>
          <a:p>
            <a:pPr>
              <a:defRPr/>
            </a:pPr>
            <a:endParaRPr lang="pt-PT"/>
          </a:p>
        </p:txBody>
      </p:sp>
      <p:sp>
        <p:nvSpPr>
          <p:cNvPr id="7" name="Rectangle 6"/>
          <p:cNvSpPr>
            <a:spLocks noGrp="1" noChangeArrowheads="1"/>
          </p:cNvSpPr>
          <p:nvPr>
            <p:ph type="sldNum" sz="quarter" idx="12"/>
          </p:nvPr>
        </p:nvSpPr>
        <p:spPr>
          <a:ln/>
        </p:spPr>
        <p:txBody>
          <a:bodyPr/>
          <a:lstStyle>
            <a:lvl1pPr>
              <a:defRPr/>
            </a:lvl1pPr>
          </a:lstStyle>
          <a:p>
            <a:pPr>
              <a:defRPr/>
            </a:pPr>
            <a:fld id="{4C2DEB3D-3489-4234-9079-FE029CEB1EE0}" type="slidenum">
              <a:rPr lang="pt-PT"/>
              <a:pPr>
                <a:defRPr/>
              </a:pPr>
              <a:t>‹Nº›</a:t>
            </a:fld>
            <a:endParaRPr lang="pt-PT"/>
          </a:p>
        </p:txBody>
      </p:sp>
    </p:spTree>
  </p:cSld>
  <p:clrMapOvr>
    <a:masterClrMapping/>
  </p:clrMapOvr>
  <p:transition spd="slow" advTm="14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PT"/>
          </a:p>
        </p:txBody>
      </p:sp>
      <p:sp>
        <p:nvSpPr>
          <p:cNvPr id="6" name="Rectangle 5"/>
          <p:cNvSpPr>
            <a:spLocks noGrp="1" noChangeArrowheads="1"/>
          </p:cNvSpPr>
          <p:nvPr>
            <p:ph type="ftr" sz="quarter" idx="11"/>
          </p:nvPr>
        </p:nvSpPr>
        <p:spPr>
          <a:ln/>
        </p:spPr>
        <p:txBody>
          <a:bodyPr/>
          <a:lstStyle>
            <a:lvl1pPr>
              <a:defRPr/>
            </a:lvl1pPr>
          </a:lstStyle>
          <a:p>
            <a:pPr>
              <a:defRPr/>
            </a:pPr>
            <a:endParaRPr lang="pt-PT"/>
          </a:p>
        </p:txBody>
      </p:sp>
      <p:sp>
        <p:nvSpPr>
          <p:cNvPr id="7" name="Rectangle 6"/>
          <p:cNvSpPr>
            <a:spLocks noGrp="1" noChangeArrowheads="1"/>
          </p:cNvSpPr>
          <p:nvPr>
            <p:ph type="sldNum" sz="quarter" idx="12"/>
          </p:nvPr>
        </p:nvSpPr>
        <p:spPr>
          <a:ln/>
        </p:spPr>
        <p:txBody>
          <a:bodyPr/>
          <a:lstStyle>
            <a:lvl1pPr>
              <a:defRPr/>
            </a:lvl1pPr>
          </a:lstStyle>
          <a:p>
            <a:pPr>
              <a:defRPr/>
            </a:pPr>
            <a:fld id="{2B68395E-A657-4700-91B3-C5F13BC20307}" type="slidenum">
              <a:rPr lang="pt-PT"/>
              <a:pPr>
                <a:defRPr/>
              </a:pPr>
              <a:t>‹Nº›</a:t>
            </a:fld>
            <a:endParaRPr lang="pt-PT"/>
          </a:p>
        </p:txBody>
      </p:sp>
    </p:spTree>
  </p:cSld>
  <p:clrMapOvr>
    <a:masterClrMapping/>
  </p:clrMapOvr>
  <p:transition spd="slow" advTm="14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PT"/>
          </a:p>
        </p:txBody>
      </p:sp>
      <p:sp>
        <p:nvSpPr>
          <p:cNvPr id="5" name="Rectangle 5"/>
          <p:cNvSpPr>
            <a:spLocks noGrp="1" noChangeArrowheads="1"/>
          </p:cNvSpPr>
          <p:nvPr>
            <p:ph type="ftr" sz="quarter" idx="11"/>
          </p:nvPr>
        </p:nvSpPr>
        <p:spPr>
          <a:ln/>
        </p:spPr>
        <p:txBody>
          <a:bodyPr/>
          <a:lstStyle>
            <a:lvl1pPr>
              <a:defRPr/>
            </a:lvl1pPr>
          </a:lstStyle>
          <a:p>
            <a:pPr>
              <a:defRPr/>
            </a:pPr>
            <a:endParaRPr lang="pt-PT"/>
          </a:p>
        </p:txBody>
      </p:sp>
      <p:sp>
        <p:nvSpPr>
          <p:cNvPr id="6" name="Rectangle 6"/>
          <p:cNvSpPr>
            <a:spLocks noGrp="1" noChangeArrowheads="1"/>
          </p:cNvSpPr>
          <p:nvPr>
            <p:ph type="sldNum" sz="quarter" idx="12"/>
          </p:nvPr>
        </p:nvSpPr>
        <p:spPr>
          <a:ln/>
        </p:spPr>
        <p:txBody>
          <a:bodyPr/>
          <a:lstStyle>
            <a:lvl1pPr>
              <a:defRPr/>
            </a:lvl1pPr>
          </a:lstStyle>
          <a:p>
            <a:pPr>
              <a:defRPr/>
            </a:pPr>
            <a:fld id="{34E5BD1D-5B3E-47C0-BE5B-740C0A013B96}" type="slidenum">
              <a:rPr lang="pt-PT"/>
              <a:pPr>
                <a:defRPr/>
              </a:pPr>
              <a:t>‹Nº›</a:t>
            </a:fld>
            <a:endParaRPr lang="pt-PT"/>
          </a:p>
        </p:txBody>
      </p:sp>
    </p:spTree>
  </p:cSld>
  <p:clrMapOvr>
    <a:masterClrMapping/>
  </p:clrMapOvr>
  <p:transition spd="slow" advTm="14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PT"/>
          </a:p>
        </p:txBody>
      </p:sp>
      <p:sp>
        <p:nvSpPr>
          <p:cNvPr id="5" name="Rectangle 5"/>
          <p:cNvSpPr>
            <a:spLocks noGrp="1" noChangeArrowheads="1"/>
          </p:cNvSpPr>
          <p:nvPr>
            <p:ph type="ftr" sz="quarter" idx="11"/>
          </p:nvPr>
        </p:nvSpPr>
        <p:spPr>
          <a:ln/>
        </p:spPr>
        <p:txBody>
          <a:bodyPr/>
          <a:lstStyle>
            <a:lvl1pPr>
              <a:defRPr/>
            </a:lvl1pPr>
          </a:lstStyle>
          <a:p>
            <a:pPr>
              <a:defRPr/>
            </a:pPr>
            <a:endParaRPr lang="pt-PT"/>
          </a:p>
        </p:txBody>
      </p:sp>
      <p:sp>
        <p:nvSpPr>
          <p:cNvPr id="6" name="Rectangle 6"/>
          <p:cNvSpPr>
            <a:spLocks noGrp="1" noChangeArrowheads="1"/>
          </p:cNvSpPr>
          <p:nvPr>
            <p:ph type="sldNum" sz="quarter" idx="12"/>
          </p:nvPr>
        </p:nvSpPr>
        <p:spPr>
          <a:ln/>
        </p:spPr>
        <p:txBody>
          <a:bodyPr/>
          <a:lstStyle>
            <a:lvl1pPr>
              <a:defRPr/>
            </a:lvl1pPr>
          </a:lstStyle>
          <a:p>
            <a:pPr>
              <a:defRPr/>
            </a:pPr>
            <a:fld id="{F3FA24F5-7D5E-4BCB-B536-E10214080D3A}" type="slidenum">
              <a:rPr lang="pt-PT"/>
              <a:pPr>
                <a:defRPr/>
              </a:pPr>
              <a:t>‹Nº›</a:t>
            </a:fld>
            <a:endParaRPr lang="pt-PT"/>
          </a:p>
        </p:txBody>
      </p:sp>
    </p:spTree>
  </p:cSld>
  <p:clrMapOvr>
    <a:masterClrMapping/>
  </p:clrMapOvr>
  <p:transition spd="slow" advTm="14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E6FBD22-07E3-4AB7-8078-1BF7B248EE3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PT" smtClean="0"/>
              <a:t>Clique para editar o estilo do título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PT" smtClean="0"/>
              <a:t>Clique para editar os estilos de texto do modelo global</a:t>
            </a:r>
          </a:p>
          <a:p>
            <a:pPr lvl="1"/>
            <a:r>
              <a:rPr lang="pt-PT" smtClean="0"/>
              <a:t>Segundo nível</a:t>
            </a:r>
          </a:p>
          <a:p>
            <a:pPr lvl="2"/>
            <a:r>
              <a:rPr lang="pt-PT" smtClean="0"/>
              <a:t>Terceiro nível</a:t>
            </a:r>
          </a:p>
          <a:p>
            <a:pPr lvl="3"/>
            <a:r>
              <a:rPr lang="pt-PT" smtClean="0"/>
              <a:t>Quarto nível</a:t>
            </a:r>
          </a:p>
          <a:p>
            <a:pPr lvl="4"/>
            <a:r>
              <a:rPr lang="pt-PT"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pPr>
              <a:defRPr/>
            </a:pPr>
            <a:endParaRPr lang="pt-P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pt-P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10FE88C1-9CC9-4CD4-BF98-52BF559E9968}" type="slidenum">
              <a:rPr lang="pt-PT"/>
              <a:pPr>
                <a:defRPr/>
              </a:pPr>
              <a:t>‹Nº›</a:t>
            </a:fld>
            <a:endParaRPr lang="pt-P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fad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43AB30D-5B37-469A-8D57-F11A53F0AD0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descr="Sintra, Palácio de Monserrate !!!  (1)"/>
          <p:cNvPicPr>
            <a:picLocks noChangeAspect="1" noChangeArrowheads="1"/>
          </p:cNvPicPr>
          <p:nvPr/>
        </p:nvPicPr>
        <p:blipFill>
          <a:blip r:embed="rId3"/>
          <a:srcRect/>
          <a:stretch>
            <a:fillRect/>
          </a:stretch>
        </p:blipFill>
        <p:spPr bwMode="auto">
          <a:xfrm>
            <a:off x="-541338" y="-531813"/>
            <a:ext cx="10226676" cy="7993063"/>
          </a:xfrm>
          <a:prstGeom prst="rect">
            <a:avLst/>
          </a:prstGeom>
          <a:noFill/>
          <a:ln w="9525">
            <a:noFill/>
            <a:miter lim="800000"/>
            <a:headEnd/>
            <a:tailEnd/>
          </a:ln>
        </p:spPr>
      </p:pic>
      <p:sp>
        <p:nvSpPr>
          <p:cNvPr id="2053" name="WordArt 5"/>
          <p:cNvSpPr>
            <a:spLocks noChangeArrowheads="1" noChangeShapeType="1" noTextEdit="1"/>
          </p:cNvSpPr>
          <p:nvPr/>
        </p:nvSpPr>
        <p:spPr bwMode="auto">
          <a:xfrm>
            <a:off x="1835150" y="476250"/>
            <a:ext cx="5761038" cy="1873250"/>
          </a:xfrm>
          <a:prstGeom prst="rect">
            <a:avLst/>
          </a:prstGeom>
        </p:spPr>
        <p:txBody>
          <a:bodyPr wrap="none" fromWordArt="1">
            <a:prstTxWarp prst="textTriangleInverted">
              <a:avLst>
                <a:gd name="adj" fmla="val 50000"/>
              </a:avLst>
            </a:prstTxWarp>
          </a:bodyPr>
          <a:lstStyle/>
          <a:p>
            <a:r>
              <a:rPr lang="es-ES" sz="5400" b="1" kern="10">
                <a:ln w="9525">
                  <a:solidFill>
                    <a:srgbClr val="000000"/>
                  </a:solidFill>
                  <a:round/>
                  <a:headEnd/>
                  <a:tailEnd/>
                </a:ln>
                <a:solidFill>
                  <a:srgbClr val="FF9900"/>
                </a:solidFill>
                <a:latin typeface="Arial Rounded MT Bold"/>
              </a:rPr>
              <a:t>PALACIO</a:t>
            </a:r>
          </a:p>
          <a:p>
            <a:r>
              <a:rPr lang="es-ES" sz="5400" b="1" kern="10">
                <a:ln w="9525">
                  <a:solidFill>
                    <a:srgbClr val="000000"/>
                  </a:solidFill>
                  <a:round/>
                  <a:headEnd/>
                  <a:tailEnd/>
                </a:ln>
                <a:solidFill>
                  <a:srgbClr val="FF9900"/>
                </a:solidFill>
                <a:latin typeface="Arial Rounded MT Bold"/>
              </a:rPr>
              <a:t>DE</a:t>
            </a:r>
          </a:p>
          <a:p>
            <a:r>
              <a:rPr lang="es-ES" sz="5400" b="1" kern="10">
                <a:ln w="9525">
                  <a:solidFill>
                    <a:srgbClr val="000000"/>
                  </a:solidFill>
                  <a:round/>
                  <a:headEnd/>
                  <a:tailEnd/>
                </a:ln>
                <a:solidFill>
                  <a:srgbClr val="FF9900"/>
                </a:solidFill>
                <a:latin typeface="Arial Rounded MT Bold"/>
              </a:rPr>
              <a:t>MONSERRAT</a:t>
            </a:r>
          </a:p>
        </p:txBody>
      </p:sp>
      <p:sp>
        <p:nvSpPr>
          <p:cNvPr id="2054" name="WordArt 6"/>
          <p:cNvSpPr>
            <a:spLocks noChangeArrowheads="1" noChangeShapeType="1" noTextEdit="1"/>
          </p:cNvSpPr>
          <p:nvPr/>
        </p:nvSpPr>
        <p:spPr bwMode="auto">
          <a:xfrm>
            <a:off x="827088" y="5229225"/>
            <a:ext cx="7561262" cy="790575"/>
          </a:xfrm>
          <a:prstGeom prst="rect">
            <a:avLst/>
          </a:prstGeom>
        </p:spPr>
        <p:txBody>
          <a:bodyPr wrap="none" fromWordArt="1">
            <a:prstTxWarp prst="textPlain">
              <a:avLst>
                <a:gd name="adj" fmla="val 50000"/>
              </a:avLst>
            </a:prstTxWarp>
          </a:bodyPr>
          <a:lstStyle/>
          <a:p>
            <a:r>
              <a:rPr lang="es-ES" sz="4800" b="1" kern="10">
                <a:ln w="9525">
                  <a:solidFill>
                    <a:srgbClr val="000000"/>
                  </a:solidFill>
                  <a:round/>
                  <a:headEnd/>
                  <a:tailEnd/>
                </a:ln>
                <a:solidFill>
                  <a:srgbClr val="FF9900"/>
                </a:solidFill>
                <a:latin typeface="Arial Rounded MT Bold"/>
              </a:rPr>
              <a:t>SINTRA - PORTUGAL</a:t>
            </a:r>
          </a:p>
        </p:txBody>
      </p:sp>
    </p:spTree>
  </p:cSld>
  <p:clrMapOvr>
    <a:masterClrMapping/>
  </p:clrMapOvr>
  <p:transition spd="slow" advTm="4000">
    <p:sndAc>
      <p:stSnd loop="1">
        <p:snd r:embed="rId2" name="Ernesto Cortazar-You changed my life_(16)_3'2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fade">
                                      <p:cBhvr>
                                        <p:cTn id="7" dur="2000"/>
                                        <p:tgtEl>
                                          <p:spTgt spid="2053"/>
                                        </p:tgtEl>
                                      </p:cBhvr>
                                    </p:animEffect>
                                  </p:childTnLst>
                                </p:cTn>
                              </p:par>
                            </p:childTnLst>
                          </p:cTn>
                        </p:par>
                        <p:par>
                          <p:cTn id="8" fill="hold">
                            <p:stCondLst>
                              <p:cond delay="2000"/>
                            </p:stCondLst>
                            <p:childTnLst>
                              <p:par>
                                <p:cTn id="9" presetID="55" presetClass="entr" presetSubtype="0" fill="hold" grpId="0" nodeType="afterEffect">
                                  <p:stCondLst>
                                    <p:cond delay="0"/>
                                  </p:stCondLst>
                                  <p:childTnLst>
                                    <p:set>
                                      <p:cBhvr>
                                        <p:cTn id="10" dur="1" fill="hold">
                                          <p:stCondLst>
                                            <p:cond delay="0"/>
                                          </p:stCondLst>
                                        </p:cTn>
                                        <p:tgtEl>
                                          <p:spTgt spid="2054"/>
                                        </p:tgtEl>
                                        <p:attrNameLst>
                                          <p:attrName>style.visibility</p:attrName>
                                        </p:attrNameLst>
                                      </p:cBhvr>
                                      <p:to>
                                        <p:strVal val="visible"/>
                                      </p:to>
                                    </p:set>
                                    <p:anim calcmode="lin" valueType="num">
                                      <p:cBhvr>
                                        <p:cTn id="11" dur="3000" fill="hold"/>
                                        <p:tgtEl>
                                          <p:spTgt spid="2054"/>
                                        </p:tgtEl>
                                        <p:attrNameLst>
                                          <p:attrName>ppt_w</p:attrName>
                                        </p:attrNameLst>
                                      </p:cBhvr>
                                      <p:tavLst>
                                        <p:tav tm="0">
                                          <p:val>
                                            <p:strVal val="#ppt_w*0.70"/>
                                          </p:val>
                                        </p:tav>
                                        <p:tav tm="100000">
                                          <p:val>
                                            <p:strVal val="#ppt_w"/>
                                          </p:val>
                                        </p:tav>
                                      </p:tavLst>
                                    </p:anim>
                                    <p:anim calcmode="lin" valueType="num">
                                      <p:cBhvr>
                                        <p:cTn id="12" dur="3000" fill="hold"/>
                                        <p:tgtEl>
                                          <p:spTgt spid="2054"/>
                                        </p:tgtEl>
                                        <p:attrNameLst>
                                          <p:attrName>ppt_h</p:attrName>
                                        </p:attrNameLst>
                                      </p:cBhvr>
                                      <p:tavLst>
                                        <p:tav tm="0">
                                          <p:val>
                                            <p:strVal val="#ppt_h"/>
                                          </p:val>
                                        </p:tav>
                                        <p:tav tm="100000">
                                          <p:val>
                                            <p:strVal val="#ppt_h"/>
                                          </p:val>
                                        </p:tav>
                                      </p:tavLst>
                                    </p:anim>
                                    <p:animEffect transition="in" filter="fade">
                                      <p:cBhvr>
                                        <p:cTn id="13" dur="30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animBg="1"/>
      <p:bldP spid="205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intra, Palácio de Monserrate !!!  (2)"/>
          <p:cNvPicPr>
            <a:picLocks noChangeAspect="1" noChangeArrowheads="1"/>
          </p:cNvPicPr>
          <p:nvPr/>
        </p:nvPicPr>
        <p:blipFill>
          <a:blip r:embed="rId2"/>
          <a:srcRect/>
          <a:stretch>
            <a:fillRect/>
          </a:stretch>
        </p:blipFill>
        <p:spPr bwMode="auto">
          <a:xfrm>
            <a:off x="-541338" y="-531813"/>
            <a:ext cx="10226676" cy="7993063"/>
          </a:xfrm>
          <a:prstGeom prst="rect">
            <a:avLst/>
          </a:prstGeom>
          <a:noFill/>
          <a:ln w="9525">
            <a:solidFill>
              <a:srgbClr val="FFFF00"/>
            </a:solidFill>
            <a:miter lim="800000"/>
            <a:headEnd/>
            <a:tailEnd/>
          </a:ln>
        </p:spPr>
      </p:pic>
      <p:sp>
        <p:nvSpPr>
          <p:cNvPr id="3075" name="Text Box 3"/>
          <p:cNvSpPr txBox="1">
            <a:spLocks noChangeArrowheads="1"/>
          </p:cNvSpPr>
          <p:nvPr/>
        </p:nvSpPr>
        <p:spPr bwMode="auto">
          <a:xfrm>
            <a:off x="179388" y="6165850"/>
            <a:ext cx="8713787" cy="517525"/>
          </a:xfrm>
          <a:prstGeom prst="rect">
            <a:avLst/>
          </a:prstGeom>
          <a:noFill/>
          <a:ln w="9525">
            <a:noFill/>
            <a:miter lim="800000"/>
            <a:headEnd/>
            <a:tailEnd/>
          </a:ln>
        </p:spPr>
        <p:txBody>
          <a:bodyPr>
            <a:spAutoFit/>
          </a:bodyPr>
          <a:lstStyle/>
          <a:p>
            <a:r>
              <a:rPr lang="pt-PT" sz="1400">
                <a:solidFill>
                  <a:srgbClr val="FFCC99"/>
                </a:solidFill>
                <a:latin typeface="Arial Rounded MT Bold" pitchFamily="34" charset="0"/>
              </a:rPr>
              <a:t>El Palacio y Parque de Monserrat es uno de los mejores ejemplos de la arquitectura del período románico en Sintra. El edificio original fue construído en el siglo XVIII e imitó a un castillo medieval.</a:t>
            </a:r>
          </a:p>
        </p:txBody>
      </p:sp>
    </p:spTree>
  </p:cSld>
  <p:clrMapOvr>
    <a:masterClrMapping/>
  </p:clrMapOvr>
  <p:transition spd="slow" advTm="20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intra, Palácio de Monserrate !!!  (4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099" name="Text Box 3"/>
          <p:cNvSpPr txBox="1">
            <a:spLocks noChangeArrowheads="1"/>
          </p:cNvSpPr>
          <p:nvPr/>
        </p:nvSpPr>
        <p:spPr bwMode="auto">
          <a:xfrm>
            <a:off x="323850" y="6092825"/>
            <a:ext cx="8569325" cy="739775"/>
          </a:xfrm>
          <a:prstGeom prst="rect">
            <a:avLst/>
          </a:prstGeom>
          <a:solidFill>
            <a:srgbClr val="808080">
              <a:alpha val="63921"/>
            </a:srgbClr>
          </a:solidFill>
          <a:ln w="9525">
            <a:solidFill>
              <a:srgbClr val="FFFF00"/>
            </a:solidFill>
            <a:prstDash val="dashDot"/>
            <a:miter lim="800000"/>
            <a:headEnd/>
            <a:tailEnd/>
          </a:ln>
        </p:spPr>
        <p:txBody>
          <a:bodyPr>
            <a:spAutoFit/>
          </a:bodyPr>
          <a:lstStyle/>
          <a:p>
            <a:r>
              <a:rPr lang="pt-PT" sz="1400" b="1">
                <a:solidFill>
                  <a:srgbClr val="FFFF00"/>
                </a:solidFill>
              </a:rPr>
              <a:t>La historia de Monserrat se remonta a la época en que Portugal se encontraba bajo el dominio de los Moros. Un caballero mozárabe, que vivía en la colina donde se sitúa actualmente el palacio, entró en conflicto con el alcalde del Castillo de los Moros y, en un duelo entre ambos, murió. </a:t>
            </a:r>
          </a:p>
        </p:txBody>
      </p:sp>
    </p:spTree>
  </p:cSld>
  <p:clrMapOvr>
    <a:masterClrMapping/>
  </p:clrMapOvr>
  <p:transition spd="slow" advTm="26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intra, Palácio de Monserrate !!!  (8)"/>
          <p:cNvPicPr>
            <a:picLocks noChangeAspect="1" noChangeArrowheads="1"/>
          </p:cNvPicPr>
          <p:nvPr/>
        </p:nvPicPr>
        <p:blipFill>
          <a:blip r:embed="rId2"/>
          <a:srcRect/>
          <a:stretch>
            <a:fillRect/>
          </a:stretch>
        </p:blipFill>
        <p:spPr bwMode="auto">
          <a:xfrm>
            <a:off x="-541338" y="-603250"/>
            <a:ext cx="10298113" cy="8064500"/>
          </a:xfrm>
          <a:prstGeom prst="rect">
            <a:avLst/>
          </a:prstGeom>
          <a:noFill/>
          <a:ln w="9525">
            <a:noFill/>
            <a:miter lim="800000"/>
            <a:headEnd/>
            <a:tailEnd/>
          </a:ln>
        </p:spPr>
      </p:pic>
      <p:sp>
        <p:nvSpPr>
          <p:cNvPr id="5123" name="Rectangle 5"/>
          <p:cNvSpPr>
            <a:spLocks noChangeArrowheads="1"/>
          </p:cNvSpPr>
          <p:nvPr/>
        </p:nvSpPr>
        <p:spPr bwMode="auto">
          <a:xfrm>
            <a:off x="1116013" y="6092825"/>
            <a:ext cx="6624637" cy="527050"/>
          </a:xfrm>
          <a:prstGeom prst="rect">
            <a:avLst/>
          </a:prstGeom>
          <a:noFill/>
          <a:ln w="9525">
            <a:solidFill>
              <a:srgbClr val="FFFF00"/>
            </a:solidFill>
            <a:prstDash val="dashDot"/>
            <a:miter lim="800000"/>
            <a:headEnd/>
            <a:tailEnd/>
          </a:ln>
        </p:spPr>
        <p:txBody>
          <a:bodyPr>
            <a:spAutoFit/>
          </a:bodyPr>
          <a:lstStyle/>
          <a:p>
            <a:r>
              <a:rPr lang="pt-PT" sz="1400" b="1">
                <a:solidFill>
                  <a:srgbClr val="FFFF00"/>
                </a:solidFill>
              </a:rPr>
              <a:t>Fue sepultado por sus colegas cristianos en la colina y posteriormente, </a:t>
            </a:r>
            <a:br>
              <a:rPr lang="pt-PT" sz="1400" b="1">
                <a:solidFill>
                  <a:srgbClr val="FFFF00"/>
                </a:solidFill>
              </a:rPr>
            </a:br>
            <a:r>
              <a:rPr lang="pt-PT" sz="1400" b="1">
                <a:solidFill>
                  <a:srgbClr val="FFFF00"/>
                </a:solidFill>
              </a:rPr>
              <a:t>su sepultura fue venerada como un mártir.</a:t>
            </a:r>
          </a:p>
        </p:txBody>
      </p:sp>
    </p:spTree>
  </p:cSld>
  <p:clrMapOvr>
    <a:masterClrMapping/>
  </p:clrMapOvr>
  <p:transition spd="slow" advTm="14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intra, Palácio de Monserrate !!!  (1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147" name="Text Box 4"/>
          <p:cNvSpPr txBox="1">
            <a:spLocks noChangeArrowheads="1"/>
          </p:cNvSpPr>
          <p:nvPr/>
        </p:nvSpPr>
        <p:spPr bwMode="auto">
          <a:xfrm>
            <a:off x="900113" y="6021388"/>
            <a:ext cx="7416800" cy="831850"/>
          </a:xfrm>
          <a:prstGeom prst="rect">
            <a:avLst/>
          </a:prstGeom>
          <a:solidFill>
            <a:srgbClr val="808080">
              <a:alpha val="56078"/>
            </a:srgbClr>
          </a:solidFill>
          <a:ln w="9525">
            <a:solidFill>
              <a:srgbClr val="FFFF00"/>
            </a:solidFill>
            <a:prstDash val="dashDot"/>
            <a:miter lim="800000"/>
            <a:headEnd/>
            <a:tailEnd/>
          </a:ln>
        </p:spPr>
        <p:txBody>
          <a:bodyPr>
            <a:spAutoFit/>
          </a:bodyPr>
          <a:lstStyle/>
          <a:p>
            <a:r>
              <a:rPr lang="pt-PT" sz="1200" b="1">
                <a:solidFill>
                  <a:srgbClr val="FFFF00"/>
                </a:solidFill>
              </a:rPr>
              <a:t>En 1540, </a:t>
            </a:r>
            <a:r>
              <a:rPr lang="es-AR" sz="1200" b="1">
                <a:solidFill>
                  <a:srgbClr val="FFFF00"/>
                </a:solidFill>
              </a:rPr>
              <a:t>ya existiendo la Quinta Bela Vista que pertenecía al Hospital de Todos los Santos en Lisboa, un monje, después de una peregrinación a la ermita Benedictina de Montserrat en Cataluña, mandó a erigir una capilla en invocación a la santa (de ahí el nombre actual del parque), en el lugar de la tumba del caballero mozárabe.</a:t>
            </a:r>
            <a:endParaRPr lang="pt-PT" sz="1200" b="1">
              <a:solidFill>
                <a:srgbClr val="FFFF00"/>
              </a:solidFill>
            </a:endParaRPr>
          </a:p>
        </p:txBody>
      </p:sp>
    </p:spTree>
  </p:cSld>
  <p:clrMapOvr>
    <a:masterClrMapping/>
  </p:clrMapOvr>
  <p:transition spd="slow" advTm="32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Sintra, Palácio de Monserrate !!!  (16)"/>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7171" name="Text Box 3"/>
          <p:cNvSpPr txBox="1">
            <a:spLocks noChangeArrowheads="1"/>
          </p:cNvSpPr>
          <p:nvPr/>
        </p:nvSpPr>
        <p:spPr bwMode="auto">
          <a:xfrm>
            <a:off x="971550" y="6092825"/>
            <a:ext cx="7272338" cy="739775"/>
          </a:xfrm>
          <a:prstGeom prst="rect">
            <a:avLst/>
          </a:prstGeom>
          <a:noFill/>
          <a:ln w="9525">
            <a:solidFill>
              <a:srgbClr val="FFFF00"/>
            </a:solidFill>
            <a:prstDash val="dashDot"/>
            <a:miter lim="800000"/>
            <a:headEnd/>
            <a:tailEnd/>
          </a:ln>
        </p:spPr>
        <p:txBody>
          <a:bodyPr>
            <a:spAutoFit/>
          </a:bodyPr>
          <a:lstStyle/>
          <a:p>
            <a:r>
              <a:rPr lang="es-AR" sz="1400" b="1">
                <a:solidFill>
                  <a:srgbClr val="FFFF00"/>
                </a:solidFill>
              </a:rPr>
              <a:t>En el siglo XVII, el hospital agregó Montserrat a la familia Castro y Mello radicada en Goa. En 1718 la familia compró la propiedad y Monserrat es incorporada a la primogenitura de D. Caetano de Mello y Castro, Vice-Rey de la India.</a:t>
            </a:r>
            <a:endParaRPr lang="pt-PT" sz="1400" b="1">
              <a:solidFill>
                <a:srgbClr val="FFFF00"/>
              </a:solidFill>
            </a:endParaRPr>
          </a:p>
        </p:txBody>
      </p:sp>
    </p:spTree>
  </p:cSld>
  <p:clrMapOvr>
    <a:masterClrMapping/>
  </p:clrMapOvr>
  <p:transition spd="slow" advTm="20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Sintra, Palácio de Monserrate !!!  (2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8195" name="Text Box 3"/>
          <p:cNvSpPr txBox="1">
            <a:spLocks noChangeArrowheads="1"/>
          </p:cNvSpPr>
          <p:nvPr/>
        </p:nvSpPr>
        <p:spPr bwMode="auto">
          <a:xfrm>
            <a:off x="900113" y="6021388"/>
            <a:ext cx="7343775" cy="831850"/>
          </a:xfrm>
          <a:prstGeom prst="rect">
            <a:avLst/>
          </a:prstGeom>
          <a:solidFill>
            <a:srgbClr val="808080">
              <a:alpha val="61960"/>
            </a:srgbClr>
          </a:solidFill>
          <a:ln w="9525">
            <a:solidFill>
              <a:srgbClr val="FFFF00"/>
            </a:solidFill>
            <a:prstDash val="dashDot"/>
            <a:miter lim="800000"/>
            <a:headEnd/>
            <a:tailEnd/>
          </a:ln>
        </p:spPr>
        <p:txBody>
          <a:bodyPr>
            <a:spAutoFit/>
          </a:bodyPr>
          <a:lstStyle/>
          <a:p>
            <a:r>
              <a:rPr lang="es-AR" sz="1200" b="1">
                <a:solidFill>
                  <a:srgbClr val="FFFF00"/>
                </a:solidFill>
              </a:rPr>
              <a:t>El terremoto de 1755 causó graves daños a la propiedad y su condición empeoró progresivamente hasta el final del siglo. En 1790, D. Francisco Javier de Castro Mello arrendó la propiedad a DeVisme Gerard, quien construyó el primer palacio de estilo neo-gótico, sobre las ruinas de la antigua capilla y las viviendas existentes en la colina.</a:t>
            </a:r>
            <a:endParaRPr lang="pt-PT" sz="1200" b="1">
              <a:solidFill>
                <a:srgbClr val="FFFF00"/>
              </a:solidFill>
            </a:endParaRPr>
          </a:p>
        </p:txBody>
      </p:sp>
    </p:spTree>
  </p:cSld>
  <p:clrMapOvr>
    <a:masterClrMapping/>
  </p:clrMapOvr>
  <p:transition spd="slow" advTm="28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Sintra, Palácio de Monserrate !!!  (46)"/>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9219" name="Text Box 3"/>
          <p:cNvSpPr txBox="1">
            <a:spLocks noChangeArrowheads="1"/>
          </p:cNvSpPr>
          <p:nvPr/>
        </p:nvSpPr>
        <p:spPr bwMode="auto">
          <a:xfrm>
            <a:off x="827088" y="6091238"/>
            <a:ext cx="7489825" cy="739775"/>
          </a:xfrm>
          <a:prstGeom prst="rect">
            <a:avLst/>
          </a:prstGeom>
          <a:solidFill>
            <a:srgbClr val="808080">
              <a:alpha val="61960"/>
            </a:srgbClr>
          </a:solidFill>
          <a:ln w="9525">
            <a:solidFill>
              <a:srgbClr val="FFFF00"/>
            </a:solidFill>
            <a:prstDash val="dashDot"/>
            <a:miter lim="800000"/>
            <a:headEnd/>
            <a:tailEnd/>
          </a:ln>
        </p:spPr>
        <p:txBody>
          <a:bodyPr>
            <a:spAutoFit/>
          </a:bodyPr>
          <a:lstStyle/>
          <a:p>
            <a:r>
              <a:rPr lang="es-AR" sz="1400" b="1">
                <a:solidFill>
                  <a:srgbClr val="FFFF00"/>
                </a:solidFill>
              </a:rPr>
              <a:t>La capilla fue vuelta a erigir en otro lugar de la quinta. Más tarde, esta réplica fue parcialmente destruida con el fin de parecerse a las ruinas y sitios abandonados, que fueron muy apreciadas por la imaginería romántica del siglo XIX.</a:t>
            </a:r>
            <a:endParaRPr lang="pt-PT" sz="1400" b="1">
              <a:solidFill>
                <a:srgbClr val="FFFF00"/>
              </a:solidFill>
            </a:endParaRPr>
          </a:p>
        </p:txBody>
      </p:sp>
    </p:spTree>
  </p:cSld>
  <p:clrMapOvr>
    <a:masterClrMapping/>
  </p:clrMapOvr>
  <p:transition spd="slow" advTm="20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Sintra, Palácio de Monserrate !!!  (4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intra, Palácio de Monserrate !!!  (4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Sintra, Palácio de Monserrate !!!  (2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2291" name="Text Box 3"/>
          <p:cNvSpPr txBox="1">
            <a:spLocks noChangeArrowheads="1"/>
          </p:cNvSpPr>
          <p:nvPr/>
        </p:nvSpPr>
        <p:spPr bwMode="auto">
          <a:xfrm>
            <a:off x="1187450" y="6092825"/>
            <a:ext cx="6913563" cy="739775"/>
          </a:xfrm>
          <a:prstGeom prst="rect">
            <a:avLst/>
          </a:prstGeom>
          <a:solidFill>
            <a:srgbClr val="808080">
              <a:alpha val="50195"/>
            </a:srgbClr>
          </a:solidFill>
          <a:ln w="9525">
            <a:solidFill>
              <a:srgbClr val="FFFF00"/>
            </a:solidFill>
            <a:prstDash val="dashDot"/>
            <a:miter lim="800000"/>
            <a:headEnd/>
            <a:tailEnd/>
          </a:ln>
        </p:spPr>
        <p:txBody>
          <a:bodyPr>
            <a:spAutoFit/>
          </a:bodyPr>
          <a:lstStyle/>
          <a:p>
            <a:r>
              <a:rPr lang="es-AR" sz="1400" b="1">
                <a:solidFill>
                  <a:srgbClr val="FFFF00"/>
                </a:solidFill>
              </a:rPr>
              <a:t>DeVisme permaneció en Montserrat entre 1790 y 1794. Además del palacio, hace varias mejoras a la propiedad, entre otras, hace amurar y poner puertas a la Quinta (que estaba abierta), resultando así más valiosa.</a:t>
            </a:r>
            <a:endParaRPr lang="pt-PT" sz="1400" b="1">
              <a:solidFill>
                <a:srgbClr val="FFFF00"/>
              </a:solidFill>
            </a:endParaRPr>
          </a:p>
        </p:txBody>
      </p:sp>
    </p:spTree>
  </p:cSld>
  <p:clrMapOvr>
    <a:masterClrMapping/>
  </p:clrMapOvr>
  <p:transition spd="slow" advTm="24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Sintra, Palácio de Monserrate !!!  (3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Sintra, Palácio de Monserrate !!!  (3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4339" name="Text Box 3"/>
          <p:cNvSpPr txBox="1">
            <a:spLocks noChangeArrowheads="1"/>
          </p:cNvSpPr>
          <p:nvPr/>
        </p:nvSpPr>
        <p:spPr bwMode="auto">
          <a:xfrm>
            <a:off x="611188" y="6021388"/>
            <a:ext cx="7993062" cy="831850"/>
          </a:xfrm>
          <a:prstGeom prst="rect">
            <a:avLst/>
          </a:prstGeom>
          <a:solidFill>
            <a:srgbClr val="808080">
              <a:alpha val="61960"/>
            </a:srgbClr>
          </a:solidFill>
          <a:ln w="9525">
            <a:solidFill>
              <a:srgbClr val="FFFF00"/>
            </a:solidFill>
            <a:prstDash val="dashDot"/>
            <a:miter lim="800000"/>
            <a:headEnd/>
            <a:tailEnd/>
          </a:ln>
        </p:spPr>
        <p:txBody>
          <a:bodyPr>
            <a:spAutoFit/>
          </a:bodyPr>
          <a:lstStyle/>
          <a:p>
            <a:r>
              <a:rPr lang="es-AR" sz="1200" b="1">
                <a:solidFill>
                  <a:srgbClr val="FFFF00"/>
                </a:solidFill>
              </a:rPr>
              <a:t>DeVisme residió poco tiempo en Montserrat, acabando por subarrendar la propiedad y todas sus mejoras a William Beckford. Éste, un escritor, era el inglés más rico de su tiempo. Usó una pequeña parte de su fortuna, para llevar a cabo algunas obras en el palacio y sus dependencias y crear un jardín paisajístico. En 1799, deja definitivamente el país y Montserrat vuelve a declinar.</a:t>
            </a:r>
            <a:endParaRPr lang="pt-PT" sz="1200" b="1">
              <a:solidFill>
                <a:srgbClr val="FFFF00"/>
              </a:solidFill>
            </a:endParaRPr>
          </a:p>
        </p:txBody>
      </p:sp>
    </p:spTree>
  </p:cSld>
  <p:clrMapOvr>
    <a:masterClrMapping/>
  </p:clrMapOvr>
  <p:transition spd="slow" advTm="36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intra, Palácio de Monserrate !!!  (3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5363" name="Text Box 3"/>
          <p:cNvSpPr txBox="1">
            <a:spLocks noChangeArrowheads="1"/>
          </p:cNvSpPr>
          <p:nvPr/>
        </p:nvSpPr>
        <p:spPr bwMode="auto">
          <a:xfrm>
            <a:off x="107950" y="6021388"/>
            <a:ext cx="8928100" cy="831850"/>
          </a:xfrm>
          <a:prstGeom prst="rect">
            <a:avLst/>
          </a:prstGeom>
          <a:solidFill>
            <a:srgbClr val="808080">
              <a:alpha val="56078"/>
            </a:srgbClr>
          </a:solidFill>
          <a:ln w="9525">
            <a:solidFill>
              <a:srgbClr val="FFFF00"/>
            </a:solidFill>
            <a:prstDash val="dashDot"/>
            <a:miter lim="800000"/>
            <a:headEnd/>
            <a:tailEnd/>
          </a:ln>
        </p:spPr>
        <p:txBody>
          <a:bodyPr>
            <a:spAutoFit/>
          </a:bodyPr>
          <a:lstStyle/>
          <a:p>
            <a:r>
              <a:rPr lang="es-AR" sz="1200" b="1">
                <a:solidFill>
                  <a:srgbClr val="FFFF00"/>
                </a:solidFill>
              </a:rPr>
              <a:t>Finalmente, en 1856, la propiedad es comprada por Francis Cook, otro millonario inglés. Inspirado por el romanticismo, convierte el jardín en un magnífico parque, buscando recrear ambientes de varias partes del mundo, aprovechando las extraordinarias condiciones naturales y las posibilidades escénicas que ofrece. El paisaje construido de esta manera, significó que el parque fuera considerado como uno de los más notables jardines exóticos del mundo.</a:t>
            </a:r>
            <a:endParaRPr lang="pt-PT" sz="1200" b="1">
              <a:solidFill>
                <a:srgbClr val="FFFF00"/>
              </a:solidFill>
            </a:endParaRPr>
          </a:p>
        </p:txBody>
      </p:sp>
    </p:spTree>
  </p:cSld>
  <p:clrMapOvr>
    <a:masterClrMapping/>
  </p:clrMapOvr>
  <p:transition spd="slow" advTm="34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Sintra, Palácio de Monserrate !!!  (32)"/>
          <p:cNvPicPr>
            <a:picLocks noChangeAspect="1" noChangeArrowheads="1"/>
          </p:cNvPicPr>
          <p:nvPr/>
        </p:nvPicPr>
        <p:blipFill>
          <a:blip r:embed="rId2"/>
          <a:srcRect/>
          <a:stretch>
            <a:fillRect/>
          </a:stretch>
        </p:blipFill>
        <p:spPr bwMode="auto">
          <a:xfrm>
            <a:off x="0" y="0"/>
            <a:ext cx="9144000" cy="6858000"/>
          </a:xfrm>
          <a:prstGeom prst="rect">
            <a:avLst/>
          </a:prstGeom>
          <a:solidFill>
            <a:srgbClr val="FFFFFF">
              <a:alpha val="61960"/>
            </a:srgbClr>
          </a:solidFill>
          <a:ln w="9525">
            <a:noFill/>
            <a:miter lim="800000"/>
            <a:headEnd/>
            <a:tailEnd/>
          </a:ln>
        </p:spPr>
      </p:pic>
      <p:sp>
        <p:nvSpPr>
          <p:cNvPr id="16387" name="Text Box 3"/>
          <p:cNvSpPr txBox="1">
            <a:spLocks noChangeArrowheads="1"/>
          </p:cNvSpPr>
          <p:nvPr/>
        </p:nvSpPr>
        <p:spPr bwMode="auto">
          <a:xfrm>
            <a:off x="179388" y="6092825"/>
            <a:ext cx="8785225" cy="739775"/>
          </a:xfrm>
          <a:prstGeom prst="rect">
            <a:avLst/>
          </a:prstGeom>
          <a:solidFill>
            <a:srgbClr val="808080">
              <a:alpha val="56078"/>
            </a:srgbClr>
          </a:solidFill>
          <a:ln w="9525">
            <a:solidFill>
              <a:srgbClr val="FFFF00"/>
            </a:solidFill>
            <a:prstDash val="dashDot"/>
            <a:miter lim="800000"/>
            <a:headEnd/>
            <a:tailEnd/>
          </a:ln>
        </p:spPr>
        <p:txBody>
          <a:bodyPr>
            <a:spAutoFit/>
          </a:bodyPr>
          <a:lstStyle/>
          <a:p>
            <a:r>
              <a:rPr lang="es-AR" sz="1400" b="1">
                <a:solidFill>
                  <a:srgbClr val="FFFF00"/>
                </a:solidFill>
              </a:rPr>
              <a:t>De acuerdo con un proyecto que todavía existe hoy, reafirma que la arquitectura de característica inglesa que DeVisme atribuyera al edificio a finales del siglo XVIII, que Beckford confirmara y que Francis Cook acentuara, se acrecentaron los estilos gótico, indianos y moriscos.</a:t>
            </a:r>
            <a:endParaRPr lang="pt-PT" sz="1400" b="1">
              <a:solidFill>
                <a:srgbClr val="FFFF00"/>
              </a:solidFill>
            </a:endParaRPr>
          </a:p>
        </p:txBody>
      </p:sp>
    </p:spTree>
  </p:cSld>
  <p:clrMapOvr>
    <a:masterClrMapping/>
  </p:clrMapOvr>
  <p:transition spd="slow" advTm="24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Sintra, Palácio de Monserrate-Janelas !!!  (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7411" name="Text Box 3"/>
          <p:cNvSpPr txBox="1">
            <a:spLocks noChangeArrowheads="1"/>
          </p:cNvSpPr>
          <p:nvPr/>
        </p:nvSpPr>
        <p:spPr bwMode="auto">
          <a:xfrm>
            <a:off x="1042988" y="6308725"/>
            <a:ext cx="6985000" cy="527050"/>
          </a:xfrm>
          <a:prstGeom prst="rect">
            <a:avLst/>
          </a:prstGeom>
          <a:solidFill>
            <a:srgbClr val="808080">
              <a:alpha val="63921"/>
            </a:srgbClr>
          </a:solidFill>
          <a:ln w="9525">
            <a:solidFill>
              <a:srgbClr val="FFFF00"/>
            </a:solidFill>
            <a:prstDash val="dashDot"/>
            <a:miter lim="800000"/>
            <a:headEnd/>
            <a:tailEnd/>
          </a:ln>
        </p:spPr>
        <p:txBody>
          <a:bodyPr>
            <a:spAutoFit/>
          </a:bodyPr>
          <a:lstStyle/>
          <a:p>
            <a:r>
              <a:rPr lang="es-AR" sz="1400" b="1">
                <a:solidFill>
                  <a:srgbClr val="FFFF00"/>
                </a:solidFill>
              </a:rPr>
              <a:t>El Palacio fue embellecido en la fachada con columnas de mármol, </a:t>
            </a:r>
            <a:br>
              <a:rPr lang="es-AR" sz="1400" b="1">
                <a:solidFill>
                  <a:srgbClr val="FFFF00"/>
                </a:solidFill>
              </a:rPr>
            </a:br>
            <a:r>
              <a:rPr lang="es-AR" sz="1400" b="1">
                <a:solidFill>
                  <a:srgbClr val="FFFF00"/>
                </a:solidFill>
              </a:rPr>
              <a:t>relieves con múltiples ventanas y graciosas cúpulas, en estilos gótico y árabe.</a:t>
            </a:r>
            <a:endParaRPr lang="pt-PT" sz="1400" b="1">
              <a:solidFill>
                <a:srgbClr val="FFFF00"/>
              </a:solidFill>
            </a:endParaRPr>
          </a:p>
        </p:txBody>
      </p:sp>
    </p:spTree>
  </p:cSld>
  <p:clrMapOvr>
    <a:masterClrMapping/>
  </p:clrMapOvr>
  <p:transition spd="slow" advTm="18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Sintra, Palácio de Monserrate-Janelas !!!  (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8435" name="Text Box 3"/>
          <p:cNvSpPr txBox="1">
            <a:spLocks noChangeArrowheads="1"/>
          </p:cNvSpPr>
          <p:nvPr/>
        </p:nvSpPr>
        <p:spPr bwMode="auto">
          <a:xfrm>
            <a:off x="3059113" y="6524625"/>
            <a:ext cx="2736850" cy="314325"/>
          </a:xfrm>
          <a:prstGeom prst="rect">
            <a:avLst/>
          </a:prstGeom>
          <a:solidFill>
            <a:srgbClr val="808080">
              <a:alpha val="54117"/>
            </a:srgbClr>
          </a:solidFill>
          <a:ln w="9525">
            <a:solidFill>
              <a:srgbClr val="FFFF00"/>
            </a:solidFill>
            <a:prstDash val="dashDot"/>
            <a:miter lim="800000"/>
            <a:headEnd/>
            <a:tailEnd/>
          </a:ln>
        </p:spPr>
        <p:txBody>
          <a:bodyPr>
            <a:spAutoFit/>
          </a:bodyPr>
          <a:lstStyle/>
          <a:p>
            <a:r>
              <a:rPr lang="pt-PT" sz="1400" b="1">
                <a:solidFill>
                  <a:srgbClr val="FFFF00"/>
                </a:solidFill>
              </a:rPr>
              <a:t>Detalles de las ventanas</a:t>
            </a:r>
          </a:p>
        </p:txBody>
      </p:sp>
    </p:spTree>
  </p:cSld>
  <p:clrMapOvr>
    <a:masterClrMapping/>
  </p:clrMapOvr>
  <p:transition spd="slow" advTm="5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Sintra, Palácio de Monserrate-Janelas  !!!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intra, Palácio de Monserrate !!!  (47)"/>
          <p:cNvPicPr>
            <a:picLocks noChangeAspect="1" noChangeArrowheads="1"/>
          </p:cNvPicPr>
          <p:nvPr/>
        </p:nvPicPr>
        <p:blipFill>
          <a:blip r:embed="rId2"/>
          <a:srcRect/>
          <a:stretch>
            <a:fillRect/>
          </a:stretch>
        </p:blipFill>
        <p:spPr bwMode="auto">
          <a:xfrm>
            <a:off x="-1524000" y="-647700"/>
            <a:ext cx="12192000" cy="81534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Sintra, Palácio de Monserrate-Janelas !!!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Sintra, Palácio de Monserrate !!!  (26"/>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Sintra, Palácio de Monserrate !!!  (3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Sintra, Palácio de Monserrate !!!  (2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Sintra, Palácio de Monserrate !!!  (1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5603" name="Text Box 3"/>
          <p:cNvSpPr txBox="1">
            <a:spLocks noChangeArrowheads="1"/>
          </p:cNvSpPr>
          <p:nvPr/>
        </p:nvSpPr>
        <p:spPr bwMode="auto">
          <a:xfrm>
            <a:off x="827088" y="6308725"/>
            <a:ext cx="7489825" cy="527050"/>
          </a:xfrm>
          <a:prstGeom prst="rect">
            <a:avLst/>
          </a:prstGeom>
          <a:solidFill>
            <a:srgbClr val="808080">
              <a:alpha val="61960"/>
            </a:srgbClr>
          </a:solidFill>
          <a:ln w="9525">
            <a:solidFill>
              <a:srgbClr val="FFFF00"/>
            </a:solidFill>
            <a:prstDash val="dashDot"/>
            <a:miter lim="800000"/>
            <a:headEnd/>
            <a:tailEnd/>
          </a:ln>
        </p:spPr>
        <p:txBody>
          <a:bodyPr>
            <a:spAutoFit/>
          </a:bodyPr>
          <a:lstStyle/>
          <a:p>
            <a:r>
              <a:rPr lang="es-AR" sz="1400" b="1">
                <a:solidFill>
                  <a:srgbClr val="FFFF00"/>
                </a:solidFill>
              </a:rPr>
              <a:t>El contorno de los arcos, los aleros bastante avanzados, los cuatro pequeños minaretes que corona el cuerpo central y el techo de bulbo, son de estilo hindú.</a:t>
            </a:r>
            <a:endParaRPr lang="pt-PT" sz="1400" b="1">
              <a:solidFill>
                <a:srgbClr val="FFFF00"/>
              </a:solidFill>
            </a:endParaRPr>
          </a:p>
        </p:txBody>
      </p:sp>
    </p:spTree>
  </p:cSld>
  <p:clrMapOvr>
    <a:masterClrMapping/>
  </p:clrMapOvr>
  <p:transition spd="slow" advTm="18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Sintra, Palácio de Monserrate-Arcos !!!"/>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Sintra, Palácio de Monserrate-Arcos !!!  (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Sintra, Palácio de Monserrate !!!  (4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Sintra, Palácio de Monserrate !!!  (3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Sintra, Palácio de Monserrate-Portas !!!  (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Sintra, Palácio de Monserrate-Portas !!!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Sintra, Palácio de Monserrate-Portas !!!"/>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Sintra, Palácio de Monserrate-Arcos !!!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Sintra, Palácio de Monserrate !!!  (2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Sintra, Palácio de Monserrate !!!  (2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Sintra, Palácio de Monserrate, Interior !!!"/>
          <p:cNvPicPr>
            <a:picLocks noChangeAspect="1" noChangeArrowheads="1"/>
          </p:cNvPicPr>
          <p:nvPr/>
        </p:nvPicPr>
        <p:blipFill>
          <a:blip r:embed="rId2"/>
          <a:srcRect/>
          <a:stretch>
            <a:fillRect/>
          </a:stretch>
        </p:blipFill>
        <p:spPr bwMode="auto">
          <a:xfrm>
            <a:off x="0" y="0"/>
            <a:ext cx="9144000" cy="6858000"/>
          </a:xfrm>
          <a:prstGeom prst="rect">
            <a:avLst/>
          </a:prstGeom>
          <a:solidFill>
            <a:srgbClr val="FF6699"/>
          </a:solidFill>
          <a:ln w="9525">
            <a:noFill/>
            <a:miter lim="800000"/>
            <a:headEnd/>
            <a:tailEnd/>
          </a:ln>
        </p:spPr>
      </p:pic>
      <p:sp>
        <p:nvSpPr>
          <p:cNvPr id="36867" name="Text Box 3"/>
          <p:cNvSpPr txBox="1">
            <a:spLocks noChangeArrowheads="1"/>
          </p:cNvSpPr>
          <p:nvPr/>
        </p:nvSpPr>
        <p:spPr bwMode="auto">
          <a:xfrm>
            <a:off x="2916238" y="6524625"/>
            <a:ext cx="3240087" cy="314325"/>
          </a:xfrm>
          <a:prstGeom prst="rect">
            <a:avLst/>
          </a:prstGeom>
          <a:solidFill>
            <a:srgbClr val="808080">
              <a:alpha val="61960"/>
            </a:srgbClr>
          </a:solidFill>
          <a:ln w="9525">
            <a:solidFill>
              <a:srgbClr val="FFFF00"/>
            </a:solidFill>
            <a:prstDash val="dashDot"/>
            <a:miter lim="800000"/>
            <a:headEnd/>
            <a:tailEnd/>
          </a:ln>
        </p:spPr>
        <p:txBody>
          <a:bodyPr>
            <a:spAutoFit/>
          </a:bodyPr>
          <a:lstStyle/>
          <a:p>
            <a:r>
              <a:rPr lang="pt-PT" sz="1400" b="1">
                <a:solidFill>
                  <a:srgbClr val="FFFF00"/>
                </a:solidFill>
              </a:rPr>
              <a:t>Un pasillo del interior del Palacio</a:t>
            </a:r>
          </a:p>
        </p:txBody>
      </p:sp>
    </p:spTree>
  </p:cSld>
  <p:clrMapOvr>
    <a:masterClrMapping/>
  </p:clrMapOvr>
  <p:transition spd="slow" advTm="8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descr="Sintra, Palácio de Monserrate-Interior !!!  (3)"/>
          <p:cNvPicPr>
            <a:picLocks noChangeAspect="1" noChangeArrowheads="1"/>
          </p:cNvPicPr>
          <p:nvPr/>
        </p:nvPicPr>
        <p:blipFill>
          <a:blip r:embed="rId2"/>
          <a:srcRect/>
          <a:stretch>
            <a:fillRect/>
          </a:stretch>
        </p:blipFill>
        <p:spPr bwMode="auto">
          <a:xfrm>
            <a:off x="0" y="0"/>
            <a:ext cx="4572000" cy="3429000"/>
          </a:xfrm>
          <a:prstGeom prst="rect">
            <a:avLst/>
          </a:prstGeom>
          <a:noFill/>
          <a:ln w="63500">
            <a:solidFill>
              <a:srgbClr val="FF9900"/>
            </a:solidFill>
            <a:miter lim="800000"/>
            <a:headEnd/>
            <a:tailEnd/>
          </a:ln>
        </p:spPr>
      </p:pic>
      <p:pic>
        <p:nvPicPr>
          <p:cNvPr id="37891" name="Picture 4" descr="Sintra, Palácio de Monserrate- Interior !!!"/>
          <p:cNvPicPr>
            <a:picLocks noChangeAspect="1" noChangeArrowheads="1"/>
          </p:cNvPicPr>
          <p:nvPr/>
        </p:nvPicPr>
        <p:blipFill>
          <a:blip r:embed="rId3"/>
          <a:srcRect/>
          <a:stretch>
            <a:fillRect/>
          </a:stretch>
        </p:blipFill>
        <p:spPr bwMode="auto">
          <a:xfrm>
            <a:off x="4572000" y="0"/>
            <a:ext cx="4572000" cy="3429000"/>
          </a:xfrm>
          <a:prstGeom prst="rect">
            <a:avLst/>
          </a:prstGeom>
          <a:noFill/>
          <a:ln w="63500">
            <a:solidFill>
              <a:srgbClr val="FF9900"/>
            </a:solidFill>
            <a:miter lim="800000"/>
            <a:headEnd/>
            <a:tailEnd/>
          </a:ln>
        </p:spPr>
      </p:pic>
      <p:pic>
        <p:nvPicPr>
          <p:cNvPr id="37892" name="Picture 5" descr="Sintra, Palácio de Monserrate-Interior !!!  (4)"/>
          <p:cNvPicPr>
            <a:picLocks noChangeAspect="1" noChangeArrowheads="1"/>
          </p:cNvPicPr>
          <p:nvPr/>
        </p:nvPicPr>
        <p:blipFill>
          <a:blip r:embed="rId4"/>
          <a:srcRect/>
          <a:stretch>
            <a:fillRect/>
          </a:stretch>
        </p:blipFill>
        <p:spPr bwMode="auto">
          <a:xfrm>
            <a:off x="0" y="3429000"/>
            <a:ext cx="4572000" cy="3429000"/>
          </a:xfrm>
          <a:prstGeom prst="rect">
            <a:avLst/>
          </a:prstGeom>
          <a:solidFill>
            <a:srgbClr val="808080">
              <a:alpha val="61960"/>
            </a:srgbClr>
          </a:solidFill>
          <a:ln w="63500">
            <a:solidFill>
              <a:srgbClr val="FF9900"/>
            </a:solidFill>
            <a:miter lim="800000"/>
            <a:headEnd/>
            <a:tailEnd/>
          </a:ln>
        </p:spPr>
      </p:pic>
      <p:pic>
        <p:nvPicPr>
          <p:cNvPr id="37893" name="Picture 6" descr="Sintra, Palácio de Monserrate-Interior !!!  (6)"/>
          <p:cNvPicPr>
            <a:picLocks noChangeAspect="1" noChangeArrowheads="1"/>
          </p:cNvPicPr>
          <p:nvPr/>
        </p:nvPicPr>
        <p:blipFill>
          <a:blip r:embed="rId5"/>
          <a:srcRect/>
          <a:stretch>
            <a:fillRect/>
          </a:stretch>
        </p:blipFill>
        <p:spPr bwMode="auto">
          <a:xfrm>
            <a:off x="4572000" y="3429000"/>
            <a:ext cx="4572000" cy="3429000"/>
          </a:xfrm>
          <a:prstGeom prst="rect">
            <a:avLst/>
          </a:prstGeom>
          <a:noFill/>
          <a:ln w="63500">
            <a:solidFill>
              <a:srgbClr val="FF9900"/>
            </a:solidFill>
            <a:miter lim="800000"/>
            <a:headEnd/>
            <a:tailEnd/>
          </a:ln>
        </p:spPr>
      </p:pic>
      <p:sp>
        <p:nvSpPr>
          <p:cNvPr id="37894" name="Text Box 7"/>
          <p:cNvSpPr txBox="1">
            <a:spLocks noChangeArrowheads="1"/>
          </p:cNvSpPr>
          <p:nvPr/>
        </p:nvSpPr>
        <p:spPr bwMode="auto">
          <a:xfrm>
            <a:off x="684213" y="6524625"/>
            <a:ext cx="7775575" cy="314325"/>
          </a:xfrm>
          <a:prstGeom prst="rect">
            <a:avLst/>
          </a:prstGeom>
          <a:solidFill>
            <a:srgbClr val="808080">
              <a:alpha val="65881"/>
            </a:srgbClr>
          </a:solidFill>
          <a:ln w="9525">
            <a:solidFill>
              <a:srgbClr val="FFFF00"/>
            </a:solidFill>
            <a:prstDash val="dashDot"/>
            <a:miter lim="800000"/>
            <a:headEnd/>
            <a:tailEnd/>
          </a:ln>
        </p:spPr>
        <p:txBody>
          <a:bodyPr>
            <a:spAutoFit/>
          </a:bodyPr>
          <a:lstStyle/>
          <a:p>
            <a:r>
              <a:rPr lang="pt-PT" sz="1400" b="1">
                <a:solidFill>
                  <a:srgbClr val="FFFF00"/>
                </a:solidFill>
              </a:rPr>
              <a:t>En el techo de los pasillos, una impresionante sucesión de láminas en piedra encajadas.</a:t>
            </a:r>
          </a:p>
        </p:txBody>
      </p:sp>
    </p:spTree>
  </p:cSld>
  <p:clrMapOvr>
    <a:masterClrMapping/>
  </p:clrMapOvr>
  <p:transition spd="slow" advTm="14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Sintra, Palácio de Monserrate-Interior !!!"/>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8915" name="Text Box 3"/>
          <p:cNvSpPr txBox="1">
            <a:spLocks noChangeArrowheads="1"/>
          </p:cNvSpPr>
          <p:nvPr/>
        </p:nvSpPr>
        <p:spPr bwMode="auto">
          <a:xfrm>
            <a:off x="2700338" y="6524625"/>
            <a:ext cx="4032250" cy="314325"/>
          </a:xfrm>
          <a:prstGeom prst="rect">
            <a:avLst/>
          </a:prstGeom>
          <a:solidFill>
            <a:srgbClr val="808080">
              <a:alpha val="54117"/>
            </a:srgbClr>
          </a:solidFill>
          <a:ln w="9525">
            <a:solidFill>
              <a:srgbClr val="FFFF00"/>
            </a:solidFill>
            <a:prstDash val="dashDot"/>
            <a:miter lim="800000"/>
            <a:headEnd/>
            <a:tailEnd/>
          </a:ln>
        </p:spPr>
        <p:txBody>
          <a:bodyPr>
            <a:spAutoFit/>
          </a:bodyPr>
          <a:lstStyle/>
          <a:p>
            <a:r>
              <a:rPr lang="pt-PT" sz="1400" b="1">
                <a:solidFill>
                  <a:srgbClr val="FFFF00"/>
                </a:solidFill>
              </a:rPr>
              <a:t>El atrio interior, con una fuente en el centro.</a:t>
            </a:r>
          </a:p>
        </p:txBody>
      </p:sp>
    </p:spTree>
  </p:cSld>
  <p:clrMapOvr>
    <a:masterClrMapping/>
  </p:clrMapOvr>
  <p:transition spd="slow" advTm="10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Sintra, Palácio de Monserrate-Átrio Interior !!!"/>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9939" name="Text Box 3"/>
          <p:cNvSpPr txBox="1">
            <a:spLocks noChangeArrowheads="1"/>
          </p:cNvSpPr>
          <p:nvPr/>
        </p:nvSpPr>
        <p:spPr bwMode="auto">
          <a:xfrm>
            <a:off x="3708400" y="6524625"/>
            <a:ext cx="2376488" cy="314325"/>
          </a:xfrm>
          <a:prstGeom prst="rect">
            <a:avLst/>
          </a:prstGeom>
          <a:solidFill>
            <a:srgbClr val="808080">
              <a:alpha val="54117"/>
            </a:srgbClr>
          </a:solidFill>
          <a:ln w="9525">
            <a:solidFill>
              <a:srgbClr val="FFFF00"/>
            </a:solidFill>
            <a:prstDash val="dashDot"/>
            <a:miter lim="800000"/>
            <a:headEnd/>
            <a:tailEnd/>
          </a:ln>
        </p:spPr>
        <p:txBody>
          <a:bodyPr>
            <a:spAutoFit/>
          </a:bodyPr>
          <a:lstStyle/>
          <a:p>
            <a:r>
              <a:rPr lang="pt-PT" sz="1400" b="1">
                <a:solidFill>
                  <a:srgbClr val="FFFF00"/>
                </a:solidFill>
              </a:rPr>
              <a:t>El atrio visto desde arriba</a:t>
            </a:r>
          </a:p>
        </p:txBody>
      </p:sp>
    </p:spTree>
  </p:cSld>
  <p:clrMapOvr>
    <a:masterClrMapping/>
  </p:clrMapOvr>
  <p:transition spd="slow" advTm="10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Sintra, Palácio de Monserrate-Interior !!!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0963" name="Text Box 3"/>
          <p:cNvSpPr txBox="1">
            <a:spLocks noChangeArrowheads="1"/>
          </p:cNvSpPr>
          <p:nvPr/>
        </p:nvSpPr>
        <p:spPr bwMode="auto">
          <a:xfrm>
            <a:off x="1692275" y="6524625"/>
            <a:ext cx="5832475" cy="314325"/>
          </a:xfrm>
          <a:prstGeom prst="rect">
            <a:avLst/>
          </a:prstGeom>
          <a:solidFill>
            <a:srgbClr val="808080">
              <a:alpha val="54117"/>
            </a:srgbClr>
          </a:solidFill>
          <a:ln w="9525">
            <a:solidFill>
              <a:srgbClr val="FFFF00"/>
            </a:solidFill>
            <a:prstDash val="dashDot"/>
            <a:miter lim="800000"/>
            <a:headEnd/>
            <a:tailEnd/>
          </a:ln>
        </p:spPr>
        <p:txBody>
          <a:bodyPr>
            <a:spAutoFit/>
          </a:bodyPr>
          <a:lstStyle/>
          <a:p>
            <a:pPr algn="l"/>
            <a:r>
              <a:rPr lang="pt-PT" sz="1400" b="1">
                <a:solidFill>
                  <a:srgbClr val="FFFF00"/>
                </a:solidFill>
              </a:rPr>
              <a:t>El techo del atrio interior y los balcones de los pisos superiores.</a:t>
            </a:r>
          </a:p>
        </p:txBody>
      </p:sp>
    </p:spTree>
  </p:cSld>
  <p:clrMapOvr>
    <a:masterClrMapping/>
  </p:clrMapOvr>
  <p:transition spd="slow" advTm="10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Sintra, Palácio de Monserrate-Interior !!!  (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1987" name="Text Box 3"/>
          <p:cNvSpPr txBox="1">
            <a:spLocks noChangeArrowheads="1"/>
          </p:cNvSpPr>
          <p:nvPr/>
        </p:nvSpPr>
        <p:spPr bwMode="auto">
          <a:xfrm>
            <a:off x="1116013" y="6308725"/>
            <a:ext cx="6985000" cy="527050"/>
          </a:xfrm>
          <a:prstGeom prst="rect">
            <a:avLst/>
          </a:prstGeom>
          <a:solidFill>
            <a:srgbClr val="808080">
              <a:alpha val="61960"/>
            </a:srgbClr>
          </a:solidFill>
          <a:ln w="9525">
            <a:solidFill>
              <a:srgbClr val="FFFF00"/>
            </a:solidFill>
            <a:prstDash val="dashDot"/>
            <a:miter lim="800000"/>
            <a:headEnd/>
            <a:tailEnd/>
          </a:ln>
        </p:spPr>
        <p:txBody>
          <a:bodyPr>
            <a:spAutoFit/>
          </a:bodyPr>
          <a:lstStyle/>
          <a:p>
            <a:r>
              <a:rPr lang="es-AR" sz="1400" b="1">
                <a:solidFill>
                  <a:srgbClr val="FFFF00"/>
                </a:solidFill>
              </a:rPr>
              <a:t>En el interior, la exuberancia decorativa de los capiteles acentúan el carácter oriental del palacio, incluyendo la Galería y la Sala de Música.</a:t>
            </a:r>
            <a:endParaRPr lang="pt-PT" sz="1400" b="1">
              <a:solidFill>
                <a:srgbClr val="FFFF00"/>
              </a:solidFill>
            </a:endParaRPr>
          </a:p>
        </p:txBody>
      </p:sp>
    </p:spTree>
  </p:cSld>
  <p:clrMapOvr>
    <a:masterClrMapping/>
  </p:clrMapOvr>
  <p:transition spd="slow" advTm="16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Sintra, Palácio de Monserrate-Tecto e Paredes da 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3011" name="Text Box 3"/>
          <p:cNvSpPr txBox="1">
            <a:spLocks noChangeArrowheads="1"/>
          </p:cNvSpPr>
          <p:nvPr/>
        </p:nvSpPr>
        <p:spPr bwMode="auto">
          <a:xfrm>
            <a:off x="2771775" y="6330950"/>
            <a:ext cx="3600450" cy="314325"/>
          </a:xfrm>
          <a:prstGeom prst="rect">
            <a:avLst/>
          </a:prstGeom>
          <a:solidFill>
            <a:srgbClr val="808080">
              <a:alpha val="61960"/>
            </a:srgbClr>
          </a:solidFill>
          <a:ln w="9525">
            <a:solidFill>
              <a:srgbClr val="FFFF00"/>
            </a:solidFill>
            <a:prstDash val="dashDot"/>
            <a:miter lim="800000"/>
            <a:headEnd/>
            <a:tailEnd/>
          </a:ln>
        </p:spPr>
        <p:txBody>
          <a:bodyPr>
            <a:spAutoFit/>
          </a:bodyPr>
          <a:lstStyle/>
          <a:p>
            <a:pPr algn="l"/>
            <a:r>
              <a:rPr lang="pt-PT" sz="1400" b="1">
                <a:solidFill>
                  <a:srgbClr val="FFFF00"/>
                </a:solidFill>
              </a:rPr>
              <a:t>Techo y paredes de la Sala de Música.</a:t>
            </a:r>
          </a:p>
        </p:txBody>
      </p:sp>
    </p:spTree>
  </p:cSld>
  <p:clrMapOvr>
    <a:masterClrMapping/>
  </p:clrMapOvr>
  <p:transition spd="slow" advTm="8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Sintra, Palácio de Monserrate-Interior, Sala de Música !!!"/>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4035" name="Text Box 3"/>
          <p:cNvSpPr txBox="1">
            <a:spLocks noChangeArrowheads="1"/>
          </p:cNvSpPr>
          <p:nvPr/>
        </p:nvSpPr>
        <p:spPr bwMode="auto">
          <a:xfrm>
            <a:off x="2555875" y="6524625"/>
            <a:ext cx="4321175" cy="314325"/>
          </a:xfrm>
          <a:prstGeom prst="rect">
            <a:avLst/>
          </a:prstGeom>
          <a:solidFill>
            <a:srgbClr val="808080">
              <a:alpha val="61960"/>
            </a:srgbClr>
          </a:solidFill>
          <a:ln w="9525">
            <a:solidFill>
              <a:srgbClr val="FFFF00"/>
            </a:solidFill>
            <a:prstDash val="dashDot"/>
            <a:miter lim="800000"/>
            <a:headEnd/>
            <a:tailEnd/>
          </a:ln>
        </p:spPr>
        <p:txBody>
          <a:bodyPr>
            <a:spAutoFit/>
          </a:bodyPr>
          <a:lstStyle/>
          <a:p>
            <a:pPr algn="l"/>
            <a:r>
              <a:rPr lang="pt-PT" sz="1400" b="1">
                <a:solidFill>
                  <a:srgbClr val="FFFF00"/>
                </a:solidFill>
              </a:rPr>
              <a:t>Pormenores de la pared de la Sala de Música.</a:t>
            </a:r>
          </a:p>
        </p:txBody>
      </p:sp>
    </p:spTree>
  </p:cSld>
  <p:clrMapOvr>
    <a:masterClrMapping/>
  </p:clrMapOvr>
  <p:transition spd="slow" advTm="10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Sintra, Palácio de Monserrate-Interior !!!  (5)"/>
          <p:cNvPicPr>
            <a:picLocks noChangeAspect="1" noChangeArrowheads="1"/>
          </p:cNvPicPr>
          <p:nvPr/>
        </p:nvPicPr>
        <p:blipFill>
          <a:blip r:embed="rId2"/>
          <a:srcRect/>
          <a:stretch>
            <a:fillRect/>
          </a:stretch>
        </p:blipFill>
        <p:spPr bwMode="auto">
          <a:xfrm>
            <a:off x="0" y="0"/>
            <a:ext cx="4572000" cy="3429000"/>
          </a:xfrm>
          <a:prstGeom prst="rect">
            <a:avLst/>
          </a:prstGeom>
          <a:noFill/>
          <a:ln w="63500">
            <a:solidFill>
              <a:srgbClr val="993366"/>
            </a:solidFill>
            <a:miter lim="800000"/>
            <a:headEnd/>
            <a:tailEnd/>
          </a:ln>
        </p:spPr>
      </p:pic>
      <p:pic>
        <p:nvPicPr>
          <p:cNvPr id="45059" name="Picture 3" descr="Sintra, Palácio de Monserrate-Interior !!!  (9)"/>
          <p:cNvPicPr>
            <a:picLocks noChangeAspect="1" noChangeArrowheads="1"/>
          </p:cNvPicPr>
          <p:nvPr/>
        </p:nvPicPr>
        <p:blipFill>
          <a:blip r:embed="rId3"/>
          <a:srcRect/>
          <a:stretch>
            <a:fillRect/>
          </a:stretch>
        </p:blipFill>
        <p:spPr bwMode="auto">
          <a:xfrm>
            <a:off x="4572000" y="0"/>
            <a:ext cx="4572000" cy="3429000"/>
          </a:xfrm>
          <a:prstGeom prst="rect">
            <a:avLst/>
          </a:prstGeom>
          <a:noFill/>
          <a:ln w="63500">
            <a:solidFill>
              <a:srgbClr val="993366"/>
            </a:solidFill>
            <a:miter lim="800000"/>
            <a:headEnd/>
            <a:tailEnd/>
          </a:ln>
        </p:spPr>
      </p:pic>
      <p:pic>
        <p:nvPicPr>
          <p:cNvPr id="45060" name="Picture 5" descr="Sintra, Palácio de Monserrate !!!  (50)"/>
          <p:cNvPicPr>
            <a:picLocks noChangeAspect="1" noChangeArrowheads="1"/>
          </p:cNvPicPr>
          <p:nvPr/>
        </p:nvPicPr>
        <p:blipFill>
          <a:blip r:embed="rId4"/>
          <a:srcRect/>
          <a:stretch>
            <a:fillRect/>
          </a:stretch>
        </p:blipFill>
        <p:spPr bwMode="auto">
          <a:xfrm>
            <a:off x="0" y="3429000"/>
            <a:ext cx="4572000" cy="3429000"/>
          </a:xfrm>
          <a:prstGeom prst="rect">
            <a:avLst/>
          </a:prstGeom>
          <a:noFill/>
          <a:ln w="63500">
            <a:solidFill>
              <a:srgbClr val="993366"/>
            </a:solidFill>
            <a:miter lim="800000"/>
            <a:headEnd/>
            <a:tailEnd/>
          </a:ln>
        </p:spPr>
      </p:pic>
      <p:pic>
        <p:nvPicPr>
          <p:cNvPr id="45061" name="Picture 6" descr="Sintra, Palácio de Monserrate-Interior !!!  (1)"/>
          <p:cNvPicPr>
            <a:picLocks noChangeAspect="1" noChangeArrowheads="1"/>
          </p:cNvPicPr>
          <p:nvPr/>
        </p:nvPicPr>
        <p:blipFill>
          <a:blip r:embed="rId5"/>
          <a:srcRect/>
          <a:stretch>
            <a:fillRect/>
          </a:stretch>
        </p:blipFill>
        <p:spPr bwMode="auto">
          <a:xfrm>
            <a:off x="4572000" y="3429000"/>
            <a:ext cx="4572000" cy="3429000"/>
          </a:xfrm>
          <a:prstGeom prst="rect">
            <a:avLst/>
          </a:prstGeom>
          <a:noFill/>
          <a:ln w="63500">
            <a:solidFill>
              <a:srgbClr val="993366"/>
            </a:solidFill>
            <a:miter lim="800000"/>
            <a:headEnd/>
            <a:tailEnd/>
          </a:ln>
        </p:spPr>
      </p:pic>
      <p:sp>
        <p:nvSpPr>
          <p:cNvPr id="45062" name="Rectangle 7"/>
          <p:cNvSpPr>
            <a:spLocks noChangeArrowheads="1"/>
          </p:cNvSpPr>
          <p:nvPr/>
        </p:nvSpPr>
        <p:spPr bwMode="auto">
          <a:xfrm>
            <a:off x="2268538" y="6524625"/>
            <a:ext cx="4464050" cy="314325"/>
          </a:xfrm>
          <a:prstGeom prst="rect">
            <a:avLst/>
          </a:prstGeom>
          <a:solidFill>
            <a:srgbClr val="808080">
              <a:alpha val="56078"/>
            </a:srgbClr>
          </a:solidFill>
          <a:ln w="9525">
            <a:solidFill>
              <a:srgbClr val="FFFF00"/>
            </a:solidFill>
            <a:prstDash val="dashDot"/>
            <a:miter lim="800000"/>
            <a:headEnd/>
            <a:tailEnd/>
          </a:ln>
        </p:spPr>
        <p:txBody>
          <a:bodyPr>
            <a:spAutoFit/>
          </a:bodyPr>
          <a:lstStyle/>
          <a:p>
            <a:r>
              <a:rPr lang="es-AR" sz="1400" b="1">
                <a:solidFill>
                  <a:srgbClr val="FFFF00"/>
                </a:solidFill>
              </a:rPr>
              <a:t>Una tracería en piedra sobre puertas y ventanas.</a:t>
            </a:r>
            <a:endParaRPr lang="pt-PT" sz="1400" b="1">
              <a:solidFill>
                <a:srgbClr val="FFFF00"/>
              </a:solidFill>
            </a:endParaRPr>
          </a:p>
        </p:txBody>
      </p:sp>
    </p:spTree>
  </p:cSld>
  <p:clrMapOvr>
    <a:masterClrMapping/>
  </p:clrMapOvr>
  <p:transition spd="slow" advTm="14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Sintra, Palácio de Monserrate-Biombo em pedra !!!"/>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6083" name="Text Box 3"/>
          <p:cNvSpPr txBox="1">
            <a:spLocks noChangeArrowheads="1"/>
          </p:cNvSpPr>
          <p:nvPr/>
        </p:nvSpPr>
        <p:spPr bwMode="auto">
          <a:xfrm>
            <a:off x="2411413" y="6524625"/>
            <a:ext cx="4392612" cy="314325"/>
          </a:xfrm>
          <a:prstGeom prst="rect">
            <a:avLst/>
          </a:prstGeom>
          <a:solidFill>
            <a:srgbClr val="808080">
              <a:alpha val="58038"/>
            </a:srgbClr>
          </a:solidFill>
          <a:ln w="9525">
            <a:solidFill>
              <a:srgbClr val="FFFF00"/>
            </a:solidFill>
            <a:prstDash val="dashDot"/>
            <a:miter lim="800000"/>
            <a:headEnd/>
            <a:tailEnd/>
          </a:ln>
        </p:spPr>
        <p:txBody>
          <a:bodyPr>
            <a:spAutoFit/>
          </a:bodyPr>
          <a:lstStyle/>
          <a:p>
            <a:r>
              <a:rPr lang="pt-PT" sz="1400" b="1">
                <a:solidFill>
                  <a:srgbClr val="FFFF00"/>
                </a:solidFill>
              </a:rPr>
              <a:t>Un biombo de piedra arenisca como fino encaje.</a:t>
            </a:r>
          </a:p>
        </p:txBody>
      </p:sp>
    </p:spTree>
  </p:cSld>
  <p:clrMapOvr>
    <a:masterClrMapping/>
  </p:clrMapOvr>
  <p:transition spd="slow" advTm="8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Sintra, Palácio de Moserrate-Escadaria !!!"/>
          <p:cNvPicPr>
            <a:picLocks noChangeAspect="1" noChangeArrowheads="1"/>
          </p:cNvPicPr>
          <p:nvPr/>
        </p:nvPicPr>
        <p:blipFill>
          <a:blip r:embed="rId2"/>
          <a:srcRect/>
          <a:stretch>
            <a:fillRect/>
          </a:stretch>
        </p:blipFill>
        <p:spPr bwMode="auto">
          <a:xfrm>
            <a:off x="4572000" y="0"/>
            <a:ext cx="4572000" cy="6858000"/>
          </a:xfrm>
          <a:prstGeom prst="rect">
            <a:avLst/>
          </a:prstGeom>
          <a:noFill/>
          <a:ln w="63500">
            <a:solidFill>
              <a:srgbClr val="FF9900"/>
            </a:solidFill>
            <a:miter lim="800000"/>
            <a:headEnd/>
            <a:tailEnd/>
          </a:ln>
        </p:spPr>
      </p:pic>
      <p:pic>
        <p:nvPicPr>
          <p:cNvPr id="47107" name="Picture 3" descr="Sintra, Palácio de Monserrate-Janela !!!"/>
          <p:cNvPicPr>
            <a:picLocks noChangeAspect="1" noChangeArrowheads="1"/>
          </p:cNvPicPr>
          <p:nvPr/>
        </p:nvPicPr>
        <p:blipFill>
          <a:blip r:embed="rId3"/>
          <a:srcRect/>
          <a:stretch>
            <a:fillRect/>
          </a:stretch>
        </p:blipFill>
        <p:spPr bwMode="auto">
          <a:xfrm>
            <a:off x="0" y="0"/>
            <a:ext cx="4572000" cy="6858000"/>
          </a:xfrm>
          <a:prstGeom prst="rect">
            <a:avLst/>
          </a:prstGeom>
          <a:noFill/>
          <a:ln w="63500">
            <a:solidFill>
              <a:srgbClr val="FF9900"/>
            </a:solidFill>
            <a:miter lim="800000"/>
            <a:headEnd/>
            <a:tailEnd/>
          </a:ln>
        </p:spPr>
      </p:pic>
      <p:sp>
        <p:nvSpPr>
          <p:cNvPr id="47108" name="Text Box 4"/>
          <p:cNvSpPr txBox="1">
            <a:spLocks noChangeArrowheads="1"/>
          </p:cNvSpPr>
          <p:nvPr/>
        </p:nvSpPr>
        <p:spPr bwMode="auto">
          <a:xfrm>
            <a:off x="1692275" y="6524625"/>
            <a:ext cx="1511300" cy="314325"/>
          </a:xfrm>
          <a:prstGeom prst="rect">
            <a:avLst/>
          </a:prstGeom>
          <a:noFill/>
          <a:ln w="9525">
            <a:solidFill>
              <a:srgbClr val="FFFF00"/>
            </a:solidFill>
            <a:prstDash val="dashDot"/>
            <a:miter lim="800000"/>
            <a:headEnd/>
            <a:tailEnd/>
          </a:ln>
        </p:spPr>
        <p:txBody>
          <a:bodyPr>
            <a:spAutoFit/>
          </a:bodyPr>
          <a:lstStyle/>
          <a:p>
            <a:r>
              <a:rPr lang="pt-PT" sz="1400" b="1">
                <a:solidFill>
                  <a:srgbClr val="FFFF00"/>
                </a:solidFill>
              </a:rPr>
              <a:t>Una ventana</a:t>
            </a:r>
          </a:p>
        </p:txBody>
      </p:sp>
      <p:sp>
        <p:nvSpPr>
          <p:cNvPr id="47109" name="Text Box 5"/>
          <p:cNvSpPr txBox="1">
            <a:spLocks noChangeArrowheads="1"/>
          </p:cNvSpPr>
          <p:nvPr/>
        </p:nvSpPr>
        <p:spPr bwMode="auto">
          <a:xfrm>
            <a:off x="4716463" y="6453188"/>
            <a:ext cx="4248150" cy="314325"/>
          </a:xfrm>
          <a:prstGeom prst="rect">
            <a:avLst/>
          </a:prstGeom>
          <a:noFill/>
          <a:ln w="9525">
            <a:solidFill>
              <a:srgbClr val="FFFF00"/>
            </a:solidFill>
            <a:prstDash val="dashDot"/>
            <a:miter lim="800000"/>
            <a:headEnd/>
            <a:tailEnd/>
          </a:ln>
        </p:spPr>
        <p:txBody>
          <a:bodyPr>
            <a:spAutoFit/>
          </a:bodyPr>
          <a:lstStyle/>
          <a:p>
            <a:r>
              <a:rPr lang="es-AR" sz="1400" b="1">
                <a:solidFill>
                  <a:srgbClr val="FFFF00"/>
                </a:solidFill>
              </a:rPr>
              <a:t>Escaleras con pasamanos de piedra encajada.</a:t>
            </a:r>
            <a:endParaRPr lang="pt-PT" sz="1400" b="1">
              <a:solidFill>
                <a:srgbClr val="FFFF00"/>
              </a:solidFill>
            </a:endParaRPr>
          </a:p>
        </p:txBody>
      </p:sp>
    </p:spTree>
  </p:cSld>
  <p:clrMapOvr>
    <a:masterClrMapping/>
  </p:clrMapOvr>
  <p:transition spd="slow" advTm="12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descr="Sintra, Palácio de Monserrate-Tecto !!!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8131" name="Text Box 4"/>
          <p:cNvSpPr txBox="1">
            <a:spLocks noChangeArrowheads="1"/>
          </p:cNvSpPr>
          <p:nvPr/>
        </p:nvSpPr>
        <p:spPr bwMode="auto">
          <a:xfrm>
            <a:off x="4067175" y="6524625"/>
            <a:ext cx="1584325" cy="314325"/>
          </a:xfrm>
          <a:prstGeom prst="rect">
            <a:avLst/>
          </a:prstGeom>
          <a:solidFill>
            <a:srgbClr val="808080">
              <a:alpha val="61960"/>
            </a:srgbClr>
          </a:solidFill>
          <a:ln w="9525">
            <a:solidFill>
              <a:srgbClr val="FFFF00"/>
            </a:solidFill>
            <a:prstDash val="dashDot"/>
            <a:miter lim="800000"/>
            <a:headEnd/>
            <a:tailEnd/>
          </a:ln>
        </p:spPr>
        <p:txBody>
          <a:bodyPr>
            <a:spAutoFit/>
          </a:bodyPr>
          <a:lstStyle/>
          <a:p>
            <a:r>
              <a:rPr lang="pt-PT" sz="1400" b="1">
                <a:solidFill>
                  <a:srgbClr val="FFFF00"/>
                </a:solidFill>
              </a:rPr>
              <a:t>Los Techos</a:t>
            </a:r>
          </a:p>
        </p:txBody>
      </p:sp>
    </p:spTree>
  </p:cSld>
  <p:clrMapOvr>
    <a:masterClrMapping/>
  </p:clrMapOvr>
  <p:transition spd="slow" advTm="5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Sintra, Palácio de Monserrate-Tecto !!!  (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Sintra, Palácio de Monserrate-Tecto !!!"/>
          <p:cNvPicPr>
            <a:picLocks noChangeAspect="1" noChangeArrowheads="1"/>
          </p:cNvPicPr>
          <p:nvPr/>
        </p:nvPicPr>
        <p:blipFill>
          <a:blip r:embed="rId2"/>
          <a:srcRect/>
          <a:stretch>
            <a:fillRect/>
          </a:stretch>
        </p:blipFill>
        <p:spPr bwMode="auto">
          <a:xfrm>
            <a:off x="-180975" y="0"/>
            <a:ext cx="9324975" cy="702945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Sintra, Palácio de Monserrate !!!  (4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1203" name="Text Box 3"/>
          <p:cNvSpPr txBox="1">
            <a:spLocks noChangeArrowheads="1"/>
          </p:cNvSpPr>
          <p:nvPr/>
        </p:nvSpPr>
        <p:spPr bwMode="auto">
          <a:xfrm>
            <a:off x="1692275" y="6308725"/>
            <a:ext cx="5903913" cy="527050"/>
          </a:xfrm>
          <a:prstGeom prst="rect">
            <a:avLst/>
          </a:prstGeom>
          <a:solidFill>
            <a:srgbClr val="808080">
              <a:alpha val="63921"/>
            </a:srgbClr>
          </a:solidFill>
          <a:ln w="9525">
            <a:solidFill>
              <a:srgbClr val="FFFF00"/>
            </a:solidFill>
            <a:prstDash val="dashDot"/>
            <a:miter lim="800000"/>
            <a:headEnd/>
            <a:tailEnd/>
          </a:ln>
        </p:spPr>
        <p:txBody>
          <a:bodyPr>
            <a:spAutoFit/>
          </a:bodyPr>
          <a:lstStyle/>
          <a:p>
            <a:r>
              <a:rPr lang="es-AR" sz="1400" b="1">
                <a:solidFill>
                  <a:srgbClr val="FFFF00"/>
                </a:solidFill>
              </a:rPr>
              <a:t>Herbert Cook, hijo de Francis Cook, continuó el trabajo de mejorar el jardín, que la familia mantuvo abierto al público.</a:t>
            </a:r>
            <a:endParaRPr lang="pt-PT" sz="1400" b="1">
              <a:solidFill>
                <a:srgbClr val="FFFF00"/>
              </a:solidFill>
            </a:endParaRPr>
          </a:p>
        </p:txBody>
      </p:sp>
    </p:spTree>
  </p:cSld>
  <p:clrMapOvr>
    <a:masterClrMapping/>
  </p:clrMapOvr>
  <p:transition spd="slow" advTm="14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Sintra, Palácio de Monserrate !!!  (3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2227" name="Text Box 3"/>
          <p:cNvSpPr txBox="1">
            <a:spLocks noChangeArrowheads="1"/>
          </p:cNvSpPr>
          <p:nvPr/>
        </p:nvSpPr>
        <p:spPr bwMode="auto">
          <a:xfrm>
            <a:off x="684213" y="6165850"/>
            <a:ext cx="7848600" cy="649288"/>
          </a:xfrm>
          <a:prstGeom prst="rect">
            <a:avLst/>
          </a:prstGeom>
          <a:noFill/>
          <a:ln w="9525">
            <a:solidFill>
              <a:srgbClr val="FFFF00"/>
            </a:solidFill>
            <a:prstDash val="dashDot"/>
            <a:miter lim="800000"/>
            <a:headEnd/>
            <a:tailEnd/>
          </a:ln>
        </p:spPr>
        <p:txBody>
          <a:bodyPr>
            <a:spAutoFit/>
          </a:bodyPr>
          <a:lstStyle/>
          <a:p>
            <a:r>
              <a:rPr lang="es-AR" sz="1200" b="1">
                <a:solidFill>
                  <a:srgbClr val="FFFF00"/>
                </a:solidFill>
              </a:rPr>
              <a:t>A fines de 1929, la Quinta de Monserrat fue puesta a la venta, pero recién en 1946, fue comprada por Saul Sáragga, intentando, sin éxito, dividir en los lotes la gran propiedad.</a:t>
            </a:r>
            <a:r>
              <a:rPr lang="es-AR" sz="1200">
                <a:solidFill>
                  <a:srgbClr val="FFFF00"/>
                </a:solidFill>
              </a:rPr>
              <a:t> </a:t>
            </a:r>
            <a:r>
              <a:rPr lang="es-AR" sz="1200" b="1">
                <a:solidFill>
                  <a:srgbClr val="FFFF00"/>
                </a:solidFill>
              </a:rPr>
              <a:t>Sáragga vende en subasta todos los bienes del palacio en 1949, el Estado portugués se convierte en propietario del inmueble y del parque.</a:t>
            </a:r>
          </a:p>
        </p:txBody>
      </p:sp>
    </p:spTree>
  </p:cSld>
  <p:clrMapOvr>
    <a:masterClrMapping/>
  </p:clrMapOvr>
  <p:transition spd="slow" advTm="30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Sintra, Palácio de Monserrate !!!  (2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12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1331640" y="1719843"/>
            <a:ext cx="7056784" cy="377026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spAutoFit/>
          </a:bodyPr>
          <a:lstStyle/>
          <a:p>
            <a:pPr fontAlgn="auto">
              <a:spcBef>
                <a:spcPts val="0"/>
              </a:spcBef>
              <a:spcAft>
                <a:spcPts val="0"/>
              </a:spcAft>
              <a:defRPr/>
            </a:pPr>
            <a:r>
              <a:rPr lang="es-ES_tradnl" sz="239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rPr>
              <a:t>FIN</a:t>
            </a:r>
            <a:endParaRPr lang="es-ES" sz="239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endParaRPr>
          </a:p>
        </p:txBody>
      </p:sp>
    </p:spTree>
  </p:cSld>
  <p:clrMapOvr>
    <a:masterClrMapping/>
  </p:clrMapOvr>
  <p:transition spd="slow"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withEffect">
                                  <p:stCondLst>
                                    <p:cond delay="0"/>
                                  </p:stCondLst>
                                  <p:childTnLst>
                                    <p:anim calcmode="lin" valueType="num">
                                      <p:cBhvr>
                                        <p:cTn id="6" dur="5000"/>
                                        <p:tgtEl>
                                          <p:spTgt spid="2"/>
                                        </p:tgtEl>
                                        <p:attrNameLst>
                                          <p:attrName>ppt_w</p:attrName>
                                        </p:attrNameLst>
                                      </p:cBhvr>
                                      <p:tavLst>
                                        <p:tav tm="0">
                                          <p:val>
                                            <p:strVal val="ppt_w"/>
                                          </p:val>
                                        </p:tav>
                                        <p:tav tm="100000">
                                          <p:val>
                                            <p:fltVal val="0"/>
                                          </p:val>
                                        </p:tav>
                                      </p:tavLst>
                                    </p:anim>
                                    <p:anim calcmode="lin" valueType="num">
                                      <p:cBhvr>
                                        <p:cTn id="7" dur="5000"/>
                                        <p:tgtEl>
                                          <p:spTgt spid="2"/>
                                        </p:tgtEl>
                                        <p:attrNameLst>
                                          <p:attrName>ppt_h</p:attrName>
                                        </p:attrNameLst>
                                      </p:cBhvr>
                                      <p:tavLst>
                                        <p:tav tm="0">
                                          <p:val>
                                            <p:strVal val="ppt_h"/>
                                          </p:val>
                                        </p:tav>
                                        <p:tav tm="100000">
                                          <p:val>
                                            <p:fltVal val="0"/>
                                          </p:val>
                                        </p:tav>
                                      </p:tavLst>
                                    </p:anim>
                                    <p:animEffect transition="out" filter="fade">
                                      <p:cBhvr>
                                        <p:cTn id="8" dur="5000"/>
                                        <p:tgtEl>
                                          <p:spTgt spid="2"/>
                                        </p:tgtEl>
                                      </p:cBhvr>
                                    </p:animEffect>
                                    <p:set>
                                      <p:cBhvr>
                                        <p:cTn id="9"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ortugal_Sintra_Palacio_de_Monserrat">
  <a:themeElements>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elo de apresentação predefini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PT"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PT" sz="1800" b="0" i="0" u="none" strike="noStrike" cap="none" normalizeH="0" baseline="0" smtClean="0">
            <a:ln>
              <a:noFill/>
            </a:ln>
            <a:solidFill>
              <a:schemeClr val="tx1"/>
            </a:solidFill>
            <a:effectLst/>
            <a:latin typeface="Arial" charset="0"/>
          </a:defRPr>
        </a:defPPr>
      </a:lstStyle>
    </a:lnDef>
  </a:objectDefaults>
  <a:extraClrSchemeLst>
    <a:extraClrScheme>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elo de apresentação predefini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elo de apresentação predefini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elo de apresentação predefini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elo de apresentação predefini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elo de apresentação predefini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elo de apresentação predefini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elo de apresentação predefini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elo de apresentação predefini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elo de apresentação predefini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elo de apresentação predefini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elo de apresentação predefini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Portugal_Sintra_Palacio_de_Monserrat</Template>
  <TotalTime>1</TotalTime>
  <Words>889</Words>
  <Application>Microsoft Office PowerPoint</Application>
  <PresentationFormat>Presentación en pantalla (4:3)</PresentationFormat>
  <Paragraphs>62</Paragraphs>
  <Slides>53</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53</vt:i4>
      </vt:variant>
    </vt:vector>
  </HeadingPairs>
  <TitlesOfParts>
    <vt:vector size="58" baseType="lpstr">
      <vt:lpstr>Arial</vt:lpstr>
      <vt:lpstr>Calibri</vt:lpstr>
      <vt:lpstr>Arial Rounded MT Bold</vt:lpstr>
      <vt:lpstr>Portugal_Sintra_Palacio_de_Monserrat</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Sintra, Portugal</dc:subject>
  <dc:creator>JOSE LUIS</dc:creator>
  <cp:lastModifiedBy>JOSE LUIS</cp:lastModifiedBy>
  <cp:revision>1</cp:revision>
  <dcterms:created xsi:type="dcterms:W3CDTF">2014-04-04T14:17:28Z</dcterms:created>
  <dcterms:modified xsi:type="dcterms:W3CDTF">2014-04-04T14:19:16Z</dcterms:modified>
</cp:coreProperties>
</file>