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100000" saltData="HjNAJfqHV8zzLBw3Cxx95g==" hashData="iPuCHSoszVhMVnrQtBqKViH0dQ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76" d="100"/>
          <a:sy n="76" d="100"/>
        </p:scale>
        <p:origin x="-8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14820AB8-60DA-4F64-9D11-8C9D5C529158}" type="datetimeFigureOut">
              <a:rPr lang="es-ES"/>
              <a:pPr>
                <a:defRPr/>
              </a:pPr>
              <a:t>17/02/2021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E1681293-08B0-4F4E-B9BA-6567F89B1A8B}" type="slidenum">
              <a:rPr lang="es-ES"/>
              <a:pPr>
                <a:defRPr/>
              </a:pPr>
              <a:t>‹Nº›</a:t>
            </a:fld>
            <a:endParaRPr lang="es-ES"/>
          </a:p>
        </p:txBody>
      </p:sp>
    </p:spTree>
    <p:extLst>
      <p:ext uri="{BB962C8B-B14F-4D97-AF65-F5344CB8AC3E}">
        <p14:creationId xmlns:p14="http://schemas.microsoft.com/office/powerpoint/2010/main" val="21906026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2867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AAEF056B-91F8-4EA4-AA1A-5A2AA04AD642}" type="slidenum">
              <a:rPr lang="es-ES"/>
              <a:pPr fontAlgn="base">
                <a:spcBef>
                  <a:spcPct val="0"/>
                </a:spcBef>
                <a:spcAft>
                  <a:spcPct val="0"/>
                </a:spcAft>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2970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E3DB98D1-3DBA-40E4-AFEE-85CA6E709DC6}" type="slidenum">
              <a:rPr lang="es-ES"/>
              <a:pPr fontAlgn="base">
                <a:spcBef>
                  <a:spcPct val="0"/>
                </a:spcBef>
                <a:spcAft>
                  <a:spcPct val="0"/>
                </a:spcAft>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07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E028BE7-E2A3-40B5-8176-D02848D2103B}" type="slidenum">
              <a:rPr lang="es-ES"/>
              <a:pPr fontAlgn="base">
                <a:spcBef>
                  <a:spcPct val="0"/>
                </a:spcBef>
                <a:spcAft>
                  <a:spcPct val="0"/>
                </a:spcAft>
              </a:pPr>
              <a:t>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174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3DA87EF0-5F59-4E94-89EB-9140F97771E9}" type="slidenum">
              <a:rPr lang="es-ES"/>
              <a:pPr fontAlgn="base">
                <a:spcBef>
                  <a:spcPct val="0"/>
                </a:spcBef>
                <a:spcAft>
                  <a:spcPct val="0"/>
                </a:spcAft>
              </a:pPr>
              <a:t>4</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277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AFA3424-7B47-4D16-97E5-1DA58475DB2C}" type="slidenum">
              <a:rPr lang="es-ES"/>
              <a:pPr fontAlgn="base">
                <a:spcBef>
                  <a:spcPct val="0"/>
                </a:spcBef>
                <a:spcAft>
                  <a:spcPct val="0"/>
                </a:spcAft>
              </a:pPr>
              <a:t>5</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379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FD108EF-84F9-4FC3-A03E-2D5B320D1217}" type="slidenum">
              <a:rPr lang="es-ES"/>
              <a:pPr fontAlgn="base">
                <a:spcBef>
                  <a:spcPct val="0"/>
                </a:spcBef>
                <a:spcAft>
                  <a:spcPct val="0"/>
                </a:spcAft>
              </a:pPr>
              <a:t>6</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482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D310472-F57A-473E-B93E-46F0300621E8}" type="slidenum">
              <a:rPr lang="es-ES"/>
              <a:pPr fontAlgn="base">
                <a:spcBef>
                  <a:spcPct val="0"/>
                </a:spcBef>
                <a:spcAft>
                  <a:spcPct val="0"/>
                </a:spcAft>
              </a:pPr>
              <a:t>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584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F2EF85FF-101D-4316-A32E-9F5471B5012D}" type="slidenum">
              <a:rPr lang="es-ES"/>
              <a:pPr fontAlgn="base">
                <a:spcBef>
                  <a:spcPct val="0"/>
                </a:spcBef>
                <a:spcAft>
                  <a:spcPct val="0"/>
                </a:spcAft>
              </a:pPr>
              <a:t>8</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686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F048F950-C1C4-4357-B875-F0D9F8E89150}" type="slidenum">
              <a:rPr lang="es-ES"/>
              <a:pPr fontAlgn="base">
                <a:spcBef>
                  <a:spcPct val="0"/>
                </a:spcBef>
                <a:spcAft>
                  <a:spcPct val="0"/>
                </a:spcAft>
              </a:pPr>
              <a:t>9</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18095082-E488-4BA3-BCA6-04EBB9E1353B}" type="slidenum">
              <a:rPr lang="es-ES"/>
              <a:pPr fontAlgn="base">
                <a:spcBef>
                  <a:spcPct val="0"/>
                </a:spcBef>
                <a:spcAft>
                  <a:spcPct val="0"/>
                </a:spcAft>
              </a:pPr>
              <a:t>10</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891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76B147B-819B-4AFF-A351-10776C0919E7}" type="slidenum">
              <a:rPr lang="es-ES"/>
              <a:pPr fontAlgn="base">
                <a:spcBef>
                  <a:spcPct val="0"/>
                </a:spcBef>
                <a:spcAft>
                  <a:spcPct val="0"/>
                </a:spcAft>
              </a:pPr>
              <a:t>11</a:t>
            </a:fld>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399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99FC9ED6-045A-480E-BB6A-B0E9EA40D5EC}" type="slidenum">
              <a:rPr lang="es-ES"/>
              <a:pPr fontAlgn="base">
                <a:spcBef>
                  <a:spcPct val="0"/>
                </a:spcBef>
                <a:spcAft>
                  <a:spcPct val="0"/>
                </a:spcAft>
              </a:pPr>
              <a:t>12</a:t>
            </a:fld>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09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EC642149-C872-408F-B240-CA869F392C1B}" type="slidenum">
              <a:rPr lang="es-ES"/>
              <a:pPr fontAlgn="base">
                <a:spcBef>
                  <a:spcPct val="0"/>
                </a:spcBef>
                <a:spcAft>
                  <a:spcPct val="0"/>
                </a:spcAft>
              </a:pPr>
              <a:t>13</a:t>
            </a:fld>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19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D17B6EAE-3E56-493B-AEFC-A52A3149B427}" type="slidenum">
              <a:rPr lang="es-ES"/>
              <a:pPr fontAlgn="base">
                <a:spcBef>
                  <a:spcPct val="0"/>
                </a:spcBef>
                <a:spcAft>
                  <a:spcPct val="0"/>
                </a:spcAft>
              </a:pPr>
              <a:t>14</a:t>
            </a:fld>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30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3FADF9F-236D-4CA4-9651-8B9396351996}" type="slidenum">
              <a:rPr lang="es-ES"/>
              <a:pPr fontAlgn="base">
                <a:spcBef>
                  <a:spcPct val="0"/>
                </a:spcBef>
                <a:spcAft>
                  <a:spcPct val="0"/>
                </a:spcAft>
              </a:pPr>
              <a:t>15</a:t>
            </a:fld>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403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3E4ABA89-7996-4125-B5A9-3217902D7321}" type="slidenum">
              <a:rPr lang="es-ES"/>
              <a:pPr fontAlgn="base">
                <a:spcBef>
                  <a:spcPct val="0"/>
                </a:spcBef>
                <a:spcAft>
                  <a:spcPct val="0"/>
                </a:spcAft>
              </a:pPr>
              <a:t>16</a:t>
            </a:fld>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506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3EC8203-16A3-4C1E-96A5-FD10EE5BBFB2}" type="slidenum">
              <a:rPr lang="es-ES"/>
              <a:pPr fontAlgn="base">
                <a:spcBef>
                  <a:spcPct val="0"/>
                </a:spcBef>
                <a:spcAft>
                  <a:spcPct val="0"/>
                </a:spcAft>
              </a:pPr>
              <a:t>17</a:t>
            </a:fld>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608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049B5AC6-C5A7-4C11-A935-0C1D6D3D9FD0}" type="slidenum">
              <a:rPr lang="es-ES"/>
              <a:pPr fontAlgn="base">
                <a:spcBef>
                  <a:spcPct val="0"/>
                </a:spcBef>
                <a:spcAft>
                  <a:spcPct val="0"/>
                </a:spcAft>
              </a:pPr>
              <a:t>18</a:t>
            </a:fld>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710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16B557D6-80E0-4112-8A15-142FAF0FDCD1}" type="slidenum">
              <a:rPr lang="es-ES"/>
              <a:pPr fontAlgn="base">
                <a:spcBef>
                  <a:spcPct val="0"/>
                </a:spcBef>
                <a:spcAft>
                  <a:spcPct val="0"/>
                </a:spcAft>
              </a:pPr>
              <a:t>19</a:t>
            </a:fld>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813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31C2F8A-2286-4A15-BA82-F1A9657A3523}" type="slidenum">
              <a:rPr lang="es-ES"/>
              <a:pPr fontAlgn="base">
                <a:spcBef>
                  <a:spcPct val="0"/>
                </a:spcBef>
                <a:spcAft>
                  <a:spcPct val="0"/>
                </a:spcAft>
              </a:pPr>
              <a:t>20</a:t>
            </a:fld>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915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F7FFD836-917B-4BBF-B4EC-3B07228BBBE2}" type="slidenum">
              <a:rPr lang="es-ES"/>
              <a:pPr fontAlgn="base">
                <a:spcBef>
                  <a:spcPct val="0"/>
                </a:spcBef>
                <a:spcAft>
                  <a:spcPct val="0"/>
                </a:spcAft>
              </a:pPr>
              <a:t>21</a:t>
            </a:fld>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5018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0ECDB31-7C3B-49B5-AD99-AC4E0BB5C889}" type="slidenum">
              <a:rPr lang="es-ES"/>
              <a:pPr fontAlgn="base">
                <a:spcBef>
                  <a:spcPct val="0"/>
                </a:spcBef>
                <a:spcAft>
                  <a:spcPct val="0"/>
                </a:spcAft>
              </a:pPr>
              <a:t>22</a:t>
            </a:fld>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5120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385E5394-8B69-4719-84FF-895AB80719D7}" type="slidenum">
              <a:rPr lang="es-ES"/>
              <a:pPr fontAlgn="base">
                <a:spcBef>
                  <a:spcPct val="0"/>
                </a:spcBef>
                <a:spcAft>
                  <a:spcPct val="0"/>
                </a:spcAft>
              </a:pPr>
              <a:t>23</a:t>
            </a:fld>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5222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A2FB929D-E273-4277-A68A-95689A271F04}" type="slidenum">
              <a:rPr lang="es-ES"/>
              <a:pPr fontAlgn="base">
                <a:spcBef>
                  <a:spcPct val="0"/>
                </a:spcBef>
                <a:spcAft>
                  <a:spcPct val="0"/>
                </a:spcAft>
              </a:pPr>
              <a:t>24</a:t>
            </a:fld>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5325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8D0E111-0FE8-49AB-A9B9-2603E5333119}" type="slidenum">
              <a:rPr lang="es-ES"/>
              <a:pPr fontAlgn="base">
                <a:spcBef>
                  <a:spcPct val="0"/>
                </a:spcBef>
                <a:spcAft>
                  <a:spcPct val="0"/>
                </a:spcAft>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03ACDF-00DC-4F00-8821-CED0B3C6A9BE}"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E3580A1-DB82-443A-89BE-B4CEB41793F9}" type="slidenum">
              <a:rPr lang="es-ES"/>
              <a:pPr>
                <a:defRPr/>
              </a:pPr>
              <a:t>‹Nº›</a:t>
            </a:fld>
            <a:endParaRPr lang="es-ES"/>
          </a:p>
        </p:txBody>
      </p:sp>
    </p:spTree>
    <p:extLst>
      <p:ext uri="{BB962C8B-B14F-4D97-AF65-F5344CB8AC3E}">
        <p14:creationId xmlns:p14="http://schemas.microsoft.com/office/powerpoint/2010/main" val="16917485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B334457-824B-4A54-8568-BEEEA40B12A5}"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B8753D1-1A72-4A10-85FD-40642F64AEC9}" type="slidenum">
              <a:rPr lang="es-ES"/>
              <a:pPr>
                <a:defRPr/>
              </a:pPr>
              <a:t>‹Nº›</a:t>
            </a:fld>
            <a:endParaRPr lang="es-ES"/>
          </a:p>
        </p:txBody>
      </p:sp>
    </p:spTree>
    <p:extLst>
      <p:ext uri="{BB962C8B-B14F-4D97-AF65-F5344CB8AC3E}">
        <p14:creationId xmlns:p14="http://schemas.microsoft.com/office/powerpoint/2010/main" val="3835580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EF3177C-1BC9-40CD-9FD9-F87B6ABC4548}"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F0CBBB2-B1AF-4E33-8E93-B398E11D4E59}" type="slidenum">
              <a:rPr lang="es-ES"/>
              <a:pPr>
                <a:defRPr/>
              </a:pPr>
              <a:t>‹Nº›</a:t>
            </a:fld>
            <a:endParaRPr lang="es-ES"/>
          </a:p>
        </p:txBody>
      </p:sp>
    </p:spTree>
    <p:extLst>
      <p:ext uri="{BB962C8B-B14F-4D97-AF65-F5344CB8AC3E}">
        <p14:creationId xmlns:p14="http://schemas.microsoft.com/office/powerpoint/2010/main" val="1327784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A2EEEA6-C1E5-4902-A576-93CA6D7928FB}" type="datetimeFigureOut">
              <a:rPr lang="es-ES"/>
              <a:pPr>
                <a:defRPr/>
              </a:pPr>
              <a:t>17/02/2021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5F7006A-4C49-45B4-852D-9EA77B4C2A88}" type="slidenum">
              <a:rPr lang="es-ES"/>
              <a:pPr>
                <a:defRPr/>
              </a:pPr>
              <a:t>‹Nº›</a:t>
            </a:fld>
            <a:endParaRPr lang="es-ES"/>
          </a:p>
        </p:txBody>
      </p:sp>
    </p:spTree>
    <p:extLst>
      <p:ext uri="{BB962C8B-B14F-4D97-AF65-F5344CB8AC3E}">
        <p14:creationId xmlns:p14="http://schemas.microsoft.com/office/powerpoint/2010/main" val="486306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F7710A5E-6F17-404F-BEBE-8AEABAAD74FD}" type="datetimeFigureOut">
              <a:rPr lang="es-ES"/>
              <a:pPr>
                <a:defRPr/>
              </a:pPr>
              <a:t>17/02/2021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EF02F566-8872-422E-9EF5-025AAD2D1D69}" type="slidenum">
              <a:rPr lang="es-ES"/>
              <a:pPr>
                <a:defRPr/>
              </a:pPr>
              <a:t>‹Nº›</a:t>
            </a:fld>
            <a:endParaRPr lang="es-ES"/>
          </a:p>
        </p:txBody>
      </p:sp>
    </p:spTree>
    <p:extLst>
      <p:ext uri="{BB962C8B-B14F-4D97-AF65-F5344CB8AC3E}">
        <p14:creationId xmlns:p14="http://schemas.microsoft.com/office/powerpoint/2010/main" val="3282265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78E5827-C52D-42D7-A2C9-C32337E56ECA}" type="datetimeFigureOut">
              <a:rPr lang="es-ES"/>
              <a:pPr>
                <a:defRPr/>
              </a:pPr>
              <a:t>17/02/2021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6903BA9-6C97-4A62-9323-118B9B10D840}" type="slidenum">
              <a:rPr lang="es-ES"/>
              <a:pPr>
                <a:defRPr/>
              </a:pPr>
              <a:t>‹Nº›</a:t>
            </a:fld>
            <a:endParaRPr lang="es-ES"/>
          </a:p>
        </p:txBody>
      </p:sp>
    </p:spTree>
    <p:extLst>
      <p:ext uri="{BB962C8B-B14F-4D97-AF65-F5344CB8AC3E}">
        <p14:creationId xmlns:p14="http://schemas.microsoft.com/office/powerpoint/2010/main" val="1750701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A17AD6-BCF4-429E-B062-DEAFD1BCD65B}" type="datetimeFigureOut">
              <a:rPr lang="es-ES"/>
              <a:pPr>
                <a:defRPr/>
              </a:pPr>
              <a:t>17/02/2021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25D3A3F-E30D-40EE-BE89-5561C5E7BCB5}" type="slidenum">
              <a:rPr lang="es-ES"/>
              <a:pPr>
                <a:defRPr/>
              </a:pPr>
              <a:t>‹Nº›</a:t>
            </a:fld>
            <a:endParaRPr lang="es-ES"/>
          </a:p>
        </p:txBody>
      </p:sp>
    </p:spTree>
    <p:extLst>
      <p:ext uri="{BB962C8B-B14F-4D97-AF65-F5344CB8AC3E}">
        <p14:creationId xmlns:p14="http://schemas.microsoft.com/office/powerpoint/2010/main" val="302254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C7E5A8B-94B8-43E9-8B10-756CF6AAFCDE}" type="datetimeFigureOut">
              <a:rPr lang="es-ES"/>
              <a:pPr>
                <a:defRPr/>
              </a:pPr>
              <a:t>17/02/2021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104581A-E763-4A1C-855D-8662E3E73CA4}" type="slidenum">
              <a:rPr lang="es-ES"/>
              <a:pPr>
                <a:defRPr/>
              </a:pPr>
              <a:t>‹Nº›</a:t>
            </a:fld>
            <a:endParaRPr lang="es-ES"/>
          </a:p>
        </p:txBody>
      </p:sp>
    </p:spTree>
    <p:extLst>
      <p:ext uri="{BB962C8B-B14F-4D97-AF65-F5344CB8AC3E}">
        <p14:creationId xmlns:p14="http://schemas.microsoft.com/office/powerpoint/2010/main" val="3357425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EF2F5CA-BF9F-4AE0-8240-F8F98696EB26}" type="datetimeFigureOut">
              <a:rPr lang="es-ES"/>
              <a:pPr>
                <a:defRPr/>
              </a:pPr>
              <a:t>17/02/2021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530A642-1855-4E0B-922B-71B7C9901FAE}" type="slidenum">
              <a:rPr lang="es-ES"/>
              <a:pPr>
                <a:defRPr/>
              </a:pPr>
              <a:t>‹Nº›</a:t>
            </a:fld>
            <a:endParaRPr lang="es-ES"/>
          </a:p>
        </p:txBody>
      </p:sp>
    </p:spTree>
    <p:extLst>
      <p:ext uri="{BB962C8B-B14F-4D97-AF65-F5344CB8AC3E}">
        <p14:creationId xmlns:p14="http://schemas.microsoft.com/office/powerpoint/2010/main" val="121428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729FBC4-2DA1-44E1-9DB9-457735541AB6}"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9533FDA-330C-4E2B-BA86-4515E0A10C37}" type="slidenum">
              <a:rPr lang="es-ES"/>
              <a:pPr>
                <a:defRPr/>
              </a:pPr>
              <a:t>‹Nº›</a:t>
            </a:fld>
            <a:endParaRPr lang="es-ES"/>
          </a:p>
        </p:txBody>
      </p:sp>
    </p:spTree>
    <p:extLst>
      <p:ext uri="{BB962C8B-B14F-4D97-AF65-F5344CB8AC3E}">
        <p14:creationId xmlns:p14="http://schemas.microsoft.com/office/powerpoint/2010/main" val="2011502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DFD5F70-DA66-4929-8A83-5FE2EE6D0BF7}"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01A5D68-E1C0-4630-B57B-177B82868EC7}" type="slidenum">
              <a:rPr lang="es-ES"/>
              <a:pPr>
                <a:defRPr/>
              </a:pPr>
              <a:t>‹Nº›</a:t>
            </a:fld>
            <a:endParaRPr lang="es-ES"/>
          </a:p>
        </p:txBody>
      </p:sp>
    </p:spTree>
    <p:extLst>
      <p:ext uri="{BB962C8B-B14F-4D97-AF65-F5344CB8AC3E}">
        <p14:creationId xmlns:p14="http://schemas.microsoft.com/office/powerpoint/2010/main" val="110534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276791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1126E090-B933-4502-A1B7-D1342B28DAA7}" type="datetimeFigureOut">
              <a:rPr lang="es-ES"/>
              <a:pPr>
                <a:defRPr/>
              </a:pPr>
              <a:t>17/02/2021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A99EF008-CFF2-4155-AD75-ADE0794B2675}"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es.wikipedia.org/wiki/Huacachina"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3 Rectángulo"/>
          <p:cNvSpPr>
            <a:spLocks noChangeArrowheads="1"/>
          </p:cNvSpPr>
          <p:nvPr/>
        </p:nvSpPr>
        <p:spPr bwMode="auto">
          <a:xfrm>
            <a:off x="285750" y="1428750"/>
            <a:ext cx="84296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400" dirty="0">
                <a:latin typeface="Arial Black" pitchFamily="34" charset="0"/>
              </a:rPr>
              <a:t>Cerca de la ciudad peruana de Ica y al borde de un tórrido desierto, se encuentra el oasis de </a:t>
            </a:r>
            <a:r>
              <a:rPr lang="es-ES" sz="2400" dirty="0" err="1" smtClean="0">
                <a:latin typeface="Arial Black" pitchFamily="34" charset="0"/>
                <a:hlinkClick r:id="rId3"/>
              </a:rPr>
              <a:t>Huacachina</a:t>
            </a:r>
            <a:r>
              <a:rPr lang="es-ES" sz="2400" dirty="0" smtClean="0">
                <a:latin typeface="Arial Black" pitchFamily="34" charset="0"/>
              </a:rPr>
              <a:t>, </a:t>
            </a:r>
            <a:r>
              <a:rPr lang="es-ES" sz="2400" dirty="0">
                <a:latin typeface="Arial Black" pitchFamily="34" charset="0"/>
              </a:rPr>
              <a:t>el único oasis que existe en Sudamérica. Las aguas verdosas de su laguna y los frondosos árboles contrastan con la aridez de las dunas de arena que lo rodean por todas partes. Las fascinantes imágenes que vemos a continuación revelan la exótica belleza del lugar, que es un importante atractivo turí­stico en Perú.</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http://thinkorthwim.com/wp-content/uploads/2007/05/sand_600x3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best.berkeley.edu/~jhey03/img/photo_albums/peru_97/Huacachina%20Oasi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media-cdn.tripadvisor.com/media/photo-s/01/06/4b/24/el-oasis-de-america-huacach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tatic.panoramio.com/photos/original/22660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714375" y="1000125"/>
            <a:ext cx="7786688"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400" b="1" dirty="0">
                <a:latin typeface="Arial Black" pitchFamily="34" charset="0"/>
              </a:rPr>
              <a:t>Cuenta la leyenda que el</a:t>
            </a:r>
            <a:r>
              <a:rPr lang="es-ES" b="1" dirty="0">
                <a:latin typeface="Arial Black" pitchFamily="34" charset="0"/>
              </a:rPr>
              <a:t> </a:t>
            </a:r>
            <a:r>
              <a:rPr lang="es-ES" sz="2400" dirty="0">
                <a:latin typeface="Arial Black" pitchFamily="34" charset="0"/>
              </a:rPr>
              <a:t>oasis se formó con las lágrimas de una hermosa joven de cabello negro y profundos ojos verdes, desconsolada por la muerte de su amado, un valiente guerrero inca; los lugareños aseguran que en las noches de luna nueva aún se pueden escuchar los lamentos de la muchacha. De allí­ proviene el nombre de la laguna: en quechua, “</a:t>
            </a:r>
            <a:r>
              <a:rPr lang="es-ES" sz="2400" dirty="0" err="1">
                <a:latin typeface="Arial Black" pitchFamily="34" charset="0"/>
              </a:rPr>
              <a:t>huaccac</a:t>
            </a:r>
            <a:r>
              <a:rPr lang="es-ES" sz="2400" dirty="0">
                <a:latin typeface="Arial Black" pitchFamily="34" charset="0"/>
              </a:rPr>
              <a:t> china” significa “llanto de mujer”.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fotosdehoy.files.wordpress.com/2009/12/09_12_17_oasis-de-huacachina_foto_martin_javier-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upload.wikimedia.org/wikipedia/commons/thumb/7/7e/Huacachina1.jpg/800px-Huacachin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farm3.static.flickr.com/2094/2351301672_508b39be0e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00250"/>
            <a:ext cx="9144000" cy="885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farm4.static.flickr.com/3241/2738889156_749996bda0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2857500"/>
            <a:ext cx="9572626" cy="971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Rectángulo"/>
          <p:cNvSpPr>
            <a:spLocks noChangeArrowheads="1"/>
          </p:cNvSpPr>
          <p:nvPr/>
        </p:nvSpPr>
        <p:spPr bwMode="auto">
          <a:xfrm>
            <a:off x="683568" y="1181231"/>
            <a:ext cx="8100392"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2400" b="1" dirty="0">
                <a:latin typeface="Calibri" pitchFamily="34" charset="0"/>
              </a:rPr>
              <a:t>El oasis de </a:t>
            </a:r>
            <a:r>
              <a:rPr lang="es-ES" sz="2400" b="1" dirty="0" err="1">
                <a:latin typeface="Calibri" pitchFamily="34" charset="0"/>
              </a:rPr>
              <a:t>Huacachina</a:t>
            </a:r>
            <a:r>
              <a:rPr lang="es-ES" sz="2400" b="1" dirty="0">
                <a:latin typeface="Calibri" pitchFamily="34" charset="0"/>
              </a:rPr>
              <a:t>, es un pequeño lago de fuentes subterráneas rodeado de vegetación, y gigantescas dunas de arena. El lago de aguas color esmeralda permanece igual desde hace décadas, como si no se enterara que está en medio del desierto. La atmósfera y el entorno, contribuyen a hacer de </a:t>
            </a:r>
            <a:r>
              <a:rPr lang="es-ES" sz="2400" b="1" dirty="0" err="1">
                <a:latin typeface="Calibri" pitchFamily="34" charset="0"/>
              </a:rPr>
              <a:t>Huacachina</a:t>
            </a:r>
            <a:r>
              <a:rPr lang="es-ES" sz="2400" b="1" dirty="0">
                <a:latin typeface="Calibri" pitchFamily="34" charset="0"/>
              </a:rPr>
              <a:t> uno de los destinos más visitados por los turistas que no quieren obviar los lugares que parecen de otro planeta en Perú. </a:t>
            </a:r>
            <a:r>
              <a:rPr lang="es-ES" sz="2400" b="1" dirty="0" err="1">
                <a:latin typeface="Calibri" pitchFamily="34" charset="0"/>
              </a:rPr>
              <a:t>Huacachina</a:t>
            </a:r>
            <a:r>
              <a:rPr lang="es-ES" sz="2400" b="1" dirty="0">
                <a:latin typeface="Calibri" pitchFamily="34" charset="0"/>
              </a:rPr>
              <a:t> posee un clima extraordinario, que lo convirtió en un destino casi exótico para las elites de la sociedad peruana que lo visitaron desde 1940, como un balneario rico en minerales capaces de revitalizar el cuerpo. </a:t>
            </a:r>
            <a:r>
              <a:rPr lang="es-ES" b="1" dirty="0">
                <a:latin typeface="Calibri" pitchFamily="34" charset="0"/>
              </a:rPr>
              <a:t/>
            </a:r>
            <a:br>
              <a:rPr lang="es-ES" b="1" dirty="0">
                <a:latin typeface="Calibri" pitchFamily="34" charset="0"/>
              </a:rPr>
            </a:br>
            <a:endParaRPr lang="es-ES" b="1" dirty="0">
              <a:latin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0" y="1166813"/>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a:latin typeface="Calibri" pitchFamily="34" charset="0"/>
              </a:rPr>
              <a:t/>
            </a:r>
            <a:br>
              <a:rPr lang="es-ES">
                <a:latin typeface="Calibri" pitchFamily="34" charset="0"/>
              </a:rPr>
            </a:br>
            <a:endParaRPr lang="es-ES">
              <a:latin typeface="Calibri" pitchFamily="34" charset="0"/>
            </a:endParaRPr>
          </a:p>
        </p:txBody>
      </p:sp>
      <p:pic>
        <p:nvPicPr>
          <p:cNvPr id="13315" name="Picture 2" descr="http://farm4.static.flickr.com/3071/2281702108_f3018075b6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9501188" cy="771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farm1.static.flickr.com/29/67986948_ef0a93b9c8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011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farm3.static.flickr.com/2199/2737425524_105ee359a9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95600"/>
            <a:ext cx="9144000"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428625" y="2274888"/>
            <a:ext cx="8215313"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400" b="1" dirty="0">
                <a:latin typeface="Calibri" pitchFamily="34" charset="0"/>
              </a:rPr>
              <a:t>El espacio que rodea al oasis fue "urbanizado", y el lago rodeado de casas, hoteles, y hasta un boulevard. Nada alcanza a quitar el encanto de sus atardeceres, y sus visitantes aseguran disfrutarlos hipnóticos desde lo alto de las dunas que lo rodean. Actualmente es también el lugar ideal para los amantes de los deportes extremos, entre ellos practicar </a:t>
            </a:r>
            <a:r>
              <a:rPr lang="es-ES" sz="2400" b="1" dirty="0" err="1">
                <a:latin typeface="Calibri" pitchFamily="34" charset="0"/>
              </a:rPr>
              <a:t>Sandboard</a:t>
            </a:r>
            <a:endParaRPr lang="es-ES" sz="2400" b="1" dirty="0">
              <a:latin typeface="Calibri"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farm1.static.flickr.com/180/430676126_5e7e5bf124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 y="0"/>
            <a:ext cx="9429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images.travelpod.com/users/sebou/2.1260978521.les-dun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world-travel-photos.com/photos2/peru/huacachina-69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5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SC0385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2155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 y="476672"/>
            <a:ext cx="9143999" cy="954107"/>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es-ES" sz="2800" b="1" dirty="0">
                <a:ln w="50800"/>
                <a:latin typeface="+mn-lt"/>
              </a:rPr>
              <a:t>DE LIMA A ICA TRES HORAS POR </a:t>
            </a:r>
          </a:p>
          <a:p>
            <a:pPr algn="ctr" fontAlgn="auto">
              <a:spcBef>
                <a:spcPts val="0"/>
              </a:spcBef>
              <a:spcAft>
                <a:spcPts val="0"/>
              </a:spcAft>
              <a:defRPr/>
            </a:pPr>
            <a:r>
              <a:rPr lang="es-ES" sz="2800" b="1" dirty="0">
                <a:ln w="50800"/>
                <a:latin typeface="+mn-lt"/>
              </a:rPr>
              <a:t>LA PANAMERICANA</a:t>
            </a:r>
            <a:endParaRPr lang="es-ES" sz="2800" b="1" dirty="0">
              <a:ln w="50800"/>
              <a:latin typeface="+mn-lt"/>
            </a:endParaRPr>
          </a:p>
        </p:txBody>
      </p:sp>
      <p:sp>
        <p:nvSpPr>
          <p:cNvPr id="22531" name="2 Rectángulo"/>
          <p:cNvSpPr>
            <a:spLocks noChangeArrowheads="1"/>
          </p:cNvSpPr>
          <p:nvPr/>
        </p:nvSpPr>
        <p:spPr bwMode="auto">
          <a:xfrm>
            <a:off x="0" y="1556792"/>
            <a:ext cx="9144000"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400" b="1" dirty="0">
                <a:latin typeface="Calibri" pitchFamily="34" charset="0"/>
              </a:rPr>
              <a:t>La ciudad de Ica está situada en un fértil valle en la parte sur del Perú. Esta cálida ciudad debe su fama a la producción de la famosa agua ardiente conocido como Pisco. En las afueras de la ciudad se pueden visitar bodegas donde se aprenderá sobre la elaboración de esta agua ardiente y también degustar la variedad que allí se produce. A unos pocos kilómetros de la ciudad de Ica se encuentra el Oasis </a:t>
            </a:r>
            <a:r>
              <a:rPr lang="es-ES" sz="2400" b="1" dirty="0" err="1">
                <a:latin typeface="Calibri" pitchFamily="34" charset="0"/>
              </a:rPr>
              <a:t>Huacachina</a:t>
            </a:r>
            <a:r>
              <a:rPr lang="es-ES" sz="2400" b="1" dirty="0">
                <a:latin typeface="Calibri" pitchFamily="34" charset="0"/>
              </a:rPr>
              <a:t>, ubicado en medio de hermosas palmeras tropicales y rodeado por imponentes dunas. Aquí los visitantes podrán disfrutar de un bello paisaje natural, y también podrán experimentar unos de los deportes más populares de los últimos tiempos, denominado </a:t>
            </a:r>
            <a:r>
              <a:rPr lang="es-ES" sz="2400" b="1" dirty="0" err="1">
                <a:latin typeface="Calibri" pitchFamily="34" charset="0"/>
              </a:rPr>
              <a:t>Sandboarding</a:t>
            </a:r>
            <a:r>
              <a:rPr lang="es-ES" sz="2400" b="1" dirty="0">
                <a:latin typeface="Calibri" pitchFamily="34" charset="0"/>
              </a:rPr>
              <a:t> o Tabla sobre Arena.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Acer\AppData\Local\Microsoft\Windows\Temporary Internet Files\Low\Content.IE5\ZKP7PWTQ\54832842_web_102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inlinethumb27.webshots.com/39514/2977995190102347975S600x600Q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farm2.static.flickr.com/1364/729128917_a8b0c7a8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panoramio.com/photos/original/769123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érou - Oasis de la Huacachina .. 03 10 201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Pérou - Oasis de la Huacachina .. 03 10 2011</Template>
  <TotalTime>4</TotalTime>
  <Words>521</Words>
  <Application>Microsoft Office PowerPoint</Application>
  <PresentationFormat>Presentación en pantalla (4:3)</PresentationFormat>
  <Paragraphs>35</Paragraphs>
  <Slides>26</Slides>
  <Notes>25</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26</vt:i4>
      </vt:variant>
    </vt:vector>
  </HeadingPairs>
  <TitlesOfParts>
    <vt:vector size="31" baseType="lpstr">
      <vt:lpstr>Calibri</vt:lpstr>
      <vt:lpstr>Arial</vt:lpstr>
      <vt:lpstr>Arial Black</vt:lpstr>
      <vt:lpstr>Pérou - Oasis de la Huacachina .. 03 10 2011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2021-02-17T19:06:23Z</dcterms:created>
  <dcterms:modified xsi:type="dcterms:W3CDTF">2021-02-17T19:11:18Z</dcterms:modified>
</cp:coreProperties>
</file>