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99" r:id="rId3"/>
    <p:sldId id="300" r:id="rId4"/>
    <p:sldId id="277" r:id="rId5"/>
    <p:sldId id="279" r:id="rId6"/>
    <p:sldId id="258" r:id="rId7"/>
    <p:sldId id="280" r:id="rId8"/>
    <p:sldId id="283" r:id="rId9"/>
    <p:sldId id="289" r:id="rId10"/>
    <p:sldId id="259" r:id="rId11"/>
    <p:sldId id="282" r:id="rId12"/>
    <p:sldId id="284" r:id="rId13"/>
    <p:sldId id="285" r:id="rId14"/>
    <p:sldId id="265" r:id="rId15"/>
    <p:sldId id="286" r:id="rId16"/>
    <p:sldId id="268" r:id="rId17"/>
    <p:sldId id="269" r:id="rId18"/>
    <p:sldId id="294" r:id="rId19"/>
    <p:sldId id="295" r:id="rId20"/>
    <p:sldId id="296" r:id="rId21"/>
    <p:sldId id="298" r:id="rId22"/>
    <p:sldId id="297" r:id="rId23"/>
    <p:sldId id="266" r:id="rId24"/>
    <p:sldId id="261" r:id="rId25"/>
    <p:sldId id="262" r:id="rId26"/>
    <p:sldId id="264" r:id="rId27"/>
    <p:sldId id="270" r:id="rId28"/>
    <p:sldId id="260" r:id="rId29"/>
    <p:sldId id="273" r:id="rId30"/>
    <p:sldId id="287" r:id="rId31"/>
    <p:sldId id="271" r:id="rId32"/>
    <p:sldId id="292" r:id="rId33"/>
    <p:sldId id="276" r:id="rId34"/>
    <p:sldId id="288" r:id="rId35"/>
    <p:sldId id="290" r:id="rId36"/>
    <p:sldId id="278" r:id="rId37"/>
    <p:sldId id="291" r:id="rId38"/>
    <p:sldId id="301" r:id="rId39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0OTKlLYNscuIcaK1xUAr4A" hashData="DINvFEnnRgljzcm0Z+AHifu5Di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2804"/>
    <a:srgbClr val="713605"/>
    <a:srgbClr val="EA0000"/>
    <a:srgbClr val="93E3FF"/>
    <a:srgbClr val="A3E7FF"/>
    <a:srgbClr val="005DA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7564" autoAdjust="0"/>
    <p:restoredTop sz="86333" autoAdjust="0"/>
  </p:normalViewPr>
  <p:slideViewPr>
    <p:cSldViewPr>
      <p:cViewPr>
        <p:scale>
          <a:sx n="70" d="100"/>
          <a:sy n="70" d="100"/>
        </p:scale>
        <p:origin x="-768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1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3" d="100"/>
        <a:sy n="4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B169D78-3CF4-48FC-BD94-1FFDD28FFC22}" type="datetimeFigureOut">
              <a:rPr lang="it-IT"/>
              <a:pPr>
                <a:defRPr/>
              </a:pPr>
              <a:t>05/10/2013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 smtClean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ABF189B-8A75-413B-825F-92BF4433F521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506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310EEE-EFE9-482B-8426-D06D436940DD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506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BFFB063-9C4A-474C-8A5E-4232F4A9FFDF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560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70A263-2793-41E7-9C92-E77B9DC617D9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143954-805E-4A97-93C6-40A49CD12B78}" type="slidenum">
              <a:rPr lang="it-IT" smtClean="0"/>
              <a:pPr>
                <a:defRPr/>
              </a:pPr>
              <a:t>6</a:t>
            </a:fld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A9ABC19-E4DD-489E-8CAE-1A9D438453CC}" type="slidenum">
              <a:rPr lang="it-IT" smtClean="0"/>
              <a:pPr>
                <a:defRPr/>
              </a:pPr>
              <a:t>7</a:t>
            </a:fld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2CCAEC-591D-4DFA-A325-8A809E0E8699}" type="slidenum">
              <a:rPr lang="it-IT" smtClean="0"/>
              <a:pPr>
                <a:defRPr/>
              </a:pPr>
              <a:t>8</a:t>
            </a:fld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662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13B7032-F0A5-4E36-889B-35BF6060B2C5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it-I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662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050BCE-4C96-436E-B43C-82A5B1EF96FA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it-I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4CAEFCF-3CBA-4A40-958B-5B8673BDA32D}" type="slidenum">
              <a:rPr lang="it-IT" smtClean="0"/>
              <a:pPr>
                <a:defRPr/>
              </a:pPr>
              <a:t>11</a:t>
            </a:fld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A5C24E-C43A-4B36-8D9C-EF59D7A3BEB9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379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0BF07EA-D4B0-432C-8054-05382873F61A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it-I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379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FAB1981-3CC7-437D-BC26-CAF18DC2B2A7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it-IT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584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D0EF34-4903-4423-83EC-29A174C6DCC5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it-IT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50B33E8-EA34-4043-A626-15E19D1BEA06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it-IT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86FA3A4-68B6-4AA4-ACEF-530C8BA3CDA7}" type="slidenum">
              <a:rPr lang="it-IT" smtClean="0"/>
              <a:pPr>
                <a:defRPr/>
              </a:pPr>
              <a:t>17</a:t>
            </a:fld>
            <a:endParaRPr lang="it-I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E67B9A-B303-45A9-945B-20B1AE022E9C}" type="slidenum">
              <a:rPr lang="it-IT" smtClean="0"/>
              <a:pPr>
                <a:defRPr/>
              </a:pPr>
              <a:t>18</a:t>
            </a:fld>
            <a:endParaRPr lang="it-I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BC886C4-BC98-4E52-818C-29E6AD771224}" type="slidenum">
              <a:rPr lang="it-IT" smtClean="0"/>
              <a:pPr>
                <a:defRPr/>
              </a:pPr>
              <a:t>19</a:t>
            </a:fld>
            <a:endParaRPr lang="it-I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5A2F4B9-19FF-4774-93EF-942F035495E1}" type="slidenum">
              <a:rPr lang="it-IT" smtClean="0"/>
              <a:pPr>
                <a:defRPr/>
              </a:pPr>
              <a:t>20</a:t>
            </a:fld>
            <a:endParaRPr lang="it-IT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31971B5-4CDA-4ED5-A0FA-E13E090E822A}" type="slidenum">
              <a:rPr lang="it-IT" smtClean="0"/>
              <a:pPr>
                <a:defRPr/>
              </a:pPr>
              <a:t>21</a:t>
            </a:fld>
            <a:endParaRPr lang="it-IT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482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4EB96C-7BB2-4461-90C2-418E06807B18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it-IT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104B77B-070C-43FA-824B-BDBE244A387C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it-IT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07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630589-8575-4044-A241-93046ED864A2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it-IT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27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C77600-79BB-4372-A103-E510334B7E5D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it-IT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789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06614CC-1EF8-45C9-B1CC-E49FD088CF78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it-IT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765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A928534-BC7B-48B3-8C0E-17090F13280E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it-IT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096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1EEA40B-3289-4B14-B09B-A89A76BDFEDF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it-IT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33DDE4-D9B1-4101-92E6-608FA1BE686C}" type="slidenum">
              <a:rPr lang="it-IT" smtClean="0"/>
              <a:pPr>
                <a:defRPr/>
              </a:pPr>
              <a:t>29</a:t>
            </a:fld>
            <a:endParaRPr lang="it-IT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891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41AE073-F031-431A-852E-93FF9F3E12C5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it-IT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9A11018-F03E-4C76-8CA3-42FF5DEA803B}" type="slidenum">
              <a:rPr lang="it-IT" smtClean="0"/>
              <a:pPr>
                <a:defRPr/>
              </a:pPr>
              <a:t>31</a:t>
            </a:fld>
            <a:endParaRPr lang="it-IT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403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ABAAB4C-E7B9-4A0F-9FD8-052AB4526248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it-IT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5E6E60E-814C-4BAE-9B92-ED2F553A4130}" type="slidenum">
              <a:rPr lang="it-IT" smtClean="0"/>
              <a:pPr>
                <a:defRPr/>
              </a:pPr>
              <a:t>33</a:t>
            </a:fld>
            <a:endParaRPr lang="it-IT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0929532-4C11-478B-95CE-73ED08AB7290}" type="slidenum">
              <a:rPr lang="it-IT" smtClean="0"/>
              <a:pPr>
                <a:defRPr/>
              </a:pPr>
              <a:t>34</a:t>
            </a:fld>
            <a:endParaRPr lang="it-IT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301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E78088-8B26-4F3E-8300-5DCDF966901A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it-IT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5218BFA-D5A8-428F-989B-D331C42E92D3}" type="slidenum">
              <a:rPr lang="it-IT" smtClean="0"/>
              <a:pPr>
                <a:defRPr/>
              </a:pPr>
              <a:t>36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BC589-891C-4A6E-90BC-C8C185487CB1}" type="datetimeFigureOut">
              <a:rPr lang="it-IT"/>
              <a:pPr>
                <a:defRPr/>
              </a:pPr>
              <a:t>05/10/2013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6A26F-123A-43EE-A165-5BAFA4978F4E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4B05D-AB0D-4B59-A8F6-664BC6C5394C}" type="datetimeFigureOut">
              <a:rPr lang="it-IT"/>
              <a:pPr>
                <a:defRPr/>
              </a:pPr>
              <a:t>05/10/2013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04DCC-852C-4395-91F6-F419DAD1DE3C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E1AB0-6261-4E25-B1CF-2F73E9C21DD6}" type="datetimeFigureOut">
              <a:rPr lang="it-IT"/>
              <a:pPr>
                <a:defRPr/>
              </a:pPr>
              <a:t>05/10/2013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BD426-F3A9-48DC-97AA-0A680D1C5C1C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28E69-0624-44B8-B17A-C07B31EB0AC8}" type="datetimeFigureOut">
              <a:rPr lang="it-IT"/>
              <a:pPr>
                <a:defRPr/>
              </a:pPr>
              <a:t>05/10/2013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58A8F-B5D0-46A3-B601-446E42CA8A7B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7A555-7529-432A-BA0D-5E5004BA4173}" type="datetimeFigureOut">
              <a:rPr lang="it-IT"/>
              <a:pPr>
                <a:defRPr/>
              </a:pPr>
              <a:t>05/10/2013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4D142-103E-4FC9-AF40-8C22705EDFB1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28DD7-BD9D-4FEE-9F5C-0EF66DAE3EAA}" type="datetimeFigureOut">
              <a:rPr lang="it-IT"/>
              <a:pPr>
                <a:defRPr/>
              </a:pPr>
              <a:t>05/10/2013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580E5-7C1B-4518-9843-AFFD3E28130F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47B02-4436-4283-B3EC-BF0FA2355D07}" type="datetimeFigureOut">
              <a:rPr lang="it-IT"/>
              <a:pPr>
                <a:defRPr/>
              </a:pPr>
              <a:t>05/10/2013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67353-11F8-490E-BEFC-0BA193DD2116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04BFC-0A25-4DF8-9CDF-9B4CF996AAB5}" type="datetimeFigureOut">
              <a:rPr lang="it-IT"/>
              <a:pPr>
                <a:defRPr/>
              </a:pPr>
              <a:t>05/10/2013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B1B29-B539-46B3-85AA-DE008D49A0CF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C02CC-287E-4537-9E96-59E4D06D6665}" type="datetimeFigureOut">
              <a:rPr lang="it-IT"/>
              <a:pPr>
                <a:defRPr/>
              </a:pPr>
              <a:t>05/10/2013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58A8E-F81F-46DB-B1AB-06CA9A2A1E82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FE43F-1B5F-412E-BD6B-614285EC801B}" type="datetimeFigureOut">
              <a:rPr lang="it-IT"/>
              <a:pPr>
                <a:defRPr/>
              </a:pPr>
              <a:t>05/10/2013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297E2-1E0F-4662-8662-24144A8886BF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67DF9-743B-4807-89E2-4551AFCC36FC}" type="datetimeFigureOut">
              <a:rPr lang="it-IT"/>
              <a:pPr>
                <a:defRPr/>
              </a:pPr>
              <a:t>05/10/2013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C90F1-81A1-4AA8-9836-AF74E95F5268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med" advClick="0" advTm="10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9923A9-9207-4E88-90AA-1D2B94BCB9A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AEF9AF-353B-41FA-B835-65CA286187FF}" type="datetimeFigureOut">
              <a:rPr lang="it-IT"/>
              <a:pPr>
                <a:defRPr/>
              </a:pPr>
              <a:t>05/10/2013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BE2F03-9D56-4B48-96EA-073A86E81DCE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10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4CB585D-418B-4CE6-A8C4-B77BBF83F5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4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6" Type="http://schemas.openxmlformats.org/officeDocument/2006/relationships/image" Target="../media/image13.png"/><Relationship Id="rId5" Type="http://schemas.openxmlformats.org/officeDocument/2006/relationships/image" Target="../media/image44.jpeg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TSOP98.wav">
            <a:hlinkClick r:id="" action="ppaction://media"/>
          </p:cNvPr>
          <p:cNvPicPr>
            <a:picLocks noRot="1" noChangeAspect="1"/>
          </p:cNvPicPr>
          <p:nvPr>
            <a:wavAudioFile r:embed="rId1" name="TSOP 5.48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42875" y="142875"/>
            <a:ext cx="222250" cy="22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Content Placeholder 5" descr="new-york-wallpaper.jpg"/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052" name="Picture 8" descr="maestro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9450" y="6011863"/>
            <a:ext cx="39052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9" descr="4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825" y="5868988"/>
            <a:ext cx="930275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Rectangle 11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81263" y="4224338"/>
            <a:ext cx="4211637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1 CuadroTexto"/>
          <p:cNvSpPr txBox="1">
            <a:spLocks noChangeArrowheads="1"/>
          </p:cNvSpPr>
          <p:nvPr/>
        </p:nvSpPr>
        <p:spPr bwMode="auto">
          <a:xfrm>
            <a:off x="7019925" y="6340475"/>
            <a:ext cx="2016125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PE" sz="2000" b="1">
                <a:solidFill>
                  <a:schemeClr val="bg1"/>
                </a:solidFill>
              </a:rPr>
              <a:t>Automático</a:t>
            </a: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1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8" name="Content Placeholder 7" descr="new york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2715875" y="0"/>
            <a:ext cx="33932813" cy="6858000"/>
          </a:xfrm>
        </p:spPr>
      </p:pic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6.66667E-6 -2.22222E-6 L 0.89774 -2.22222E-6 " pathEditMode="relative" ptsTypes="AA">
                                      <p:cBhvr>
                                        <p:cTn id="6" dur="1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8" presetID="0" presetClass="path" presetSubtype="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81481E-6 L -1.00018 -4.81481E-6 " pathEditMode="relative" ptsTypes="AA">
                                      <p:cBhvr>
                                        <p:cTn id="9" dur="1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Segnaposto contenuto 5" descr="NY2.jpg"/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3286125"/>
            <a:ext cx="4762500" cy="3571875"/>
          </a:xfrm>
        </p:spPr>
      </p:pic>
      <p:pic>
        <p:nvPicPr>
          <p:cNvPr id="4099" name="Immagine 6" descr="NY3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5" y="3286125"/>
            <a:ext cx="4429125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b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8" y="495300"/>
            <a:ext cx="8429625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57188" y="811213"/>
            <a:ext cx="842962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3600">
                <a:solidFill>
                  <a:srgbClr val="FFFF00"/>
                </a:solidFill>
              </a:rPr>
              <a:t>Albany es la capital del estado de New York, pero New York City es la Gran Manzana “Big Apple”.</a:t>
            </a:r>
            <a:endParaRPr lang="en-US" sz="36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New-York-City-new-york-1020054_800_6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b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357188"/>
            <a:ext cx="84296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642938" y="500063"/>
            <a:ext cx="8072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400">
                <a:solidFill>
                  <a:srgbClr val="FFFF00"/>
                </a:solidFill>
              </a:rPr>
              <a:t>New York es llamada “Big Apple”, porque en los años 1920’s y 1930’s los músicos de jazz decían que la ciudad era lo mejor y el más atractivo lugar. </a:t>
            </a:r>
            <a:endParaRPr lang="en-US" sz="24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Segnaposto contenuto 3" descr="NY5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-31750"/>
            <a:ext cx="9144000" cy="6889750"/>
          </a:xfrm>
        </p:spPr>
      </p:pic>
      <p:pic>
        <p:nvPicPr>
          <p:cNvPr id="4" name="Picture 3" descr="a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214313"/>
            <a:ext cx="8786813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2875" y="285750"/>
            <a:ext cx="8786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800">
                <a:solidFill>
                  <a:srgbClr val="FFFF00"/>
                </a:solidFill>
              </a:rPr>
              <a:t>Ocho millones de  personas viven en New York City</a:t>
            </a:r>
            <a:endParaRPr lang="en-US" sz="28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Segnaposto contenuto 3" descr="01 - boroughs-map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6570663" cy="6858000"/>
          </a:xfrm>
        </p:spPr>
      </p:pic>
      <p:pic>
        <p:nvPicPr>
          <p:cNvPr id="4" name="Picture 3" descr="a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688" y="-387350"/>
            <a:ext cx="2627312" cy="741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516688" y="738188"/>
            <a:ext cx="2627312" cy="535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3800">
                <a:solidFill>
                  <a:srgbClr val="FFFF00"/>
                </a:solidFill>
              </a:rPr>
              <a:t>New York tiene cinco distritos: Manhattan, Brooklyn,  Bronx, Queens y Staten Island</a:t>
            </a: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Segnaposto contenuto 3" descr="map_hoods4.gif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142875" y="-142875"/>
            <a:ext cx="4286250" cy="7026275"/>
          </a:xfrm>
        </p:spPr>
      </p:pic>
      <p:sp>
        <p:nvSpPr>
          <p:cNvPr id="8195" name="Titolo 1"/>
          <p:cNvSpPr>
            <a:spLocks noGrp="1"/>
          </p:cNvSpPr>
          <p:nvPr>
            <p:ph type="title"/>
          </p:nvPr>
        </p:nvSpPr>
        <p:spPr>
          <a:xfrm>
            <a:off x="4786313" y="1143000"/>
            <a:ext cx="3614737" cy="4524375"/>
          </a:xfrm>
        </p:spPr>
        <p:txBody>
          <a:bodyPr>
            <a:spAutoFit/>
          </a:bodyPr>
          <a:lstStyle/>
          <a:p>
            <a:r>
              <a:rPr lang="it-IT" sz="4800" smtClean="0">
                <a:solidFill>
                  <a:srgbClr val="005DA2"/>
                </a:solidFill>
              </a:rPr>
              <a:t>Manhattan es el más famoso distrito y es donde van los turistas!</a:t>
            </a: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p684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8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Content Placeholder 6" descr="2007aug_manhattan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Picture 7" descr="b.png"/>
          <p:cNvPicPr preferRelativeResize="0"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00013"/>
            <a:ext cx="9144000" cy="254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285750"/>
            <a:ext cx="8675688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4000">
                <a:solidFill>
                  <a:srgbClr val="FFFF00"/>
                </a:solidFill>
              </a:rPr>
              <a:t>Cuatrocientos años atrás, los Indios Algonquin se apropiaron de la isla de Manhattan.</a:t>
            </a:r>
            <a:endParaRPr lang="en-US" sz="4000">
              <a:solidFill>
                <a:srgbClr val="FFFF00"/>
              </a:solidFill>
            </a:endParaRPr>
          </a:p>
        </p:txBody>
      </p:sp>
      <p:pic>
        <p:nvPicPr>
          <p:cNvPr id="13" name="Picture 12" descr="b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357438"/>
            <a:ext cx="9144000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0" y="2500313"/>
            <a:ext cx="91440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4000">
                <a:solidFill>
                  <a:srgbClr val="FFFF00"/>
                </a:solidFill>
              </a:rPr>
              <a:t>En 1626, un holandés llamado Peter Minuit dio a los indios 24 dólares para comprar la isla.</a:t>
            </a:r>
          </a:p>
        </p:txBody>
      </p:sp>
      <p:pic>
        <p:nvPicPr>
          <p:cNvPr id="16" name="Picture 15" descr="b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0" y="4714875"/>
            <a:ext cx="9144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4000">
                <a:solidFill>
                  <a:srgbClr val="FFFF00"/>
                </a:solidFill>
              </a:rPr>
              <a:t>Alrededor de 1650, quinientas personas vivían allí y fue llamada    New Amsterdam.</a:t>
            </a:r>
          </a:p>
        </p:txBody>
      </p:sp>
    </p:spTree>
  </p:cSld>
  <p:clrMapOvr>
    <a:masterClrMapping/>
  </p:clrMapOvr>
  <p:transition spd="med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night_new_york_wallpaper-128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b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14313" y="142875"/>
            <a:ext cx="8929687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4000">
                <a:solidFill>
                  <a:srgbClr val="FFFF00"/>
                </a:solidFill>
              </a:rPr>
              <a:t>En 1664 los británicos tomaron la ciudad de los holandeses y le cambiaron el nombre a New York</a:t>
            </a:r>
            <a:endParaRPr lang="en-US" sz="4000">
              <a:solidFill>
                <a:srgbClr val="FFFF00"/>
              </a:solidFill>
            </a:endParaRPr>
          </a:p>
        </p:txBody>
      </p:sp>
      <p:pic>
        <p:nvPicPr>
          <p:cNvPr id="13" name="Picture 12" descr="b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28600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0" y="2500313"/>
            <a:ext cx="91440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4000">
                <a:solidFill>
                  <a:srgbClr val="FFFF00"/>
                </a:solidFill>
              </a:rPr>
              <a:t>A finales del siglo dieciocho, muchos inmigrantes comenzaron a venir a América.</a:t>
            </a:r>
            <a:r>
              <a:rPr lang="it-IT"/>
              <a:t>. </a:t>
            </a:r>
          </a:p>
        </p:txBody>
      </p:sp>
      <p:pic>
        <p:nvPicPr>
          <p:cNvPr id="15" name="Picture 14" descr="b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4786313"/>
            <a:ext cx="91440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4000">
                <a:solidFill>
                  <a:srgbClr val="FFFF00"/>
                </a:solidFill>
              </a:rPr>
              <a:t>Los primeron llegaron de Alemania e Irlanda, luego de Italia, Polonia, Rusia, Africa y China.</a:t>
            </a:r>
          </a:p>
        </p:txBody>
      </p:sp>
    </p:spTree>
  </p:cSld>
  <p:clrMapOvr>
    <a:masterClrMapping/>
  </p:clrMapOvr>
  <p:transition spd="med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olo 1"/>
          <p:cNvSpPr>
            <a:spLocks noGrp="1"/>
          </p:cNvSpPr>
          <p:nvPr>
            <p:ph type="title"/>
          </p:nvPr>
        </p:nvSpPr>
        <p:spPr>
          <a:xfrm>
            <a:off x="3857625" y="357188"/>
            <a:ext cx="5286375" cy="2124075"/>
          </a:xfrm>
        </p:spPr>
        <p:txBody>
          <a:bodyPr>
            <a:spAutoFit/>
          </a:bodyPr>
          <a:lstStyle/>
          <a:p>
            <a:r>
              <a:rPr lang="it-IT" smtClean="0">
                <a:solidFill>
                  <a:srgbClr val="FFFF00"/>
                </a:solidFill>
              </a:rPr>
              <a:t>En Manhattan puedes viajar en trenes subterráneos…..</a:t>
            </a:r>
          </a:p>
        </p:txBody>
      </p:sp>
      <p:pic>
        <p:nvPicPr>
          <p:cNvPr id="12291" name="Immagine 3" descr="subway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85762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Immagine 4" descr="NY%20subway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46438" y="2857500"/>
            <a:ext cx="5897562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magine 3" descr="ny_108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9688" y="-22225"/>
            <a:ext cx="9183688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Titolo 1"/>
          <p:cNvSpPr>
            <a:spLocks noGrp="1"/>
          </p:cNvSpPr>
          <p:nvPr>
            <p:ph type="title"/>
          </p:nvPr>
        </p:nvSpPr>
        <p:spPr>
          <a:xfrm>
            <a:off x="457200" y="5526088"/>
            <a:ext cx="8229600" cy="1143000"/>
          </a:xfrm>
        </p:spPr>
        <p:txBody>
          <a:bodyPr/>
          <a:lstStyle/>
          <a:p>
            <a:r>
              <a:rPr lang="it-IT" smtClean="0">
                <a:solidFill>
                  <a:srgbClr val="FFFF00"/>
                </a:solidFill>
              </a:rPr>
              <a:t>…en autobuses o en un taxi. Aquí los taxis son llamados“cabs”.</a:t>
            </a: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/>
          <p:cNvSpPr txBox="1">
            <a:spLocks/>
          </p:cNvSpPr>
          <p:nvPr/>
        </p:nvSpPr>
        <p:spPr bwMode="auto">
          <a:xfrm>
            <a:off x="214313" y="95250"/>
            <a:ext cx="4462462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it-IT" sz="4400" dirty="0">
                <a:latin typeface="+mj-lt"/>
                <a:ea typeface="+mj-ea"/>
                <a:cs typeface="+mj-cs"/>
              </a:rPr>
              <a:t>Puedes tomar el Water </a:t>
            </a:r>
            <a:r>
              <a:rPr lang="it-IT" sz="4400" dirty="0">
                <a:latin typeface="+mj-lt"/>
                <a:ea typeface="+mj-ea"/>
                <a:cs typeface="+mj-cs"/>
              </a:rPr>
              <a:t>Taxi </a:t>
            </a:r>
            <a:r>
              <a:rPr lang="it-IT" sz="4400" dirty="0">
                <a:latin typeface="+mj-lt"/>
                <a:ea typeface="+mj-ea"/>
                <a:cs typeface="+mj-cs"/>
              </a:rPr>
              <a:t>alrededor de la isla de Manhattan</a:t>
            </a:r>
            <a:r>
              <a:rPr lang="it-IT" sz="4400" dirty="0">
                <a:latin typeface="+mj-lt"/>
                <a:ea typeface="+mj-ea"/>
                <a:cs typeface="+mj-cs"/>
              </a:rPr>
              <a:t>…</a:t>
            </a:r>
          </a:p>
        </p:txBody>
      </p:sp>
      <p:pic>
        <p:nvPicPr>
          <p:cNvPr id="14339" name="Segnaposto contenuto 3" descr="21 - ellis islan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3643313"/>
            <a:ext cx="4071938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itolo 1"/>
          <p:cNvSpPr txBox="1">
            <a:spLocks/>
          </p:cNvSpPr>
          <p:nvPr/>
        </p:nvSpPr>
        <p:spPr bwMode="auto">
          <a:xfrm>
            <a:off x="4214813" y="3263900"/>
            <a:ext cx="4929187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it-IT" sz="4400" dirty="0">
                <a:latin typeface="+mj-lt"/>
                <a:ea typeface="+mj-ea"/>
                <a:cs typeface="+mj-cs"/>
              </a:rPr>
              <a:t>…o tomar gratis el ferry desde </a:t>
            </a:r>
            <a:r>
              <a:rPr lang="it-IT" sz="4400" dirty="0">
                <a:latin typeface="+mj-lt"/>
                <a:ea typeface="+mj-ea"/>
                <a:cs typeface="+mj-cs"/>
              </a:rPr>
              <a:t>Battery Park </a:t>
            </a:r>
            <a:r>
              <a:rPr lang="it-IT" sz="4400" dirty="0">
                <a:latin typeface="+mj-lt"/>
                <a:ea typeface="+mj-ea"/>
                <a:cs typeface="+mj-cs"/>
              </a:rPr>
              <a:t>hasta la Estatua de la Libertad y </a:t>
            </a:r>
            <a:r>
              <a:rPr lang="it-IT" sz="4400" dirty="0">
                <a:latin typeface="+mj-lt"/>
                <a:ea typeface="+mj-ea"/>
                <a:cs typeface="+mj-cs"/>
              </a:rPr>
              <a:t>Ellis Island.</a:t>
            </a:r>
          </a:p>
        </p:txBody>
      </p:sp>
      <p:pic>
        <p:nvPicPr>
          <p:cNvPr id="14341" name="Picture 5" descr="water_taxi_fulton_ferry_landing_5oct0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0" y="142875"/>
            <a:ext cx="406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magine 7" descr="19 - Statue of Liberty 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63" y="4786313"/>
            <a:ext cx="2928937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magine 6" descr="Ellis island.bmp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75" y="0"/>
            <a:ext cx="6143625" cy="478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olo 1"/>
          <p:cNvSpPr txBox="1">
            <a:spLocks/>
          </p:cNvSpPr>
          <p:nvPr/>
        </p:nvSpPr>
        <p:spPr bwMode="auto">
          <a:xfrm>
            <a:off x="0" y="3571875"/>
            <a:ext cx="285750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it-IT" sz="4400" dirty="0" err="1">
                <a:solidFill>
                  <a:srgbClr val="005DA2"/>
                </a:solidFill>
                <a:latin typeface="+mj-lt"/>
                <a:ea typeface="+mj-ea"/>
                <a:cs typeface="+mj-cs"/>
              </a:rPr>
              <a:t>Ellis</a:t>
            </a:r>
            <a:r>
              <a:rPr lang="it-IT" sz="4400" dirty="0">
                <a:solidFill>
                  <a:srgbClr val="005DA2"/>
                </a:solidFill>
                <a:latin typeface="+mj-lt"/>
                <a:ea typeface="+mj-ea"/>
                <a:cs typeface="+mj-cs"/>
              </a:rPr>
              <a:t> Island </a:t>
            </a:r>
          </a:p>
          <a:p>
            <a:pPr algn="ctr">
              <a:defRPr/>
            </a:pPr>
            <a:endParaRPr lang="it-IT" sz="4400" dirty="0">
              <a:solidFill>
                <a:srgbClr val="005DA2"/>
              </a:solidFill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it-IT" sz="4400" dirty="0">
                <a:solidFill>
                  <a:srgbClr val="005DA2"/>
                </a:solidFill>
                <a:latin typeface="+mj-lt"/>
                <a:ea typeface="+mj-ea"/>
                <a:cs typeface="+mj-cs"/>
              </a:rPr>
              <a:t> Estatua de la Libertad</a:t>
            </a:r>
            <a:endParaRPr lang="it-IT" sz="4400" dirty="0">
              <a:solidFill>
                <a:srgbClr val="005DA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Ovale 10"/>
          <p:cNvSpPr/>
          <p:nvPr/>
        </p:nvSpPr>
        <p:spPr>
          <a:xfrm>
            <a:off x="4429125" y="4286250"/>
            <a:ext cx="571500" cy="4286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cxnSp>
        <p:nvCxnSpPr>
          <p:cNvPr id="13" name="Connettore 2 12"/>
          <p:cNvCxnSpPr/>
          <p:nvPr/>
        </p:nvCxnSpPr>
        <p:spPr>
          <a:xfrm flipV="1">
            <a:off x="2714625" y="3857625"/>
            <a:ext cx="1857375" cy="1428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/>
          <p:cNvCxnSpPr/>
          <p:nvPr/>
        </p:nvCxnSpPr>
        <p:spPr>
          <a:xfrm flipV="1">
            <a:off x="2714625" y="4643438"/>
            <a:ext cx="1857375" cy="100012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8" name="Picture 8" descr="m_ellis_island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3000375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 descr="a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42875"/>
            <a:ext cx="4500563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magine 4" descr="22 - ellis island 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76750" y="0"/>
            <a:ext cx="466725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olo 1"/>
          <p:cNvSpPr txBox="1">
            <a:spLocks/>
          </p:cNvSpPr>
          <p:nvPr/>
        </p:nvSpPr>
        <p:spPr bwMode="auto">
          <a:xfrm>
            <a:off x="0" y="-133350"/>
            <a:ext cx="4286250" cy="396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it-IT" sz="360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Ellis Island </a:t>
            </a:r>
            <a:r>
              <a:rPr lang="it-IT" sz="360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fue una estación de imigración en el pasado; fue la primera parada para unos </a:t>
            </a:r>
            <a:r>
              <a:rPr lang="it-IT" sz="360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17 </a:t>
            </a:r>
            <a:r>
              <a:rPr lang="it-IT" sz="360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millones de inmigrantes</a:t>
            </a:r>
            <a:endParaRPr lang="it-IT" sz="3600" dirty="0">
              <a:solidFill>
                <a:srgbClr val="FFFF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6389" name="Picture 5" descr="index.jpe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63" y="3714750"/>
            <a:ext cx="2643187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EllisIslandProcessing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563" y="3500438"/>
            <a:ext cx="4643437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m_170682826prodBh_f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93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itolo 1"/>
          <p:cNvSpPr>
            <a:spLocks noGrp="1"/>
          </p:cNvSpPr>
          <p:nvPr>
            <p:ph type="title"/>
          </p:nvPr>
        </p:nvSpPr>
        <p:spPr>
          <a:xfrm>
            <a:off x="0" y="5859463"/>
            <a:ext cx="9144000" cy="954087"/>
          </a:xfrm>
        </p:spPr>
        <p:txBody>
          <a:bodyPr>
            <a:spAutoFit/>
          </a:bodyPr>
          <a:lstStyle/>
          <a:p>
            <a:r>
              <a:rPr lang="it-IT" sz="2800" smtClean="0"/>
              <a:t>Mucha gente famosa vino a través de Ellis Island, por ejemplo Sigmund Freud, Charlie Chaplin y Walt Disney. </a:t>
            </a: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13" y="-171450"/>
            <a:ext cx="9180513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a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71450"/>
            <a:ext cx="9144000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395536" y="142852"/>
            <a:ext cx="8496944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Hasta </a:t>
            </a: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1820, </a:t>
            </a: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la población de New </a:t>
            </a: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York </a:t>
            </a: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vino de Gran Bretaña y los Paises Bajos</a:t>
            </a:r>
            <a:endParaRPr lang="en-US" sz="360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2" name="Picture 11" descr="a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714500"/>
            <a:ext cx="91440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0" y="2000240"/>
            <a:ext cx="9144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Entre </a:t>
            </a: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1820 </a:t>
            </a: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y </a:t>
            </a: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1860 </a:t>
            </a: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la ciudad atrajo inmigrantes de Irlanda y Alemania</a:t>
            </a:r>
            <a:endParaRPr lang="it-IT" sz="360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4" name="Picture 13" descr="a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429000"/>
            <a:ext cx="91440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0" y="3714752"/>
            <a:ext cx="9144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E</a:t>
            </a: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ntre </a:t>
            </a: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1890 </a:t>
            </a: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y </a:t>
            </a: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1919, 3.7 </a:t>
            </a: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millones de Italianos vinieron a USA</a:t>
            </a:r>
            <a:endParaRPr lang="it-IT" sz="360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6" name="Picture 15" descr="a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43500"/>
            <a:ext cx="91440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/>
          <p:nvPr/>
        </p:nvSpPr>
        <p:spPr>
          <a:xfrm>
            <a:off x="0" y="5429264"/>
            <a:ext cx="9144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360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Judíos de Rusia y el este de Europa les siguieron.</a:t>
            </a:r>
            <a:endParaRPr lang="it-IT" sz="360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Click="0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jaha.org/edu/discovery_center/push-pull/img/Ellis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42875" y="-142875"/>
            <a:ext cx="94297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0" y="142852"/>
            <a:ext cx="9144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3600" dirty="0">
                <a:ln>
                  <a:solidFill>
                    <a:srgbClr val="FF0000"/>
                  </a:solidFill>
                </a:ln>
                <a:solidFill>
                  <a:schemeClr val="bg2"/>
                </a:solidFill>
              </a:rPr>
              <a:t>A principios del siglo XX millones de gente negra vinieron a New </a:t>
            </a:r>
            <a:r>
              <a:rPr lang="it-IT" sz="3600" dirty="0">
                <a:ln>
                  <a:solidFill>
                    <a:srgbClr val="FF0000"/>
                  </a:solidFill>
                </a:ln>
                <a:solidFill>
                  <a:schemeClr val="bg2"/>
                </a:solidFill>
              </a:rPr>
              <a:t>York </a:t>
            </a:r>
            <a:r>
              <a:rPr lang="it-IT" sz="3600" dirty="0">
                <a:ln>
                  <a:solidFill>
                    <a:srgbClr val="FF0000"/>
                  </a:solidFill>
                </a:ln>
                <a:solidFill>
                  <a:schemeClr val="bg2"/>
                </a:solidFill>
              </a:rPr>
              <a:t>desde los estados del sur en busca de trabajo.</a:t>
            </a:r>
            <a:endParaRPr lang="it-IT" sz="3600" dirty="0">
              <a:ln>
                <a:solidFill>
                  <a:srgbClr val="FF0000"/>
                </a:solidFill>
              </a:ln>
              <a:solidFill>
                <a:schemeClr val="bg2"/>
              </a:solidFill>
            </a:endParaRPr>
          </a:p>
        </p:txBody>
      </p:sp>
      <p:pic>
        <p:nvPicPr>
          <p:cNvPr id="11" name="Picture 10" descr="c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42875" y="2214563"/>
            <a:ext cx="94297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0" y="2500306"/>
            <a:ext cx="9144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3600" dirty="0">
                <a:ln>
                  <a:solidFill>
                    <a:srgbClr val="FF0000"/>
                  </a:solidFill>
                </a:ln>
                <a:solidFill>
                  <a:schemeClr val="bg2"/>
                </a:solidFill>
              </a:rPr>
              <a:t>Hoy los inmigrantes vienen principalmente desde </a:t>
            </a:r>
            <a:r>
              <a:rPr lang="it-IT" sz="3600" dirty="0">
                <a:ln>
                  <a:solidFill>
                    <a:srgbClr val="FF0000"/>
                  </a:solidFill>
                </a:ln>
                <a:solidFill>
                  <a:schemeClr val="bg2"/>
                </a:solidFill>
              </a:rPr>
              <a:t>Asia </a:t>
            </a:r>
            <a:r>
              <a:rPr lang="it-IT" sz="3600" dirty="0">
                <a:ln>
                  <a:solidFill>
                    <a:srgbClr val="FF0000"/>
                  </a:solidFill>
                </a:ln>
                <a:solidFill>
                  <a:schemeClr val="bg2"/>
                </a:solidFill>
              </a:rPr>
              <a:t>y de paises hispano-parlantes, por ejemplo Cuba y </a:t>
            </a:r>
            <a:r>
              <a:rPr lang="it-IT" sz="3600" dirty="0">
                <a:ln>
                  <a:solidFill>
                    <a:srgbClr val="FF0000"/>
                  </a:solidFill>
                </a:ln>
                <a:solidFill>
                  <a:schemeClr val="bg2"/>
                </a:solidFill>
              </a:rPr>
              <a:t>Puerto Rico.</a:t>
            </a:r>
          </a:p>
        </p:txBody>
      </p:sp>
      <p:pic>
        <p:nvPicPr>
          <p:cNvPr id="13" name="Picture 12" descr="c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42875" y="4572000"/>
            <a:ext cx="94297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1"/>
          <p:cNvSpPr/>
          <p:nvPr/>
        </p:nvSpPr>
        <p:spPr>
          <a:xfrm>
            <a:off x="152400" y="5406315"/>
            <a:ext cx="9144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48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USA es un CRISOL</a:t>
            </a:r>
            <a:endParaRPr lang="it-IT" sz="4800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</a:t>
            </a:r>
          </a:p>
        </p:txBody>
      </p:sp>
      <p:sp>
        <p:nvSpPr>
          <p:cNvPr id="2048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0484" name="Picture 2" descr="http://www.archives.gov/press/press-kits/picturing-the-century-photos/immigrant-children-ellis-islan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8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1507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1508" name="Picture 2" descr="http://www.vacanzeinamerica.net/immspec_green_card_applicat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42875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a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88" y="642938"/>
            <a:ext cx="51435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2071670" y="1142984"/>
            <a:ext cx="5143536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4000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</a:rPr>
              <a:t>Cada año un gran número de personas busca tener una Green </a:t>
            </a:r>
            <a:r>
              <a:rPr lang="it-IT" sz="4000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</a:rPr>
              <a:t>Card </a:t>
            </a:r>
            <a:r>
              <a:rPr lang="it-IT" sz="4000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</a:rPr>
              <a:t>que les permita entrar legalmente a los Estados Unidos</a:t>
            </a:r>
            <a:endParaRPr lang="it-IT" sz="4000" dirty="0">
              <a:ln>
                <a:solidFill>
                  <a:srgbClr val="00B050"/>
                </a:solidFill>
              </a:ln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 bwMode="auto">
          <a:xfrm>
            <a:off x="5086350" y="42863"/>
            <a:ext cx="4057650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it-IT" sz="4000" dirty="0">
                <a:latin typeface="+mj-lt"/>
                <a:ea typeface="+mj-ea"/>
                <a:cs typeface="+mj-cs"/>
              </a:rPr>
              <a:t>La Estatua de la Libertad es la primera cosa que muchos inmigrantes ven.</a:t>
            </a:r>
            <a:endParaRPr lang="it-IT" sz="4000" dirty="0">
              <a:latin typeface="+mj-lt"/>
              <a:ea typeface="+mj-ea"/>
              <a:cs typeface="+mj-cs"/>
            </a:endParaRPr>
          </a:p>
        </p:txBody>
      </p:sp>
      <p:pic>
        <p:nvPicPr>
          <p:cNvPr id="22531" name="Picture 5" descr="m_Statue-de-la-liberte-new-yor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086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6" descr="Statue_of_Liberty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86350" y="3143250"/>
            <a:ext cx="4046538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magine 3" descr="16 - Statue of Libert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14313" y="214313"/>
            <a:ext cx="87153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600" b="1">
                <a:solidFill>
                  <a:srgbClr val="FFFF00"/>
                </a:solidFill>
              </a:rPr>
              <a:t>Fue un regalo del pueblo francés en 1886. Tiene 93 metros de altura y su brazo tiene 14 metros de largo. </a:t>
            </a:r>
          </a:p>
        </p:txBody>
      </p:sp>
    </p:spTree>
  </p:cSld>
  <p:clrMapOvr>
    <a:masterClrMapping/>
  </p:clrMapOvr>
  <p:transition spd="med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olo 1"/>
          <p:cNvSpPr>
            <a:spLocks noGrp="1"/>
          </p:cNvSpPr>
          <p:nvPr>
            <p:ph type="title"/>
          </p:nvPr>
        </p:nvSpPr>
        <p:spPr>
          <a:xfrm>
            <a:off x="5143500" y="3559175"/>
            <a:ext cx="4000500" cy="2678113"/>
          </a:xfrm>
        </p:spPr>
        <p:txBody>
          <a:bodyPr>
            <a:spAutoFit/>
          </a:bodyPr>
          <a:lstStyle/>
          <a:p>
            <a:r>
              <a:rPr lang="it-IT" sz="2800" smtClean="0"/>
              <a:t>Personas del mismo origen a menudo viven en la misma zona, creando sus propias comunidades. La comunidad china está en  “CHINATOWN”</a:t>
            </a:r>
          </a:p>
        </p:txBody>
      </p:sp>
      <p:pic>
        <p:nvPicPr>
          <p:cNvPr id="24579" name="Picture 7" descr="Lanterns-73920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143500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8" descr="m_chinatown-gift-shop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0" y="0"/>
            <a:ext cx="4000500" cy="299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Segnaposto contenuto 3" descr="map_hoods4.gif"/>
          <p:cNvPicPr>
            <a:picLocks noGrp="1" noChangeAspect="1"/>
          </p:cNvPicPr>
          <p:nvPr>
            <p:ph idx="1"/>
          </p:nvPr>
        </p:nvPicPr>
        <p:blipFill>
          <a:blip r:embed="rId6"/>
          <a:srcRect/>
          <a:stretch>
            <a:fillRect/>
          </a:stretch>
        </p:blipFill>
        <p:spPr>
          <a:xfrm>
            <a:off x="-142875" y="-142875"/>
            <a:ext cx="4429125" cy="7000875"/>
          </a:xfrm>
        </p:spPr>
      </p:pic>
      <p:sp>
        <p:nvSpPr>
          <p:cNvPr id="7" name="Ovale 6"/>
          <p:cNvSpPr/>
          <p:nvPr/>
        </p:nvSpPr>
        <p:spPr>
          <a:xfrm>
            <a:off x="2357438" y="5429250"/>
            <a:ext cx="1285875" cy="64293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  <p:transition spd="med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olo 1"/>
          <p:cNvSpPr>
            <a:spLocks noGrp="1"/>
          </p:cNvSpPr>
          <p:nvPr>
            <p:ph type="title"/>
          </p:nvPr>
        </p:nvSpPr>
        <p:spPr>
          <a:xfrm>
            <a:off x="0" y="357188"/>
            <a:ext cx="4143375" cy="2124075"/>
          </a:xfrm>
        </p:spPr>
        <p:txBody>
          <a:bodyPr>
            <a:spAutoFit/>
          </a:bodyPr>
          <a:lstStyle/>
          <a:p>
            <a:r>
              <a:rPr lang="it-IT" smtClean="0"/>
              <a:t>Pequeña  Italia es la comunidad</a:t>
            </a:r>
            <a:br>
              <a:rPr lang="it-IT" smtClean="0"/>
            </a:br>
            <a:r>
              <a:rPr lang="it-IT" smtClean="0"/>
              <a:t>italiana.</a:t>
            </a:r>
          </a:p>
        </p:txBody>
      </p:sp>
      <p:pic>
        <p:nvPicPr>
          <p:cNvPr id="25603" name="Picture 8" descr="Welcome-to-Little-Italy-HPC2463-l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16213"/>
            <a:ext cx="4143375" cy="414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9" descr="NY_78_little_italy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5" y="1500188"/>
            <a:ext cx="500062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Segnaposto contenuto 3" descr="map_hoods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3375" y="0"/>
            <a:ext cx="5000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vale 6"/>
          <p:cNvSpPr/>
          <p:nvPr/>
        </p:nvSpPr>
        <p:spPr>
          <a:xfrm>
            <a:off x="6929438" y="4857750"/>
            <a:ext cx="1071562" cy="71437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mer379.wav">
            <a:hlinkClick r:id="" action="ppaction://media"/>
          </p:cNvPr>
          <p:cNvPicPr>
            <a:picLocks noRot="1" noChangeAspect="1"/>
          </p:cNvPicPr>
          <p:nvPr>
            <a:wavAudioFile r:embed="rId1" name="america the beautiful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921750" y="142875"/>
            <a:ext cx="222250" cy="22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6628" name="Picture 5" descr="m_Times_Square_New_York_City_FLIKR_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a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42875"/>
            <a:ext cx="4572000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285750"/>
            <a:ext cx="4572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3600">
                <a:solidFill>
                  <a:srgbClr val="FFFF00"/>
                </a:solidFill>
              </a:rPr>
              <a:t>La mayoría de los teatros de New York están cerca de  Times Square…</a:t>
            </a: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0" showWhenStopped="0">
                <p:cTn id="1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/>
          <p:cNvSpPr txBox="1">
            <a:spLocks/>
          </p:cNvSpPr>
          <p:nvPr/>
        </p:nvSpPr>
        <p:spPr bwMode="auto">
          <a:xfrm>
            <a:off x="0" y="490538"/>
            <a:ext cx="4143375" cy="286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it-IT" sz="3600" b="1" dirty="0">
                <a:latin typeface="+mj-lt"/>
                <a:ea typeface="+mj-ea"/>
                <a:cs typeface="+mj-cs"/>
              </a:rPr>
              <a:t>…y en Broadway</a:t>
            </a:r>
            <a:r>
              <a:rPr lang="it-IT" sz="3600" b="1" dirty="0">
                <a:latin typeface="+mj-lt"/>
                <a:ea typeface="+mj-ea"/>
                <a:cs typeface="+mj-cs"/>
              </a:rPr>
              <a:t>, </a:t>
            </a:r>
            <a:r>
              <a:rPr lang="it-IT" sz="3600" b="1" dirty="0">
                <a:latin typeface="+mj-lt"/>
                <a:ea typeface="+mj-ea"/>
                <a:cs typeface="+mj-cs"/>
              </a:rPr>
              <a:t>entre las calles 41 53. Hay más de treinta teatros en Broadway</a:t>
            </a:r>
            <a:r>
              <a:rPr lang="it-IT" sz="3600" b="1" dirty="0">
                <a:latin typeface="+mj-lt"/>
                <a:ea typeface="+mj-ea"/>
                <a:cs typeface="+mj-cs"/>
              </a:rPr>
              <a:t>.</a:t>
            </a:r>
          </a:p>
        </p:txBody>
      </p:sp>
      <p:pic>
        <p:nvPicPr>
          <p:cNvPr id="27651" name="Picture 11" descr="18_121912228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5" y="0"/>
            <a:ext cx="500062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12" descr="nyc-hotel-broadway-package-top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927475"/>
            <a:ext cx="6580188" cy="293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Segnaposto contenuto 3" descr="map_hoods4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43375" y="-25400"/>
            <a:ext cx="5000625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vale 9"/>
          <p:cNvSpPr/>
          <p:nvPr/>
        </p:nvSpPr>
        <p:spPr>
          <a:xfrm>
            <a:off x="5643563" y="2928938"/>
            <a:ext cx="1143000" cy="64293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  <p:transition spd="med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7" descr="New-York-City-new-york-1020054_800_6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itolo 1"/>
          <p:cNvSpPr>
            <a:spLocks noGrp="1"/>
          </p:cNvSpPr>
          <p:nvPr>
            <p:ph type="title"/>
          </p:nvPr>
        </p:nvSpPr>
        <p:spPr>
          <a:xfrm>
            <a:off x="0" y="214313"/>
            <a:ext cx="9001125" cy="1938337"/>
          </a:xfrm>
        </p:spPr>
        <p:txBody>
          <a:bodyPr>
            <a:spAutoFit/>
          </a:bodyPr>
          <a:lstStyle/>
          <a:p>
            <a:r>
              <a:rPr lang="it-IT" sz="4000" b="1" smtClean="0">
                <a:solidFill>
                  <a:srgbClr val="FFFF00"/>
                </a:solidFill>
              </a:rPr>
              <a:t>El Puente de  Brooklyn conecta Manhattan a Brooklyn. Cuando abrió en 1883, era el más largo del mundo.</a:t>
            </a: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magine 8" descr="central-park-aerial-view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200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itolo 1"/>
          <p:cNvSpPr>
            <a:spLocks noGrp="1"/>
          </p:cNvSpPr>
          <p:nvPr>
            <p:ph type="title"/>
          </p:nvPr>
        </p:nvSpPr>
        <p:spPr>
          <a:xfrm>
            <a:off x="5643563" y="500063"/>
            <a:ext cx="2857500" cy="2800350"/>
          </a:xfrm>
        </p:spPr>
        <p:txBody>
          <a:bodyPr>
            <a:spAutoFit/>
          </a:bodyPr>
          <a:lstStyle/>
          <a:p>
            <a:r>
              <a:rPr lang="it-IT" smtClean="0"/>
              <a:t>Parque Central es el 6% de Manhattan.</a:t>
            </a:r>
          </a:p>
        </p:txBody>
      </p:sp>
      <p:pic>
        <p:nvPicPr>
          <p:cNvPr id="29700" name="Picture 4" descr="m_m_central-park-jewel-in-the-sky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38" y="3857625"/>
            <a:ext cx="3929062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4_top_te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a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000625"/>
            <a:ext cx="91440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olo 1"/>
          <p:cNvSpPr txBox="1">
            <a:spLocks/>
          </p:cNvSpPr>
          <p:nvPr/>
        </p:nvSpPr>
        <p:spPr>
          <a:xfrm>
            <a:off x="500063" y="5214938"/>
            <a:ext cx="8286750" cy="14462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4400" b="1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Tiene un gran lago, cuatrocientos árboles y bellos jardines.</a:t>
            </a:r>
            <a:endParaRPr lang="it-IT" sz="4400" b="1" dirty="0">
              <a:solidFill>
                <a:srgbClr val="FFFF00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Segnaposto contenuto 3" descr="31 - Empire State building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4500563" cy="6959600"/>
          </a:xfrm>
        </p:spPr>
      </p:pic>
      <p:pic>
        <p:nvPicPr>
          <p:cNvPr id="31747" name="Segnaposto contenuto 3" descr="32 - Empire State building 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0"/>
            <a:ext cx="4643437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Titolo 1"/>
          <p:cNvSpPr>
            <a:spLocks noGrp="1"/>
          </p:cNvSpPr>
          <p:nvPr>
            <p:ph type="title"/>
          </p:nvPr>
        </p:nvSpPr>
        <p:spPr>
          <a:xfrm>
            <a:off x="4429125" y="3338513"/>
            <a:ext cx="4786313" cy="3170237"/>
          </a:xfrm>
        </p:spPr>
        <p:txBody>
          <a:bodyPr>
            <a:spAutoFit/>
          </a:bodyPr>
          <a:lstStyle/>
          <a:p>
            <a:r>
              <a:rPr lang="it-IT" sz="4000" smtClean="0"/>
              <a:t>El Empire State Building es el más alto rascacielos de NY. Tiene 381 metros de altura y 102 pisos.</a:t>
            </a: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olo 1"/>
          <p:cNvSpPr>
            <a:spLocks noGrp="1"/>
          </p:cNvSpPr>
          <p:nvPr>
            <p:ph type="ctrTitle"/>
          </p:nvPr>
        </p:nvSpPr>
        <p:spPr>
          <a:xfrm>
            <a:off x="5000625" y="655638"/>
            <a:ext cx="4143375" cy="5510212"/>
          </a:xfrm>
        </p:spPr>
        <p:txBody>
          <a:bodyPr>
            <a:spAutoFit/>
          </a:bodyPr>
          <a:lstStyle/>
          <a:p>
            <a:r>
              <a:rPr lang="it-IT" smtClean="0"/>
              <a:t>El edificio Chrysler fue construido por el famoso fabricante de automóviles.  Fue terminado en 1930.</a:t>
            </a:r>
          </a:p>
        </p:txBody>
      </p:sp>
      <p:pic>
        <p:nvPicPr>
          <p:cNvPr id="32771" name="Picture 2" descr="http://www.visitingdc.com/images/chrysler-building-addres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763"/>
            <a:ext cx="5072063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8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Segnaposto contenuto 3" descr="47 - rockefeller center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714875" y="0"/>
            <a:ext cx="4429125" cy="3214688"/>
          </a:xfrm>
        </p:spPr>
      </p:pic>
      <p:sp>
        <p:nvSpPr>
          <p:cNvPr id="8" name="Titolo 1"/>
          <p:cNvSpPr txBox="1">
            <a:spLocks/>
          </p:cNvSpPr>
          <p:nvPr/>
        </p:nvSpPr>
        <p:spPr bwMode="auto">
          <a:xfrm>
            <a:off x="4429125" y="3284538"/>
            <a:ext cx="4714875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it-IT" sz="4400" dirty="0">
                <a:latin typeface="+mj-lt"/>
                <a:ea typeface="+mj-ea"/>
                <a:cs typeface="+mj-cs"/>
              </a:rPr>
              <a:t>El </a:t>
            </a:r>
            <a:r>
              <a:rPr lang="it-IT" sz="4400" dirty="0">
                <a:latin typeface="+mj-lt"/>
                <a:ea typeface="+mj-ea"/>
                <a:cs typeface="+mj-cs"/>
              </a:rPr>
              <a:t>Rockefeller Center </a:t>
            </a:r>
            <a:r>
              <a:rPr lang="it-IT" sz="4400" dirty="0">
                <a:latin typeface="+mj-lt"/>
                <a:ea typeface="+mj-ea"/>
                <a:cs typeface="+mj-cs"/>
              </a:rPr>
              <a:t>incluye muchos edificios, pero es más visitado en invierno</a:t>
            </a:r>
            <a:endParaRPr lang="it-IT" sz="4400" dirty="0">
              <a:latin typeface="+mj-lt"/>
              <a:ea typeface="+mj-ea"/>
              <a:cs typeface="+mj-cs"/>
            </a:endParaRPr>
          </a:p>
        </p:txBody>
      </p:sp>
      <p:pic>
        <p:nvPicPr>
          <p:cNvPr id="33796" name="Picture 6" descr="145-DSC_4414 - Statue of Atlas - Rockefeller Center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00563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2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rockefeller_skatin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26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85813" y="260350"/>
            <a:ext cx="7772400" cy="1847850"/>
          </a:xfrm>
        </p:spPr>
        <p:txBody>
          <a:bodyPr/>
          <a:lstStyle/>
          <a:p>
            <a:r>
              <a:rPr lang="it-IT" smtClean="0">
                <a:solidFill>
                  <a:srgbClr val="FFFF00"/>
                </a:solidFill>
              </a:rPr>
              <a:t>Un enorme árbol de navidad y una pista de patinaje atrae a Neoyorquinos y turistas.</a:t>
            </a: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6" descr="world_trade_center_memorial_pi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0" y="115888"/>
            <a:ext cx="9150350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PE" sz="3600">
                <a:solidFill>
                  <a:srgbClr val="FFFF00"/>
                </a:solidFill>
              </a:rPr>
              <a:t>El World Trade Center tenía más de cien pisos con oficinas, tiendas y restaurantes.</a:t>
            </a:r>
          </a:p>
        </p:txBody>
      </p:sp>
    </p:spTree>
  </p:cSld>
  <p:clrMapOvr>
    <a:masterClrMapping/>
  </p:clrMapOvr>
  <p:transition spd="med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magine 6" descr="groundzer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928938"/>
            <a:ext cx="4714875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Immagine 7" descr="ground%20zero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49813" y="2928938"/>
            <a:ext cx="4294187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42875" y="0"/>
            <a:ext cx="9001125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>
                <a:solidFill>
                  <a:srgbClr val="FFFF00"/>
                </a:solidFill>
              </a:rPr>
              <a:t>Pero, el 11 de septiembre de 2001, (9/11) para los americanos, islamistas radicales estrellaron dos aviones contra las torres. En la actualidad este sitio se llama </a:t>
            </a:r>
          </a:p>
          <a:p>
            <a:pPr algn="ctr"/>
            <a:r>
              <a:rPr lang="es-ES" sz="3600">
                <a:solidFill>
                  <a:srgbClr val="FFFF00"/>
                </a:solidFill>
              </a:rPr>
              <a:t>"Zona Cero".</a:t>
            </a:r>
            <a:endParaRPr lang="en-US" sz="36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Wtc-2004-memoria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Titolo 1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17588" y="5084763"/>
            <a:ext cx="7181850" cy="81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0" y="5634038"/>
            <a:ext cx="9144000" cy="106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PE" sz="6300" b="1">
                <a:solidFill>
                  <a:srgbClr val="FFFF00"/>
                </a:solidFill>
              </a:rPr>
              <a:t>No olvidemos 9/11</a:t>
            </a:r>
          </a:p>
        </p:txBody>
      </p:sp>
    </p:spTree>
  </p:cSld>
  <p:clrMapOvr>
    <a:masterClrMapping/>
  </p:clrMapOvr>
  <p:transition spd="med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 YORK Y SU HISTORIA-TB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YORK Y SU HISTORIA-TB-</Template>
  <TotalTime>2</TotalTime>
  <Words>771</Words>
  <Application>Microsoft Office PowerPoint</Application>
  <PresentationFormat>Presentación en pantalla (4:3)</PresentationFormat>
  <Paragraphs>109</Paragraphs>
  <Slides>37</Slides>
  <Notes>34</Notes>
  <HiddenSlides>0</HiddenSlides>
  <MMClips>2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1" baseType="lpstr">
      <vt:lpstr>Arial</vt:lpstr>
      <vt:lpstr>Calibri</vt:lpstr>
      <vt:lpstr>NEW YORK Y SU HISTORIA-TB-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Manhattan es el más famoso distrito y es donde van los turistas!</vt:lpstr>
      <vt:lpstr>Diapositiva 8</vt:lpstr>
      <vt:lpstr>Diapositiva 9</vt:lpstr>
      <vt:lpstr>Diapositiva 10</vt:lpstr>
      <vt:lpstr>En Manhattan puedes viajar en trenes subterráneos…..</vt:lpstr>
      <vt:lpstr>…en autobuses o en un taxi. Aquí los taxis son llamados“cabs”.</vt:lpstr>
      <vt:lpstr>Diapositiva 13</vt:lpstr>
      <vt:lpstr>Diapositiva 14</vt:lpstr>
      <vt:lpstr>Diapositiva 15</vt:lpstr>
      <vt:lpstr>Mucha gente famosa vino a través de Ellis Island, por ejemplo Sigmund Freud, Charlie Chaplin y Walt Disney. </vt:lpstr>
      <vt:lpstr>Diapositiva 17</vt:lpstr>
      <vt:lpstr>Diapositiva 18</vt:lpstr>
      <vt:lpstr> </vt:lpstr>
      <vt:lpstr>Diapositiva 20</vt:lpstr>
      <vt:lpstr>Diapositiva 21</vt:lpstr>
      <vt:lpstr>Diapositiva 22</vt:lpstr>
      <vt:lpstr>Personas del mismo origen a menudo viven en la misma zona, creando sus propias comunidades. La comunidad china está en  “CHINATOWN”</vt:lpstr>
      <vt:lpstr>Pequeña  Italia es la comunidad italiana.</vt:lpstr>
      <vt:lpstr>Diapositiva 25</vt:lpstr>
      <vt:lpstr>Diapositiva 26</vt:lpstr>
      <vt:lpstr>El Puente de  Brooklyn conecta Manhattan a Brooklyn. Cuando abrió en 1883, era el más largo del mundo.</vt:lpstr>
      <vt:lpstr>Parque Central es el 6% de Manhattan.</vt:lpstr>
      <vt:lpstr>Diapositiva 29</vt:lpstr>
      <vt:lpstr>El Empire State Building es el más alto rascacielos de NY. Tiene 381 metros de altura y 102 pisos.</vt:lpstr>
      <vt:lpstr>El edificio Chrysler fue construido por el famoso fabricante de automóviles.  Fue terminado en 1930.</vt:lpstr>
      <vt:lpstr>Diapositiva 32</vt:lpstr>
      <vt:lpstr>Un enorme árbol de navidad y una pista de patinaje atrae a Neoyorquinos y turistas.</vt:lpstr>
      <vt:lpstr>Diapositiva 34</vt:lpstr>
      <vt:lpstr>Diapositiva 35</vt:lpstr>
      <vt:lpstr>Diapositiva 36</vt:lpstr>
      <vt:lpstr>Diapositiva 37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2013-10-05T15:26:30Z</dcterms:created>
  <dcterms:modified xsi:type="dcterms:W3CDTF">2013-10-05T15:28:32Z</dcterms:modified>
  <cp:contentStatus/>
</cp:coreProperties>
</file>