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1" r:id="rId3"/>
    <p:sldId id="322" r:id="rId4"/>
    <p:sldId id="323" r:id="rId5"/>
    <p:sldId id="290" r:id="rId6"/>
    <p:sldId id="292" r:id="rId7"/>
    <p:sldId id="293" r:id="rId8"/>
    <p:sldId id="295" r:id="rId9"/>
    <p:sldId id="294" r:id="rId10"/>
    <p:sldId id="297" r:id="rId11"/>
    <p:sldId id="296" r:id="rId12"/>
    <p:sldId id="298" r:id="rId13"/>
    <p:sldId id="299" r:id="rId14"/>
    <p:sldId id="291" r:id="rId15"/>
    <p:sldId id="300" r:id="rId16"/>
    <p:sldId id="284" r:id="rId17"/>
    <p:sldId id="302" r:id="rId18"/>
    <p:sldId id="303" r:id="rId19"/>
    <p:sldId id="304" r:id="rId20"/>
    <p:sldId id="305" r:id="rId21"/>
    <p:sldId id="258" r:id="rId22"/>
    <p:sldId id="306" r:id="rId23"/>
    <p:sldId id="309" r:id="rId24"/>
    <p:sldId id="307" r:id="rId25"/>
    <p:sldId id="308" r:id="rId26"/>
    <p:sldId id="311" r:id="rId27"/>
    <p:sldId id="257" r:id="rId28"/>
    <p:sldId id="310" r:id="rId29"/>
    <p:sldId id="313" r:id="rId30"/>
    <p:sldId id="314" r:id="rId31"/>
    <p:sldId id="315" r:id="rId32"/>
    <p:sldId id="317" r:id="rId33"/>
    <p:sldId id="318" r:id="rId34"/>
    <p:sldId id="288" r:id="rId35"/>
    <p:sldId id="282" r:id="rId36"/>
    <p:sldId id="260" r:id="rId37"/>
    <p:sldId id="324" r:id="rId38"/>
    <p:sldId id="261" r:id="rId39"/>
    <p:sldId id="263" r:id="rId40"/>
    <p:sldId id="265" r:id="rId41"/>
    <p:sldId id="262" r:id="rId42"/>
    <p:sldId id="264" r:id="rId43"/>
    <p:sldId id="332" r:id="rId44"/>
    <p:sldId id="333" r:id="rId45"/>
    <p:sldId id="267" r:id="rId46"/>
    <p:sldId id="266" r:id="rId47"/>
    <p:sldId id="325" r:id="rId48"/>
    <p:sldId id="268" r:id="rId49"/>
    <p:sldId id="269" r:id="rId50"/>
    <p:sldId id="271" r:id="rId51"/>
    <p:sldId id="270" r:id="rId52"/>
    <p:sldId id="274" r:id="rId53"/>
    <p:sldId id="275" r:id="rId54"/>
    <p:sldId id="276" r:id="rId55"/>
    <p:sldId id="277" r:id="rId56"/>
    <p:sldId id="279" r:id="rId57"/>
    <p:sldId id="278" r:id="rId58"/>
    <p:sldId id="280" r:id="rId59"/>
    <p:sldId id="327" r:id="rId60"/>
    <p:sldId id="326" r:id="rId61"/>
    <p:sldId id="259" r:id="rId62"/>
    <p:sldId id="319" r:id="rId63"/>
    <p:sldId id="286" r:id="rId64"/>
    <p:sldId id="328" r:id="rId65"/>
    <p:sldId id="320" r:id="rId66"/>
    <p:sldId id="287" r:id="rId67"/>
    <p:sldId id="329" r:id="rId68"/>
    <p:sldId id="330" r:id="rId69"/>
    <p:sldId id="283" r:id="rId70"/>
    <p:sldId id="321" r:id="rId71"/>
    <p:sldId id="334" r:id="rId72"/>
    <p:sldId id="335" r:id="rId7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1pPr>
    <a:lvl2pPr marL="457200" algn="l" rtl="0" fontAlgn="base">
      <a:spcBef>
        <a:spcPct val="0"/>
      </a:spcBef>
      <a:spcAft>
        <a:spcPct val="0"/>
      </a:spcAft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2pPr>
    <a:lvl3pPr marL="914400" algn="l" rtl="0" fontAlgn="base">
      <a:spcBef>
        <a:spcPct val="0"/>
      </a:spcBef>
      <a:spcAft>
        <a:spcPct val="0"/>
      </a:spcAft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3pPr>
    <a:lvl4pPr marL="1371600" algn="l" rtl="0" fontAlgn="base">
      <a:spcBef>
        <a:spcPct val="0"/>
      </a:spcBef>
      <a:spcAft>
        <a:spcPct val="0"/>
      </a:spcAft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4pPr>
    <a:lvl5pPr marL="1828800" algn="l" rtl="0" fontAlgn="base">
      <a:spcBef>
        <a:spcPct val="0"/>
      </a:spcBef>
      <a:spcAft>
        <a:spcPct val="0"/>
      </a:spcAft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sz="1600" i="1" kern="1200">
        <a:solidFill>
          <a:schemeClr val="bg1"/>
        </a:solidFill>
        <a:latin typeface="Garamond" pitchFamily="18" charset="0"/>
        <a:ea typeface="Arial Unicode MS" pitchFamily="34" charset="-128"/>
        <a:cs typeface="Arial Unicode MS" pitchFamily="34" charset="-128"/>
      </a:defRPr>
    </a:lvl9pPr>
  </p:defaultTextStyle>
  <p:modifyVerifier cryptProviderType="rsaFull" cryptAlgorithmClass="hash" cryptAlgorithmType="typeAny" cryptAlgorithmSid="4" spinCount="100000" saltData="UjaX49hD6zPtYpEZxh1+9Q==" hashData="ZdFKqe3oBRPLpVeFazko+sP12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53" autoAdjust="0"/>
    <p:restoredTop sz="94910" autoAdjust="0"/>
  </p:normalViewPr>
  <p:slideViewPr>
    <p:cSldViewPr>
      <p:cViewPr>
        <p:scale>
          <a:sx n="70" d="100"/>
          <a:sy n="70" d="100"/>
        </p:scale>
        <p:origin x="-5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75CCB-7927-4E4D-8751-D88A799C0A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1302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F9415-5750-4A35-A4F4-9B9C711BD7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5196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B7FE0-AD47-447C-9DDC-34567DFFA3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310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DB333-5662-4FB4-92E3-C088EA6D6F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7608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4AE42-9F03-4180-A080-469A6BEAC2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7318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4240F-0E16-4276-83C4-406FF94267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6039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9F05F-4CAB-485D-904C-C181D15A56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2920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3BCC8-87B5-40C4-85BF-90BEA75D18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370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25C75-A1CB-4FFD-8289-6695354FB5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409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EBE8E-2C86-4895-963E-1FF15CC3ED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6108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9CD02-0E4E-41A3-820C-2133110008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0672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32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0B9232-F9CC-413B-AD74-F6E59CDC8B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i="0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mailto:alfonsoga66@gmail.com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Pano Gornergrat Caratula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333375"/>
            <a:ext cx="9432925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Natu309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Nature Videos WHITE WINTER WONDERLAND 5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6705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19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2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Pano Gornergrat 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2863" y="333375"/>
            <a:ext cx="13501688" cy="622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-36513" y="6527800"/>
            <a:ext cx="241301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>
                <a:solidFill>
                  <a:schemeClr val="tx1"/>
                </a:solidFill>
                <a:cs typeface="Arial" charset="0"/>
              </a:rPr>
              <a:t> </a:t>
            </a:r>
            <a:endParaRPr lang="es-ES" sz="1800"/>
          </a:p>
        </p:txBody>
      </p:sp>
      <p:sp>
        <p:nvSpPr>
          <p:cNvPr id="3076" name="Text Box 9"/>
          <p:cNvSpPr txBox="1">
            <a:spLocks noChangeArrowheads="1"/>
          </p:cNvSpPr>
          <p:nvPr/>
        </p:nvSpPr>
        <p:spPr bwMode="auto">
          <a:xfrm>
            <a:off x="15875" y="6524625"/>
            <a:ext cx="272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El Monte Rosa desde Gornergrat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747 0.00208 L -3.61111E-6 0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Pano Gornergrat 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333375"/>
            <a:ext cx="17857788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3" name="Freeform 7"/>
          <p:cNvSpPr>
            <a:spLocks/>
          </p:cNvSpPr>
          <p:nvPr/>
        </p:nvSpPr>
        <p:spPr bwMode="auto">
          <a:xfrm>
            <a:off x="7008813" y="2613025"/>
            <a:ext cx="1739900" cy="528638"/>
          </a:xfrm>
          <a:custGeom>
            <a:avLst/>
            <a:gdLst>
              <a:gd name="T0" fmla="*/ 1096 w 1096"/>
              <a:gd name="T1" fmla="*/ 333 h 333"/>
              <a:gd name="T2" fmla="*/ 915 w 1096"/>
              <a:gd name="T3" fmla="*/ 242 h 333"/>
              <a:gd name="T4" fmla="*/ 552 w 1096"/>
              <a:gd name="T5" fmla="*/ 151 h 333"/>
              <a:gd name="T6" fmla="*/ 325 w 1096"/>
              <a:gd name="T7" fmla="*/ 106 h 333"/>
              <a:gd name="T8" fmla="*/ 53 w 1096"/>
              <a:gd name="T9" fmla="*/ 15 h 333"/>
              <a:gd name="T10" fmla="*/ 8 w 1096"/>
              <a:gd name="T11" fmla="*/ 15 h 33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96"/>
              <a:gd name="T19" fmla="*/ 0 h 333"/>
              <a:gd name="T20" fmla="*/ 1096 w 1096"/>
              <a:gd name="T21" fmla="*/ 333 h 33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96" h="333">
                <a:moveTo>
                  <a:pt x="1096" y="333"/>
                </a:moveTo>
                <a:cubicBezTo>
                  <a:pt x="1051" y="302"/>
                  <a:pt x="1006" y="272"/>
                  <a:pt x="915" y="242"/>
                </a:cubicBezTo>
                <a:cubicBezTo>
                  <a:pt x="824" y="212"/>
                  <a:pt x="650" y="174"/>
                  <a:pt x="552" y="151"/>
                </a:cubicBezTo>
                <a:cubicBezTo>
                  <a:pt x="454" y="128"/>
                  <a:pt x="408" y="129"/>
                  <a:pt x="325" y="106"/>
                </a:cubicBezTo>
                <a:cubicBezTo>
                  <a:pt x="242" y="83"/>
                  <a:pt x="106" y="30"/>
                  <a:pt x="53" y="15"/>
                </a:cubicBezTo>
                <a:cubicBezTo>
                  <a:pt x="0" y="0"/>
                  <a:pt x="15" y="15"/>
                  <a:pt x="8" y="15"/>
                </a:cubicBezTo>
              </a:path>
            </a:pathLst>
          </a:custGeom>
          <a:noFill/>
          <a:ln w="1270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64" name="Freeform 8"/>
          <p:cNvSpPr>
            <a:spLocks/>
          </p:cNvSpPr>
          <p:nvPr/>
        </p:nvSpPr>
        <p:spPr bwMode="auto">
          <a:xfrm>
            <a:off x="3348038" y="2205038"/>
            <a:ext cx="3673475" cy="442912"/>
          </a:xfrm>
          <a:custGeom>
            <a:avLst/>
            <a:gdLst>
              <a:gd name="T0" fmla="*/ 2291 w 2291"/>
              <a:gd name="T1" fmla="*/ 272 h 279"/>
              <a:gd name="T2" fmla="*/ 2018 w 2291"/>
              <a:gd name="T3" fmla="*/ 272 h 279"/>
              <a:gd name="T4" fmla="*/ 1701 w 2291"/>
              <a:gd name="T5" fmla="*/ 227 h 279"/>
              <a:gd name="T6" fmla="*/ 1066 w 2291"/>
              <a:gd name="T7" fmla="*/ 136 h 279"/>
              <a:gd name="T8" fmla="*/ 522 w 2291"/>
              <a:gd name="T9" fmla="*/ 91 h 279"/>
              <a:gd name="T10" fmla="*/ 68 w 2291"/>
              <a:gd name="T11" fmla="*/ 45 h 279"/>
              <a:gd name="T12" fmla="*/ 113 w 2291"/>
              <a:gd name="T13" fmla="*/ 0 h 27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91"/>
              <a:gd name="T22" fmla="*/ 0 h 279"/>
              <a:gd name="T23" fmla="*/ 2291 w 2291"/>
              <a:gd name="T24" fmla="*/ 279 h 27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91" h="279">
                <a:moveTo>
                  <a:pt x="2291" y="272"/>
                </a:moveTo>
                <a:cubicBezTo>
                  <a:pt x="2203" y="275"/>
                  <a:pt x="2116" y="279"/>
                  <a:pt x="2018" y="272"/>
                </a:cubicBezTo>
                <a:cubicBezTo>
                  <a:pt x="1920" y="265"/>
                  <a:pt x="1860" y="250"/>
                  <a:pt x="1701" y="227"/>
                </a:cubicBezTo>
                <a:cubicBezTo>
                  <a:pt x="1542" y="204"/>
                  <a:pt x="1263" y="159"/>
                  <a:pt x="1066" y="136"/>
                </a:cubicBezTo>
                <a:cubicBezTo>
                  <a:pt x="869" y="113"/>
                  <a:pt x="688" y="106"/>
                  <a:pt x="522" y="91"/>
                </a:cubicBezTo>
                <a:cubicBezTo>
                  <a:pt x="356" y="76"/>
                  <a:pt x="136" y="60"/>
                  <a:pt x="68" y="45"/>
                </a:cubicBezTo>
                <a:cubicBezTo>
                  <a:pt x="0" y="30"/>
                  <a:pt x="106" y="7"/>
                  <a:pt x="113" y="0"/>
                </a:cubicBezTo>
              </a:path>
            </a:pathLst>
          </a:custGeom>
          <a:noFill/>
          <a:ln w="1270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65" name="Freeform 9"/>
          <p:cNvSpPr>
            <a:spLocks/>
          </p:cNvSpPr>
          <p:nvPr/>
        </p:nvSpPr>
        <p:spPr bwMode="auto">
          <a:xfrm>
            <a:off x="2916238" y="2133600"/>
            <a:ext cx="647700" cy="71438"/>
          </a:xfrm>
          <a:custGeom>
            <a:avLst/>
            <a:gdLst>
              <a:gd name="T0" fmla="*/ 363 w 363"/>
              <a:gd name="T1" fmla="*/ 45 h 45"/>
              <a:gd name="T2" fmla="*/ 0 w 363"/>
              <a:gd name="T3" fmla="*/ 0 h 45"/>
              <a:gd name="T4" fmla="*/ 0 60000 65536"/>
              <a:gd name="T5" fmla="*/ 0 60000 65536"/>
              <a:gd name="T6" fmla="*/ 0 w 363"/>
              <a:gd name="T7" fmla="*/ 0 h 45"/>
              <a:gd name="T8" fmla="*/ 363 w 363"/>
              <a:gd name="T9" fmla="*/ 45 h 4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63" h="45">
                <a:moveTo>
                  <a:pt x="363" y="45"/>
                </a:moveTo>
                <a:cubicBezTo>
                  <a:pt x="211" y="26"/>
                  <a:pt x="60" y="8"/>
                  <a:pt x="0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67" name="Freeform 11"/>
          <p:cNvSpPr>
            <a:spLocks/>
          </p:cNvSpPr>
          <p:nvPr/>
        </p:nvSpPr>
        <p:spPr bwMode="auto">
          <a:xfrm>
            <a:off x="684213" y="1484313"/>
            <a:ext cx="2232025" cy="649287"/>
          </a:xfrm>
          <a:custGeom>
            <a:avLst/>
            <a:gdLst>
              <a:gd name="T0" fmla="*/ 1406 w 1406"/>
              <a:gd name="T1" fmla="*/ 409 h 409"/>
              <a:gd name="T2" fmla="*/ 1134 w 1406"/>
              <a:gd name="T3" fmla="*/ 363 h 409"/>
              <a:gd name="T4" fmla="*/ 680 w 1406"/>
              <a:gd name="T5" fmla="*/ 272 h 409"/>
              <a:gd name="T6" fmla="*/ 181 w 1406"/>
              <a:gd name="T7" fmla="*/ 91 h 409"/>
              <a:gd name="T8" fmla="*/ 0 w 1406"/>
              <a:gd name="T9" fmla="*/ 0 h 4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06"/>
              <a:gd name="T16" fmla="*/ 0 h 409"/>
              <a:gd name="T17" fmla="*/ 1406 w 1406"/>
              <a:gd name="T18" fmla="*/ 409 h 4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06" h="409">
                <a:moveTo>
                  <a:pt x="1406" y="409"/>
                </a:moveTo>
                <a:cubicBezTo>
                  <a:pt x="1330" y="397"/>
                  <a:pt x="1255" y="386"/>
                  <a:pt x="1134" y="363"/>
                </a:cubicBezTo>
                <a:cubicBezTo>
                  <a:pt x="1013" y="340"/>
                  <a:pt x="839" y="317"/>
                  <a:pt x="680" y="272"/>
                </a:cubicBezTo>
                <a:cubicBezTo>
                  <a:pt x="521" y="227"/>
                  <a:pt x="294" y="136"/>
                  <a:pt x="181" y="91"/>
                </a:cubicBezTo>
                <a:cubicBezTo>
                  <a:pt x="68" y="46"/>
                  <a:pt x="30" y="15"/>
                  <a:pt x="0" y="0"/>
                </a:cubicBezTo>
              </a:path>
            </a:pathLst>
          </a:custGeom>
          <a:noFill/>
          <a:ln w="12700" cap="flat" cmpd="sng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68" name="Freeform 12"/>
          <p:cNvSpPr>
            <a:spLocks/>
          </p:cNvSpPr>
          <p:nvPr/>
        </p:nvSpPr>
        <p:spPr bwMode="auto">
          <a:xfrm>
            <a:off x="600075" y="1268413"/>
            <a:ext cx="587375" cy="215900"/>
          </a:xfrm>
          <a:custGeom>
            <a:avLst/>
            <a:gdLst>
              <a:gd name="T0" fmla="*/ 53 w 370"/>
              <a:gd name="T1" fmla="*/ 136 h 136"/>
              <a:gd name="T2" fmla="*/ 53 w 370"/>
              <a:gd name="T3" fmla="*/ 91 h 136"/>
              <a:gd name="T4" fmla="*/ 370 w 370"/>
              <a:gd name="T5" fmla="*/ 0 h 136"/>
              <a:gd name="T6" fmla="*/ 0 60000 65536"/>
              <a:gd name="T7" fmla="*/ 0 60000 65536"/>
              <a:gd name="T8" fmla="*/ 0 60000 65536"/>
              <a:gd name="T9" fmla="*/ 0 w 370"/>
              <a:gd name="T10" fmla="*/ 0 h 136"/>
              <a:gd name="T11" fmla="*/ 370 w 370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0" h="136">
                <a:moveTo>
                  <a:pt x="53" y="136"/>
                </a:moveTo>
                <a:cubicBezTo>
                  <a:pt x="26" y="125"/>
                  <a:pt x="0" y="114"/>
                  <a:pt x="53" y="91"/>
                </a:cubicBezTo>
                <a:cubicBezTo>
                  <a:pt x="106" y="68"/>
                  <a:pt x="317" y="15"/>
                  <a:pt x="370" y="0"/>
                </a:cubicBezTo>
              </a:path>
            </a:pathLst>
          </a:custGeom>
          <a:noFill/>
          <a:ln w="12700" cap="flat" cmpd="sng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69" name="Freeform 13"/>
          <p:cNvSpPr>
            <a:spLocks/>
          </p:cNvSpPr>
          <p:nvPr/>
        </p:nvSpPr>
        <p:spPr bwMode="auto">
          <a:xfrm>
            <a:off x="1042988" y="1052513"/>
            <a:ext cx="144462" cy="215900"/>
          </a:xfrm>
          <a:custGeom>
            <a:avLst/>
            <a:gdLst>
              <a:gd name="T0" fmla="*/ 136 w 143"/>
              <a:gd name="T1" fmla="*/ 136 h 136"/>
              <a:gd name="T2" fmla="*/ 136 w 143"/>
              <a:gd name="T3" fmla="*/ 91 h 136"/>
              <a:gd name="T4" fmla="*/ 91 w 143"/>
              <a:gd name="T5" fmla="*/ 46 h 136"/>
              <a:gd name="T6" fmla="*/ 0 w 14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143"/>
              <a:gd name="T13" fmla="*/ 0 h 136"/>
              <a:gd name="T14" fmla="*/ 143 w 14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3" h="136">
                <a:moveTo>
                  <a:pt x="136" y="136"/>
                </a:moveTo>
                <a:cubicBezTo>
                  <a:pt x="139" y="121"/>
                  <a:pt x="143" y="106"/>
                  <a:pt x="136" y="91"/>
                </a:cubicBezTo>
                <a:cubicBezTo>
                  <a:pt x="129" y="76"/>
                  <a:pt x="114" y="61"/>
                  <a:pt x="91" y="46"/>
                </a:cubicBezTo>
                <a:cubicBezTo>
                  <a:pt x="68" y="31"/>
                  <a:pt x="15" y="8"/>
                  <a:pt x="0" y="0"/>
                </a:cubicBezTo>
              </a:path>
            </a:pathLst>
          </a:custGeom>
          <a:noFill/>
          <a:ln w="12700" cap="flat" cmpd="sng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7812088" y="2486025"/>
            <a:ext cx="1130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Schawarzsee</a:t>
            </a:r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 flipV="1">
            <a:off x="8748713" y="2852738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72" name="Text Box 16"/>
          <p:cNvSpPr txBox="1">
            <a:spLocks noChangeArrowheads="1"/>
          </p:cNvSpPr>
          <p:nvPr/>
        </p:nvSpPr>
        <p:spPr bwMode="auto">
          <a:xfrm>
            <a:off x="2849563" y="1412875"/>
            <a:ext cx="15065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Theodulo</a:t>
            </a:r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 flipV="1">
            <a:off x="3563938" y="1773238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0674" name="Text Box 18"/>
          <p:cNvSpPr txBox="1">
            <a:spLocks noChangeArrowheads="1"/>
          </p:cNvSpPr>
          <p:nvPr/>
        </p:nvSpPr>
        <p:spPr bwMode="auto">
          <a:xfrm>
            <a:off x="155575" y="325438"/>
            <a:ext cx="1752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Breithorn Occidental</a:t>
            </a:r>
          </a:p>
        </p:txBody>
      </p:sp>
      <p:sp>
        <p:nvSpPr>
          <p:cNvPr id="70675" name="Line 19"/>
          <p:cNvSpPr>
            <a:spLocks noChangeShapeType="1"/>
          </p:cNvSpPr>
          <p:nvPr/>
        </p:nvSpPr>
        <p:spPr bwMode="auto">
          <a:xfrm flipV="1">
            <a:off x="1042988" y="69215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79531 -0.00139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4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3" grpId="0" animBg="1"/>
      <p:bldP spid="70664" grpId="0" animBg="1"/>
      <p:bldP spid="70665" grpId="0" animBg="1"/>
      <p:bldP spid="70667" grpId="0" animBg="1"/>
      <p:bldP spid="70668" grpId="0" animBg="1"/>
      <p:bldP spid="70669" grpId="0" animBg="1"/>
      <p:bldP spid="70670" grpId="0"/>
      <p:bldP spid="70671" grpId="0" animBg="1"/>
      <p:bldP spid="70672" grpId="0"/>
      <p:bldP spid="70673" grpId="0" animBg="1"/>
      <p:bldP spid="70674" grpId="0"/>
      <p:bldP spid="7067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 descr="Schwarzsee Paradise"/>
          <p:cNvSpPr>
            <a:spLocks noGrp="1" noChangeAspect="1" noChangeArrowheads="1"/>
          </p:cNvSpPr>
          <p:nvPr isPhoto="1"/>
        </p:nvSpPr>
        <p:spPr bwMode="auto">
          <a:xfrm>
            <a:off x="-396875" y="290513"/>
            <a:ext cx="16813213" cy="62341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5875" y="6524625"/>
            <a:ext cx="1130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Schawarzsee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6181 0.00324 L 0.00208 0.00324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 descr="Zermatt 11 024 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 descr="Zermatt 11 026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889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Cervino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 descr="Zermatt 11 029 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4284663" y="4076700"/>
            <a:ext cx="576262" cy="36036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 descr="Zermatt 11 028 2"/>
          <p:cNvSpPr>
            <a:spLocks noGrp="1" noChangeAspect="1" noChangeArrowheads="1"/>
          </p:cNvSpPr>
          <p:nvPr isPhoto="1"/>
        </p:nvSpPr>
        <p:spPr bwMode="auto">
          <a:xfrm>
            <a:off x="0" y="379413"/>
            <a:ext cx="9144000" cy="60975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3129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Refugio Hörnli (3.260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 descr="Zermatt 11 04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5219700" y="2060575"/>
            <a:ext cx="431800" cy="288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 descr="Zermatt 11 036 qw5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23828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de Solvay (4.003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 descr="Zermatt 11 04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960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Breithorn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 descr="Zermatt 11 05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0638" y="6486525"/>
            <a:ext cx="23193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Theodulo (3316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 descr="Theodulo-Cervino"/>
          <p:cNvSpPr>
            <a:spLocks noGrp="1" noChangeAspect="1" noChangeArrowheads="1"/>
          </p:cNvSpPr>
          <p:nvPr isPhoto="1"/>
        </p:nvSpPr>
        <p:spPr bwMode="auto">
          <a:xfrm>
            <a:off x="-9469438" y="366713"/>
            <a:ext cx="18865851" cy="6102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4018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Refugio Theodulo y Cervino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3159 0.00162 L 3.05556E-6 3.7037E-7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6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 descr="Zermatt 11 06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15875" y="6486525"/>
            <a:ext cx="15017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Gobba di Rollin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 descr="Pano Breighthorn"/>
          <p:cNvSpPr>
            <a:spLocks noGrp="1" noChangeAspect="1" noChangeArrowheads="1"/>
          </p:cNvSpPr>
          <p:nvPr isPhoto="1"/>
        </p:nvSpPr>
        <p:spPr bwMode="auto">
          <a:xfrm>
            <a:off x="-10909300" y="371475"/>
            <a:ext cx="21385213" cy="60817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16906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Plató del Breithorn 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4925" y="6486525"/>
            <a:ext cx="2781300" cy="3667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Breithorn Occidental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22 0.00255 L 1.17708 0.00255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/>
      <p:bldP spid="307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 descr="Zermatt 11 07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 descr="Zermatt 11 07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35448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Cima del Breithorn Occidental (4.165 m)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 descr="Zermatt 11 08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2971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Refugio Guide V. d’Ayas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 descr="Zermatt 11 08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 descr="Guide d'Ayas"/>
          <p:cNvSpPr>
            <a:spLocks noGrp="1" noChangeAspect="1" noChangeArrowheads="1"/>
          </p:cNvSpPr>
          <p:nvPr isPhoto="1"/>
        </p:nvSpPr>
        <p:spPr bwMode="auto">
          <a:xfrm>
            <a:off x="0" y="366713"/>
            <a:ext cx="20126325" cy="611346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6491288"/>
            <a:ext cx="30464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Guide V. d’Ayas (3.425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9896 0.00093 L -8.33333E-7 -4.07407E-6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9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 descr="Zermatt 11 10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2987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Pollux (3.734) y Castor (4.228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 descr="Zermatt 11 12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 descr="Zermatt 11 114 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 descr="Zermatt 11 11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1631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Cresta del Castor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 descr="Zermatt 11 12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1</a:t>
            </a:r>
          </a:p>
        </p:txBody>
      </p:sp>
      <p:sp>
        <p:nvSpPr>
          <p:cNvPr id="3075" name="Rectangle 3" descr="Cresta Castor-Felix 3"/>
          <p:cNvSpPr>
            <a:spLocks noGrp="1" noChangeAspect="1" noChangeArrowheads="1"/>
          </p:cNvSpPr>
          <p:nvPr isPhoto="1"/>
        </p:nvSpPr>
        <p:spPr bwMode="auto">
          <a:xfrm>
            <a:off x="-12422188" y="360363"/>
            <a:ext cx="21963063" cy="6092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 sz="1800" i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2362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Lyskamm-Cresta del Castor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5834 0.00324 L -0.00399 0.0032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 descr="Zermatt 11 12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 descr="Zermatt 11 141 2"/>
          <p:cNvSpPr>
            <a:spLocks noGrp="1" noChangeAspect="1" noChangeArrowheads="1"/>
          </p:cNvSpPr>
          <p:nvPr isPhoto="1"/>
        </p:nvSpPr>
        <p:spPr bwMode="auto">
          <a:xfrm>
            <a:off x="0" y="368300"/>
            <a:ext cx="9144000" cy="61198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6675" y="65246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endParaRPr lang="es-ES" sz="1800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6038" y="6491288"/>
            <a:ext cx="2078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800"/>
              <a:t>Arista cimera del Castor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 descr="Zermatt 11 14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3733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Cima del Castor (4.228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 descr="Zermatt 11 14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 descr="Zermatt 11 15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 descr="Zermatt 11 15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19351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Quintino Sella</a:t>
            </a:r>
          </a:p>
          <a:p>
            <a:pPr eaLnBrk="1" hangingPunct="1"/>
            <a:endParaRPr lang="es-E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 descr="Quintino Sella"/>
          <p:cNvSpPr>
            <a:spLocks noGrp="1" noChangeAspect="1" noChangeArrowheads="1"/>
          </p:cNvSpPr>
          <p:nvPr isPhoto="1"/>
        </p:nvSpPr>
        <p:spPr bwMode="auto">
          <a:xfrm>
            <a:off x="-828675" y="290513"/>
            <a:ext cx="15193963" cy="65674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sz="1800" i="0">
                <a:solidFill>
                  <a:schemeClr val="tx1"/>
                </a:solidFill>
                <a:latin typeface="Arial" charset="0"/>
                <a:cs typeface="Arial" charset="0"/>
              </a:rPr>
              <a:t>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endParaRPr lang="es-ES" sz="1800" i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4820" name="Text Box 5"/>
          <p:cNvSpPr txBox="1">
            <a:spLocks noChangeArrowheads="1"/>
          </p:cNvSpPr>
          <p:nvPr/>
        </p:nvSpPr>
        <p:spPr bwMode="auto">
          <a:xfrm>
            <a:off x="-2216150" y="-307975"/>
            <a:ext cx="11741150" cy="6413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 i="0">
                <a:solidFill>
                  <a:schemeClr val="tx1"/>
                </a:solidFill>
                <a:latin typeface="Arial" charset="0"/>
                <a:cs typeface="Arial" charset="0"/>
              </a:rPr>
              <a:t>                                                                                                                                                                                      </a:t>
            </a:r>
          </a:p>
          <a:p>
            <a:pPr eaLnBrk="1" hangingPunct="1"/>
            <a:endParaRPr lang="es-ES" sz="1800" i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4821" name="Text Box 6"/>
          <p:cNvSpPr txBox="1">
            <a:spLocks noChangeArrowheads="1"/>
          </p:cNvSpPr>
          <p:nvPr/>
        </p:nvSpPr>
        <p:spPr bwMode="auto">
          <a:xfrm>
            <a:off x="-828675" y="6459538"/>
            <a:ext cx="10407650" cy="6413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 i="0">
                <a:solidFill>
                  <a:schemeClr val="tx1"/>
                </a:solidFill>
                <a:latin typeface="Arial" charset="0"/>
                <a:cs typeface="Arial" charset="0"/>
              </a:rPr>
              <a:t>                                                                                                                                                                 </a:t>
            </a:r>
          </a:p>
          <a:p>
            <a:pPr eaLnBrk="1" hangingPunct="1"/>
            <a:endParaRPr lang="es-ES" sz="1800" i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4822" name="Text Box 7"/>
          <p:cNvSpPr txBox="1">
            <a:spLocks noChangeArrowheads="1"/>
          </p:cNvSpPr>
          <p:nvPr/>
        </p:nvSpPr>
        <p:spPr bwMode="auto">
          <a:xfrm>
            <a:off x="-757238" y="6453188"/>
            <a:ext cx="35417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        Refugio Quintino Sella (3.585 m)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34925" y="765175"/>
            <a:ext cx="866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Castor</a:t>
            </a:r>
          </a:p>
          <a:p>
            <a:pPr eaLnBrk="1" hangingPunct="1"/>
            <a:r>
              <a:rPr lang="es-ES" sz="1800"/>
              <a:t>4.228 m</a:t>
            </a:r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 flipV="1">
            <a:off x="250825" y="1412875"/>
            <a:ext cx="0" cy="3603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3635375" y="627063"/>
            <a:ext cx="1819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 Occidental</a:t>
            </a:r>
          </a:p>
          <a:p>
            <a:pPr eaLnBrk="1" hangingPunct="1"/>
            <a:r>
              <a:rPr lang="es-ES" sz="1800"/>
              <a:t>        4.479 m</a:t>
            </a:r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4500563" y="1339850"/>
            <a:ext cx="0" cy="8651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6284913" y="620713"/>
            <a:ext cx="16716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 Oriental</a:t>
            </a:r>
          </a:p>
          <a:p>
            <a:pPr eaLnBrk="1" hangingPunct="1"/>
            <a:r>
              <a:rPr lang="es-ES" sz="1800"/>
              <a:t>       4.527 m</a:t>
            </a:r>
          </a:p>
        </p:txBody>
      </p:sp>
      <p:sp>
        <p:nvSpPr>
          <p:cNvPr id="34829" name="Line 13"/>
          <p:cNvSpPr>
            <a:spLocks noChangeShapeType="1"/>
          </p:cNvSpPr>
          <p:nvPr/>
        </p:nvSpPr>
        <p:spPr bwMode="auto">
          <a:xfrm>
            <a:off x="7092950" y="1341438"/>
            <a:ext cx="0" cy="7191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7740650" y="2205038"/>
            <a:ext cx="12938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Paso del Naso</a:t>
            </a:r>
          </a:p>
        </p:txBody>
      </p:sp>
      <p:sp>
        <p:nvSpPr>
          <p:cNvPr id="34831" name="Line 15"/>
          <p:cNvSpPr>
            <a:spLocks noChangeShapeType="1"/>
          </p:cNvSpPr>
          <p:nvPr/>
        </p:nvSpPr>
        <p:spPr bwMode="auto">
          <a:xfrm flipV="1">
            <a:off x="8893175" y="2565400"/>
            <a:ext cx="0" cy="6492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0.57083 -0.0421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0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  <p:bldP spid="34824" grpId="0"/>
      <p:bldP spid="34825" grpId="0" animBg="1"/>
      <p:bldP spid="34826" grpId="0"/>
      <p:bldP spid="34827" grpId="0" animBg="1"/>
      <p:bldP spid="34828" grpId="0"/>
      <p:bldP spid="34829" grpId="0" animBg="1"/>
      <p:bldP spid="34830" grpId="0"/>
      <p:bldP spid="348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 descr="Monte Rosa 2"/>
          <p:cNvSpPr>
            <a:spLocks noGrp="1" noChangeAspect="1" noChangeArrowheads="1"/>
          </p:cNvSpPr>
          <p:nvPr isPhoto="1"/>
        </p:nvSpPr>
        <p:spPr bwMode="auto">
          <a:xfrm>
            <a:off x="0" y="404813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sz="1800"/>
              <a:t>   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4505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La Alta Ruta del Monte Rosa desde el Gran Paradiso</a:t>
            </a:r>
          </a:p>
        </p:txBody>
      </p:sp>
      <p:sp>
        <p:nvSpPr>
          <p:cNvPr id="28686" name="Freeform 14"/>
          <p:cNvSpPr>
            <a:spLocks/>
          </p:cNvSpPr>
          <p:nvPr/>
        </p:nvSpPr>
        <p:spPr bwMode="auto">
          <a:xfrm>
            <a:off x="7938" y="2752725"/>
            <a:ext cx="982662" cy="574675"/>
          </a:xfrm>
          <a:custGeom>
            <a:avLst/>
            <a:gdLst>
              <a:gd name="T0" fmla="*/ 619 w 619"/>
              <a:gd name="T1" fmla="*/ 0 h 362"/>
              <a:gd name="T2" fmla="*/ 583 w 619"/>
              <a:gd name="T3" fmla="*/ 18 h 362"/>
              <a:gd name="T4" fmla="*/ 553 w 619"/>
              <a:gd name="T5" fmla="*/ 24 h 362"/>
              <a:gd name="T6" fmla="*/ 541 w 619"/>
              <a:gd name="T7" fmla="*/ 35 h 362"/>
              <a:gd name="T8" fmla="*/ 525 w 619"/>
              <a:gd name="T9" fmla="*/ 51 h 362"/>
              <a:gd name="T10" fmla="*/ 514 w 619"/>
              <a:gd name="T11" fmla="*/ 69 h 362"/>
              <a:gd name="T12" fmla="*/ 505 w 619"/>
              <a:gd name="T13" fmla="*/ 123 h 362"/>
              <a:gd name="T14" fmla="*/ 495 w 619"/>
              <a:gd name="T15" fmla="*/ 144 h 362"/>
              <a:gd name="T16" fmla="*/ 478 w 619"/>
              <a:gd name="T17" fmla="*/ 165 h 362"/>
              <a:gd name="T18" fmla="*/ 448 w 619"/>
              <a:gd name="T19" fmla="*/ 186 h 362"/>
              <a:gd name="T20" fmla="*/ 414 w 619"/>
              <a:gd name="T21" fmla="*/ 195 h 362"/>
              <a:gd name="T22" fmla="*/ 382 w 619"/>
              <a:gd name="T23" fmla="*/ 201 h 362"/>
              <a:gd name="T24" fmla="*/ 361 w 619"/>
              <a:gd name="T25" fmla="*/ 207 h 362"/>
              <a:gd name="T26" fmla="*/ 337 w 619"/>
              <a:gd name="T27" fmla="*/ 219 h 362"/>
              <a:gd name="T28" fmla="*/ 286 w 619"/>
              <a:gd name="T29" fmla="*/ 252 h 362"/>
              <a:gd name="T30" fmla="*/ 268 w 619"/>
              <a:gd name="T31" fmla="*/ 261 h 362"/>
              <a:gd name="T32" fmla="*/ 229 w 619"/>
              <a:gd name="T33" fmla="*/ 282 h 362"/>
              <a:gd name="T34" fmla="*/ 202 w 619"/>
              <a:gd name="T35" fmla="*/ 297 h 362"/>
              <a:gd name="T36" fmla="*/ 157 w 619"/>
              <a:gd name="T37" fmla="*/ 324 h 362"/>
              <a:gd name="T38" fmla="*/ 138 w 619"/>
              <a:gd name="T39" fmla="*/ 333 h 362"/>
              <a:gd name="T40" fmla="*/ 115 w 619"/>
              <a:gd name="T41" fmla="*/ 339 h 362"/>
              <a:gd name="T42" fmla="*/ 94 w 619"/>
              <a:gd name="T43" fmla="*/ 345 h 362"/>
              <a:gd name="T44" fmla="*/ 73 w 619"/>
              <a:gd name="T45" fmla="*/ 351 h 362"/>
              <a:gd name="T46" fmla="*/ 31 w 619"/>
              <a:gd name="T47" fmla="*/ 357 h 362"/>
              <a:gd name="T48" fmla="*/ 0 w 619"/>
              <a:gd name="T49" fmla="*/ 359 h 362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619"/>
              <a:gd name="T76" fmla="*/ 0 h 362"/>
              <a:gd name="T77" fmla="*/ 619 w 619"/>
              <a:gd name="T78" fmla="*/ 362 h 362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619" h="362">
                <a:moveTo>
                  <a:pt x="619" y="0"/>
                </a:moveTo>
                <a:cubicBezTo>
                  <a:pt x="608" y="5"/>
                  <a:pt x="594" y="16"/>
                  <a:pt x="583" y="18"/>
                </a:cubicBezTo>
                <a:cubicBezTo>
                  <a:pt x="574" y="23"/>
                  <a:pt x="563" y="22"/>
                  <a:pt x="553" y="24"/>
                </a:cubicBezTo>
                <a:cubicBezTo>
                  <a:pt x="550" y="30"/>
                  <a:pt x="547" y="32"/>
                  <a:pt x="541" y="35"/>
                </a:cubicBezTo>
                <a:cubicBezTo>
                  <a:pt x="536" y="41"/>
                  <a:pt x="525" y="51"/>
                  <a:pt x="525" y="51"/>
                </a:cubicBezTo>
                <a:cubicBezTo>
                  <a:pt x="521" y="57"/>
                  <a:pt x="517" y="63"/>
                  <a:pt x="514" y="69"/>
                </a:cubicBezTo>
                <a:cubicBezTo>
                  <a:pt x="513" y="86"/>
                  <a:pt x="513" y="107"/>
                  <a:pt x="505" y="123"/>
                </a:cubicBezTo>
                <a:cubicBezTo>
                  <a:pt x="503" y="131"/>
                  <a:pt x="501" y="139"/>
                  <a:pt x="495" y="144"/>
                </a:cubicBezTo>
                <a:cubicBezTo>
                  <a:pt x="491" y="153"/>
                  <a:pt x="486" y="160"/>
                  <a:pt x="478" y="165"/>
                </a:cubicBezTo>
                <a:cubicBezTo>
                  <a:pt x="472" y="174"/>
                  <a:pt x="459" y="184"/>
                  <a:pt x="448" y="186"/>
                </a:cubicBezTo>
                <a:cubicBezTo>
                  <a:pt x="438" y="193"/>
                  <a:pt x="426" y="194"/>
                  <a:pt x="414" y="195"/>
                </a:cubicBezTo>
                <a:cubicBezTo>
                  <a:pt x="403" y="197"/>
                  <a:pt x="393" y="200"/>
                  <a:pt x="382" y="201"/>
                </a:cubicBezTo>
                <a:cubicBezTo>
                  <a:pt x="376" y="204"/>
                  <a:pt x="368" y="206"/>
                  <a:pt x="361" y="207"/>
                </a:cubicBezTo>
                <a:cubicBezTo>
                  <a:pt x="353" y="211"/>
                  <a:pt x="346" y="217"/>
                  <a:pt x="337" y="219"/>
                </a:cubicBezTo>
                <a:cubicBezTo>
                  <a:pt x="322" y="230"/>
                  <a:pt x="305" y="249"/>
                  <a:pt x="286" y="252"/>
                </a:cubicBezTo>
                <a:cubicBezTo>
                  <a:pt x="281" y="256"/>
                  <a:pt x="274" y="260"/>
                  <a:pt x="268" y="261"/>
                </a:cubicBezTo>
                <a:cubicBezTo>
                  <a:pt x="260" y="268"/>
                  <a:pt x="240" y="280"/>
                  <a:pt x="229" y="282"/>
                </a:cubicBezTo>
                <a:cubicBezTo>
                  <a:pt x="224" y="289"/>
                  <a:pt x="211" y="295"/>
                  <a:pt x="202" y="297"/>
                </a:cubicBezTo>
                <a:cubicBezTo>
                  <a:pt x="189" y="307"/>
                  <a:pt x="174" y="321"/>
                  <a:pt x="157" y="324"/>
                </a:cubicBezTo>
                <a:cubicBezTo>
                  <a:pt x="150" y="327"/>
                  <a:pt x="145" y="332"/>
                  <a:pt x="138" y="333"/>
                </a:cubicBezTo>
                <a:cubicBezTo>
                  <a:pt x="131" y="336"/>
                  <a:pt x="123" y="338"/>
                  <a:pt x="115" y="339"/>
                </a:cubicBezTo>
                <a:cubicBezTo>
                  <a:pt x="109" y="342"/>
                  <a:pt x="101" y="344"/>
                  <a:pt x="94" y="345"/>
                </a:cubicBezTo>
                <a:cubicBezTo>
                  <a:pt x="88" y="348"/>
                  <a:pt x="80" y="350"/>
                  <a:pt x="73" y="351"/>
                </a:cubicBezTo>
                <a:cubicBezTo>
                  <a:pt x="63" y="356"/>
                  <a:pt x="43" y="356"/>
                  <a:pt x="31" y="357"/>
                </a:cubicBezTo>
                <a:cubicBezTo>
                  <a:pt x="17" y="362"/>
                  <a:pt x="27" y="359"/>
                  <a:pt x="0" y="359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611188" y="1909763"/>
            <a:ext cx="695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Castor</a:t>
            </a:r>
          </a:p>
        </p:txBody>
      </p:sp>
      <p:sp>
        <p:nvSpPr>
          <p:cNvPr id="28690" name="Line 18"/>
          <p:cNvSpPr>
            <a:spLocks noChangeShapeType="1"/>
          </p:cNvSpPr>
          <p:nvPr/>
        </p:nvSpPr>
        <p:spPr bwMode="auto">
          <a:xfrm>
            <a:off x="971550" y="2276475"/>
            <a:ext cx="0" cy="3603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91" name="Freeform 19"/>
          <p:cNvSpPr>
            <a:spLocks/>
          </p:cNvSpPr>
          <p:nvPr/>
        </p:nvSpPr>
        <p:spPr bwMode="auto">
          <a:xfrm>
            <a:off x="993775" y="2752725"/>
            <a:ext cx="1201738" cy="244475"/>
          </a:xfrm>
          <a:custGeom>
            <a:avLst/>
            <a:gdLst>
              <a:gd name="T0" fmla="*/ 0 w 757"/>
              <a:gd name="T1" fmla="*/ 0 h 154"/>
              <a:gd name="T2" fmla="*/ 18 w 757"/>
              <a:gd name="T3" fmla="*/ 9 h 154"/>
              <a:gd name="T4" fmla="*/ 33 w 757"/>
              <a:gd name="T5" fmla="*/ 15 h 154"/>
              <a:gd name="T6" fmla="*/ 48 w 757"/>
              <a:gd name="T7" fmla="*/ 21 h 154"/>
              <a:gd name="T8" fmla="*/ 63 w 757"/>
              <a:gd name="T9" fmla="*/ 27 h 154"/>
              <a:gd name="T10" fmla="*/ 139 w 757"/>
              <a:gd name="T11" fmla="*/ 39 h 154"/>
              <a:gd name="T12" fmla="*/ 228 w 757"/>
              <a:gd name="T13" fmla="*/ 32 h 154"/>
              <a:gd name="T14" fmla="*/ 292 w 757"/>
              <a:gd name="T15" fmla="*/ 36 h 154"/>
              <a:gd name="T16" fmla="*/ 381 w 757"/>
              <a:gd name="T17" fmla="*/ 48 h 154"/>
              <a:gd name="T18" fmla="*/ 433 w 757"/>
              <a:gd name="T19" fmla="*/ 48 h 154"/>
              <a:gd name="T20" fmla="*/ 448 w 757"/>
              <a:gd name="T21" fmla="*/ 53 h 154"/>
              <a:gd name="T22" fmla="*/ 463 w 757"/>
              <a:gd name="T23" fmla="*/ 56 h 154"/>
              <a:gd name="T24" fmla="*/ 468 w 757"/>
              <a:gd name="T25" fmla="*/ 57 h 154"/>
              <a:gd name="T26" fmla="*/ 489 w 757"/>
              <a:gd name="T27" fmla="*/ 63 h 154"/>
              <a:gd name="T28" fmla="*/ 513 w 757"/>
              <a:gd name="T29" fmla="*/ 72 h 154"/>
              <a:gd name="T30" fmla="*/ 531 w 757"/>
              <a:gd name="T31" fmla="*/ 78 h 154"/>
              <a:gd name="T32" fmla="*/ 553 w 757"/>
              <a:gd name="T33" fmla="*/ 84 h 154"/>
              <a:gd name="T34" fmla="*/ 570 w 757"/>
              <a:gd name="T35" fmla="*/ 93 h 154"/>
              <a:gd name="T36" fmla="*/ 588 w 757"/>
              <a:gd name="T37" fmla="*/ 99 h 154"/>
              <a:gd name="T38" fmla="*/ 603 w 757"/>
              <a:gd name="T39" fmla="*/ 105 h 154"/>
              <a:gd name="T40" fmla="*/ 615 w 757"/>
              <a:gd name="T41" fmla="*/ 113 h 154"/>
              <a:gd name="T42" fmla="*/ 633 w 757"/>
              <a:gd name="T43" fmla="*/ 129 h 154"/>
              <a:gd name="T44" fmla="*/ 669 w 757"/>
              <a:gd name="T45" fmla="*/ 135 h 154"/>
              <a:gd name="T46" fmla="*/ 705 w 757"/>
              <a:gd name="T47" fmla="*/ 141 h 154"/>
              <a:gd name="T48" fmla="*/ 741 w 757"/>
              <a:gd name="T49" fmla="*/ 140 h 154"/>
              <a:gd name="T50" fmla="*/ 757 w 757"/>
              <a:gd name="T51" fmla="*/ 154 h 154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757"/>
              <a:gd name="T79" fmla="*/ 0 h 154"/>
              <a:gd name="T80" fmla="*/ 757 w 757"/>
              <a:gd name="T81" fmla="*/ 154 h 154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757" h="154">
                <a:moveTo>
                  <a:pt x="0" y="0"/>
                </a:moveTo>
                <a:cubicBezTo>
                  <a:pt x="6" y="3"/>
                  <a:pt x="11" y="8"/>
                  <a:pt x="18" y="9"/>
                </a:cubicBezTo>
                <a:cubicBezTo>
                  <a:pt x="23" y="13"/>
                  <a:pt x="27" y="14"/>
                  <a:pt x="33" y="15"/>
                </a:cubicBezTo>
                <a:cubicBezTo>
                  <a:pt x="38" y="19"/>
                  <a:pt x="42" y="20"/>
                  <a:pt x="48" y="21"/>
                </a:cubicBezTo>
                <a:cubicBezTo>
                  <a:pt x="53" y="24"/>
                  <a:pt x="57" y="26"/>
                  <a:pt x="63" y="27"/>
                </a:cubicBezTo>
                <a:cubicBezTo>
                  <a:pt x="83" y="37"/>
                  <a:pt x="117" y="38"/>
                  <a:pt x="139" y="39"/>
                </a:cubicBezTo>
                <a:cubicBezTo>
                  <a:pt x="173" y="38"/>
                  <a:pt x="197" y="36"/>
                  <a:pt x="228" y="32"/>
                </a:cubicBezTo>
                <a:cubicBezTo>
                  <a:pt x="257" y="33"/>
                  <a:pt x="269" y="33"/>
                  <a:pt x="292" y="36"/>
                </a:cubicBezTo>
                <a:cubicBezTo>
                  <a:pt x="320" y="45"/>
                  <a:pt x="351" y="46"/>
                  <a:pt x="381" y="48"/>
                </a:cubicBezTo>
                <a:cubicBezTo>
                  <a:pt x="399" y="47"/>
                  <a:pt x="415" y="46"/>
                  <a:pt x="433" y="48"/>
                </a:cubicBezTo>
                <a:cubicBezTo>
                  <a:pt x="438" y="50"/>
                  <a:pt x="443" y="52"/>
                  <a:pt x="448" y="53"/>
                </a:cubicBezTo>
                <a:cubicBezTo>
                  <a:pt x="453" y="54"/>
                  <a:pt x="458" y="55"/>
                  <a:pt x="463" y="56"/>
                </a:cubicBezTo>
                <a:cubicBezTo>
                  <a:pt x="465" y="56"/>
                  <a:pt x="468" y="57"/>
                  <a:pt x="468" y="57"/>
                </a:cubicBezTo>
                <a:cubicBezTo>
                  <a:pt x="474" y="60"/>
                  <a:pt x="482" y="62"/>
                  <a:pt x="489" y="63"/>
                </a:cubicBezTo>
                <a:cubicBezTo>
                  <a:pt x="497" y="67"/>
                  <a:pt x="505" y="71"/>
                  <a:pt x="513" y="72"/>
                </a:cubicBezTo>
                <a:cubicBezTo>
                  <a:pt x="519" y="75"/>
                  <a:pt x="525" y="77"/>
                  <a:pt x="531" y="78"/>
                </a:cubicBezTo>
                <a:cubicBezTo>
                  <a:pt x="538" y="81"/>
                  <a:pt x="546" y="83"/>
                  <a:pt x="553" y="84"/>
                </a:cubicBezTo>
                <a:cubicBezTo>
                  <a:pt x="560" y="87"/>
                  <a:pt x="562" y="91"/>
                  <a:pt x="570" y="93"/>
                </a:cubicBezTo>
                <a:cubicBezTo>
                  <a:pt x="576" y="96"/>
                  <a:pt x="582" y="98"/>
                  <a:pt x="588" y="99"/>
                </a:cubicBezTo>
                <a:cubicBezTo>
                  <a:pt x="593" y="103"/>
                  <a:pt x="597" y="104"/>
                  <a:pt x="603" y="105"/>
                </a:cubicBezTo>
                <a:cubicBezTo>
                  <a:pt x="609" y="108"/>
                  <a:pt x="611" y="107"/>
                  <a:pt x="615" y="113"/>
                </a:cubicBezTo>
                <a:cubicBezTo>
                  <a:pt x="617" y="123"/>
                  <a:pt x="624" y="127"/>
                  <a:pt x="633" y="129"/>
                </a:cubicBezTo>
                <a:cubicBezTo>
                  <a:pt x="644" y="134"/>
                  <a:pt x="657" y="133"/>
                  <a:pt x="669" y="135"/>
                </a:cubicBezTo>
                <a:cubicBezTo>
                  <a:pt x="680" y="140"/>
                  <a:pt x="693" y="140"/>
                  <a:pt x="705" y="141"/>
                </a:cubicBezTo>
                <a:cubicBezTo>
                  <a:pt x="715" y="146"/>
                  <a:pt x="729" y="140"/>
                  <a:pt x="741" y="140"/>
                </a:cubicBezTo>
                <a:lnTo>
                  <a:pt x="757" y="154"/>
                </a:ln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92" name="Freeform 20"/>
          <p:cNvSpPr>
            <a:spLocks/>
          </p:cNvSpPr>
          <p:nvPr/>
        </p:nvSpPr>
        <p:spPr bwMode="auto">
          <a:xfrm>
            <a:off x="2193925" y="2990850"/>
            <a:ext cx="781050" cy="631825"/>
          </a:xfrm>
          <a:custGeom>
            <a:avLst/>
            <a:gdLst>
              <a:gd name="T0" fmla="*/ 0 w 492"/>
              <a:gd name="T1" fmla="*/ 0 h 398"/>
              <a:gd name="T2" fmla="*/ 12 w 492"/>
              <a:gd name="T3" fmla="*/ 9 h 398"/>
              <a:gd name="T4" fmla="*/ 30 w 492"/>
              <a:gd name="T5" fmla="*/ 21 h 398"/>
              <a:gd name="T6" fmla="*/ 69 w 492"/>
              <a:gd name="T7" fmla="*/ 48 h 398"/>
              <a:gd name="T8" fmla="*/ 78 w 492"/>
              <a:gd name="T9" fmla="*/ 62 h 398"/>
              <a:gd name="T10" fmla="*/ 87 w 492"/>
              <a:gd name="T11" fmla="*/ 81 h 398"/>
              <a:gd name="T12" fmla="*/ 73 w 492"/>
              <a:gd name="T13" fmla="*/ 135 h 398"/>
              <a:gd name="T14" fmla="*/ 64 w 492"/>
              <a:gd name="T15" fmla="*/ 153 h 398"/>
              <a:gd name="T16" fmla="*/ 57 w 492"/>
              <a:gd name="T17" fmla="*/ 165 h 398"/>
              <a:gd name="T18" fmla="*/ 46 w 492"/>
              <a:gd name="T19" fmla="*/ 183 h 398"/>
              <a:gd name="T20" fmla="*/ 40 w 492"/>
              <a:gd name="T21" fmla="*/ 203 h 398"/>
              <a:gd name="T22" fmla="*/ 81 w 492"/>
              <a:gd name="T23" fmla="*/ 264 h 398"/>
              <a:gd name="T24" fmla="*/ 96 w 492"/>
              <a:gd name="T25" fmla="*/ 270 h 398"/>
              <a:gd name="T26" fmla="*/ 126 w 492"/>
              <a:gd name="T27" fmla="*/ 282 h 398"/>
              <a:gd name="T28" fmla="*/ 150 w 492"/>
              <a:gd name="T29" fmla="*/ 291 h 398"/>
              <a:gd name="T30" fmla="*/ 177 w 492"/>
              <a:gd name="T31" fmla="*/ 300 h 398"/>
              <a:gd name="T32" fmla="*/ 201 w 492"/>
              <a:gd name="T33" fmla="*/ 309 h 398"/>
              <a:gd name="T34" fmla="*/ 225 w 492"/>
              <a:gd name="T35" fmla="*/ 318 h 398"/>
              <a:gd name="T36" fmla="*/ 252 w 492"/>
              <a:gd name="T37" fmla="*/ 330 h 398"/>
              <a:gd name="T38" fmla="*/ 280 w 492"/>
              <a:gd name="T39" fmla="*/ 342 h 398"/>
              <a:gd name="T40" fmla="*/ 327 w 492"/>
              <a:gd name="T41" fmla="*/ 354 h 398"/>
              <a:gd name="T42" fmla="*/ 348 w 492"/>
              <a:gd name="T43" fmla="*/ 360 h 398"/>
              <a:gd name="T44" fmla="*/ 382 w 492"/>
              <a:gd name="T45" fmla="*/ 369 h 398"/>
              <a:gd name="T46" fmla="*/ 415 w 492"/>
              <a:gd name="T47" fmla="*/ 375 h 398"/>
              <a:gd name="T48" fmla="*/ 432 w 492"/>
              <a:gd name="T49" fmla="*/ 380 h 398"/>
              <a:gd name="T50" fmla="*/ 463 w 492"/>
              <a:gd name="T51" fmla="*/ 390 h 398"/>
              <a:gd name="T52" fmla="*/ 492 w 492"/>
              <a:gd name="T53" fmla="*/ 398 h 39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492"/>
              <a:gd name="T82" fmla="*/ 0 h 398"/>
              <a:gd name="T83" fmla="*/ 492 w 492"/>
              <a:gd name="T84" fmla="*/ 398 h 39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492" h="398">
                <a:moveTo>
                  <a:pt x="0" y="0"/>
                </a:moveTo>
                <a:cubicBezTo>
                  <a:pt x="4" y="6"/>
                  <a:pt x="5" y="8"/>
                  <a:pt x="12" y="9"/>
                </a:cubicBezTo>
                <a:cubicBezTo>
                  <a:pt x="19" y="14"/>
                  <a:pt x="20" y="19"/>
                  <a:pt x="30" y="21"/>
                </a:cubicBezTo>
                <a:cubicBezTo>
                  <a:pt x="42" y="30"/>
                  <a:pt x="56" y="40"/>
                  <a:pt x="69" y="48"/>
                </a:cubicBezTo>
                <a:cubicBezTo>
                  <a:pt x="77" y="58"/>
                  <a:pt x="75" y="53"/>
                  <a:pt x="78" y="62"/>
                </a:cubicBezTo>
                <a:cubicBezTo>
                  <a:pt x="79" y="70"/>
                  <a:pt x="82" y="75"/>
                  <a:pt x="87" y="81"/>
                </a:cubicBezTo>
                <a:cubicBezTo>
                  <a:pt x="85" y="103"/>
                  <a:pt x="86" y="118"/>
                  <a:pt x="73" y="135"/>
                </a:cubicBezTo>
                <a:cubicBezTo>
                  <a:pt x="72" y="141"/>
                  <a:pt x="68" y="148"/>
                  <a:pt x="64" y="153"/>
                </a:cubicBezTo>
                <a:cubicBezTo>
                  <a:pt x="63" y="159"/>
                  <a:pt x="62" y="161"/>
                  <a:pt x="57" y="165"/>
                </a:cubicBezTo>
                <a:cubicBezTo>
                  <a:pt x="53" y="171"/>
                  <a:pt x="49" y="177"/>
                  <a:pt x="46" y="183"/>
                </a:cubicBezTo>
                <a:cubicBezTo>
                  <a:pt x="45" y="190"/>
                  <a:pt x="43" y="197"/>
                  <a:pt x="40" y="203"/>
                </a:cubicBezTo>
                <a:cubicBezTo>
                  <a:pt x="42" y="234"/>
                  <a:pt x="46" y="257"/>
                  <a:pt x="81" y="264"/>
                </a:cubicBezTo>
                <a:cubicBezTo>
                  <a:pt x="86" y="267"/>
                  <a:pt x="90" y="269"/>
                  <a:pt x="96" y="270"/>
                </a:cubicBezTo>
                <a:cubicBezTo>
                  <a:pt x="106" y="275"/>
                  <a:pt x="115" y="280"/>
                  <a:pt x="126" y="282"/>
                </a:cubicBezTo>
                <a:cubicBezTo>
                  <a:pt x="134" y="286"/>
                  <a:pt x="142" y="290"/>
                  <a:pt x="150" y="291"/>
                </a:cubicBezTo>
                <a:cubicBezTo>
                  <a:pt x="158" y="295"/>
                  <a:pt x="168" y="298"/>
                  <a:pt x="177" y="300"/>
                </a:cubicBezTo>
                <a:cubicBezTo>
                  <a:pt x="184" y="304"/>
                  <a:pt x="193" y="307"/>
                  <a:pt x="201" y="309"/>
                </a:cubicBezTo>
                <a:cubicBezTo>
                  <a:pt x="209" y="313"/>
                  <a:pt x="217" y="317"/>
                  <a:pt x="225" y="318"/>
                </a:cubicBezTo>
                <a:cubicBezTo>
                  <a:pt x="233" y="322"/>
                  <a:pt x="244" y="328"/>
                  <a:pt x="252" y="330"/>
                </a:cubicBezTo>
                <a:cubicBezTo>
                  <a:pt x="257" y="338"/>
                  <a:pt x="271" y="341"/>
                  <a:pt x="280" y="342"/>
                </a:cubicBezTo>
                <a:cubicBezTo>
                  <a:pt x="295" y="348"/>
                  <a:pt x="311" y="351"/>
                  <a:pt x="327" y="354"/>
                </a:cubicBezTo>
                <a:cubicBezTo>
                  <a:pt x="333" y="357"/>
                  <a:pt x="341" y="359"/>
                  <a:pt x="348" y="360"/>
                </a:cubicBezTo>
                <a:cubicBezTo>
                  <a:pt x="358" y="365"/>
                  <a:pt x="371" y="368"/>
                  <a:pt x="382" y="369"/>
                </a:cubicBezTo>
                <a:cubicBezTo>
                  <a:pt x="392" y="373"/>
                  <a:pt x="404" y="374"/>
                  <a:pt x="415" y="375"/>
                </a:cubicBezTo>
                <a:cubicBezTo>
                  <a:pt x="421" y="377"/>
                  <a:pt x="426" y="378"/>
                  <a:pt x="432" y="380"/>
                </a:cubicBezTo>
                <a:cubicBezTo>
                  <a:pt x="440" y="386"/>
                  <a:pt x="453" y="389"/>
                  <a:pt x="463" y="390"/>
                </a:cubicBezTo>
                <a:cubicBezTo>
                  <a:pt x="472" y="393"/>
                  <a:pt x="484" y="392"/>
                  <a:pt x="492" y="398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96" name="Freeform 24"/>
          <p:cNvSpPr>
            <a:spLocks/>
          </p:cNvSpPr>
          <p:nvPr/>
        </p:nvSpPr>
        <p:spPr bwMode="auto">
          <a:xfrm>
            <a:off x="2794000" y="3160713"/>
            <a:ext cx="568325" cy="458787"/>
          </a:xfrm>
          <a:custGeom>
            <a:avLst/>
            <a:gdLst>
              <a:gd name="T0" fmla="*/ 114 w 358"/>
              <a:gd name="T1" fmla="*/ 289 h 289"/>
              <a:gd name="T2" fmla="*/ 70 w 358"/>
              <a:gd name="T3" fmla="*/ 258 h 289"/>
              <a:gd name="T4" fmla="*/ 58 w 358"/>
              <a:gd name="T5" fmla="*/ 246 h 289"/>
              <a:gd name="T6" fmla="*/ 34 w 358"/>
              <a:gd name="T7" fmla="*/ 222 h 289"/>
              <a:gd name="T8" fmla="*/ 21 w 358"/>
              <a:gd name="T9" fmla="*/ 204 h 289"/>
              <a:gd name="T10" fmla="*/ 13 w 358"/>
              <a:gd name="T11" fmla="*/ 190 h 289"/>
              <a:gd name="T12" fmla="*/ 4 w 358"/>
              <a:gd name="T13" fmla="*/ 169 h 289"/>
              <a:gd name="T14" fmla="*/ 0 w 358"/>
              <a:gd name="T15" fmla="*/ 154 h 289"/>
              <a:gd name="T16" fmla="*/ 18 w 358"/>
              <a:gd name="T17" fmla="*/ 112 h 289"/>
              <a:gd name="T18" fmla="*/ 51 w 358"/>
              <a:gd name="T19" fmla="*/ 87 h 289"/>
              <a:gd name="T20" fmla="*/ 69 w 358"/>
              <a:gd name="T21" fmla="*/ 78 h 289"/>
              <a:gd name="T22" fmla="*/ 96 w 358"/>
              <a:gd name="T23" fmla="*/ 63 h 289"/>
              <a:gd name="T24" fmla="*/ 114 w 358"/>
              <a:gd name="T25" fmla="*/ 54 h 289"/>
              <a:gd name="T26" fmla="*/ 133 w 358"/>
              <a:gd name="T27" fmla="*/ 45 h 289"/>
              <a:gd name="T28" fmla="*/ 148 w 358"/>
              <a:gd name="T29" fmla="*/ 39 h 289"/>
              <a:gd name="T30" fmla="*/ 201 w 358"/>
              <a:gd name="T31" fmla="*/ 27 h 289"/>
              <a:gd name="T32" fmla="*/ 237 w 358"/>
              <a:gd name="T33" fmla="*/ 18 h 289"/>
              <a:gd name="T34" fmla="*/ 358 w 358"/>
              <a:gd name="T35" fmla="*/ 13 h 28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58"/>
              <a:gd name="T55" fmla="*/ 0 h 289"/>
              <a:gd name="T56" fmla="*/ 358 w 358"/>
              <a:gd name="T57" fmla="*/ 289 h 289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58" h="289">
                <a:moveTo>
                  <a:pt x="114" y="289"/>
                </a:moveTo>
                <a:cubicBezTo>
                  <a:pt x="101" y="286"/>
                  <a:pt x="84" y="266"/>
                  <a:pt x="70" y="258"/>
                </a:cubicBezTo>
                <a:cubicBezTo>
                  <a:pt x="67" y="253"/>
                  <a:pt x="58" y="246"/>
                  <a:pt x="58" y="246"/>
                </a:cubicBezTo>
                <a:cubicBezTo>
                  <a:pt x="53" y="238"/>
                  <a:pt x="42" y="228"/>
                  <a:pt x="34" y="222"/>
                </a:cubicBezTo>
                <a:cubicBezTo>
                  <a:pt x="30" y="216"/>
                  <a:pt x="26" y="209"/>
                  <a:pt x="21" y="204"/>
                </a:cubicBezTo>
                <a:cubicBezTo>
                  <a:pt x="19" y="199"/>
                  <a:pt x="16" y="195"/>
                  <a:pt x="13" y="190"/>
                </a:cubicBezTo>
                <a:cubicBezTo>
                  <a:pt x="12" y="183"/>
                  <a:pt x="7" y="176"/>
                  <a:pt x="4" y="169"/>
                </a:cubicBezTo>
                <a:cubicBezTo>
                  <a:pt x="3" y="164"/>
                  <a:pt x="1" y="159"/>
                  <a:pt x="0" y="154"/>
                </a:cubicBezTo>
                <a:cubicBezTo>
                  <a:pt x="1" y="138"/>
                  <a:pt x="3" y="121"/>
                  <a:pt x="18" y="112"/>
                </a:cubicBezTo>
                <a:cubicBezTo>
                  <a:pt x="26" y="101"/>
                  <a:pt x="37" y="90"/>
                  <a:pt x="51" y="87"/>
                </a:cubicBezTo>
                <a:cubicBezTo>
                  <a:pt x="56" y="83"/>
                  <a:pt x="63" y="79"/>
                  <a:pt x="69" y="78"/>
                </a:cubicBezTo>
                <a:cubicBezTo>
                  <a:pt x="76" y="73"/>
                  <a:pt x="87" y="65"/>
                  <a:pt x="96" y="63"/>
                </a:cubicBezTo>
                <a:cubicBezTo>
                  <a:pt x="101" y="59"/>
                  <a:pt x="108" y="55"/>
                  <a:pt x="114" y="54"/>
                </a:cubicBezTo>
                <a:cubicBezTo>
                  <a:pt x="121" y="51"/>
                  <a:pt x="126" y="46"/>
                  <a:pt x="133" y="45"/>
                </a:cubicBezTo>
                <a:cubicBezTo>
                  <a:pt x="139" y="43"/>
                  <a:pt x="142" y="40"/>
                  <a:pt x="148" y="39"/>
                </a:cubicBezTo>
                <a:cubicBezTo>
                  <a:pt x="164" y="32"/>
                  <a:pt x="183" y="28"/>
                  <a:pt x="201" y="27"/>
                </a:cubicBezTo>
                <a:cubicBezTo>
                  <a:pt x="211" y="22"/>
                  <a:pt x="226" y="19"/>
                  <a:pt x="237" y="18"/>
                </a:cubicBezTo>
                <a:cubicBezTo>
                  <a:pt x="273" y="0"/>
                  <a:pt x="318" y="13"/>
                  <a:pt x="358" y="13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97" name="Text Box 25"/>
          <p:cNvSpPr txBox="1">
            <a:spLocks noChangeArrowheads="1"/>
          </p:cNvSpPr>
          <p:nvPr/>
        </p:nvSpPr>
        <p:spPr bwMode="auto">
          <a:xfrm>
            <a:off x="2195513" y="1628775"/>
            <a:ext cx="10271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Lyskamm</a:t>
            </a:r>
          </a:p>
          <a:p>
            <a:pPr eaLnBrk="1" hangingPunct="1"/>
            <a:r>
              <a:rPr lang="es-ES" sz="1800"/>
              <a:t>Occidental</a:t>
            </a:r>
          </a:p>
        </p:txBody>
      </p:sp>
      <p:sp>
        <p:nvSpPr>
          <p:cNvPr id="28698" name="Line 26"/>
          <p:cNvSpPr>
            <a:spLocks noChangeShapeType="1"/>
          </p:cNvSpPr>
          <p:nvPr/>
        </p:nvSpPr>
        <p:spPr bwMode="auto">
          <a:xfrm>
            <a:off x="2700338" y="2205038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99" name="Text Box 27"/>
          <p:cNvSpPr txBox="1">
            <a:spLocks noChangeArrowheads="1"/>
          </p:cNvSpPr>
          <p:nvPr/>
        </p:nvSpPr>
        <p:spPr bwMode="auto">
          <a:xfrm>
            <a:off x="2268538" y="3573463"/>
            <a:ext cx="13700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 Refugio</a:t>
            </a:r>
          </a:p>
          <a:p>
            <a:pPr eaLnBrk="1" hangingPunct="1"/>
            <a:r>
              <a:rPr lang="es-ES" sz="1800"/>
              <a:t> Quintino Sella</a:t>
            </a:r>
          </a:p>
        </p:txBody>
      </p:sp>
      <p:sp>
        <p:nvSpPr>
          <p:cNvPr id="28700" name="Freeform 28"/>
          <p:cNvSpPr>
            <a:spLocks/>
          </p:cNvSpPr>
          <p:nvPr/>
        </p:nvSpPr>
        <p:spPr bwMode="auto">
          <a:xfrm>
            <a:off x="3365500" y="2914650"/>
            <a:ext cx="3943350" cy="658813"/>
          </a:xfrm>
          <a:custGeom>
            <a:avLst/>
            <a:gdLst>
              <a:gd name="T0" fmla="*/ 0 w 2524"/>
              <a:gd name="T1" fmla="*/ 168 h 428"/>
              <a:gd name="T2" fmla="*/ 50 w 2524"/>
              <a:gd name="T3" fmla="*/ 170 h 428"/>
              <a:gd name="T4" fmla="*/ 172 w 2524"/>
              <a:gd name="T5" fmla="*/ 168 h 428"/>
              <a:gd name="T6" fmla="*/ 306 w 2524"/>
              <a:gd name="T7" fmla="*/ 182 h 428"/>
              <a:gd name="T8" fmla="*/ 510 w 2524"/>
              <a:gd name="T9" fmla="*/ 176 h 428"/>
              <a:gd name="T10" fmla="*/ 578 w 2524"/>
              <a:gd name="T11" fmla="*/ 162 h 428"/>
              <a:gd name="T12" fmla="*/ 602 w 2524"/>
              <a:gd name="T13" fmla="*/ 148 h 428"/>
              <a:gd name="T14" fmla="*/ 608 w 2524"/>
              <a:gd name="T15" fmla="*/ 144 h 428"/>
              <a:gd name="T16" fmla="*/ 638 w 2524"/>
              <a:gd name="T17" fmla="*/ 92 h 428"/>
              <a:gd name="T18" fmla="*/ 812 w 2524"/>
              <a:gd name="T19" fmla="*/ 0 h 428"/>
              <a:gd name="T20" fmla="*/ 900 w 2524"/>
              <a:gd name="T21" fmla="*/ 6 h 428"/>
              <a:gd name="T22" fmla="*/ 1014 w 2524"/>
              <a:gd name="T23" fmla="*/ 44 h 428"/>
              <a:gd name="T24" fmla="*/ 1056 w 2524"/>
              <a:gd name="T25" fmla="*/ 62 h 428"/>
              <a:gd name="T26" fmla="*/ 1068 w 2524"/>
              <a:gd name="T27" fmla="*/ 70 h 428"/>
              <a:gd name="T28" fmla="*/ 1080 w 2524"/>
              <a:gd name="T29" fmla="*/ 86 h 428"/>
              <a:gd name="T30" fmla="*/ 1112 w 2524"/>
              <a:gd name="T31" fmla="*/ 146 h 428"/>
              <a:gd name="T32" fmla="*/ 1124 w 2524"/>
              <a:gd name="T33" fmla="*/ 160 h 428"/>
              <a:gd name="T34" fmla="*/ 1146 w 2524"/>
              <a:gd name="T35" fmla="*/ 188 h 428"/>
              <a:gd name="T36" fmla="*/ 1158 w 2524"/>
              <a:gd name="T37" fmla="*/ 196 h 428"/>
              <a:gd name="T38" fmla="*/ 1186 w 2524"/>
              <a:gd name="T39" fmla="*/ 212 h 428"/>
              <a:gd name="T40" fmla="*/ 1198 w 2524"/>
              <a:gd name="T41" fmla="*/ 216 h 428"/>
              <a:gd name="T42" fmla="*/ 1218 w 2524"/>
              <a:gd name="T43" fmla="*/ 204 h 428"/>
              <a:gd name="T44" fmla="*/ 1230 w 2524"/>
              <a:gd name="T45" fmla="*/ 196 h 428"/>
              <a:gd name="T46" fmla="*/ 1276 w 2524"/>
              <a:gd name="T47" fmla="*/ 172 h 428"/>
              <a:gd name="T48" fmla="*/ 1392 w 2524"/>
              <a:gd name="T49" fmla="*/ 138 h 428"/>
              <a:gd name="T50" fmla="*/ 1498 w 2524"/>
              <a:gd name="T51" fmla="*/ 128 h 428"/>
              <a:gd name="T52" fmla="*/ 1742 w 2524"/>
              <a:gd name="T53" fmla="*/ 110 h 428"/>
              <a:gd name="T54" fmla="*/ 1866 w 2524"/>
              <a:gd name="T55" fmla="*/ 114 h 428"/>
              <a:gd name="T56" fmla="*/ 1922 w 2524"/>
              <a:gd name="T57" fmla="*/ 128 h 428"/>
              <a:gd name="T58" fmla="*/ 1950 w 2524"/>
              <a:gd name="T59" fmla="*/ 136 h 428"/>
              <a:gd name="T60" fmla="*/ 1968 w 2524"/>
              <a:gd name="T61" fmla="*/ 148 h 428"/>
              <a:gd name="T62" fmla="*/ 2004 w 2524"/>
              <a:gd name="T63" fmla="*/ 168 h 428"/>
              <a:gd name="T64" fmla="*/ 2044 w 2524"/>
              <a:gd name="T65" fmla="*/ 186 h 428"/>
              <a:gd name="T66" fmla="*/ 2056 w 2524"/>
              <a:gd name="T67" fmla="*/ 194 h 428"/>
              <a:gd name="T68" fmla="*/ 2080 w 2524"/>
              <a:gd name="T69" fmla="*/ 204 h 428"/>
              <a:gd name="T70" fmla="*/ 2086 w 2524"/>
              <a:gd name="T71" fmla="*/ 206 h 428"/>
              <a:gd name="T72" fmla="*/ 2116 w 2524"/>
              <a:gd name="T73" fmla="*/ 226 h 428"/>
              <a:gd name="T74" fmla="*/ 2232 w 2524"/>
              <a:gd name="T75" fmla="*/ 278 h 428"/>
              <a:gd name="T76" fmla="*/ 2268 w 2524"/>
              <a:gd name="T77" fmla="*/ 298 h 428"/>
              <a:gd name="T78" fmla="*/ 2346 w 2524"/>
              <a:gd name="T79" fmla="*/ 322 h 428"/>
              <a:gd name="T80" fmla="*/ 2406 w 2524"/>
              <a:gd name="T81" fmla="*/ 338 h 428"/>
              <a:gd name="T82" fmla="*/ 2456 w 2524"/>
              <a:gd name="T83" fmla="*/ 358 h 428"/>
              <a:gd name="T84" fmla="*/ 2474 w 2524"/>
              <a:gd name="T85" fmla="*/ 370 h 428"/>
              <a:gd name="T86" fmla="*/ 2486 w 2524"/>
              <a:gd name="T87" fmla="*/ 374 h 428"/>
              <a:gd name="T88" fmla="*/ 2504 w 2524"/>
              <a:gd name="T89" fmla="*/ 386 h 428"/>
              <a:gd name="T90" fmla="*/ 2524 w 2524"/>
              <a:gd name="T91" fmla="*/ 416 h 428"/>
              <a:gd name="T92" fmla="*/ 2518 w 2524"/>
              <a:gd name="T93" fmla="*/ 422 h 428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2524"/>
              <a:gd name="T142" fmla="*/ 0 h 428"/>
              <a:gd name="T143" fmla="*/ 2524 w 2524"/>
              <a:gd name="T144" fmla="*/ 428 h 428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2524" h="428">
                <a:moveTo>
                  <a:pt x="0" y="168"/>
                </a:moveTo>
                <a:cubicBezTo>
                  <a:pt x="19" y="170"/>
                  <a:pt x="31" y="172"/>
                  <a:pt x="50" y="170"/>
                </a:cubicBezTo>
                <a:cubicBezTo>
                  <a:pt x="83" y="159"/>
                  <a:pt x="157" y="168"/>
                  <a:pt x="172" y="168"/>
                </a:cubicBezTo>
                <a:cubicBezTo>
                  <a:pt x="213" y="182"/>
                  <a:pt x="263" y="179"/>
                  <a:pt x="306" y="182"/>
                </a:cubicBezTo>
                <a:cubicBezTo>
                  <a:pt x="390" y="181"/>
                  <a:pt x="440" y="184"/>
                  <a:pt x="510" y="176"/>
                </a:cubicBezTo>
                <a:cubicBezTo>
                  <a:pt x="530" y="174"/>
                  <a:pt x="560" y="171"/>
                  <a:pt x="578" y="162"/>
                </a:cubicBezTo>
                <a:cubicBezTo>
                  <a:pt x="586" y="158"/>
                  <a:pt x="594" y="153"/>
                  <a:pt x="602" y="148"/>
                </a:cubicBezTo>
                <a:cubicBezTo>
                  <a:pt x="604" y="147"/>
                  <a:pt x="608" y="144"/>
                  <a:pt x="608" y="144"/>
                </a:cubicBezTo>
                <a:cubicBezTo>
                  <a:pt x="611" y="136"/>
                  <a:pt x="632" y="96"/>
                  <a:pt x="638" y="92"/>
                </a:cubicBezTo>
                <a:cubicBezTo>
                  <a:pt x="662" y="21"/>
                  <a:pt x="752" y="20"/>
                  <a:pt x="812" y="0"/>
                </a:cubicBezTo>
                <a:cubicBezTo>
                  <a:pt x="840" y="7"/>
                  <a:pt x="871" y="3"/>
                  <a:pt x="900" y="6"/>
                </a:cubicBezTo>
                <a:cubicBezTo>
                  <a:pt x="938" y="19"/>
                  <a:pt x="976" y="31"/>
                  <a:pt x="1014" y="44"/>
                </a:cubicBezTo>
                <a:cubicBezTo>
                  <a:pt x="1029" y="49"/>
                  <a:pt x="1043" y="53"/>
                  <a:pt x="1056" y="62"/>
                </a:cubicBezTo>
                <a:cubicBezTo>
                  <a:pt x="1060" y="65"/>
                  <a:pt x="1068" y="70"/>
                  <a:pt x="1068" y="70"/>
                </a:cubicBezTo>
                <a:cubicBezTo>
                  <a:pt x="1071" y="78"/>
                  <a:pt x="1076" y="78"/>
                  <a:pt x="1080" y="86"/>
                </a:cubicBezTo>
                <a:cubicBezTo>
                  <a:pt x="1090" y="106"/>
                  <a:pt x="1100" y="127"/>
                  <a:pt x="1112" y="146"/>
                </a:cubicBezTo>
                <a:cubicBezTo>
                  <a:pt x="1116" y="152"/>
                  <a:pt x="1116" y="157"/>
                  <a:pt x="1124" y="160"/>
                </a:cubicBezTo>
                <a:cubicBezTo>
                  <a:pt x="1127" y="169"/>
                  <a:pt x="1138" y="182"/>
                  <a:pt x="1146" y="188"/>
                </a:cubicBezTo>
                <a:cubicBezTo>
                  <a:pt x="1150" y="191"/>
                  <a:pt x="1158" y="196"/>
                  <a:pt x="1158" y="196"/>
                </a:cubicBezTo>
                <a:cubicBezTo>
                  <a:pt x="1164" y="205"/>
                  <a:pt x="1176" y="209"/>
                  <a:pt x="1186" y="212"/>
                </a:cubicBezTo>
                <a:cubicBezTo>
                  <a:pt x="1190" y="213"/>
                  <a:pt x="1198" y="216"/>
                  <a:pt x="1198" y="216"/>
                </a:cubicBezTo>
                <a:cubicBezTo>
                  <a:pt x="1211" y="213"/>
                  <a:pt x="1209" y="212"/>
                  <a:pt x="1218" y="204"/>
                </a:cubicBezTo>
                <a:cubicBezTo>
                  <a:pt x="1222" y="201"/>
                  <a:pt x="1230" y="196"/>
                  <a:pt x="1230" y="196"/>
                </a:cubicBezTo>
                <a:cubicBezTo>
                  <a:pt x="1240" y="181"/>
                  <a:pt x="1260" y="177"/>
                  <a:pt x="1276" y="172"/>
                </a:cubicBezTo>
                <a:cubicBezTo>
                  <a:pt x="1315" y="159"/>
                  <a:pt x="1351" y="143"/>
                  <a:pt x="1392" y="138"/>
                </a:cubicBezTo>
                <a:cubicBezTo>
                  <a:pt x="1423" y="128"/>
                  <a:pt x="1466" y="130"/>
                  <a:pt x="1498" y="128"/>
                </a:cubicBezTo>
                <a:cubicBezTo>
                  <a:pt x="1581" y="118"/>
                  <a:pt x="1657" y="111"/>
                  <a:pt x="1742" y="110"/>
                </a:cubicBezTo>
                <a:cubicBezTo>
                  <a:pt x="1755" y="110"/>
                  <a:pt x="1830" y="109"/>
                  <a:pt x="1866" y="114"/>
                </a:cubicBezTo>
                <a:cubicBezTo>
                  <a:pt x="1885" y="117"/>
                  <a:pt x="1902" y="126"/>
                  <a:pt x="1922" y="128"/>
                </a:cubicBezTo>
                <a:cubicBezTo>
                  <a:pt x="1931" y="131"/>
                  <a:pt x="1941" y="132"/>
                  <a:pt x="1950" y="136"/>
                </a:cubicBezTo>
                <a:cubicBezTo>
                  <a:pt x="1957" y="140"/>
                  <a:pt x="1960" y="145"/>
                  <a:pt x="1968" y="148"/>
                </a:cubicBezTo>
                <a:cubicBezTo>
                  <a:pt x="1977" y="157"/>
                  <a:pt x="1992" y="164"/>
                  <a:pt x="2004" y="168"/>
                </a:cubicBezTo>
                <a:cubicBezTo>
                  <a:pt x="2011" y="179"/>
                  <a:pt x="2031" y="182"/>
                  <a:pt x="2044" y="186"/>
                </a:cubicBezTo>
                <a:cubicBezTo>
                  <a:pt x="2049" y="188"/>
                  <a:pt x="2051" y="192"/>
                  <a:pt x="2056" y="194"/>
                </a:cubicBezTo>
                <a:cubicBezTo>
                  <a:pt x="2065" y="197"/>
                  <a:pt x="2071" y="201"/>
                  <a:pt x="2080" y="204"/>
                </a:cubicBezTo>
                <a:cubicBezTo>
                  <a:pt x="2082" y="205"/>
                  <a:pt x="2086" y="206"/>
                  <a:pt x="2086" y="206"/>
                </a:cubicBezTo>
                <a:cubicBezTo>
                  <a:pt x="2097" y="217"/>
                  <a:pt x="2101" y="222"/>
                  <a:pt x="2116" y="226"/>
                </a:cubicBezTo>
                <a:cubicBezTo>
                  <a:pt x="2145" y="245"/>
                  <a:pt x="2199" y="267"/>
                  <a:pt x="2232" y="278"/>
                </a:cubicBezTo>
                <a:cubicBezTo>
                  <a:pt x="2239" y="289"/>
                  <a:pt x="2255" y="294"/>
                  <a:pt x="2268" y="298"/>
                </a:cubicBezTo>
                <a:cubicBezTo>
                  <a:pt x="2295" y="306"/>
                  <a:pt x="2317" y="320"/>
                  <a:pt x="2346" y="322"/>
                </a:cubicBezTo>
                <a:cubicBezTo>
                  <a:pt x="2364" y="327"/>
                  <a:pt x="2389" y="330"/>
                  <a:pt x="2406" y="338"/>
                </a:cubicBezTo>
                <a:cubicBezTo>
                  <a:pt x="2422" y="346"/>
                  <a:pt x="2438" y="353"/>
                  <a:pt x="2456" y="358"/>
                </a:cubicBezTo>
                <a:cubicBezTo>
                  <a:pt x="2465" y="360"/>
                  <a:pt x="2467" y="366"/>
                  <a:pt x="2474" y="370"/>
                </a:cubicBezTo>
                <a:cubicBezTo>
                  <a:pt x="2478" y="372"/>
                  <a:pt x="2482" y="372"/>
                  <a:pt x="2486" y="374"/>
                </a:cubicBezTo>
                <a:cubicBezTo>
                  <a:pt x="2492" y="378"/>
                  <a:pt x="2504" y="386"/>
                  <a:pt x="2504" y="386"/>
                </a:cubicBezTo>
                <a:cubicBezTo>
                  <a:pt x="2511" y="396"/>
                  <a:pt x="2517" y="406"/>
                  <a:pt x="2524" y="416"/>
                </a:cubicBezTo>
                <a:cubicBezTo>
                  <a:pt x="2522" y="428"/>
                  <a:pt x="2524" y="428"/>
                  <a:pt x="2518" y="422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701" name="Text Box 29"/>
          <p:cNvSpPr txBox="1">
            <a:spLocks noChangeArrowheads="1"/>
          </p:cNvSpPr>
          <p:nvPr/>
        </p:nvSpPr>
        <p:spPr bwMode="auto">
          <a:xfrm>
            <a:off x="7164388" y="3567113"/>
            <a:ext cx="7810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</a:t>
            </a:r>
          </a:p>
          <a:p>
            <a:pPr eaLnBrk="1" hangingPunct="1"/>
            <a:r>
              <a:rPr lang="es-ES" sz="1800"/>
              <a:t>Gnifetti</a:t>
            </a:r>
          </a:p>
        </p:txBody>
      </p:sp>
      <p:sp>
        <p:nvSpPr>
          <p:cNvPr id="28702" name="Freeform 30"/>
          <p:cNvSpPr>
            <a:spLocks/>
          </p:cNvSpPr>
          <p:nvPr/>
        </p:nvSpPr>
        <p:spPr bwMode="auto">
          <a:xfrm>
            <a:off x="6416675" y="2822575"/>
            <a:ext cx="885825" cy="301625"/>
          </a:xfrm>
          <a:custGeom>
            <a:avLst/>
            <a:gdLst>
              <a:gd name="T0" fmla="*/ 558 w 558"/>
              <a:gd name="T1" fmla="*/ 0 h 190"/>
              <a:gd name="T2" fmla="*/ 478 w 558"/>
              <a:gd name="T3" fmla="*/ 10 h 190"/>
              <a:gd name="T4" fmla="*/ 438 w 558"/>
              <a:gd name="T5" fmla="*/ 28 h 190"/>
              <a:gd name="T6" fmla="*/ 390 w 558"/>
              <a:gd name="T7" fmla="*/ 48 h 190"/>
              <a:gd name="T8" fmla="*/ 290 w 558"/>
              <a:gd name="T9" fmla="*/ 84 h 190"/>
              <a:gd name="T10" fmla="*/ 222 w 558"/>
              <a:gd name="T11" fmla="*/ 104 h 190"/>
              <a:gd name="T12" fmla="*/ 188 w 558"/>
              <a:gd name="T13" fmla="*/ 110 h 190"/>
              <a:gd name="T14" fmla="*/ 136 w 558"/>
              <a:gd name="T15" fmla="*/ 120 h 190"/>
              <a:gd name="T16" fmla="*/ 78 w 558"/>
              <a:gd name="T17" fmla="*/ 126 h 190"/>
              <a:gd name="T18" fmla="*/ 6 w 558"/>
              <a:gd name="T19" fmla="*/ 162 h 190"/>
              <a:gd name="T20" fmla="*/ 0 w 558"/>
              <a:gd name="T21" fmla="*/ 174 h 190"/>
              <a:gd name="T22" fmla="*/ 2 w 558"/>
              <a:gd name="T23" fmla="*/ 190 h 19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58"/>
              <a:gd name="T37" fmla="*/ 0 h 190"/>
              <a:gd name="T38" fmla="*/ 558 w 558"/>
              <a:gd name="T39" fmla="*/ 190 h 19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58" h="190">
                <a:moveTo>
                  <a:pt x="558" y="0"/>
                </a:moveTo>
                <a:cubicBezTo>
                  <a:pt x="526" y="5"/>
                  <a:pt x="515" y="8"/>
                  <a:pt x="478" y="10"/>
                </a:cubicBezTo>
                <a:cubicBezTo>
                  <a:pt x="462" y="13"/>
                  <a:pt x="453" y="23"/>
                  <a:pt x="438" y="28"/>
                </a:cubicBezTo>
                <a:cubicBezTo>
                  <a:pt x="421" y="34"/>
                  <a:pt x="406" y="41"/>
                  <a:pt x="390" y="48"/>
                </a:cubicBezTo>
                <a:cubicBezTo>
                  <a:pt x="358" y="62"/>
                  <a:pt x="321" y="68"/>
                  <a:pt x="290" y="84"/>
                </a:cubicBezTo>
                <a:cubicBezTo>
                  <a:pt x="270" y="94"/>
                  <a:pt x="244" y="98"/>
                  <a:pt x="222" y="104"/>
                </a:cubicBezTo>
                <a:cubicBezTo>
                  <a:pt x="211" y="107"/>
                  <a:pt x="188" y="110"/>
                  <a:pt x="188" y="110"/>
                </a:cubicBezTo>
                <a:cubicBezTo>
                  <a:pt x="171" y="116"/>
                  <a:pt x="154" y="118"/>
                  <a:pt x="136" y="120"/>
                </a:cubicBezTo>
                <a:cubicBezTo>
                  <a:pt x="118" y="126"/>
                  <a:pt x="97" y="124"/>
                  <a:pt x="78" y="126"/>
                </a:cubicBezTo>
                <a:cubicBezTo>
                  <a:pt x="52" y="135"/>
                  <a:pt x="29" y="147"/>
                  <a:pt x="6" y="162"/>
                </a:cubicBezTo>
                <a:cubicBezTo>
                  <a:pt x="4" y="165"/>
                  <a:pt x="0" y="170"/>
                  <a:pt x="0" y="174"/>
                </a:cubicBezTo>
                <a:cubicBezTo>
                  <a:pt x="0" y="179"/>
                  <a:pt x="2" y="190"/>
                  <a:pt x="2" y="19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703" name="Text Box 31"/>
          <p:cNvSpPr txBox="1">
            <a:spLocks noChangeArrowheads="1"/>
          </p:cNvSpPr>
          <p:nvPr/>
        </p:nvSpPr>
        <p:spPr bwMode="auto">
          <a:xfrm>
            <a:off x="6905625" y="2198688"/>
            <a:ext cx="1554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Piramide Vincent</a:t>
            </a:r>
          </a:p>
        </p:txBody>
      </p:sp>
      <p:sp>
        <p:nvSpPr>
          <p:cNvPr id="28704" name="Line 32"/>
          <p:cNvSpPr>
            <a:spLocks noChangeShapeType="1"/>
          </p:cNvSpPr>
          <p:nvPr/>
        </p:nvSpPr>
        <p:spPr bwMode="auto">
          <a:xfrm flipV="1">
            <a:off x="7308850" y="2565400"/>
            <a:ext cx="0" cy="1428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705" name="Freeform 33"/>
          <p:cNvSpPr>
            <a:spLocks/>
          </p:cNvSpPr>
          <p:nvPr/>
        </p:nvSpPr>
        <p:spPr bwMode="auto">
          <a:xfrm>
            <a:off x="5889625" y="2416175"/>
            <a:ext cx="525463" cy="714375"/>
          </a:xfrm>
          <a:custGeom>
            <a:avLst/>
            <a:gdLst>
              <a:gd name="T0" fmla="*/ 318 w 331"/>
              <a:gd name="T1" fmla="*/ 0 h 450"/>
              <a:gd name="T2" fmla="*/ 320 w 331"/>
              <a:gd name="T3" fmla="*/ 20 h 450"/>
              <a:gd name="T4" fmla="*/ 302 w 331"/>
              <a:gd name="T5" fmla="*/ 28 h 450"/>
              <a:gd name="T6" fmla="*/ 254 w 331"/>
              <a:gd name="T7" fmla="*/ 52 h 450"/>
              <a:gd name="T8" fmla="*/ 120 w 331"/>
              <a:gd name="T9" fmla="*/ 86 h 450"/>
              <a:gd name="T10" fmla="*/ 56 w 331"/>
              <a:gd name="T11" fmla="*/ 98 h 450"/>
              <a:gd name="T12" fmla="*/ 32 w 331"/>
              <a:gd name="T13" fmla="*/ 106 h 450"/>
              <a:gd name="T14" fmla="*/ 20 w 331"/>
              <a:gd name="T15" fmla="*/ 110 h 450"/>
              <a:gd name="T16" fmla="*/ 4 w 331"/>
              <a:gd name="T17" fmla="*/ 122 h 450"/>
              <a:gd name="T18" fmla="*/ 8 w 331"/>
              <a:gd name="T19" fmla="*/ 146 h 450"/>
              <a:gd name="T20" fmla="*/ 86 w 331"/>
              <a:gd name="T21" fmla="*/ 172 h 450"/>
              <a:gd name="T22" fmla="*/ 144 w 331"/>
              <a:gd name="T23" fmla="*/ 194 h 450"/>
              <a:gd name="T24" fmla="*/ 188 w 331"/>
              <a:gd name="T25" fmla="*/ 208 h 450"/>
              <a:gd name="T26" fmla="*/ 186 w 331"/>
              <a:gd name="T27" fmla="*/ 214 h 450"/>
              <a:gd name="T28" fmla="*/ 174 w 331"/>
              <a:gd name="T29" fmla="*/ 218 h 450"/>
              <a:gd name="T30" fmla="*/ 164 w 331"/>
              <a:gd name="T31" fmla="*/ 228 h 450"/>
              <a:gd name="T32" fmla="*/ 152 w 331"/>
              <a:gd name="T33" fmla="*/ 260 h 450"/>
              <a:gd name="T34" fmla="*/ 166 w 331"/>
              <a:gd name="T35" fmla="*/ 300 h 450"/>
              <a:gd name="T36" fmla="*/ 188 w 331"/>
              <a:gd name="T37" fmla="*/ 326 h 450"/>
              <a:gd name="T38" fmla="*/ 210 w 331"/>
              <a:gd name="T39" fmla="*/ 354 h 450"/>
              <a:gd name="T40" fmla="*/ 224 w 331"/>
              <a:gd name="T41" fmla="*/ 370 h 450"/>
              <a:gd name="T42" fmla="*/ 290 w 331"/>
              <a:gd name="T43" fmla="*/ 428 h 450"/>
              <a:gd name="T44" fmla="*/ 314 w 331"/>
              <a:gd name="T45" fmla="*/ 436 h 450"/>
              <a:gd name="T46" fmla="*/ 326 w 331"/>
              <a:gd name="T47" fmla="*/ 440 h 450"/>
              <a:gd name="T48" fmla="*/ 330 w 331"/>
              <a:gd name="T49" fmla="*/ 450 h 45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331"/>
              <a:gd name="T76" fmla="*/ 0 h 450"/>
              <a:gd name="T77" fmla="*/ 331 w 331"/>
              <a:gd name="T78" fmla="*/ 450 h 450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331" h="450">
                <a:moveTo>
                  <a:pt x="318" y="0"/>
                </a:moveTo>
                <a:cubicBezTo>
                  <a:pt x="320" y="7"/>
                  <a:pt x="325" y="13"/>
                  <a:pt x="320" y="20"/>
                </a:cubicBezTo>
                <a:cubicBezTo>
                  <a:pt x="316" y="25"/>
                  <a:pt x="302" y="28"/>
                  <a:pt x="302" y="28"/>
                </a:cubicBezTo>
                <a:cubicBezTo>
                  <a:pt x="291" y="39"/>
                  <a:pt x="269" y="45"/>
                  <a:pt x="254" y="52"/>
                </a:cubicBezTo>
                <a:cubicBezTo>
                  <a:pt x="213" y="72"/>
                  <a:pt x="165" y="83"/>
                  <a:pt x="120" y="86"/>
                </a:cubicBezTo>
                <a:cubicBezTo>
                  <a:pt x="98" y="89"/>
                  <a:pt x="77" y="92"/>
                  <a:pt x="56" y="98"/>
                </a:cubicBezTo>
                <a:cubicBezTo>
                  <a:pt x="48" y="100"/>
                  <a:pt x="40" y="103"/>
                  <a:pt x="32" y="106"/>
                </a:cubicBezTo>
                <a:cubicBezTo>
                  <a:pt x="28" y="107"/>
                  <a:pt x="20" y="110"/>
                  <a:pt x="20" y="110"/>
                </a:cubicBezTo>
                <a:cubicBezTo>
                  <a:pt x="15" y="117"/>
                  <a:pt x="12" y="119"/>
                  <a:pt x="4" y="122"/>
                </a:cubicBezTo>
                <a:cubicBezTo>
                  <a:pt x="2" y="129"/>
                  <a:pt x="0" y="141"/>
                  <a:pt x="8" y="146"/>
                </a:cubicBezTo>
                <a:cubicBezTo>
                  <a:pt x="30" y="160"/>
                  <a:pt x="61" y="164"/>
                  <a:pt x="86" y="172"/>
                </a:cubicBezTo>
                <a:cubicBezTo>
                  <a:pt x="107" y="179"/>
                  <a:pt x="121" y="191"/>
                  <a:pt x="144" y="194"/>
                </a:cubicBezTo>
                <a:cubicBezTo>
                  <a:pt x="159" y="199"/>
                  <a:pt x="173" y="203"/>
                  <a:pt x="188" y="208"/>
                </a:cubicBezTo>
                <a:cubicBezTo>
                  <a:pt x="187" y="210"/>
                  <a:pt x="188" y="213"/>
                  <a:pt x="186" y="214"/>
                </a:cubicBezTo>
                <a:cubicBezTo>
                  <a:pt x="183" y="216"/>
                  <a:pt x="174" y="218"/>
                  <a:pt x="174" y="218"/>
                </a:cubicBezTo>
                <a:cubicBezTo>
                  <a:pt x="171" y="222"/>
                  <a:pt x="166" y="224"/>
                  <a:pt x="164" y="228"/>
                </a:cubicBezTo>
                <a:cubicBezTo>
                  <a:pt x="159" y="236"/>
                  <a:pt x="154" y="251"/>
                  <a:pt x="152" y="260"/>
                </a:cubicBezTo>
                <a:cubicBezTo>
                  <a:pt x="154" y="274"/>
                  <a:pt x="153" y="291"/>
                  <a:pt x="166" y="300"/>
                </a:cubicBezTo>
                <a:cubicBezTo>
                  <a:pt x="171" y="308"/>
                  <a:pt x="180" y="321"/>
                  <a:pt x="188" y="326"/>
                </a:cubicBezTo>
                <a:cubicBezTo>
                  <a:pt x="192" y="338"/>
                  <a:pt x="199" y="347"/>
                  <a:pt x="210" y="354"/>
                </a:cubicBezTo>
                <a:cubicBezTo>
                  <a:pt x="219" y="368"/>
                  <a:pt x="214" y="363"/>
                  <a:pt x="224" y="370"/>
                </a:cubicBezTo>
                <a:cubicBezTo>
                  <a:pt x="234" y="400"/>
                  <a:pt x="263" y="416"/>
                  <a:pt x="290" y="428"/>
                </a:cubicBezTo>
                <a:cubicBezTo>
                  <a:pt x="297" y="431"/>
                  <a:pt x="306" y="433"/>
                  <a:pt x="314" y="436"/>
                </a:cubicBezTo>
                <a:cubicBezTo>
                  <a:pt x="318" y="437"/>
                  <a:pt x="326" y="440"/>
                  <a:pt x="326" y="440"/>
                </a:cubicBezTo>
                <a:cubicBezTo>
                  <a:pt x="331" y="447"/>
                  <a:pt x="330" y="444"/>
                  <a:pt x="330" y="45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706" name="Text Box 34"/>
          <p:cNvSpPr txBox="1">
            <a:spLocks noChangeArrowheads="1"/>
          </p:cNvSpPr>
          <p:nvPr/>
        </p:nvSpPr>
        <p:spPr bwMode="auto">
          <a:xfrm>
            <a:off x="5867400" y="1700213"/>
            <a:ext cx="11382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Signalkuppe</a:t>
            </a:r>
          </a:p>
        </p:txBody>
      </p:sp>
      <p:sp>
        <p:nvSpPr>
          <p:cNvPr id="28707" name="Line 35"/>
          <p:cNvSpPr>
            <a:spLocks noChangeShapeType="1"/>
          </p:cNvSpPr>
          <p:nvPr/>
        </p:nvSpPr>
        <p:spPr bwMode="auto">
          <a:xfrm flipV="1">
            <a:off x="6372225" y="2060575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708" name="Text Box 36"/>
          <p:cNvSpPr txBox="1">
            <a:spLocks noChangeArrowheads="1"/>
          </p:cNvSpPr>
          <p:nvPr/>
        </p:nvSpPr>
        <p:spPr bwMode="auto">
          <a:xfrm>
            <a:off x="4140200" y="1412875"/>
            <a:ext cx="1181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Dufourspitze</a:t>
            </a:r>
          </a:p>
        </p:txBody>
      </p:sp>
      <p:sp>
        <p:nvSpPr>
          <p:cNvPr id="28710" name="AutoShape 38"/>
          <p:cNvSpPr>
            <a:spLocks noChangeArrowheads="1"/>
          </p:cNvSpPr>
          <p:nvPr/>
        </p:nvSpPr>
        <p:spPr bwMode="auto">
          <a:xfrm>
            <a:off x="2914650" y="3573463"/>
            <a:ext cx="144463" cy="71437"/>
          </a:xfrm>
          <a:prstGeom prst="flowChartExtra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1800">
              <a:solidFill>
                <a:srgbClr val="FF0000"/>
              </a:solidFill>
            </a:endParaRPr>
          </a:p>
        </p:txBody>
      </p:sp>
      <p:sp>
        <p:nvSpPr>
          <p:cNvPr id="28711" name="AutoShape 39"/>
          <p:cNvSpPr>
            <a:spLocks noChangeArrowheads="1"/>
          </p:cNvSpPr>
          <p:nvPr/>
        </p:nvSpPr>
        <p:spPr bwMode="auto">
          <a:xfrm>
            <a:off x="7235825" y="3573463"/>
            <a:ext cx="144463" cy="73025"/>
          </a:xfrm>
          <a:prstGeom prst="flowChartExtra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712" name="Line 40"/>
          <p:cNvSpPr>
            <a:spLocks noChangeShapeType="1"/>
          </p:cNvSpPr>
          <p:nvPr/>
        </p:nvSpPr>
        <p:spPr bwMode="auto">
          <a:xfrm>
            <a:off x="4716463" y="1844675"/>
            <a:ext cx="0" cy="3587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714" name="Text Box 42"/>
          <p:cNvSpPr txBox="1">
            <a:spLocks noChangeArrowheads="1"/>
          </p:cNvSpPr>
          <p:nvPr/>
        </p:nvSpPr>
        <p:spPr bwMode="auto">
          <a:xfrm>
            <a:off x="3257550" y="1635125"/>
            <a:ext cx="10271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Lyskamm</a:t>
            </a:r>
          </a:p>
          <a:p>
            <a:pPr eaLnBrk="1" hangingPunct="1"/>
            <a:r>
              <a:rPr lang="es-ES" sz="1800"/>
              <a:t>  Oriental</a:t>
            </a:r>
          </a:p>
        </p:txBody>
      </p:sp>
      <p:sp>
        <p:nvSpPr>
          <p:cNvPr id="28715" name="Line 43"/>
          <p:cNvSpPr>
            <a:spLocks noChangeShapeType="1"/>
          </p:cNvSpPr>
          <p:nvPr/>
        </p:nvSpPr>
        <p:spPr bwMode="auto">
          <a:xfrm flipV="1">
            <a:off x="3924300" y="2205038"/>
            <a:ext cx="0" cy="1444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2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30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6" grpId="0" animBg="1"/>
      <p:bldP spid="28689" grpId="0"/>
      <p:bldP spid="28690" grpId="0" animBg="1"/>
      <p:bldP spid="28691" grpId="0" animBg="1"/>
      <p:bldP spid="28692" grpId="0" animBg="1"/>
      <p:bldP spid="28696" grpId="0" animBg="1"/>
      <p:bldP spid="28697" grpId="0"/>
      <p:bldP spid="28698" grpId="0" animBg="1"/>
      <p:bldP spid="28699" grpId="0"/>
      <p:bldP spid="28700" grpId="0" animBg="1"/>
      <p:bldP spid="28701" grpId="0"/>
      <p:bldP spid="28702" grpId="0" animBg="1"/>
      <p:bldP spid="28703" grpId="0"/>
      <p:bldP spid="28704" grpId="0" animBg="1"/>
      <p:bldP spid="28705" grpId="0" animBg="1"/>
      <p:bldP spid="28706" grpId="0"/>
      <p:bldP spid="28707" grpId="0" animBg="1"/>
      <p:bldP spid="28708" grpId="0"/>
      <p:bldP spid="28710" grpId="0" animBg="1"/>
      <p:bldP spid="28711" grpId="0" animBg="1"/>
      <p:bldP spid="28712" grpId="0" animBg="1"/>
      <p:bldP spid="28714" grpId="0"/>
      <p:bldP spid="287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Picture 4" descr="IMG_7543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5"/>
          <p:cNvSpPr txBox="1">
            <a:spLocks noChangeArrowheads="1"/>
          </p:cNvSpPr>
          <p:nvPr/>
        </p:nvSpPr>
        <p:spPr bwMode="auto">
          <a:xfrm>
            <a:off x="-92075" y="6486525"/>
            <a:ext cx="4381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Refugio Gnifetti (3.647 m) y glaciar del Lys Oriental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7740650" y="2060575"/>
            <a:ext cx="13700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Refugio</a:t>
            </a:r>
          </a:p>
          <a:p>
            <a:pPr eaLnBrk="1" hangingPunct="1"/>
            <a:r>
              <a:rPr lang="es-ES" sz="1800"/>
              <a:t> Quintino Sella</a:t>
            </a:r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8820150" y="2781300"/>
            <a:ext cx="0" cy="3603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2708" name="Picture 4" descr="IMG_7543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18829338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6877050" y="549275"/>
            <a:ext cx="12938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Paso del Naso</a:t>
            </a:r>
          </a:p>
        </p:txBody>
      </p:sp>
      <p:sp>
        <p:nvSpPr>
          <p:cNvPr id="72710" name="Line 6"/>
          <p:cNvSpPr>
            <a:spLocks noChangeShapeType="1"/>
          </p:cNvSpPr>
          <p:nvPr/>
        </p:nvSpPr>
        <p:spPr bwMode="auto">
          <a:xfrm flipV="1">
            <a:off x="7524750" y="908050"/>
            <a:ext cx="0" cy="5762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-1.0533 0.00046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 descr="IMG_7555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6675" y="6453188"/>
            <a:ext cx="3316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El Mont Blanc desde el Refugio Gnifetti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 descr="IMG_7572 1"/>
          <p:cNvSpPr>
            <a:spLocks noGrp="1" noChangeAspect="1" noChangeArrowheads="1"/>
          </p:cNvSpPr>
          <p:nvPr isPhoto="1"/>
        </p:nvSpPr>
        <p:spPr bwMode="auto">
          <a:xfrm>
            <a:off x="0" y="404813"/>
            <a:ext cx="9144000" cy="60944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 sz="180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573213" y="404813"/>
            <a:ext cx="982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Weisshorn</a:t>
            </a:r>
          </a:p>
          <a:p>
            <a:pPr eaLnBrk="1" hangingPunct="1"/>
            <a:r>
              <a:rPr lang="es-ES" sz="1800"/>
              <a:t> 4506 m</a:t>
            </a:r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2051050" y="981075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918325" y="2349500"/>
            <a:ext cx="11096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Balmenhorn</a:t>
            </a:r>
          </a:p>
          <a:p>
            <a:pPr eaLnBrk="1" hangingPunct="1"/>
            <a:r>
              <a:rPr lang="es-ES" sz="1800"/>
              <a:t>  4.167 m</a:t>
            </a:r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 flipV="1">
            <a:off x="7451725" y="2997200"/>
            <a:ext cx="0" cy="5762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6032500" y="2859088"/>
            <a:ext cx="9159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Refugio </a:t>
            </a:r>
          </a:p>
          <a:p>
            <a:pPr eaLnBrk="1" hangingPunct="1"/>
            <a:r>
              <a:rPr lang="es-ES" sz="1800"/>
              <a:t>Giordano</a:t>
            </a:r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6516688" y="3500438"/>
            <a:ext cx="0" cy="3603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 animBg="1"/>
      <p:bldP spid="9223" grpId="0"/>
      <p:bldP spid="9224" grpId="0" animBg="1"/>
      <p:bldP spid="9225" grpId="0"/>
      <p:bldP spid="92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 descr="IMG_7575 5"/>
          <p:cNvSpPr>
            <a:spLocks noGrp="1" noChangeAspect="1" noChangeArrowheads="1"/>
          </p:cNvSpPr>
          <p:nvPr isPhoto="1"/>
        </p:nvSpPr>
        <p:spPr bwMode="auto">
          <a:xfrm>
            <a:off x="-7308850" y="365125"/>
            <a:ext cx="16452850" cy="6086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-23813" y="6453188"/>
            <a:ext cx="3155951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Pirámide Vincent desde el Balmenhorn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5 0.00301 L 0.78559 0.00301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 descr="IMG_7568 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33258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Cima de la Pirámide Vincent (4.215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IMG_7573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349250"/>
            <a:ext cx="14595475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-92075" y="6486525"/>
            <a:ext cx="1762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Liskamm Oriental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34925" y="6486525"/>
            <a:ext cx="3098800" cy="3667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                                              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059113" y="1916113"/>
            <a:ext cx="9826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Weisshorn</a:t>
            </a:r>
          </a:p>
        </p:txBody>
      </p:sp>
      <p:sp>
        <p:nvSpPr>
          <p:cNvPr id="10250" name="Line 10"/>
          <p:cNvSpPr>
            <a:spLocks noChangeShapeType="1"/>
          </p:cNvSpPr>
          <p:nvPr/>
        </p:nvSpPr>
        <p:spPr bwMode="auto">
          <a:xfrm flipV="1">
            <a:off x="3563938" y="2276475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902200" y="2198688"/>
            <a:ext cx="11096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Balmenhorn</a:t>
            </a:r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 flipV="1">
            <a:off x="5435600" y="25654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9 -3.33333E-6 L -0.49097 -3.3333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  <p:bldP spid="10248" grpId="0"/>
      <p:bldP spid="10250" grpId="0" animBg="1"/>
      <p:bldP spid="10251" grpId="0"/>
      <p:bldP spid="1025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2948" name="Picture 4" descr="IMG_7573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33375"/>
            <a:ext cx="1620202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347 L -0.74809 0.00347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5" descr="IMG_7573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3595688" y="476250"/>
            <a:ext cx="1336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Zumsteinspitze</a:t>
            </a:r>
          </a:p>
          <a:p>
            <a:pPr eaLnBrk="1" hangingPunct="1"/>
            <a:r>
              <a:rPr lang="es-ES" sz="1800"/>
              <a:t>    4.563 m</a:t>
            </a:r>
          </a:p>
        </p:txBody>
      </p:sp>
      <p:sp>
        <p:nvSpPr>
          <p:cNvPr id="83975" name="Line 7"/>
          <p:cNvSpPr>
            <a:spLocks noChangeShapeType="1"/>
          </p:cNvSpPr>
          <p:nvPr/>
        </p:nvSpPr>
        <p:spPr bwMode="auto">
          <a:xfrm flipV="1">
            <a:off x="3779838" y="908050"/>
            <a:ext cx="0" cy="12969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2268538" y="692150"/>
            <a:ext cx="11795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Ludwigshorn</a:t>
            </a:r>
          </a:p>
          <a:p>
            <a:pPr eaLnBrk="1" hangingPunct="1"/>
            <a:r>
              <a:rPr lang="es-ES" sz="1800"/>
              <a:t>    4.341</a:t>
            </a:r>
          </a:p>
        </p:txBody>
      </p:sp>
      <p:sp>
        <p:nvSpPr>
          <p:cNvPr id="83977" name="Line 9"/>
          <p:cNvSpPr>
            <a:spLocks noChangeShapeType="1"/>
          </p:cNvSpPr>
          <p:nvPr/>
        </p:nvSpPr>
        <p:spPr bwMode="auto">
          <a:xfrm flipV="1">
            <a:off x="3203575" y="1125538"/>
            <a:ext cx="0" cy="7191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6732588" y="725488"/>
            <a:ext cx="11668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Parrotspitze </a:t>
            </a:r>
          </a:p>
          <a:p>
            <a:pPr eaLnBrk="1" hangingPunct="1"/>
            <a:r>
              <a:rPr lang="es-ES" sz="1800"/>
              <a:t>  4.432 m</a:t>
            </a:r>
          </a:p>
        </p:txBody>
      </p:sp>
      <p:sp>
        <p:nvSpPr>
          <p:cNvPr id="83979" name="Line 11"/>
          <p:cNvSpPr>
            <a:spLocks noChangeShapeType="1"/>
          </p:cNvSpPr>
          <p:nvPr/>
        </p:nvSpPr>
        <p:spPr bwMode="auto">
          <a:xfrm flipV="1">
            <a:off x="7235825" y="1341438"/>
            <a:ext cx="0" cy="5746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868363" y="692150"/>
            <a:ext cx="1111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Corno Nero</a:t>
            </a:r>
          </a:p>
          <a:p>
            <a:pPr eaLnBrk="1" hangingPunct="1"/>
            <a:r>
              <a:rPr lang="es-ES" sz="1800"/>
              <a:t>  4.322 m</a:t>
            </a:r>
          </a:p>
        </p:txBody>
      </p:sp>
      <p:sp>
        <p:nvSpPr>
          <p:cNvPr id="83981" name="Line 13"/>
          <p:cNvSpPr>
            <a:spLocks noChangeShapeType="1"/>
          </p:cNvSpPr>
          <p:nvPr/>
        </p:nvSpPr>
        <p:spPr bwMode="auto">
          <a:xfrm>
            <a:off x="1835150" y="1125538"/>
            <a:ext cx="0" cy="431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  <p:bldP spid="83975" grpId="0" animBg="1"/>
      <p:bldP spid="83976" grpId="0"/>
      <p:bldP spid="83977" grpId="0" animBg="1"/>
      <p:bldP spid="83978" grpId="0"/>
      <p:bldP spid="83979" grpId="0" animBg="1"/>
      <p:bldP spid="83980" grpId="0"/>
      <p:bldP spid="8398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Rectangle 3" descr="IMG_7594 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9606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Serac en el Coll del Lys (4.248 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IMG_7581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37413" y="314325"/>
            <a:ext cx="16778288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Text Box 5"/>
          <p:cNvSpPr txBox="1">
            <a:spLocks noChangeArrowheads="1"/>
          </p:cNvSpPr>
          <p:nvPr/>
        </p:nvSpPr>
        <p:spPr bwMode="auto">
          <a:xfrm>
            <a:off x="34925" y="651827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endParaRPr lang="es-ES" sz="1800"/>
          </a:p>
        </p:txBody>
      </p:sp>
      <p:sp>
        <p:nvSpPr>
          <p:cNvPr id="47109" name="Rectangle 6"/>
          <p:cNvSpPr>
            <a:spLocks noChangeArrowheads="1"/>
          </p:cNvSpPr>
          <p:nvPr/>
        </p:nvSpPr>
        <p:spPr bwMode="auto">
          <a:xfrm>
            <a:off x="-6350" y="6518275"/>
            <a:ext cx="62341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800"/>
              <a:t>Dufourspitze, Zumsteinspitze, Signalkuppe y Parrotspitze desde el Coll del Lys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-36513" y="6524625"/>
            <a:ext cx="8356601" cy="3667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 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8368 0.00139 L 1.94444E-6 -1.11111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00" y="-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4756" name="Picture 4" descr="IMG_7581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188" y="322263"/>
            <a:ext cx="18915063" cy="620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3" name="Freeform 11"/>
          <p:cNvSpPr>
            <a:spLocks/>
          </p:cNvSpPr>
          <p:nvPr/>
        </p:nvSpPr>
        <p:spPr bwMode="auto">
          <a:xfrm>
            <a:off x="3686175" y="1758950"/>
            <a:ext cx="3663950" cy="1050925"/>
          </a:xfrm>
          <a:custGeom>
            <a:avLst/>
            <a:gdLst>
              <a:gd name="T0" fmla="*/ 2214 w 2308"/>
              <a:gd name="T1" fmla="*/ 8 h 662"/>
              <a:gd name="T2" fmla="*/ 2256 w 2308"/>
              <a:gd name="T3" fmla="*/ 8 h 662"/>
              <a:gd name="T4" fmla="*/ 2292 w 2308"/>
              <a:gd name="T5" fmla="*/ 20 h 662"/>
              <a:gd name="T6" fmla="*/ 2280 w 2308"/>
              <a:gd name="T7" fmla="*/ 62 h 662"/>
              <a:gd name="T8" fmla="*/ 2190 w 2308"/>
              <a:gd name="T9" fmla="*/ 104 h 662"/>
              <a:gd name="T10" fmla="*/ 2094 w 2308"/>
              <a:gd name="T11" fmla="*/ 140 h 662"/>
              <a:gd name="T12" fmla="*/ 2058 w 2308"/>
              <a:gd name="T13" fmla="*/ 164 h 662"/>
              <a:gd name="T14" fmla="*/ 1890 w 2308"/>
              <a:gd name="T15" fmla="*/ 218 h 662"/>
              <a:gd name="T16" fmla="*/ 1872 w 2308"/>
              <a:gd name="T17" fmla="*/ 230 h 662"/>
              <a:gd name="T18" fmla="*/ 1626 w 2308"/>
              <a:gd name="T19" fmla="*/ 290 h 662"/>
              <a:gd name="T20" fmla="*/ 1266 w 2308"/>
              <a:gd name="T21" fmla="*/ 314 h 662"/>
              <a:gd name="T22" fmla="*/ 1086 w 2308"/>
              <a:gd name="T23" fmla="*/ 326 h 662"/>
              <a:gd name="T24" fmla="*/ 888 w 2308"/>
              <a:gd name="T25" fmla="*/ 356 h 662"/>
              <a:gd name="T26" fmla="*/ 672 w 2308"/>
              <a:gd name="T27" fmla="*/ 380 h 662"/>
              <a:gd name="T28" fmla="*/ 516 w 2308"/>
              <a:gd name="T29" fmla="*/ 410 h 662"/>
              <a:gd name="T30" fmla="*/ 180 w 2308"/>
              <a:gd name="T31" fmla="*/ 506 h 662"/>
              <a:gd name="T32" fmla="*/ 84 w 2308"/>
              <a:gd name="T33" fmla="*/ 536 h 662"/>
              <a:gd name="T34" fmla="*/ 30 w 2308"/>
              <a:gd name="T35" fmla="*/ 578 h 662"/>
              <a:gd name="T36" fmla="*/ 0 w 2308"/>
              <a:gd name="T37" fmla="*/ 662 h 6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308"/>
              <a:gd name="T58" fmla="*/ 0 h 662"/>
              <a:gd name="T59" fmla="*/ 2308 w 2308"/>
              <a:gd name="T60" fmla="*/ 662 h 66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308" h="662">
                <a:moveTo>
                  <a:pt x="2214" y="8"/>
                </a:moveTo>
                <a:cubicBezTo>
                  <a:pt x="2238" y="0"/>
                  <a:pt x="2228" y="0"/>
                  <a:pt x="2256" y="8"/>
                </a:cubicBezTo>
                <a:cubicBezTo>
                  <a:pt x="2268" y="12"/>
                  <a:pt x="2292" y="20"/>
                  <a:pt x="2292" y="20"/>
                </a:cubicBezTo>
                <a:cubicBezTo>
                  <a:pt x="2308" y="43"/>
                  <a:pt x="2308" y="53"/>
                  <a:pt x="2280" y="62"/>
                </a:cubicBezTo>
                <a:cubicBezTo>
                  <a:pt x="2259" y="93"/>
                  <a:pt x="2226" y="99"/>
                  <a:pt x="2190" y="104"/>
                </a:cubicBezTo>
                <a:cubicBezTo>
                  <a:pt x="2157" y="115"/>
                  <a:pt x="2127" y="129"/>
                  <a:pt x="2094" y="140"/>
                </a:cubicBezTo>
                <a:cubicBezTo>
                  <a:pt x="2080" y="145"/>
                  <a:pt x="2072" y="159"/>
                  <a:pt x="2058" y="164"/>
                </a:cubicBezTo>
                <a:cubicBezTo>
                  <a:pt x="2002" y="183"/>
                  <a:pt x="1946" y="199"/>
                  <a:pt x="1890" y="218"/>
                </a:cubicBezTo>
                <a:cubicBezTo>
                  <a:pt x="1883" y="220"/>
                  <a:pt x="1879" y="227"/>
                  <a:pt x="1872" y="230"/>
                </a:cubicBezTo>
                <a:cubicBezTo>
                  <a:pt x="1794" y="265"/>
                  <a:pt x="1710" y="282"/>
                  <a:pt x="1626" y="290"/>
                </a:cubicBezTo>
                <a:cubicBezTo>
                  <a:pt x="1502" y="315"/>
                  <a:pt x="1406" y="311"/>
                  <a:pt x="1266" y="314"/>
                </a:cubicBezTo>
                <a:cubicBezTo>
                  <a:pt x="1155" y="330"/>
                  <a:pt x="1315" y="308"/>
                  <a:pt x="1086" y="326"/>
                </a:cubicBezTo>
                <a:cubicBezTo>
                  <a:pt x="1021" y="331"/>
                  <a:pt x="954" y="350"/>
                  <a:pt x="888" y="356"/>
                </a:cubicBezTo>
                <a:cubicBezTo>
                  <a:pt x="823" y="378"/>
                  <a:pt x="739" y="374"/>
                  <a:pt x="672" y="380"/>
                </a:cubicBezTo>
                <a:cubicBezTo>
                  <a:pt x="619" y="385"/>
                  <a:pt x="569" y="402"/>
                  <a:pt x="516" y="410"/>
                </a:cubicBezTo>
                <a:cubicBezTo>
                  <a:pt x="405" y="447"/>
                  <a:pt x="291" y="469"/>
                  <a:pt x="180" y="506"/>
                </a:cubicBezTo>
                <a:cubicBezTo>
                  <a:pt x="150" y="516"/>
                  <a:pt x="112" y="522"/>
                  <a:pt x="84" y="536"/>
                </a:cubicBezTo>
                <a:cubicBezTo>
                  <a:pt x="63" y="546"/>
                  <a:pt x="49" y="565"/>
                  <a:pt x="30" y="578"/>
                </a:cubicBezTo>
                <a:cubicBezTo>
                  <a:pt x="20" y="607"/>
                  <a:pt x="0" y="630"/>
                  <a:pt x="0" y="662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4765" name="Freeform 13"/>
          <p:cNvSpPr>
            <a:spLocks/>
          </p:cNvSpPr>
          <p:nvPr/>
        </p:nvSpPr>
        <p:spPr bwMode="auto">
          <a:xfrm>
            <a:off x="3686175" y="2790825"/>
            <a:ext cx="6054725" cy="1781175"/>
          </a:xfrm>
          <a:custGeom>
            <a:avLst/>
            <a:gdLst>
              <a:gd name="T0" fmla="*/ 0 w 3814"/>
              <a:gd name="T1" fmla="*/ 0 h 1122"/>
              <a:gd name="T2" fmla="*/ 54 w 3814"/>
              <a:gd name="T3" fmla="*/ 78 h 1122"/>
              <a:gd name="T4" fmla="*/ 138 w 3814"/>
              <a:gd name="T5" fmla="*/ 132 h 1122"/>
              <a:gd name="T6" fmla="*/ 210 w 3814"/>
              <a:gd name="T7" fmla="*/ 174 h 1122"/>
              <a:gd name="T8" fmla="*/ 246 w 3814"/>
              <a:gd name="T9" fmla="*/ 186 h 1122"/>
              <a:gd name="T10" fmla="*/ 456 w 3814"/>
              <a:gd name="T11" fmla="*/ 264 h 1122"/>
              <a:gd name="T12" fmla="*/ 726 w 3814"/>
              <a:gd name="T13" fmla="*/ 348 h 1122"/>
              <a:gd name="T14" fmla="*/ 762 w 3814"/>
              <a:gd name="T15" fmla="*/ 360 h 1122"/>
              <a:gd name="T16" fmla="*/ 780 w 3814"/>
              <a:gd name="T17" fmla="*/ 372 h 1122"/>
              <a:gd name="T18" fmla="*/ 972 w 3814"/>
              <a:gd name="T19" fmla="*/ 432 h 1122"/>
              <a:gd name="T20" fmla="*/ 1086 w 3814"/>
              <a:gd name="T21" fmla="*/ 450 h 1122"/>
              <a:gd name="T22" fmla="*/ 1188 w 3814"/>
              <a:gd name="T23" fmla="*/ 474 h 1122"/>
              <a:gd name="T24" fmla="*/ 1374 w 3814"/>
              <a:gd name="T25" fmla="*/ 516 h 1122"/>
              <a:gd name="T26" fmla="*/ 1572 w 3814"/>
              <a:gd name="T27" fmla="*/ 552 h 1122"/>
              <a:gd name="T28" fmla="*/ 1680 w 3814"/>
              <a:gd name="T29" fmla="*/ 582 h 1122"/>
              <a:gd name="T30" fmla="*/ 1860 w 3814"/>
              <a:gd name="T31" fmla="*/ 594 h 1122"/>
              <a:gd name="T32" fmla="*/ 2004 w 3814"/>
              <a:gd name="T33" fmla="*/ 618 h 1122"/>
              <a:gd name="T34" fmla="*/ 2166 w 3814"/>
              <a:gd name="T35" fmla="*/ 648 h 1122"/>
              <a:gd name="T36" fmla="*/ 2490 w 3814"/>
              <a:gd name="T37" fmla="*/ 714 h 1122"/>
              <a:gd name="T38" fmla="*/ 2664 w 3814"/>
              <a:gd name="T39" fmla="*/ 756 h 1122"/>
              <a:gd name="T40" fmla="*/ 2766 w 3814"/>
              <a:gd name="T41" fmla="*/ 774 h 1122"/>
              <a:gd name="T42" fmla="*/ 2802 w 3814"/>
              <a:gd name="T43" fmla="*/ 786 h 1122"/>
              <a:gd name="T44" fmla="*/ 2814 w 3814"/>
              <a:gd name="T45" fmla="*/ 804 h 1122"/>
              <a:gd name="T46" fmla="*/ 2832 w 3814"/>
              <a:gd name="T47" fmla="*/ 810 h 1122"/>
              <a:gd name="T48" fmla="*/ 2838 w 3814"/>
              <a:gd name="T49" fmla="*/ 846 h 1122"/>
              <a:gd name="T50" fmla="*/ 2910 w 3814"/>
              <a:gd name="T51" fmla="*/ 888 h 1122"/>
              <a:gd name="T52" fmla="*/ 2934 w 3814"/>
              <a:gd name="T53" fmla="*/ 912 h 1122"/>
              <a:gd name="T54" fmla="*/ 2970 w 3814"/>
              <a:gd name="T55" fmla="*/ 966 h 1122"/>
              <a:gd name="T56" fmla="*/ 3042 w 3814"/>
              <a:gd name="T57" fmla="*/ 1014 h 1122"/>
              <a:gd name="T58" fmla="*/ 3288 w 3814"/>
              <a:gd name="T59" fmla="*/ 1092 h 1122"/>
              <a:gd name="T60" fmla="*/ 3426 w 3814"/>
              <a:gd name="T61" fmla="*/ 1092 h 1122"/>
              <a:gd name="T62" fmla="*/ 3432 w 3814"/>
              <a:gd name="T63" fmla="*/ 1110 h 1122"/>
              <a:gd name="T64" fmla="*/ 3468 w 3814"/>
              <a:gd name="T65" fmla="*/ 1122 h 1122"/>
              <a:gd name="T66" fmla="*/ 3684 w 3814"/>
              <a:gd name="T67" fmla="*/ 1110 h 1122"/>
              <a:gd name="T68" fmla="*/ 3720 w 3814"/>
              <a:gd name="T69" fmla="*/ 1104 h 112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3814"/>
              <a:gd name="T106" fmla="*/ 0 h 1122"/>
              <a:gd name="T107" fmla="*/ 3814 w 3814"/>
              <a:gd name="T108" fmla="*/ 1122 h 1122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3814" h="1122">
                <a:moveTo>
                  <a:pt x="0" y="0"/>
                </a:moveTo>
                <a:cubicBezTo>
                  <a:pt x="20" y="30"/>
                  <a:pt x="17" y="66"/>
                  <a:pt x="54" y="78"/>
                </a:cubicBezTo>
                <a:cubicBezTo>
                  <a:pt x="73" y="106"/>
                  <a:pt x="109" y="116"/>
                  <a:pt x="138" y="132"/>
                </a:cubicBezTo>
                <a:cubicBezTo>
                  <a:pt x="163" y="146"/>
                  <a:pt x="184" y="162"/>
                  <a:pt x="210" y="174"/>
                </a:cubicBezTo>
                <a:cubicBezTo>
                  <a:pt x="222" y="179"/>
                  <a:pt x="235" y="179"/>
                  <a:pt x="246" y="186"/>
                </a:cubicBezTo>
                <a:cubicBezTo>
                  <a:pt x="305" y="226"/>
                  <a:pt x="387" y="245"/>
                  <a:pt x="456" y="264"/>
                </a:cubicBezTo>
                <a:cubicBezTo>
                  <a:pt x="548" y="289"/>
                  <a:pt x="632" y="335"/>
                  <a:pt x="726" y="348"/>
                </a:cubicBezTo>
                <a:cubicBezTo>
                  <a:pt x="738" y="352"/>
                  <a:pt x="751" y="353"/>
                  <a:pt x="762" y="360"/>
                </a:cubicBezTo>
                <a:cubicBezTo>
                  <a:pt x="768" y="364"/>
                  <a:pt x="773" y="369"/>
                  <a:pt x="780" y="372"/>
                </a:cubicBezTo>
                <a:cubicBezTo>
                  <a:pt x="838" y="398"/>
                  <a:pt x="911" y="412"/>
                  <a:pt x="972" y="432"/>
                </a:cubicBezTo>
                <a:cubicBezTo>
                  <a:pt x="1007" y="444"/>
                  <a:pt x="1050" y="440"/>
                  <a:pt x="1086" y="450"/>
                </a:cubicBezTo>
                <a:cubicBezTo>
                  <a:pt x="1128" y="461"/>
                  <a:pt x="1144" y="469"/>
                  <a:pt x="1188" y="474"/>
                </a:cubicBezTo>
                <a:cubicBezTo>
                  <a:pt x="1250" y="495"/>
                  <a:pt x="1311" y="500"/>
                  <a:pt x="1374" y="516"/>
                </a:cubicBezTo>
                <a:cubicBezTo>
                  <a:pt x="1447" y="534"/>
                  <a:pt x="1491" y="546"/>
                  <a:pt x="1572" y="552"/>
                </a:cubicBezTo>
                <a:cubicBezTo>
                  <a:pt x="1608" y="559"/>
                  <a:pt x="1643" y="578"/>
                  <a:pt x="1680" y="582"/>
                </a:cubicBezTo>
                <a:cubicBezTo>
                  <a:pt x="1740" y="588"/>
                  <a:pt x="1800" y="590"/>
                  <a:pt x="1860" y="594"/>
                </a:cubicBezTo>
                <a:cubicBezTo>
                  <a:pt x="1912" y="603"/>
                  <a:pt x="1949" y="613"/>
                  <a:pt x="2004" y="618"/>
                </a:cubicBezTo>
                <a:cubicBezTo>
                  <a:pt x="2056" y="635"/>
                  <a:pt x="2112" y="643"/>
                  <a:pt x="2166" y="648"/>
                </a:cubicBezTo>
                <a:cubicBezTo>
                  <a:pt x="2273" y="675"/>
                  <a:pt x="2381" y="696"/>
                  <a:pt x="2490" y="714"/>
                </a:cubicBezTo>
                <a:cubicBezTo>
                  <a:pt x="2550" y="724"/>
                  <a:pt x="2603" y="748"/>
                  <a:pt x="2664" y="756"/>
                </a:cubicBezTo>
                <a:cubicBezTo>
                  <a:pt x="2697" y="767"/>
                  <a:pt x="2732" y="764"/>
                  <a:pt x="2766" y="774"/>
                </a:cubicBezTo>
                <a:cubicBezTo>
                  <a:pt x="2778" y="778"/>
                  <a:pt x="2802" y="786"/>
                  <a:pt x="2802" y="786"/>
                </a:cubicBezTo>
                <a:cubicBezTo>
                  <a:pt x="2806" y="792"/>
                  <a:pt x="2808" y="799"/>
                  <a:pt x="2814" y="804"/>
                </a:cubicBezTo>
                <a:cubicBezTo>
                  <a:pt x="2819" y="808"/>
                  <a:pt x="2829" y="805"/>
                  <a:pt x="2832" y="810"/>
                </a:cubicBezTo>
                <a:cubicBezTo>
                  <a:pt x="2838" y="821"/>
                  <a:pt x="2831" y="836"/>
                  <a:pt x="2838" y="846"/>
                </a:cubicBezTo>
                <a:cubicBezTo>
                  <a:pt x="2852" y="866"/>
                  <a:pt x="2890" y="875"/>
                  <a:pt x="2910" y="888"/>
                </a:cubicBezTo>
                <a:cubicBezTo>
                  <a:pt x="2926" y="936"/>
                  <a:pt x="2902" y="880"/>
                  <a:pt x="2934" y="912"/>
                </a:cubicBezTo>
                <a:cubicBezTo>
                  <a:pt x="2949" y="927"/>
                  <a:pt x="2952" y="954"/>
                  <a:pt x="2970" y="966"/>
                </a:cubicBezTo>
                <a:cubicBezTo>
                  <a:pt x="2986" y="977"/>
                  <a:pt x="3021" y="1007"/>
                  <a:pt x="3042" y="1014"/>
                </a:cubicBezTo>
                <a:cubicBezTo>
                  <a:pt x="3124" y="1041"/>
                  <a:pt x="3206" y="1065"/>
                  <a:pt x="3288" y="1092"/>
                </a:cubicBezTo>
                <a:cubicBezTo>
                  <a:pt x="3325" y="1089"/>
                  <a:pt x="3388" y="1079"/>
                  <a:pt x="3426" y="1092"/>
                </a:cubicBezTo>
                <a:cubicBezTo>
                  <a:pt x="3432" y="1094"/>
                  <a:pt x="3427" y="1106"/>
                  <a:pt x="3432" y="1110"/>
                </a:cubicBezTo>
                <a:cubicBezTo>
                  <a:pt x="3442" y="1117"/>
                  <a:pt x="3468" y="1122"/>
                  <a:pt x="3468" y="1122"/>
                </a:cubicBezTo>
                <a:cubicBezTo>
                  <a:pt x="3557" y="1100"/>
                  <a:pt x="3465" y="1121"/>
                  <a:pt x="3684" y="1110"/>
                </a:cubicBezTo>
                <a:cubicBezTo>
                  <a:pt x="3814" y="1104"/>
                  <a:pt x="3729" y="1104"/>
                  <a:pt x="3720" y="1104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6804025" y="1484313"/>
            <a:ext cx="720725" cy="5048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4767" name="Text Box 15"/>
          <p:cNvSpPr txBox="1">
            <a:spLocks noChangeArrowheads="1"/>
          </p:cNvSpPr>
          <p:nvPr/>
        </p:nvSpPr>
        <p:spPr bwMode="auto">
          <a:xfrm>
            <a:off x="6362700" y="725488"/>
            <a:ext cx="1597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pt-BR" sz="1800"/>
              <a:t>Refugio Margarita</a:t>
            </a:r>
          </a:p>
          <a:p>
            <a:pPr eaLnBrk="1" hangingPunct="1"/>
            <a:r>
              <a:rPr lang="pt-BR" sz="1800"/>
              <a:t>       4554 m</a:t>
            </a:r>
            <a:endParaRPr lang="es-ES" sz="1800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>
            <a:off x="7164388" y="1341438"/>
            <a:ext cx="0" cy="2873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4769" name="Text Box 17"/>
          <p:cNvSpPr txBox="1">
            <a:spLocks noChangeArrowheads="1"/>
          </p:cNvSpPr>
          <p:nvPr/>
        </p:nvSpPr>
        <p:spPr bwMode="auto">
          <a:xfrm>
            <a:off x="1377950" y="771525"/>
            <a:ext cx="13938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Zumsteinspitze </a:t>
            </a:r>
          </a:p>
          <a:p>
            <a:pPr eaLnBrk="1" hangingPunct="1"/>
            <a:r>
              <a:rPr lang="es-ES" sz="1800"/>
              <a:t>    4.563 m</a:t>
            </a:r>
          </a:p>
        </p:txBody>
      </p:sp>
      <p:sp>
        <p:nvSpPr>
          <p:cNvPr id="74770" name="Line 18"/>
          <p:cNvSpPr>
            <a:spLocks noChangeShapeType="1"/>
          </p:cNvSpPr>
          <p:nvPr/>
        </p:nvSpPr>
        <p:spPr bwMode="auto">
          <a:xfrm>
            <a:off x="1979613" y="1341438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1.00903 0.00093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3" grpId="0" animBg="1"/>
      <p:bldP spid="74765" grpId="0" animBg="1"/>
      <p:bldP spid="74766" grpId="0" animBg="1"/>
      <p:bldP spid="74767" grpId="0"/>
      <p:bldP spid="74768" grpId="0" animBg="1"/>
      <p:bldP spid="74769" grpId="0"/>
      <p:bldP spid="7477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Rectangle 3" descr="IMG_7596 4 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0097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Cima del Signalkuppe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9" name="Rectangle 3" descr="IMG_7610 5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44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524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</a:t>
            </a:r>
            <a:r>
              <a:rPr lang="pt-BR" sz="1800"/>
              <a:t>Refugio Margarita (4554 m)</a:t>
            </a:r>
            <a:endParaRPr lang="es-ES" sz="1800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23850" y="3141663"/>
            <a:ext cx="3311525" cy="2159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Picture 4" descr="IMG_7612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600"/>
            <a:ext cx="9144000" cy="609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Text Box 5"/>
          <p:cNvSpPr txBox="1">
            <a:spLocks noChangeArrowheads="1"/>
          </p:cNvSpPr>
          <p:nvPr/>
        </p:nvSpPr>
        <p:spPr bwMode="auto">
          <a:xfrm>
            <a:off x="-92075" y="6486525"/>
            <a:ext cx="31829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Panorama desde el </a:t>
            </a:r>
            <a:r>
              <a:rPr lang="pt-BR" sz="1800"/>
              <a:t>Refugio Margarita</a:t>
            </a:r>
            <a:endParaRPr lang="es-ES" sz="1800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3635375" y="1484313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484438" y="1052513"/>
            <a:ext cx="1336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Zumsteinspitze</a:t>
            </a:r>
          </a:p>
          <a:p>
            <a:pPr eaLnBrk="1" hangingPunct="1"/>
            <a:r>
              <a:rPr lang="es-ES" sz="1800"/>
              <a:t>    4.563 m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246438" y="555625"/>
            <a:ext cx="11811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Dufourspitze</a:t>
            </a:r>
          </a:p>
          <a:p>
            <a:pPr eaLnBrk="1" hangingPunct="1"/>
            <a:r>
              <a:rPr lang="es-ES" sz="1800"/>
              <a:t>   4.634 m</a:t>
            </a:r>
          </a:p>
        </p:txBody>
      </p:sp>
      <p:sp>
        <p:nvSpPr>
          <p:cNvPr id="51208" name="Line 9"/>
          <p:cNvSpPr>
            <a:spLocks noChangeShapeType="1"/>
          </p:cNvSpPr>
          <p:nvPr/>
        </p:nvSpPr>
        <p:spPr bwMode="auto">
          <a:xfrm>
            <a:off x="3779838" y="141287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V="1">
            <a:off x="3779838" y="1125538"/>
            <a:ext cx="0" cy="2873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5448300" y="771525"/>
            <a:ext cx="92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Nordend </a:t>
            </a:r>
          </a:p>
          <a:p>
            <a:pPr eaLnBrk="1" hangingPunct="1"/>
            <a:r>
              <a:rPr lang="es-ES" sz="1800"/>
              <a:t>4.609 m</a:t>
            </a:r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5867400" y="1412875"/>
            <a:ext cx="0" cy="2873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/>
      <p:bldP spid="17416" grpId="0"/>
      <p:bldP spid="17418" grpId="0" animBg="1"/>
      <p:bldP spid="17419" grpId="0"/>
      <p:bldP spid="174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IMG_7612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77275" y="369888"/>
            <a:ext cx="17821275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817938" y="692150"/>
            <a:ext cx="9699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</a:t>
            </a:r>
          </a:p>
          <a:p>
            <a:pPr eaLnBrk="1" hangingPunct="1"/>
            <a:r>
              <a:rPr lang="es-ES" sz="1800"/>
              <a:t> Oriental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819650" y="765175"/>
            <a:ext cx="9763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</a:t>
            </a:r>
          </a:p>
          <a:p>
            <a:pPr eaLnBrk="1" hangingPunct="1"/>
            <a:r>
              <a:rPr lang="es-ES" sz="1800"/>
              <a:t>Occidental</a:t>
            </a:r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>
            <a:off x="4284663" y="1268413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392" name="Line 8"/>
          <p:cNvSpPr>
            <a:spLocks noChangeShapeType="1"/>
          </p:cNvSpPr>
          <p:nvPr/>
        </p:nvSpPr>
        <p:spPr bwMode="auto">
          <a:xfrm>
            <a:off x="5364163" y="1341438"/>
            <a:ext cx="0" cy="2873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827088" y="2270125"/>
            <a:ext cx="1122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Coll del Lys</a:t>
            </a: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1403350" y="2636838"/>
            <a:ext cx="0" cy="2873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397" name="Freeform 13"/>
          <p:cNvSpPr>
            <a:spLocks/>
          </p:cNvSpPr>
          <p:nvPr/>
        </p:nvSpPr>
        <p:spPr bwMode="auto">
          <a:xfrm>
            <a:off x="7740650" y="4149725"/>
            <a:ext cx="1489075" cy="720725"/>
          </a:xfrm>
          <a:custGeom>
            <a:avLst/>
            <a:gdLst>
              <a:gd name="T0" fmla="*/ 1036 w 1036"/>
              <a:gd name="T1" fmla="*/ 520 h 528"/>
              <a:gd name="T2" fmla="*/ 932 w 1036"/>
              <a:gd name="T3" fmla="*/ 484 h 528"/>
              <a:gd name="T4" fmla="*/ 900 w 1036"/>
              <a:gd name="T5" fmla="*/ 476 h 528"/>
              <a:gd name="T6" fmla="*/ 776 w 1036"/>
              <a:gd name="T7" fmla="*/ 448 h 528"/>
              <a:gd name="T8" fmla="*/ 524 w 1036"/>
              <a:gd name="T9" fmla="*/ 412 h 528"/>
              <a:gd name="T10" fmla="*/ 428 w 1036"/>
              <a:gd name="T11" fmla="*/ 376 h 528"/>
              <a:gd name="T12" fmla="*/ 412 w 1036"/>
              <a:gd name="T13" fmla="*/ 364 h 528"/>
              <a:gd name="T14" fmla="*/ 400 w 1036"/>
              <a:gd name="T15" fmla="*/ 352 h 528"/>
              <a:gd name="T16" fmla="*/ 376 w 1036"/>
              <a:gd name="T17" fmla="*/ 336 h 528"/>
              <a:gd name="T18" fmla="*/ 308 w 1036"/>
              <a:gd name="T19" fmla="*/ 284 h 528"/>
              <a:gd name="T20" fmla="*/ 264 w 1036"/>
              <a:gd name="T21" fmla="*/ 248 h 528"/>
              <a:gd name="T22" fmla="*/ 232 w 1036"/>
              <a:gd name="T23" fmla="*/ 204 h 528"/>
              <a:gd name="T24" fmla="*/ 224 w 1036"/>
              <a:gd name="T25" fmla="*/ 180 h 528"/>
              <a:gd name="T26" fmla="*/ 228 w 1036"/>
              <a:gd name="T27" fmla="*/ 168 h 528"/>
              <a:gd name="T28" fmla="*/ 236 w 1036"/>
              <a:gd name="T29" fmla="*/ 156 h 528"/>
              <a:gd name="T30" fmla="*/ 244 w 1036"/>
              <a:gd name="T31" fmla="*/ 132 h 528"/>
              <a:gd name="T32" fmla="*/ 220 w 1036"/>
              <a:gd name="T33" fmla="*/ 64 h 528"/>
              <a:gd name="T34" fmla="*/ 204 w 1036"/>
              <a:gd name="T35" fmla="*/ 48 h 528"/>
              <a:gd name="T36" fmla="*/ 200 w 1036"/>
              <a:gd name="T37" fmla="*/ 36 h 528"/>
              <a:gd name="T38" fmla="*/ 140 w 1036"/>
              <a:gd name="T39" fmla="*/ 12 h 528"/>
              <a:gd name="T40" fmla="*/ 116 w 1036"/>
              <a:gd name="T41" fmla="*/ 4 h 528"/>
              <a:gd name="T42" fmla="*/ 104 w 1036"/>
              <a:gd name="T43" fmla="*/ 0 h 528"/>
              <a:gd name="T44" fmla="*/ 56 w 1036"/>
              <a:gd name="T45" fmla="*/ 8 h 528"/>
              <a:gd name="T46" fmla="*/ 0 w 1036"/>
              <a:gd name="T47" fmla="*/ 24 h 52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036"/>
              <a:gd name="T73" fmla="*/ 0 h 528"/>
              <a:gd name="T74" fmla="*/ 1036 w 1036"/>
              <a:gd name="T75" fmla="*/ 528 h 52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036" h="528">
                <a:moveTo>
                  <a:pt x="1036" y="520"/>
                </a:moveTo>
                <a:cubicBezTo>
                  <a:pt x="1011" y="528"/>
                  <a:pt x="958" y="497"/>
                  <a:pt x="932" y="484"/>
                </a:cubicBezTo>
                <a:cubicBezTo>
                  <a:pt x="922" y="479"/>
                  <a:pt x="910" y="479"/>
                  <a:pt x="900" y="476"/>
                </a:cubicBezTo>
                <a:cubicBezTo>
                  <a:pt x="858" y="465"/>
                  <a:pt x="819" y="452"/>
                  <a:pt x="776" y="448"/>
                </a:cubicBezTo>
                <a:cubicBezTo>
                  <a:pt x="697" y="422"/>
                  <a:pt x="606" y="418"/>
                  <a:pt x="524" y="412"/>
                </a:cubicBezTo>
                <a:cubicBezTo>
                  <a:pt x="491" y="401"/>
                  <a:pt x="460" y="387"/>
                  <a:pt x="428" y="376"/>
                </a:cubicBezTo>
                <a:cubicBezTo>
                  <a:pt x="423" y="372"/>
                  <a:pt x="417" y="368"/>
                  <a:pt x="412" y="364"/>
                </a:cubicBezTo>
                <a:cubicBezTo>
                  <a:pt x="408" y="360"/>
                  <a:pt x="404" y="355"/>
                  <a:pt x="400" y="352"/>
                </a:cubicBezTo>
                <a:cubicBezTo>
                  <a:pt x="392" y="346"/>
                  <a:pt x="376" y="336"/>
                  <a:pt x="376" y="336"/>
                </a:cubicBezTo>
                <a:cubicBezTo>
                  <a:pt x="360" y="312"/>
                  <a:pt x="331" y="299"/>
                  <a:pt x="308" y="284"/>
                </a:cubicBezTo>
                <a:cubicBezTo>
                  <a:pt x="298" y="269"/>
                  <a:pt x="279" y="258"/>
                  <a:pt x="264" y="248"/>
                </a:cubicBezTo>
                <a:cubicBezTo>
                  <a:pt x="253" y="231"/>
                  <a:pt x="240" y="223"/>
                  <a:pt x="232" y="204"/>
                </a:cubicBezTo>
                <a:cubicBezTo>
                  <a:pt x="229" y="196"/>
                  <a:pt x="224" y="180"/>
                  <a:pt x="224" y="180"/>
                </a:cubicBezTo>
                <a:cubicBezTo>
                  <a:pt x="225" y="176"/>
                  <a:pt x="226" y="172"/>
                  <a:pt x="228" y="168"/>
                </a:cubicBezTo>
                <a:cubicBezTo>
                  <a:pt x="230" y="164"/>
                  <a:pt x="234" y="160"/>
                  <a:pt x="236" y="156"/>
                </a:cubicBezTo>
                <a:cubicBezTo>
                  <a:pt x="239" y="148"/>
                  <a:pt x="244" y="132"/>
                  <a:pt x="244" y="132"/>
                </a:cubicBezTo>
                <a:cubicBezTo>
                  <a:pt x="241" y="104"/>
                  <a:pt x="244" y="80"/>
                  <a:pt x="220" y="64"/>
                </a:cubicBezTo>
                <a:cubicBezTo>
                  <a:pt x="209" y="32"/>
                  <a:pt x="225" y="69"/>
                  <a:pt x="204" y="48"/>
                </a:cubicBezTo>
                <a:cubicBezTo>
                  <a:pt x="201" y="45"/>
                  <a:pt x="203" y="39"/>
                  <a:pt x="200" y="36"/>
                </a:cubicBezTo>
                <a:cubicBezTo>
                  <a:pt x="190" y="26"/>
                  <a:pt x="154" y="17"/>
                  <a:pt x="140" y="12"/>
                </a:cubicBezTo>
                <a:cubicBezTo>
                  <a:pt x="132" y="9"/>
                  <a:pt x="124" y="7"/>
                  <a:pt x="116" y="4"/>
                </a:cubicBezTo>
                <a:cubicBezTo>
                  <a:pt x="112" y="3"/>
                  <a:pt x="104" y="0"/>
                  <a:pt x="104" y="0"/>
                </a:cubicBezTo>
                <a:cubicBezTo>
                  <a:pt x="88" y="3"/>
                  <a:pt x="71" y="3"/>
                  <a:pt x="56" y="8"/>
                </a:cubicBezTo>
                <a:cubicBezTo>
                  <a:pt x="40" y="13"/>
                  <a:pt x="17" y="24"/>
                  <a:pt x="0" y="24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399" name="Freeform 15"/>
          <p:cNvSpPr>
            <a:spLocks/>
          </p:cNvSpPr>
          <p:nvPr/>
        </p:nvSpPr>
        <p:spPr bwMode="auto">
          <a:xfrm>
            <a:off x="2916238" y="4149725"/>
            <a:ext cx="4968875" cy="647700"/>
          </a:xfrm>
          <a:custGeom>
            <a:avLst/>
            <a:gdLst>
              <a:gd name="T0" fmla="*/ 0 w 3124"/>
              <a:gd name="T1" fmla="*/ 240 h 419"/>
              <a:gd name="T2" fmla="*/ 72 w 3124"/>
              <a:gd name="T3" fmla="*/ 296 h 419"/>
              <a:gd name="T4" fmla="*/ 288 w 3124"/>
              <a:gd name="T5" fmla="*/ 364 h 419"/>
              <a:gd name="T6" fmla="*/ 464 w 3124"/>
              <a:gd name="T7" fmla="*/ 388 h 419"/>
              <a:gd name="T8" fmla="*/ 872 w 3124"/>
              <a:gd name="T9" fmla="*/ 408 h 419"/>
              <a:gd name="T10" fmla="*/ 1252 w 3124"/>
              <a:gd name="T11" fmla="*/ 400 h 419"/>
              <a:gd name="T12" fmla="*/ 1468 w 3124"/>
              <a:gd name="T13" fmla="*/ 380 h 419"/>
              <a:gd name="T14" fmla="*/ 1576 w 3124"/>
              <a:gd name="T15" fmla="*/ 360 h 419"/>
              <a:gd name="T16" fmla="*/ 1740 w 3124"/>
              <a:gd name="T17" fmla="*/ 348 h 419"/>
              <a:gd name="T18" fmla="*/ 1836 w 3124"/>
              <a:gd name="T19" fmla="*/ 336 h 419"/>
              <a:gd name="T20" fmla="*/ 2000 w 3124"/>
              <a:gd name="T21" fmla="*/ 300 h 419"/>
              <a:gd name="T22" fmla="*/ 2072 w 3124"/>
              <a:gd name="T23" fmla="*/ 272 h 419"/>
              <a:gd name="T24" fmla="*/ 2108 w 3124"/>
              <a:gd name="T25" fmla="*/ 252 h 419"/>
              <a:gd name="T26" fmla="*/ 2168 w 3124"/>
              <a:gd name="T27" fmla="*/ 232 h 419"/>
              <a:gd name="T28" fmla="*/ 2280 w 3124"/>
              <a:gd name="T29" fmla="*/ 188 h 419"/>
              <a:gd name="T30" fmla="*/ 2340 w 3124"/>
              <a:gd name="T31" fmla="*/ 156 h 419"/>
              <a:gd name="T32" fmla="*/ 2480 w 3124"/>
              <a:gd name="T33" fmla="*/ 116 h 419"/>
              <a:gd name="T34" fmla="*/ 2600 w 3124"/>
              <a:gd name="T35" fmla="*/ 88 h 419"/>
              <a:gd name="T36" fmla="*/ 2820 w 3124"/>
              <a:gd name="T37" fmla="*/ 48 h 419"/>
              <a:gd name="T38" fmla="*/ 2900 w 3124"/>
              <a:gd name="T39" fmla="*/ 36 h 419"/>
              <a:gd name="T40" fmla="*/ 3068 w 3124"/>
              <a:gd name="T41" fmla="*/ 8 h 419"/>
              <a:gd name="T42" fmla="*/ 3124 w 3124"/>
              <a:gd name="T43" fmla="*/ 0 h 41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3124"/>
              <a:gd name="T67" fmla="*/ 0 h 419"/>
              <a:gd name="T68" fmla="*/ 3124 w 3124"/>
              <a:gd name="T69" fmla="*/ 419 h 419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3124" h="419">
                <a:moveTo>
                  <a:pt x="0" y="240"/>
                </a:moveTo>
                <a:cubicBezTo>
                  <a:pt x="14" y="283"/>
                  <a:pt x="43" y="277"/>
                  <a:pt x="72" y="296"/>
                </a:cubicBezTo>
                <a:cubicBezTo>
                  <a:pt x="125" y="331"/>
                  <a:pt x="224" y="356"/>
                  <a:pt x="288" y="364"/>
                </a:cubicBezTo>
                <a:cubicBezTo>
                  <a:pt x="341" y="382"/>
                  <a:pt x="409" y="384"/>
                  <a:pt x="464" y="388"/>
                </a:cubicBezTo>
                <a:cubicBezTo>
                  <a:pt x="601" y="398"/>
                  <a:pt x="734" y="405"/>
                  <a:pt x="872" y="408"/>
                </a:cubicBezTo>
                <a:cubicBezTo>
                  <a:pt x="996" y="419"/>
                  <a:pt x="1129" y="403"/>
                  <a:pt x="1252" y="400"/>
                </a:cubicBezTo>
                <a:cubicBezTo>
                  <a:pt x="1304" y="383"/>
                  <a:pt x="1409" y="385"/>
                  <a:pt x="1468" y="380"/>
                </a:cubicBezTo>
                <a:cubicBezTo>
                  <a:pt x="1506" y="377"/>
                  <a:pt x="1540" y="366"/>
                  <a:pt x="1576" y="360"/>
                </a:cubicBezTo>
                <a:cubicBezTo>
                  <a:pt x="1630" y="351"/>
                  <a:pt x="1686" y="350"/>
                  <a:pt x="1740" y="348"/>
                </a:cubicBezTo>
                <a:cubicBezTo>
                  <a:pt x="1772" y="342"/>
                  <a:pt x="1803" y="339"/>
                  <a:pt x="1836" y="336"/>
                </a:cubicBezTo>
                <a:cubicBezTo>
                  <a:pt x="1887" y="319"/>
                  <a:pt x="1955" y="330"/>
                  <a:pt x="2000" y="300"/>
                </a:cubicBezTo>
                <a:cubicBezTo>
                  <a:pt x="2021" y="286"/>
                  <a:pt x="2048" y="280"/>
                  <a:pt x="2072" y="272"/>
                </a:cubicBezTo>
                <a:cubicBezTo>
                  <a:pt x="2084" y="268"/>
                  <a:pt x="2096" y="257"/>
                  <a:pt x="2108" y="252"/>
                </a:cubicBezTo>
                <a:cubicBezTo>
                  <a:pt x="2125" y="244"/>
                  <a:pt x="2152" y="243"/>
                  <a:pt x="2168" y="232"/>
                </a:cubicBezTo>
                <a:cubicBezTo>
                  <a:pt x="2200" y="211"/>
                  <a:pt x="2243" y="200"/>
                  <a:pt x="2280" y="188"/>
                </a:cubicBezTo>
                <a:cubicBezTo>
                  <a:pt x="2301" y="181"/>
                  <a:pt x="2321" y="168"/>
                  <a:pt x="2340" y="156"/>
                </a:cubicBezTo>
                <a:cubicBezTo>
                  <a:pt x="2373" y="134"/>
                  <a:pt x="2443" y="128"/>
                  <a:pt x="2480" y="116"/>
                </a:cubicBezTo>
                <a:cubicBezTo>
                  <a:pt x="2519" y="103"/>
                  <a:pt x="2561" y="101"/>
                  <a:pt x="2600" y="88"/>
                </a:cubicBezTo>
                <a:cubicBezTo>
                  <a:pt x="2678" y="62"/>
                  <a:pt x="2736" y="53"/>
                  <a:pt x="2820" y="48"/>
                </a:cubicBezTo>
                <a:cubicBezTo>
                  <a:pt x="2862" y="34"/>
                  <a:pt x="2836" y="41"/>
                  <a:pt x="2900" y="36"/>
                </a:cubicBezTo>
                <a:cubicBezTo>
                  <a:pt x="2957" y="25"/>
                  <a:pt x="3010" y="13"/>
                  <a:pt x="3068" y="8"/>
                </a:cubicBezTo>
                <a:cubicBezTo>
                  <a:pt x="3089" y="4"/>
                  <a:pt x="3102" y="0"/>
                  <a:pt x="3124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401" name="Freeform 17"/>
          <p:cNvSpPr>
            <a:spLocks/>
          </p:cNvSpPr>
          <p:nvPr/>
        </p:nvSpPr>
        <p:spPr bwMode="auto">
          <a:xfrm>
            <a:off x="2921000" y="4292600"/>
            <a:ext cx="498475" cy="215900"/>
          </a:xfrm>
          <a:custGeom>
            <a:avLst/>
            <a:gdLst>
              <a:gd name="T0" fmla="*/ 0 w 360"/>
              <a:gd name="T1" fmla="*/ 124 h 124"/>
              <a:gd name="T2" fmla="*/ 192 w 360"/>
              <a:gd name="T3" fmla="*/ 28 h 124"/>
              <a:gd name="T4" fmla="*/ 360 w 360"/>
              <a:gd name="T5" fmla="*/ 0 h 124"/>
              <a:gd name="T6" fmla="*/ 0 60000 65536"/>
              <a:gd name="T7" fmla="*/ 0 60000 65536"/>
              <a:gd name="T8" fmla="*/ 0 60000 65536"/>
              <a:gd name="T9" fmla="*/ 0 w 360"/>
              <a:gd name="T10" fmla="*/ 0 h 124"/>
              <a:gd name="T11" fmla="*/ 360 w 360"/>
              <a:gd name="T12" fmla="*/ 124 h 1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0" h="124">
                <a:moveTo>
                  <a:pt x="0" y="124"/>
                </a:moveTo>
                <a:cubicBezTo>
                  <a:pt x="18" y="69"/>
                  <a:pt x="137" y="34"/>
                  <a:pt x="192" y="28"/>
                </a:cubicBezTo>
                <a:cubicBezTo>
                  <a:pt x="245" y="10"/>
                  <a:pt x="305" y="0"/>
                  <a:pt x="36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2462213" y="3429000"/>
            <a:ext cx="13176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Glaciar Grenz</a:t>
            </a:r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3132138" y="3789363"/>
            <a:ext cx="0" cy="3587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90764 0.00255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1" grpId="0" animBg="1"/>
      <p:bldP spid="16392" grpId="0" animBg="1"/>
      <p:bldP spid="16393" grpId="0"/>
      <p:bldP spid="16394" grpId="0" animBg="1"/>
      <p:bldP spid="16397" grpId="0" animBg="1"/>
      <p:bldP spid="16399" grpId="0" animBg="1"/>
      <p:bldP spid="16401" grpId="0" animBg="1"/>
      <p:bldP spid="16404" grpId="0"/>
      <p:bldP spid="1640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1" name="Rectangle 3" descr="IMG_7617 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663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</a:t>
            </a:r>
            <a:r>
              <a:rPr lang="pt-BR" sz="1800"/>
              <a:t>Refugio Margarita al amanecer</a:t>
            </a:r>
            <a:endParaRPr lang="es-E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5" name="Rectangle 3" descr="IMG_761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Rectangle 3" descr="IMG_762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4925" y="6491288"/>
            <a:ext cx="2616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Glaciar Grenz y los Lyskamms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3" name="Rectangle 3" descr="IMG_763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7347" name="Rectangle 3" descr="IMG_764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 descr="IMG_7639 2"/>
          <p:cNvSpPr>
            <a:spLocks noGrp="1" noChangeAspect="1" noChangeArrowheads="1"/>
          </p:cNvSpPr>
          <p:nvPr isPhoto="1"/>
        </p:nvSpPr>
        <p:spPr bwMode="auto">
          <a:xfrm>
            <a:off x="-3494088" y="400050"/>
            <a:ext cx="16275051" cy="60563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 sz="1800"/>
          </a:p>
        </p:txBody>
      </p:sp>
      <p:sp>
        <p:nvSpPr>
          <p:cNvPr id="24580" name="Freeform 4"/>
          <p:cNvSpPr>
            <a:spLocks/>
          </p:cNvSpPr>
          <p:nvPr/>
        </p:nvSpPr>
        <p:spPr bwMode="auto">
          <a:xfrm>
            <a:off x="6045200" y="4832350"/>
            <a:ext cx="3397250" cy="215900"/>
          </a:xfrm>
          <a:custGeom>
            <a:avLst/>
            <a:gdLst>
              <a:gd name="T0" fmla="*/ 2140 w 2140"/>
              <a:gd name="T1" fmla="*/ 136 h 136"/>
              <a:gd name="T2" fmla="*/ 2104 w 2140"/>
              <a:gd name="T3" fmla="*/ 116 h 136"/>
              <a:gd name="T4" fmla="*/ 2036 w 2140"/>
              <a:gd name="T5" fmla="*/ 96 h 136"/>
              <a:gd name="T6" fmla="*/ 1752 w 2140"/>
              <a:gd name="T7" fmla="*/ 32 h 136"/>
              <a:gd name="T8" fmla="*/ 1656 w 2140"/>
              <a:gd name="T9" fmla="*/ 40 h 136"/>
              <a:gd name="T10" fmla="*/ 1244 w 2140"/>
              <a:gd name="T11" fmla="*/ 84 h 136"/>
              <a:gd name="T12" fmla="*/ 1064 w 2140"/>
              <a:gd name="T13" fmla="*/ 100 h 136"/>
              <a:gd name="T14" fmla="*/ 780 w 2140"/>
              <a:gd name="T15" fmla="*/ 104 h 136"/>
              <a:gd name="T16" fmla="*/ 676 w 2140"/>
              <a:gd name="T17" fmla="*/ 100 h 136"/>
              <a:gd name="T18" fmla="*/ 540 w 2140"/>
              <a:gd name="T19" fmla="*/ 116 h 136"/>
              <a:gd name="T20" fmla="*/ 276 w 2140"/>
              <a:gd name="T21" fmla="*/ 108 h 136"/>
              <a:gd name="T22" fmla="*/ 132 w 2140"/>
              <a:gd name="T23" fmla="*/ 80 h 136"/>
              <a:gd name="T24" fmla="*/ 48 w 2140"/>
              <a:gd name="T25" fmla="*/ 60 h 136"/>
              <a:gd name="T26" fmla="*/ 24 w 2140"/>
              <a:gd name="T27" fmla="*/ 44 h 136"/>
              <a:gd name="T28" fmla="*/ 0 w 2140"/>
              <a:gd name="T29" fmla="*/ 0 h 1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140"/>
              <a:gd name="T46" fmla="*/ 0 h 136"/>
              <a:gd name="T47" fmla="*/ 2140 w 2140"/>
              <a:gd name="T48" fmla="*/ 136 h 1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140" h="136">
                <a:moveTo>
                  <a:pt x="2140" y="136"/>
                </a:moveTo>
                <a:cubicBezTo>
                  <a:pt x="2112" y="118"/>
                  <a:pt x="2125" y="123"/>
                  <a:pt x="2104" y="116"/>
                </a:cubicBezTo>
                <a:cubicBezTo>
                  <a:pt x="2084" y="96"/>
                  <a:pt x="2064" y="99"/>
                  <a:pt x="2036" y="96"/>
                </a:cubicBezTo>
                <a:cubicBezTo>
                  <a:pt x="1942" y="65"/>
                  <a:pt x="1852" y="42"/>
                  <a:pt x="1752" y="32"/>
                </a:cubicBezTo>
                <a:cubicBezTo>
                  <a:pt x="1717" y="23"/>
                  <a:pt x="1689" y="37"/>
                  <a:pt x="1656" y="40"/>
                </a:cubicBezTo>
                <a:cubicBezTo>
                  <a:pt x="1518" y="53"/>
                  <a:pt x="1383" y="79"/>
                  <a:pt x="1244" y="84"/>
                </a:cubicBezTo>
                <a:cubicBezTo>
                  <a:pt x="1178" y="91"/>
                  <a:pt x="1137" y="97"/>
                  <a:pt x="1064" y="100"/>
                </a:cubicBezTo>
                <a:cubicBezTo>
                  <a:pt x="970" y="116"/>
                  <a:pt x="874" y="108"/>
                  <a:pt x="780" y="104"/>
                </a:cubicBezTo>
                <a:cubicBezTo>
                  <a:pt x="742" y="96"/>
                  <a:pt x="717" y="97"/>
                  <a:pt x="676" y="100"/>
                </a:cubicBezTo>
                <a:cubicBezTo>
                  <a:pt x="631" y="109"/>
                  <a:pt x="540" y="116"/>
                  <a:pt x="540" y="116"/>
                </a:cubicBezTo>
                <a:cubicBezTo>
                  <a:pt x="527" y="116"/>
                  <a:pt x="342" y="115"/>
                  <a:pt x="276" y="108"/>
                </a:cubicBezTo>
                <a:cubicBezTo>
                  <a:pt x="228" y="103"/>
                  <a:pt x="182" y="84"/>
                  <a:pt x="132" y="80"/>
                </a:cubicBezTo>
                <a:cubicBezTo>
                  <a:pt x="107" y="74"/>
                  <a:pt x="70" y="75"/>
                  <a:pt x="48" y="60"/>
                </a:cubicBezTo>
                <a:cubicBezTo>
                  <a:pt x="40" y="55"/>
                  <a:pt x="24" y="44"/>
                  <a:pt x="24" y="44"/>
                </a:cubicBezTo>
                <a:cubicBezTo>
                  <a:pt x="15" y="31"/>
                  <a:pt x="0" y="17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6045200" y="4121150"/>
            <a:ext cx="292100" cy="711200"/>
          </a:xfrm>
          <a:custGeom>
            <a:avLst/>
            <a:gdLst>
              <a:gd name="T0" fmla="*/ 0 w 184"/>
              <a:gd name="T1" fmla="*/ 448 h 448"/>
              <a:gd name="T2" fmla="*/ 8 w 184"/>
              <a:gd name="T3" fmla="*/ 412 h 448"/>
              <a:gd name="T4" fmla="*/ 24 w 184"/>
              <a:gd name="T5" fmla="*/ 388 h 448"/>
              <a:gd name="T6" fmla="*/ 80 w 184"/>
              <a:gd name="T7" fmla="*/ 268 h 448"/>
              <a:gd name="T8" fmla="*/ 112 w 184"/>
              <a:gd name="T9" fmla="*/ 192 h 448"/>
              <a:gd name="T10" fmla="*/ 168 w 184"/>
              <a:gd name="T11" fmla="*/ 120 h 448"/>
              <a:gd name="T12" fmla="*/ 184 w 184"/>
              <a:gd name="T13" fmla="*/ 0 h 4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84"/>
              <a:gd name="T22" fmla="*/ 0 h 448"/>
              <a:gd name="T23" fmla="*/ 184 w 184"/>
              <a:gd name="T24" fmla="*/ 448 h 4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84" h="448">
                <a:moveTo>
                  <a:pt x="0" y="448"/>
                </a:moveTo>
                <a:cubicBezTo>
                  <a:pt x="1" y="441"/>
                  <a:pt x="3" y="420"/>
                  <a:pt x="8" y="412"/>
                </a:cubicBezTo>
                <a:cubicBezTo>
                  <a:pt x="13" y="404"/>
                  <a:pt x="24" y="388"/>
                  <a:pt x="24" y="388"/>
                </a:cubicBezTo>
                <a:cubicBezTo>
                  <a:pt x="33" y="345"/>
                  <a:pt x="41" y="294"/>
                  <a:pt x="80" y="268"/>
                </a:cubicBezTo>
                <a:cubicBezTo>
                  <a:pt x="85" y="242"/>
                  <a:pt x="89" y="207"/>
                  <a:pt x="112" y="192"/>
                </a:cubicBezTo>
                <a:cubicBezTo>
                  <a:pt x="122" y="163"/>
                  <a:pt x="151" y="145"/>
                  <a:pt x="168" y="120"/>
                </a:cubicBezTo>
                <a:cubicBezTo>
                  <a:pt x="168" y="112"/>
                  <a:pt x="160" y="24"/>
                  <a:pt x="184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5508625" y="3349625"/>
            <a:ext cx="17383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Monte Rosa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V="1">
            <a:off x="6300788" y="3716338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825500" y="476250"/>
            <a:ext cx="889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Cervino </a:t>
            </a:r>
          </a:p>
          <a:p>
            <a:pPr eaLnBrk="1" hangingPunct="1"/>
            <a:r>
              <a:rPr lang="es-ES" sz="1800"/>
              <a:t>4.478 m</a:t>
            </a:r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 flipV="1">
            <a:off x="1258888" y="1052513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7981950" y="555625"/>
            <a:ext cx="9826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Weisshorn</a:t>
            </a:r>
          </a:p>
          <a:p>
            <a:pPr eaLnBrk="1" hangingPunct="1"/>
            <a:r>
              <a:rPr lang="es-ES" sz="1800"/>
              <a:t> 4.506 m</a:t>
            </a:r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 flipV="1">
            <a:off x="8459788" y="1196975"/>
            <a:ext cx="0" cy="2873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-107950" y="568325"/>
            <a:ext cx="9302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Dent </a:t>
            </a:r>
          </a:p>
          <a:p>
            <a:pPr eaLnBrk="1" hangingPunct="1"/>
            <a:r>
              <a:rPr lang="es-ES" sz="1800"/>
              <a:t> d'Herens</a:t>
            </a:r>
          </a:p>
          <a:p>
            <a:pPr eaLnBrk="1" hangingPunct="1"/>
            <a:r>
              <a:rPr lang="es-ES" sz="1800"/>
              <a:t> 4.171 m</a:t>
            </a:r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 flipV="1">
            <a:off x="250825" y="1412875"/>
            <a:ext cx="0" cy="1444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2841625" y="700088"/>
            <a:ext cx="1225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Dent Blanche</a:t>
            </a:r>
          </a:p>
          <a:p>
            <a:pPr eaLnBrk="1" hangingPunct="1"/>
            <a:r>
              <a:rPr lang="es-ES" sz="1800"/>
              <a:t>   4.357 m</a:t>
            </a:r>
          </a:p>
        </p:txBody>
      </p:sp>
      <p:sp>
        <p:nvSpPr>
          <p:cNvPr id="24596" name="Line 20"/>
          <p:cNvSpPr>
            <a:spLocks noChangeShapeType="1"/>
          </p:cNvSpPr>
          <p:nvPr/>
        </p:nvSpPr>
        <p:spPr bwMode="auto">
          <a:xfrm flipV="1">
            <a:off x="3419475" y="1341438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97" name="Text Box 21"/>
          <p:cNvSpPr txBox="1">
            <a:spLocks noChangeArrowheads="1"/>
          </p:cNvSpPr>
          <p:nvPr/>
        </p:nvSpPr>
        <p:spPr bwMode="auto">
          <a:xfrm>
            <a:off x="4287838" y="842963"/>
            <a:ext cx="12922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Obergabelhorn</a:t>
            </a:r>
          </a:p>
          <a:p>
            <a:pPr eaLnBrk="1" hangingPunct="1"/>
            <a:r>
              <a:rPr lang="es-ES" sz="1800"/>
              <a:t>   4.063 m</a:t>
            </a:r>
          </a:p>
        </p:txBody>
      </p:sp>
      <p:sp>
        <p:nvSpPr>
          <p:cNvPr id="24598" name="Line 22"/>
          <p:cNvSpPr>
            <a:spLocks noChangeShapeType="1"/>
          </p:cNvSpPr>
          <p:nvPr/>
        </p:nvSpPr>
        <p:spPr bwMode="auto">
          <a:xfrm flipV="1">
            <a:off x="4859338" y="1484313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6011863" y="765175"/>
            <a:ext cx="1169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Zinalrothorn</a:t>
            </a:r>
          </a:p>
          <a:p>
            <a:pPr eaLnBrk="1" hangingPunct="1"/>
            <a:r>
              <a:rPr lang="es-ES" sz="1800"/>
              <a:t>   4.221 m</a:t>
            </a:r>
          </a:p>
        </p:txBody>
      </p:sp>
      <p:sp>
        <p:nvSpPr>
          <p:cNvPr id="24600" name="Line 24"/>
          <p:cNvSpPr>
            <a:spLocks noChangeShapeType="1"/>
          </p:cNvSpPr>
          <p:nvPr/>
        </p:nvSpPr>
        <p:spPr bwMode="auto">
          <a:xfrm flipV="1">
            <a:off x="6588125" y="1412875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813 0.00023 L -0.38576 0.00023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5" grpId="0" animBg="1"/>
      <p:bldP spid="24586" grpId="0"/>
      <p:bldP spid="24587" grpId="0" animBg="1"/>
      <p:bldP spid="24588" grpId="0"/>
      <p:bldP spid="24589" grpId="0" animBg="1"/>
      <p:bldP spid="24590" grpId="0"/>
      <p:bldP spid="24591" grpId="0" animBg="1"/>
      <p:bldP spid="24594" grpId="0" animBg="1"/>
      <p:bldP spid="24595" grpId="0"/>
      <p:bldP spid="24596" grpId="0" animBg="1"/>
      <p:bldP spid="24597" grpId="0"/>
      <p:bldP spid="24598" grpId="0" animBg="1"/>
      <p:bldP spid="24599" grpId="0"/>
      <p:bldP spid="2460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9395" name="Rectangle 3" descr="IMG_765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5875" y="6486525"/>
            <a:ext cx="13176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Glaciar Grenz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7828" name="Picture 4" descr="IMG_7655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5113" y="276225"/>
            <a:ext cx="17029113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0" y="6518275"/>
            <a:ext cx="26019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Monte Rosa (2.883 m)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8101013" y="1052513"/>
            <a:ext cx="774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Cervino</a:t>
            </a:r>
          </a:p>
        </p:txBody>
      </p:sp>
      <p:sp>
        <p:nvSpPr>
          <p:cNvPr id="77831" name="Line 7"/>
          <p:cNvSpPr>
            <a:spLocks noChangeShapeType="1"/>
          </p:cNvSpPr>
          <p:nvPr/>
        </p:nvSpPr>
        <p:spPr bwMode="auto">
          <a:xfrm flipV="1">
            <a:off x="8532813" y="1484313"/>
            <a:ext cx="0" cy="863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4316413" y="1046163"/>
            <a:ext cx="9032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Breithorn</a:t>
            </a: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619250" y="1052513"/>
            <a:ext cx="758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Pollux </a:t>
            </a:r>
          </a:p>
        </p:txBody>
      </p:sp>
      <p:sp>
        <p:nvSpPr>
          <p:cNvPr id="77835" name="Line 11"/>
          <p:cNvSpPr>
            <a:spLocks noChangeShapeType="1"/>
          </p:cNvSpPr>
          <p:nvPr/>
        </p:nvSpPr>
        <p:spPr bwMode="auto">
          <a:xfrm flipV="1">
            <a:off x="1979613" y="1484313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539750" y="1046163"/>
            <a:ext cx="695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Castor</a:t>
            </a:r>
          </a:p>
        </p:txBody>
      </p:sp>
      <p:sp>
        <p:nvSpPr>
          <p:cNvPr id="77837" name="Line 13"/>
          <p:cNvSpPr>
            <a:spLocks noChangeShapeType="1"/>
          </p:cNvSpPr>
          <p:nvPr/>
        </p:nvSpPr>
        <p:spPr bwMode="auto">
          <a:xfrm flipV="1">
            <a:off x="900113" y="1484313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0.00417 L 0.72257 0.00417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/>
      <p:bldP spid="77831" grpId="0" animBg="1"/>
      <p:bldP spid="77832" grpId="0"/>
      <p:bldP spid="77834" grpId="0"/>
      <p:bldP spid="77835" grpId="0" animBg="1"/>
      <p:bldP spid="77836" grpId="0"/>
      <p:bldP spid="7783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6804" name="Picture 4" descr="IMG_7655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64275" y="288925"/>
            <a:ext cx="15949613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848350" y="901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endParaRPr lang="es-ES" sz="1800"/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7596188" y="908050"/>
            <a:ext cx="701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Pollux</a:t>
            </a:r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 flipV="1">
            <a:off x="7956550" y="1268413"/>
            <a:ext cx="0" cy="5032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6443663" y="908050"/>
            <a:ext cx="695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Castor</a:t>
            </a:r>
          </a:p>
        </p:txBody>
      </p:sp>
      <p:sp>
        <p:nvSpPr>
          <p:cNvPr id="76809" name="Line 9"/>
          <p:cNvSpPr>
            <a:spLocks noChangeShapeType="1"/>
          </p:cNvSpPr>
          <p:nvPr/>
        </p:nvSpPr>
        <p:spPr bwMode="auto">
          <a:xfrm flipV="1">
            <a:off x="6804025" y="1268413"/>
            <a:ext cx="0" cy="504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3276600" y="549275"/>
            <a:ext cx="9699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</a:t>
            </a:r>
          </a:p>
        </p:txBody>
      </p:sp>
      <p:sp>
        <p:nvSpPr>
          <p:cNvPr id="76811" name="Line 11"/>
          <p:cNvSpPr>
            <a:spLocks noChangeShapeType="1"/>
          </p:cNvSpPr>
          <p:nvPr/>
        </p:nvSpPr>
        <p:spPr bwMode="auto">
          <a:xfrm flipV="1">
            <a:off x="3779838" y="981075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64375 0.00324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6" grpId="0"/>
      <p:bldP spid="76807" grpId="0" animBg="1"/>
      <p:bldP spid="76808" grpId="0"/>
      <p:bldP spid="76809" grpId="0" animBg="1"/>
      <p:bldP spid="76810" grpId="0"/>
      <p:bldP spid="768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2467" name="Rectangle 3" descr="IMG_7506 5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36449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Glaciar Gorner desde el refugio Monte Rosa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3491" name="Rectangle 3" descr="Zermatt 11 18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87313" y="6486525"/>
            <a:ext cx="235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Antiguo refugio Monte Rosa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Pano Refus Monte Rosa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33375"/>
            <a:ext cx="16309976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6" name="Text Box 5"/>
          <p:cNvSpPr txBox="1">
            <a:spLocks noChangeArrowheads="1"/>
          </p:cNvSpPr>
          <p:nvPr/>
        </p:nvSpPr>
        <p:spPr bwMode="auto">
          <a:xfrm>
            <a:off x="87313" y="6486525"/>
            <a:ext cx="969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535 0.00162 L 2.5E-6 0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8853" name="Picture 5" descr="Pano Refus Monte Rosa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68988" y="333375"/>
            <a:ext cx="15744826" cy="614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5729288" y="1419225"/>
            <a:ext cx="17224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   Antiguo</a:t>
            </a:r>
          </a:p>
          <a:p>
            <a:pPr eaLnBrk="1" hangingPunct="1"/>
            <a:r>
              <a:rPr lang="es-ES" sz="1800"/>
              <a:t> refugio Monte Rosa</a:t>
            </a:r>
          </a:p>
        </p:txBody>
      </p:sp>
      <p:sp>
        <p:nvSpPr>
          <p:cNvPr id="78855" name="Line 7"/>
          <p:cNvSpPr>
            <a:spLocks noChangeShapeType="1"/>
          </p:cNvSpPr>
          <p:nvPr/>
        </p:nvSpPr>
        <p:spPr bwMode="auto">
          <a:xfrm flipV="1">
            <a:off x="6588125" y="2276475"/>
            <a:ext cx="0" cy="5762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2905125" y="836613"/>
            <a:ext cx="1738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Refugio Monte Rosa</a:t>
            </a:r>
          </a:p>
        </p:txBody>
      </p:sp>
      <p:sp>
        <p:nvSpPr>
          <p:cNvPr id="78857" name="Line 9"/>
          <p:cNvSpPr>
            <a:spLocks noChangeShapeType="1"/>
          </p:cNvSpPr>
          <p:nvPr/>
        </p:nvSpPr>
        <p:spPr bwMode="auto">
          <a:xfrm flipV="1">
            <a:off x="3851275" y="1196975"/>
            <a:ext cx="0" cy="3603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222250" y="549275"/>
            <a:ext cx="1181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Dufourspitze</a:t>
            </a:r>
          </a:p>
        </p:txBody>
      </p:sp>
      <p:sp>
        <p:nvSpPr>
          <p:cNvPr id="78859" name="Line 11"/>
          <p:cNvSpPr>
            <a:spLocks noChangeShapeType="1"/>
          </p:cNvSpPr>
          <p:nvPr/>
        </p:nvSpPr>
        <p:spPr bwMode="auto">
          <a:xfrm flipV="1">
            <a:off x="827088" y="981075"/>
            <a:ext cx="0" cy="431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0.61962 0.00324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/>
      <p:bldP spid="78855" grpId="0" animBg="1"/>
      <p:bldP spid="78856" grpId="0"/>
      <p:bldP spid="78857" grpId="0" animBg="1"/>
      <p:bldP spid="78858" grpId="0"/>
      <p:bldP spid="7885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6563" name="Rectangle 3" descr="Zermatt 11 22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-92075" y="6486525"/>
            <a:ext cx="22002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Íbice en el glaciar Gorner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7" name="Picture 4" descr="pano rotten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04813"/>
            <a:ext cx="9144001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Freeform 5"/>
          <p:cNvSpPr>
            <a:spLocks/>
          </p:cNvSpPr>
          <p:nvPr/>
        </p:nvSpPr>
        <p:spPr bwMode="auto">
          <a:xfrm>
            <a:off x="3081338" y="2043113"/>
            <a:ext cx="490537" cy="695325"/>
          </a:xfrm>
          <a:custGeom>
            <a:avLst/>
            <a:gdLst>
              <a:gd name="T0" fmla="*/ 264 w 309"/>
              <a:gd name="T1" fmla="*/ 0 h 438"/>
              <a:gd name="T2" fmla="*/ 282 w 309"/>
              <a:gd name="T3" fmla="*/ 6 h 438"/>
              <a:gd name="T4" fmla="*/ 291 w 309"/>
              <a:gd name="T5" fmla="*/ 9 h 438"/>
              <a:gd name="T6" fmla="*/ 294 w 309"/>
              <a:gd name="T7" fmla="*/ 18 h 438"/>
              <a:gd name="T8" fmla="*/ 303 w 309"/>
              <a:gd name="T9" fmla="*/ 21 h 438"/>
              <a:gd name="T10" fmla="*/ 309 w 309"/>
              <a:gd name="T11" fmla="*/ 39 h 438"/>
              <a:gd name="T12" fmla="*/ 237 w 309"/>
              <a:gd name="T13" fmla="*/ 72 h 438"/>
              <a:gd name="T14" fmla="*/ 213 w 309"/>
              <a:gd name="T15" fmla="*/ 102 h 438"/>
              <a:gd name="T16" fmla="*/ 207 w 309"/>
              <a:gd name="T17" fmla="*/ 111 h 438"/>
              <a:gd name="T18" fmla="*/ 225 w 309"/>
              <a:gd name="T19" fmla="*/ 144 h 438"/>
              <a:gd name="T20" fmla="*/ 249 w 309"/>
              <a:gd name="T21" fmla="*/ 165 h 438"/>
              <a:gd name="T22" fmla="*/ 255 w 309"/>
              <a:gd name="T23" fmla="*/ 183 h 438"/>
              <a:gd name="T24" fmla="*/ 258 w 309"/>
              <a:gd name="T25" fmla="*/ 192 h 438"/>
              <a:gd name="T26" fmla="*/ 231 w 309"/>
              <a:gd name="T27" fmla="*/ 246 h 438"/>
              <a:gd name="T28" fmla="*/ 225 w 309"/>
              <a:gd name="T29" fmla="*/ 255 h 438"/>
              <a:gd name="T30" fmla="*/ 216 w 309"/>
              <a:gd name="T31" fmla="*/ 261 h 438"/>
              <a:gd name="T32" fmla="*/ 213 w 309"/>
              <a:gd name="T33" fmla="*/ 270 h 438"/>
              <a:gd name="T34" fmla="*/ 195 w 309"/>
              <a:gd name="T35" fmla="*/ 282 h 438"/>
              <a:gd name="T36" fmla="*/ 189 w 309"/>
              <a:gd name="T37" fmla="*/ 291 h 438"/>
              <a:gd name="T38" fmla="*/ 171 w 309"/>
              <a:gd name="T39" fmla="*/ 297 h 438"/>
              <a:gd name="T40" fmla="*/ 141 w 309"/>
              <a:gd name="T41" fmla="*/ 324 h 438"/>
              <a:gd name="T42" fmla="*/ 57 w 309"/>
              <a:gd name="T43" fmla="*/ 381 h 438"/>
              <a:gd name="T44" fmla="*/ 12 w 309"/>
              <a:gd name="T45" fmla="*/ 411 h 438"/>
              <a:gd name="T46" fmla="*/ 0 w 309"/>
              <a:gd name="T47" fmla="*/ 438 h 43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09"/>
              <a:gd name="T73" fmla="*/ 0 h 438"/>
              <a:gd name="T74" fmla="*/ 309 w 309"/>
              <a:gd name="T75" fmla="*/ 438 h 43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09" h="438">
                <a:moveTo>
                  <a:pt x="264" y="0"/>
                </a:moveTo>
                <a:cubicBezTo>
                  <a:pt x="270" y="2"/>
                  <a:pt x="276" y="4"/>
                  <a:pt x="282" y="6"/>
                </a:cubicBezTo>
                <a:cubicBezTo>
                  <a:pt x="285" y="7"/>
                  <a:pt x="291" y="9"/>
                  <a:pt x="291" y="9"/>
                </a:cubicBezTo>
                <a:cubicBezTo>
                  <a:pt x="292" y="12"/>
                  <a:pt x="292" y="16"/>
                  <a:pt x="294" y="18"/>
                </a:cubicBezTo>
                <a:cubicBezTo>
                  <a:pt x="296" y="20"/>
                  <a:pt x="301" y="18"/>
                  <a:pt x="303" y="21"/>
                </a:cubicBezTo>
                <a:cubicBezTo>
                  <a:pt x="307" y="26"/>
                  <a:pt x="309" y="39"/>
                  <a:pt x="309" y="39"/>
                </a:cubicBezTo>
                <a:cubicBezTo>
                  <a:pt x="284" y="47"/>
                  <a:pt x="259" y="58"/>
                  <a:pt x="237" y="72"/>
                </a:cubicBezTo>
                <a:cubicBezTo>
                  <a:pt x="233" y="83"/>
                  <a:pt x="222" y="88"/>
                  <a:pt x="213" y="102"/>
                </a:cubicBezTo>
                <a:cubicBezTo>
                  <a:pt x="211" y="105"/>
                  <a:pt x="207" y="111"/>
                  <a:pt x="207" y="111"/>
                </a:cubicBezTo>
                <a:cubicBezTo>
                  <a:pt x="213" y="128"/>
                  <a:pt x="211" y="135"/>
                  <a:pt x="225" y="144"/>
                </a:cubicBezTo>
                <a:cubicBezTo>
                  <a:pt x="231" y="153"/>
                  <a:pt x="249" y="165"/>
                  <a:pt x="249" y="165"/>
                </a:cubicBezTo>
                <a:cubicBezTo>
                  <a:pt x="251" y="171"/>
                  <a:pt x="253" y="177"/>
                  <a:pt x="255" y="183"/>
                </a:cubicBezTo>
                <a:cubicBezTo>
                  <a:pt x="256" y="186"/>
                  <a:pt x="258" y="192"/>
                  <a:pt x="258" y="192"/>
                </a:cubicBezTo>
                <a:cubicBezTo>
                  <a:pt x="256" y="217"/>
                  <a:pt x="252" y="232"/>
                  <a:pt x="231" y="246"/>
                </a:cubicBezTo>
                <a:cubicBezTo>
                  <a:pt x="229" y="249"/>
                  <a:pt x="228" y="252"/>
                  <a:pt x="225" y="255"/>
                </a:cubicBezTo>
                <a:cubicBezTo>
                  <a:pt x="222" y="258"/>
                  <a:pt x="218" y="258"/>
                  <a:pt x="216" y="261"/>
                </a:cubicBezTo>
                <a:cubicBezTo>
                  <a:pt x="214" y="263"/>
                  <a:pt x="215" y="268"/>
                  <a:pt x="213" y="270"/>
                </a:cubicBezTo>
                <a:cubicBezTo>
                  <a:pt x="208" y="275"/>
                  <a:pt x="195" y="282"/>
                  <a:pt x="195" y="282"/>
                </a:cubicBezTo>
                <a:cubicBezTo>
                  <a:pt x="193" y="285"/>
                  <a:pt x="192" y="289"/>
                  <a:pt x="189" y="291"/>
                </a:cubicBezTo>
                <a:cubicBezTo>
                  <a:pt x="184" y="294"/>
                  <a:pt x="171" y="297"/>
                  <a:pt x="171" y="297"/>
                </a:cubicBezTo>
                <a:cubicBezTo>
                  <a:pt x="156" y="319"/>
                  <a:pt x="160" y="311"/>
                  <a:pt x="141" y="324"/>
                </a:cubicBezTo>
                <a:cubicBezTo>
                  <a:pt x="125" y="348"/>
                  <a:pt x="83" y="366"/>
                  <a:pt x="57" y="381"/>
                </a:cubicBezTo>
                <a:cubicBezTo>
                  <a:pt x="41" y="390"/>
                  <a:pt x="30" y="405"/>
                  <a:pt x="12" y="411"/>
                </a:cubicBezTo>
                <a:cubicBezTo>
                  <a:pt x="8" y="423"/>
                  <a:pt x="0" y="425"/>
                  <a:pt x="0" y="438"/>
                </a:cubicBezTo>
              </a:path>
            </a:pathLst>
          </a:custGeom>
          <a:noFill/>
          <a:ln w="1270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798" name="Freeform 6"/>
          <p:cNvSpPr>
            <a:spLocks/>
          </p:cNvSpPr>
          <p:nvPr/>
        </p:nvSpPr>
        <p:spPr bwMode="auto">
          <a:xfrm>
            <a:off x="242888" y="2809875"/>
            <a:ext cx="2852737" cy="1252538"/>
          </a:xfrm>
          <a:custGeom>
            <a:avLst/>
            <a:gdLst>
              <a:gd name="T0" fmla="*/ 1797 w 1797"/>
              <a:gd name="T1" fmla="*/ 0 h 789"/>
              <a:gd name="T2" fmla="*/ 1767 w 1797"/>
              <a:gd name="T3" fmla="*/ 60 h 789"/>
              <a:gd name="T4" fmla="*/ 1737 w 1797"/>
              <a:gd name="T5" fmla="*/ 90 h 789"/>
              <a:gd name="T6" fmla="*/ 1704 w 1797"/>
              <a:gd name="T7" fmla="*/ 108 h 789"/>
              <a:gd name="T8" fmla="*/ 1608 w 1797"/>
              <a:gd name="T9" fmla="*/ 135 h 789"/>
              <a:gd name="T10" fmla="*/ 1515 w 1797"/>
              <a:gd name="T11" fmla="*/ 240 h 789"/>
              <a:gd name="T12" fmla="*/ 1455 w 1797"/>
              <a:gd name="T13" fmla="*/ 282 h 789"/>
              <a:gd name="T14" fmla="*/ 1272 w 1797"/>
              <a:gd name="T15" fmla="*/ 351 h 789"/>
              <a:gd name="T16" fmla="*/ 1095 w 1797"/>
              <a:gd name="T17" fmla="*/ 405 h 789"/>
              <a:gd name="T18" fmla="*/ 1041 w 1797"/>
              <a:gd name="T19" fmla="*/ 420 h 789"/>
              <a:gd name="T20" fmla="*/ 1014 w 1797"/>
              <a:gd name="T21" fmla="*/ 429 h 789"/>
              <a:gd name="T22" fmla="*/ 984 w 1797"/>
              <a:gd name="T23" fmla="*/ 459 h 789"/>
              <a:gd name="T24" fmla="*/ 963 w 1797"/>
              <a:gd name="T25" fmla="*/ 483 h 789"/>
              <a:gd name="T26" fmla="*/ 927 w 1797"/>
              <a:gd name="T27" fmla="*/ 546 h 789"/>
              <a:gd name="T28" fmla="*/ 867 w 1797"/>
              <a:gd name="T29" fmla="*/ 657 h 789"/>
              <a:gd name="T30" fmla="*/ 819 w 1797"/>
              <a:gd name="T31" fmla="*/ 690 h 789"/>
              <a:gd name="T32" fmla="*/ 588 w 1797"/>
              <a:gd name="T33" fmla="*/ 753 h 789"/>
              <a:gd name="T34" fmla="*/ 525 w 1797"/>
              <a:gd name="T35" fmla="*/ 762 h 789"/>
              <a:gd name="T36" fmla="*/ 432 w 1797"/>
              <a:gd name="T37" fmla="*/ 771 h 789"/>
              <a:gd name="T38" fmla="*/ 306 w 1797"/>
              <a:gd name="T39" fmla="*/ 753 h 789"/>
              <a:gd name="T40" fmla="*/ 225 w 1797"/>
              <a:gd name="T41" fmla="*/ 747 h 789"/>
              <a:gd name="T42" fmla="*/ 99 w 1797"/>
              <a:gd name="T43" fmla="*/ 738 h 789"/>
              <a:gd name="T44" fmla="*/ 27 w 1797"/>
              <a:gd name="T45" fmla="*/ 729 h 789"/>
              <a:gd name="T46" fmla="*/ 0 w 1797"/>
              <a:gd name="T47" fmla="*/ 723 h 789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797"/>
              <a:gd name="T73" fmla="*/ 0 h 789"/>
              <a:gd name="T74" fmla="*/ 1797 w 1797"/>
              <a:gd name="T75" fmla="*/ 789 h 789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797" h="789">
                <a:moveTo>
                  <a:pt x="1797" y="0"/>
                </a:moveTo>
                <a:cubicBezTo>
                  <a:pt x="1794" y="25"/>
                  <a:pt x="1795" y="51"/>
                  <a:pt x="1767" y="60"/>
                </a:cubicBezTo>
                <a:cubicBezTo>
                  <a:pt x="1760" y="71"/>
                  <a:pt x="1748" y="83"/>
                  <a:pt x="1737" y="90"/>
                </a:cubicBezTo>
                <a:cubicBezTo>
                  <a:pt x="1729" y="103"/>
                  <a:pt x="1718" y="103"/>
                  <a:pt x="1704" y="108"/>
                </a:cubicBezTo>
                <a:cubicBezTo>
                  <a:pt x="1672" y="119"/>
                  <a:pt x="1640" y="124"/>
                  <a:pt x="1608" y="135"/>
                </a:cubicBezTo>
                <a:cubicBezTo>
                  <a:pt x="1559" y="151"/>
                  <a:pt x="1554" y="214"/>
                  <a:pt x="1515" y="240"/>
                </a:cubicBezTo>
                <a:cubicBezTo>
                  <a:pt x="1502" y="259"/>
                  <a:pt x="1476" y="272"/>
                  <a:pt x="1455" y="282"/>
                </a:cubicBezTo>
                <a:cubicBezTo>
                  <a:pt x="1398" y="310"/>
                  <a:pt x="1334" y="335"/>
                  <a:pt x="1272" y="351"/>
                </a:cubicBezTo>
                <a:cubicBezTo>
                  <a:pt x="1229" y="379"/>
                  <a:pt x="1146" y="397"/>
                  <a:pt x="1095" y="405"/>
                </a:cubicBezTo>
                <a:cubicBezTo>
                  <a:pt x="1076" y="408"/>
                  <a:pt x="1059" y="414"/>
                  <a:pt x="1041" y="420"/>
                </a:cubicBezTo>
                <a:cubicBezTo>
                  <a:pt x="1032" y="423"/>
                  <a:pt x="1014" y="429"/>
                  <a:pt x="1014" y="429"/>
                </a:cubicBezTo>
                <a:cubicBezTo>
                  <a:pt x="1007" y="440"/>
                  <a:pt x="995" y="452"/>
                  <a:pt x="984" y="459"/>
                </a:cubicBezTo>
                <a:cubicBezTo>
                  <a:pt x="970" y="480"/>
                  <a:pt x="978" y="473"/>
                  <a:pt x="963" y="483"/>
                </a:cubicBezTo>
                <a:cubicBezTo>
                  <a:pt x="956" y="505"/>
                  <a:pt x="935" y="523"/>
                  <a:pt x="927" y="546"/>
                </a:cubicBezTo>
                <a:cubicBezTo>
                  <a:pt x="916" y="579"/>
                  <a:pt x="905" y="644"/>
                  <a:pt x="867" y="657"/>
                </a:cubicBezTo>
                <a:cubicBezTo>
                  <a:pt x="861" y="674"/>
                  <a:pt x="835" y="681"/>
                  <a:pt x="819" y="690"/>
                </a:cubicBezTo>
                <a:cubicBezTo>
                  <a:pt x="735" y="737"/>
                  <a:pt x="688" y="747"/>
                  <a:pt x="588" y="753"/>
                </a:cubicBezTo>
                <a:cubicBezTo>
                  <a:pt x="547" y="761"/>
                  <a:pt x="568" y="758"/>
                  <a:pt x="525" y="762"/>
                </a:cubicBezTo>
                <a:cubicBezTo>
                  <a:pt x="494" y="770"/>
                  <a:pt x="464" y="769"/>
                  <a:pt x="432" y="771"/>
                </a:cubicBezTo>
                <a:cubicBezTo>
                  <a:pt x="379" y="789"/>
                  <a:pt x="352" y="756"/>
                  <a:pt x="306" y="753"/>
                </a:cubicBezTo>
                <a:cubicBezTo>
                  <a:pt x="279" y="751"/>
                  <a:pt x="225" y="747"/>
                  <a:pt x="225" y="747"/>
                </a:cubicBezTo>
                <a:cubicBezTo>
                  <a:pt x="185" y="737"/>
                  <a:pt x="141" y="741"/>
                  <a:pt x="99" y="738"/>
                </a:cubicBezTo>
                <a:cubicBezTo>
                  <a:pt x="76" y="730"/>
                  <a:pt x="51" y="732"/>
                  <a:pt x="27" y="729"/>
                </a:cubicBezTo>
                <a:cubicBezTo>
                  <a:pt x="6" y="722"/>
                  <a:pt x="15" y="723"/>
                  <a:pt x="0" y="723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799" name="Freeform 7"/>
          <p:cNvSpPr>
            <a:spLocks/>
          </p:cNvSpPr>
          <p:nvPr/>
        </p:nvSpPr>
        <p:spPr bwMode="auto">
          <a:xfrm>
            <a:off x="95250" y="4119563"/>
            <a:ext cx="1035050" cy="2378075"/>
          </a:xfrm>
          <a:custGeom>
            <a:avLst/>
            <a:gdLst>
              <a:gd name="T0" fmla="*/ 0 w 652"/>
              <a:gd name="T1" fmla="*/ 0 h 1498"/>
              <a:gd name="T2" fmla="*/ 84 w 652"/>
              <a:gd name="T3" fmla="*/ 24 h 1498"/>
              <a:gd name="T4" fmla="*/ 159 w 652"/>
              <a:gd name="T5" fmla="*/ 57 h 1498"/>
              <a:gd name="T6" fmla="*/ 207 w 652"/>
              <a:gd name="T7" fmla="*/ 78 h 1498"/>
              <a:gd name="T8" fmla="*/ 243 w 652"/>
              <a:gd name="T9" fmla="*/ 96 h 1498"/>
              <a:gd name="T10" fmla="*/ 261 w 652"/>
              <a:gd name="T11" fmla="*/ 102 h 1498"/>
              <a:gd name="T12" fmla="*/ 303 w 652"/>
              <a:gd name="T13" fmla="*/ 135 h 1498"/>
              <a:gd name="T14" fmla="*/ 327 w 652"/>
              <a:gd name="T15" fmla="*/ 156 h 1498"/>
              <a:gd name="T16" fmla="*/ 348 w 652"/>
              <a:gd name="T17" fmla="*/ 177 h 1498"/>
              <a:gd name="T18" fmla="*/ 369 w 652"/>
              <a:gd name="T19" fmla="*/ 198 h 1498"/>
              <a:gd name="T20" fmla="*/ 411 w 652"/>
              <a:gd name="T21" fmla="*/ 255 h 1498"/>
              <a:gd name="T22" fmla="*/ 471 w 652"/>
              <a:gd name="T23" fmla="*/ 333 h 1498"/>
              <a:gd name="T24" fmla="*/ 483 w 652"/>
              <a:gd name="T25" fmla="*/ 348 h 1498"/>
              <a:gd name="T26" fmla="*/ 504 w 652"/>
              <a:gd name="T27" fmla="*/ 384 h 1498"/>
              <a:gd name="T28" fmla="*/ 519 w 652"/>
              <a:gd name="T29" fmla="*/ 420 h 1498"/>
              <a:gd name="T30" fmla="*/ 549 w 652"/>
              <a:gd name="T31" fmla="*/ 492 h 1498"/>
              <a:gd name="T32" fmla="*/ 570 w 652"/>
              <a:gd name="T33" fmla="*/ 546 h 1498"/>
              <a:gd name="T34" fmla="*/ 579 w 652"/>
              <a:gd name="T35" fmla="*/ 573 h 1498"/>
              <a:gd name="T36" fmla="*/ 600 w 652"/>
              <a:gd name="T37" fmla="*/ 675 h 1498"/>
              <a:gd name="T38" fmla="*/ 612 w 652"/>
              <a:gd name="T39" fmla="*/ 1017 h 1498"/>
              <a:gd name="T40" fmla="*/ 615 w 652"/>
              <a:gd name="T41" fmla="*/ 1140 h 1498"/>
              <a:gd name="T42" fmla="*/ 618 w 652"/>
              <a:gd name="T43" fmla="*/ 1158 h 1498"/>
              <a:gd name="T44" fmla="*/ 621 w 652"/>
              <a:gd name="T45" fmla="*/ 1209 h 1498"/>
              <a:gd name="T46" fmla="*/ 627 w 652"/>
              <a:gd name="T47" fmla="*/ 1233 h 1498"/>
              <a:gd name="T48" fmla="*/ 636 w 652"/>
              <a:gd name="T49" fmla="*/ 1440 h 1498"/>
              <a:gd name="T50" fmla="*/ 630 w 652"/>
              <a:gd name="T51" fmla="*/ 1497 h 1498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652"/>
              <a:gd name="T79" fmla="*/ 0 h 1498"/>
              <a:gd name="T80" fmla="*/ 652 w 652"/>
              <a:gd name="T81" fmla="*/ 1498 h 1498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652" h="1498">
                <a:moveTo>
                  <a:pt x="0" y="0"/>
                </a:moveTo>
                <a:cubicBezTo>
                  <a:pt x="25" y="8"/>
                  <a:pt x="61" y="9"/>
                  <a:pt x="84" y="24"/>
                </a:cubicBezTo>
                <a:cubicBezTo>
                  <a:pt x="105" y="38"/>
                  <a:pt x="135" y="49"/>
                  <a:pt x="159" y="57"/>
                </a:cubicBezTo>
                <a:cubicBezTo>
                  <a:pt x="175" y="62"/>
                  <a:pt x="190" y="74"/>
                  <a:pt x="207" y="78"/>
                </a:cubicBezTo>
                <a:cubicBezTo>
                  <a:pt x="218" y="85"/>
                  <a:pt x="231" y="91"/>
                  <a:pt x="243" y="96"/>
                </a:cubicBezTo>
                <a:cubicBezTo>
                  <a:pt x="249" y="99"/>
                  <a:pt x="261" y="102"/>
                  <a:pt x="261" y="102"/>
                </a:cubicBezTo>
                <a:cubicBezTo>
                  <a:pt x="269" y="114"/>
                  <a:pt x="289" y="130"/>
                  <a:pt x="303" y="135"/>
                </a:cubicBezTo>
                <a:cubicBezTo>
                  <a:pt x="309" y="144"/>
                  <a:pt x="327" y="156"/>
                  <a:pt x="327" y="156"/>
                </a:cubicBezTo>
                <a:cubicBezTo>
                  <a:pt x="330" y="165"/>
                  <a:pt x="348" y="177"/>
                  <a:pt x="348" y="177"/>
                </a:cubicBezTo>
                <a:cubicBezTo>
                  <a:pt x="351" y="186"/>
                  <a:pt x="369" y="198"/>
                  <a:pt x="369" y="198"/>
                </a:cubicBezTo>
                <a:cubicBezTo>
                  <a:pt x="379" y="227"/>
                  <a:pt x="368" y="200"/>
                  <a:pt x="411" y="255"/>
                </a:cubicBezTo>
                <a:cubicBezTo>
                  <a:pt x="431" y="281"/>
                  <a:pt x="443" y="314"/>
                  <a:pt x="471" y="333"/>
                </a:cubicBezTo>
                <a:cubicBezTo>
                  <a:pt x="479" y="356"/>
                  <a:pt x="467" y="329"/>
                  <a:pt x="483" y="348"/>
                </a:cubicBezTo>
                <a:cubicBezTo>
                  <a:pt x="491" y="358"/>
                  <a:pt x="497" y="373"/>
                  <a:pt x="504" y="384"/>
                </a:cubicBezTo>
                <a:cubicBezTo>
                  <a:pt x="511" y="394"/>
                  <a:pt x="512" y="410"/>
                  <a:pt x="519" y="420"/>
                </a:cubicBezTo>
                <a:cubicBezTo>
                  <a:pt x="531" y="438"/>
                  <a:pt x="542" y="470"/>
                  <a:pt x="549" y="492"/>
                </a:cubicBezTo>
                <a:cubicBezTo>
                  <a:pt x="555" y="510"/>
                  <a:pt x="564" y="528"/>
                  <a:pt x="570" y="546"/>
                </a:cubicBezTo>
                <a:cubicBezTo>
                  <a:pt x="573" y="555"/>
                  <a:pt x="579" y="573"/>
                  <a:pt x="579" y="573"/>
                </a:cubicBezTo>
                <a:cubicBezTo>
                  <a:pt x="584" y="607"/>
                  <a:pt x="594" y="641"/>
                  <a:pt x="600" y="675"/>
                </a:cubicBezTo>
                <a:cubicBezTo>
                  <a:pt x="608" y="789"/>
                  <a:pt x="598" y="905"/>
                  <a:pt x="612" y="1017"/>
                </a:cubicBezTo>
                <a:cubicBezTo>
                  <a:pt x="613" y="1058"/>
                  <a:pt x="613" y="1099"/>
                  <a:pt x="615" y="1140"/>
                </a:cubicBezTo>
                <a:cubicBezTo>
                  <a:pt x="615" y="1146"/>
                  <a:pt x="617" y="1152"/>
                  <a:pt x="618" y="1158"/>
                </a:cubicBezTo>
                <a:cubicBezTo>
                  <a:pt x="619" y="1175"/>
                  <a:pt x="619" y="1192"/>
                  <a:pt x="621" y="1209"/>
                </a:cubicBezTo>
                <a:cubicBezTo>
                  <a:pt x="622" y="1217"/>
                  <a:pt x="627" y="1233"/>
                  <a:pt x="627" y="1233"/>
                </a:cubicBezTo>
                <a:cubicBezTo>
                  <a:pt x="633" y="1303"/>
                  <a:pt x="634" y="1369"/>
                  <a:pt x="636" y="1440"/>
                </a:cubicBezTo>
                <a:cubicBezTo>
                  <a:pt x="633" y="1498"/>
                  <a:pt x="652" y="1497"/>
                  <a:pt x="630" y="1497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2051050" y="476250"/>
            <a:ext cx="11811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Dufourspitze</a:t>
            </a:r>
          </a:p>
          <a:p>
            <a:pPr eaLnBrk="1" hangingPunct="1"/>
            <a:r>
              <a:rPr lang="es-ES" sz="1800"/>
              <a:t>4.634 m</a:t>
            </a:r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 flipV="1">
            <a:off x="2195513" y="1052513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968375" y="476250"/>
            <a:ext cx="866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Nordend</a:t>
            </a:r>
          </a:p>
          <a:p>
            <a:pPr eaLnBrk="1" hangingPunct="1"/>
            <a:r>
              <a:rPr lang="es-ES" sz="1800"/>
              <a:t>4.609 m</a:t>
            </a:r>
          </a:p>
        </p:txBody>
      </p:sp>
      <p:sp>
        <p:nvSpPr>
          <p:cNvPr id="33803" name="Line 11"/>
          <p:cNvSpPr>
            <a:spLocks noChangeShapeType="1"/>
          </p:cNvSpPr>
          <p:nvPr/>
        </p:nvSpPr>
        <p:spPr bwMode="auto">
          <a:xfrm flipV="1">
            <a:off x="1692275" y="1052513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4572000" y="509588"/>
            <a:ext cx="1819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Lyskamm Occidental</a:t>
            </a:r>
          </a:p>
          <a:p>
            <a:pPr eaLnBrk="1" hangingPunct="1"/>
            <a:r>
              <a:rPr lang="es-ES" sz="1800"/>
              <a:t>        4.479 m</a:t>
            </a:r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 flipV="1">
            <a:off x="5435600" y="1052513"/>
            <a:ext cx="0" cy="730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2462213" y="1924050"/>
            <a:ext cx="11731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Refugio</a:t>
            </a:r>
          </a:p>
          <a:p>
            <a:pPr eaLnBrk="1" hangingPunct="1"/>
            <a:r>
              <a:rPr lang="es-ES" sz="1800"/>
              <a:t> Monte Rosa</a:t>
            </a:r>
          </a:p>
        </p:txBody>
      </p:sp>
      <p:sp>
        <p:nvSpPr>
          <p:cNvPr id="33809" name="Line 17"/>
          <p:cNvSpPr>
            <a:spLocks noChangeShapeType="1"/>
          </p:cNvSpPr>
          <p:nvPr/>
        </p:nvSpPr>
        <p:spPr bwMode="auto">
          <a:xfrm flipV="1">
            <a:off x="3059113" y="2492375"/>
            <a:ext cx="0" cy="288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810" name="Text Box 18"/>
          <p:cNvSpPr txBox="1">
            <a:spLocks noChangeArrowheads="1"/>
          </p:cNvSpPr>
          <p:nvPr/>
        </p:nvSpPr>
        <p:spPr bwMode="auto">
          <a:xfrm>
            <a:off x="7464425" y="555625"/>
            <a:ext cx="92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Castor</a:t>
            </a:r>
          </a:p>
          <a:p>
            <a:pPr eaLnBrk="1" hangingPunct="1"/>
            <a:r>
              <a:rPr lang="es-ES" sz="1800"/>
              <a:t> 4.228 m</a:t>
            </a:r>
          </a:p>
        </p:txBody>
      </p:sp>
      <p:sp>
        <p:nvSpPr>
          <p:cNvPr id="33811" name="Line 19"/>
          <p:cNvSpPr>
            <a:spLocks noChangeShapeType="1"/>
          </p:cNvSpPr>
          <p:nvPr/>
        </p:nvSpPr>
        <p:spPr bwMode="auto">
          <a:xfrm flipV="1">
            <a:off x="7956550" y="1196975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812" name="Text Box 20"/>
          <p:cNvSpPr txBox="1">
            <a:spLocks noChangeArrowheads="1"/>
          </p:cNvSpPr>
          <p:nvPr/>
        </p:nvSpPr>
        <p:spPr bwMode="auto">
          <a:xfrm>
            <a:off x="8185150" y="627063"/>
            <a:ext cx="92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Pollux</a:t>
            </a:r>
          </a:p>
          <a:p>
            <a:pPr eaLnBrk="1" hangingPunct="1"/>
            <a:r>
              <a:rPr lang="es-ES" sz="1800"/>
              <a:t> 3.734 m</a:t>
            </a:r>
          </a:p>
        </p:txBody>
      </p:sp>
      <p:sp>
        <p:nvSpPr>
          <p:cNvPr id="33813" name="Line 21"/>
          <p:cNvSpPr>
            <a:spLocks noChangeShapeType="1"/>
          </p:cNvSpPr>
          <p:nvPr/>
        </p:nvSpPr>
        <p:spPr bwMode="auto">
          <a:xfrm flipV="1">
            <a:off x="8532813" y="1196975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nimBg="1"/>
      <p:bldP spid="33799" grpId="0" animBg="1"/>
      <p:bldP spid="33800" grpId="0"/>
      <p:bldP spid="33801" grpId="0" animBg="1"/>
      <p:bldP spid="33802" grpId="0"/>
      <p:bldP spid="33803" grpId="0" animBg="1"/>
      <p:bldP spid="33804" grpId="0"/>
      <p:bldP spid="33806" grpId="0" animBg="1"/>
      <p:bldP spid="33808" grpId="0"/>
      <p:bldP spid="33809" grpId="0" animBg="1"/>
      <p:bldP spid="33810" grpId="0"/>
      <p:bldP spid="33811" grpId="0" animBg="1"/>
      <p:bldP spid="33812" grpId="0"/>
      <p:bldP spid="33813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9876" name="Picture 4" descr="pano rott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404813"/>
            <a:ext cx="17065626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7129463" y="1203325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    Klein</a:t>
            </a:r>
          </a:p>
          <a:p>
            <a:pPr eaLnBrk="1" hangingPunct="1"/>
            <a:r>
              <a:rPr lang="es-ES" sz="1800"/>
              <a:t> Matterhorn     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5827713" y="436563"/>
            <a:ext cx="976312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 Breithorn</a:t>
            </a:r>
          </a:p>
          <a:p>
            <a:pPr eaLnBrk="1" hangingPunct="1"/>
            <a:r>
              <a:rPr lang="es-ES" sz="1800"/>
              <a:t>Occidental</a:t>
            </a:r>
          </a:p>
          <a:p>
            <a:pPr eaLnBrk="1" hangingPunct="1"/>
            <a:r>
              <a:rPr lang="es-ES" sz="1800"/>
              <a:t>      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4787900" y="411163"/>
            <a:ext cx="9032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Breithorn</a:t>
            </a:r>
          </a:p>
          <a:p>
            <a:pPr eaLnBrk="1" hangingPunct="1"/>
            <a:r>
              <a:rPr lang="es-ES" sz="1800"/>
              <a:t> Central</a:t>
            </a:r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3419475" y="411163"/>
            <a:ext cx="9032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Breithorn</a:t>
            </a:r>
          </a:p>
          <a:p>
            <a:pPr eaLnBrk="1" hangingPunct="1"/>
            <a:r>
              <a:rPr lang="es-ES" sz="1800"/>
              <a:t>Oriental</a:t>
            </a:r>
          </a:p>
        </p:txBody>
      </p:sp>
      <p:sp>
        <p:nvSpPr>
          <p:cNvPr id="79882" name="Text Box 10"/>
          <p:cNvSpPr txBox="1">
            <a:spLocks noChangeArrowheads="1"/>
          </p:cNvSpPr>
          <p:nvPr/>
        </p:nvSpPr>
        <p:spPr bwMode="auto">
          <a:xfrm>
            <a:off x="900113" y="758825"/>
            <a:ext cx="695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Castor</a:t>
            </a:r>
          </a:p>
        </p:txBody>
      </p:sp>
      <p:sp>
        <p:nvSpPr>
          <p:cNvPr id="79883" name="Text Box 11"/>
          <p:cNvSpPr txBox="1">
            <a:spLocks noChangeArrowheads="1"/>
          </p:cNvSpPr>
          <p:nvPr/>
        </p:nvSpPr>
        <p:spPr bwMode="auto">
          <a:xfrm>
            <a:off x="1619250" y="758825"/>
            <a:ext cx="758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Pollux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73628 -0.00394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79" grpId="0"/>
      <p:bldP spid="79880" grpId="0"/>
      <p:bldP spid="79881" grpId="0"/>
      <p:bldP spid="79882" grpId="0"/>
      <p:bldP spid="7988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0900" name="Picture 4" descr="pano rotten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333375"/>
            <a:ext cx="19370675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2" name="Freeform 6"/>
          <p:cNvSpPr>
            <a:spLocks/>
          </p:cNvSpPr>
          <p:nvPr/>
        </p:nvSpPr>
        <p:spPr bwMode="auto">
          <a:xfrm>
            <a:off x="7092950" y="3473450"/>
            <a:ext cx="598488" cy="2968625"/>
          </a:xfrm>
          <a:custGeom>
            <a:avLst/>
            <a:gdLst>
              <a:gd name="T0" fmla="*/ 352 w 377"/>
              <a:gd name="T1" fmla="*/ 0 h 1870"/>
              <a:gd name="T2" fmla="*/ 312 w 377"/>
              <a:gd name="T3" fmla="*/ 20 h 1870"/>
              <a:gd name="T4" fmla="*/ 300 w 377"/>
              <a:gd name="T5" fmla="*/ 28 h 1870"/>
              <a:gd name="T6" fmla="*/ 324 w 377"/>
              <a:gd name="T7" fmla="*/ 156 h 1870"/>
              <a:gd name="T8" fmla="*/ 368 w 377"/>
              <a:gd name="T9" fmla="*/ 332 h 1870"/>
              <a:gd name="T10" fmla="*/ 368 w 377"/>
              <a:gd name="T11" fmla="*/ 596 h 1870"/>
              <a:gd name="T12" fmla="*/ 332 w 377"/>
              <a:gd name="T13" fmla="*/ 772 h 1870"/>
              <a:gd name="T14" fmla="*/ 204 w 377"/>
              <a:gd name="T15" fmla="*/ 1256 h 1870"/>
              <a:gd name="T16" fmla="*/ 132 w 377"/>
              <a:gd name="T17" fmla="*/ 1496 h 1870"/>
              <a:gd name="T18" fmla="*/ 52 w 377"/>
              <a:gd name="T19" fmla="*/ 1768 h 1870"/>
              <a:gd name="T20" fmla="*/ 24 w 377"/>
              <a:gd name="T21" fmla="*/ 1848 h 1870"/>
              <a:gd name="T22" fmla="*/ 0 w 377"/>
              <a:gd name="T23" fmla="*/ 1864 h 187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77"/>
              <a:gd name="T37" fmla="*/ 0 h 1870"/>
              <a:gd name="T38" fmla="*/ 377 w 377"/>
              <a:gd name="T39" fmla="*/ 1870 h 187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77" h="1870">
                <a:moveTo>
                  <a:pt x="352" y="0"/>
                </a:moveTo>
                <a:cubicBezTo>
                  <a:pt x="327" y="6"/>
                  <a:pt x="341" y="1"/>
                  <a:pt x="312" y="20"/>
                </a:cubicBezTo>
                <a:cubicBezTo>
                  <a:pt x="308" y="23"/>
                  <a:pt x="300" y="28"/>
                  <a:pt x="300" y="28"/>
                </a:cubicBezTo>
                <a:cubicBezTo>
                  <a:pt x="283" y="79"/>
                  <a:pt x="304" y="112"/>
                  <a:pt x="324" y="156"/>
                </a:cubicBezTo>
                <a:cubicBezTo>
                  <a:pt x="348" y="210"/>
                  <a:pt x="361" y="273"/>
                  <a:pt x="368" y="332"/>
                </a:cubicBezTo>
                <a:cubicBezTo>
                  <a:pt x="371" y="462"/>
                  <a:pt x="377" y="497"/>
                  <a:pt x="368" y="596"/>
                </a:cubicBezTo>
                <a:cubicBezTo>
                  <a:pt x="362" y="656"/>
                  <a:pt x="342" y="713"/>
                  <a:pt x="332" y="772"/>
                </a:cubicBezTo>
                <a:cubicBezTo>
                  <a:pt x="305" y="936"/>
                  <a:pt x="257" y="1098"/>
                  <a:pt x="204" y="1256"/>
                </a:cubicBezTo>
                <a:cubicBezTo>
                  <a:pt x="178" y="1335"/>
                  <a:pt x="165" y="1421"/>
                  <a:pt x="132" y="1496"/>
                </a:cubicBezTo>
                <a:cubicBezTo>
                  <a:pt x="94" y="1582"/>
                  <a:pt x="82" y="1679"/>
                  <a:pt x="52" y="1768"/>
                </a:cubicBezTo>
                <a:cubicBezTo>
                  <a:pt x="43" y="1795"/>
                  <a:pt x="40" y="1824"/>
                  <a:pt x="24" y="1848"/>
                </a:cubicBezTo>
                <a:cubicBezTo>
                  <a:pt x="18" y="1870"/>
                  <a:pt x="25" y="1864"/>
                  <a:pt x="0" y="1864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0904" name="Freeform 8"/>
          <p:cNvSpPr>
            <a:spLocks/>
          </p:cNvSpPr>
          <p:nvPr/>
        </p:nvSpPr>
        <p:spPr bwMode="auto">
          <a:xfrm>
            <a:off x="5795963" y="3429000"/>
            <a:ext cx="1873250" cy="381000"/>
          </a:xfrm>
          <a:custGeom>
            <a:avLst/>
            <a:gdLst>
              <a:gd name="T0" fmla="*/ 1180 w 1180"/>
              <a:gd name="T1" fmla="*/ 12 h 240"/>
              <a:gd name="T2" fmla="*/ 1048 w 1180"/>
              <a:gd name="T3" fmla="*/ 0 h 240"/>
              <a:gd name="T4" fmla="*/ 836 w 1180"/>
              <a:gd name="T5" fmla="*/ 16 h 240"/>
              <a:gd name="T6" fmla="*/ 748 w 1180"/>
              <a:gd name="T7" fmla="*/ 28 h 240"/>
              <a:gd name="T8" fmla="*/ 648 w 1180"/>
              <a:gd name="T9" fmla="*/ 52 h 240"/>
              <a:gd name="T10" fmla="*/ 544 w 1180"/>
              <a:gd name="T11" fmla="*/ 84 h 240"/>
              <a:gd name="T12" fmla="*/ 472 w 1180"/>
              <a:gd name="T13" fmla="*/ 104 h 240"/>
              <a:gd name="T14" fmla="*/ 360 w 1180"/>
              <a:gd name="T15" fmla="*/ 128 h 240"/>
              <a:gd name="T16" fmla="*/ 200 w 1180"/>
              <a:gd name="T17" fmla="*/ 176 h 240"/>
              <a:gd name="T18" fmla="*/ 136 w 1180"/>
              <a:gd name="T19" fmla="*/ 200 h 240"/>
              <a:gd name="T20" fmla="*/ 0 w 1180"/>
              <a:gd name="T21" fmla="*/ 240 h 24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180"/>
              <a:gd name="T34" fmla="*/ 0 h 240"/>
              <a:gd name="T35" fmla="*/ 1180 w 1180"/>
              <a:gd name="T36" fmla="*/ 240 h 24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180" h="240">
                <a:moveTo>
                  <a:pt x="1180" y="12"/>
                </a:moveTo>
                <a:cubicBezTo>
                  <a:pt x="1135" y="10"/>
                  <a:pt x="1092" y="9"/>
                  <a:pt x="1048" y="0"/>
                </a:cubicBezTo>
                <a:cubicBezTo>
                  <a:pt x="975" y="3"/>
                  <a:pt x="908" y="10"/>
                  <a:pt x="836" y="16"/>
                </a:cubicBezTo>
                <a:cubicBezTo>
                  <a:pt x="807" y="23"/>
                  <a:pt x="777" y="24"/>
                  <a:pt x="748" y="28"/>
                </a:cubicBezTo>
                <a:cubicBezTo>
                  <a:pt x="716" y="39"/>
                  <a:pt x="682" y="47"/>
                  <a:pt x="648" y="52"/>
                </a:cubicBezTo>
                <a:cubicBezTo>
                  <a:pt x="614" y="63"/>
                  <a:pt x="579" y="75"/>
                  <a:pt x="544" y="84"/>
                </a:cubicBezTo>
                <a:cubicBezTo>
                  <a:pt x="522" y="99"/>
                  <a:pt x="497" y="100"/>
                  <a:pt x="472" y="104"/>
                </a:cubicBezTo>
                <a:cubicBezTo>
                  <a:pt x="436" y="116"/>
                  <a:pt x="397" y="117"/>
                  <a:pt x="360" y="128"/>
                </a:cubicBezTo>
                <a:cubicBezTo>
                  <a:pt x="307" y="144"/>
                  <a:pt x="254" y="163"/>
                  <a:pt x="200" y="176"/>
                </a:cubicBezTo>
                <a:cubicBezTo>
                  <a:pt x="181" y="189"/>
                  <a:pt x="158" y="193"/>
                  <a:pt x="136" y="200"/>
                </a:cubicBezTo>
                <a:cubicBezTo>
                  <a:pt x="93" y="214"/>
                  <a:pt x="45" y="240"/>
                  <a:pt x="0" y="24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0905" name="Freeform 9"/>
          <p:cNvSpPr>
            <a:spLocks/>
          </p:cNvSpPr>
          <p:nvPr/>
        </p:nvSpPr>
        <p:spPr bwMode="auto">
          <a:xfrm>
            <a:off x="5843588" y="3284538"/>
            <a:ext cx="1320800" cy="527050"/>
          </a:xfrm>
          <a:custGeom>
            <a:avLst/>
            <a:gdLst>
              <a:gd name="T0" fmla="*/ 0 w 832"/>
              <a:gd name="T1" fmla="*/ 332 h 332"/>
              <a:gd name="T2" fmla="*/ 88 w 832"/>
              <a:gd name="T3" fmla="*/ 288 h 332"/>
              <a:gd name="T4" fmla="*/ 124 w 832"/>
              <a:gd name="T5" fmla="*/ 276 h 332"/>
              <a:gd name="T6" fmla="*/ 208 w 832"/>
              <a:gd name="T7" fmla="*/ 236 h 332"/>
              <a:gd name="T8" fmla="*/ 268 w 832"/>
              <a:gd name="T9" fmla="*/ 212 h 332"/>
              <a:gd name="T10" fmla="*/ 304 w 832"/>
              <a:gd name="T11" fmla="*/ 196 h 332"/>
              <a:gd name="T12" fmla="*/ 348 w 832"/>
              <a:gd name="T13" fmla="*/ 172 h 332"/>
              <a:gd name="T14" fmla="*/ 452 w 832"/>
              <a:gd name="T15" fmla="*/ 136 h 332"/>
              <a:gd name="T16" fmla="*/ 504 w 832"/>
              <a:gd name="T17" fmla="*/ 116 h 332"/>
              <a:gd name="T18" fmla="*/ 756 w 832"/>
              <a:gd name="T19" fmla="*/ 36 h 332"/>
              <a:gd name="T20" fmla="*/ 832 w 832"/>
              <a:gd name="T21" fmla="*/ 0 h 33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832"/>
              <a:gd name="T34" fmla="*/ 0 h 332"/>
              <a:gd name="T35" fmla="*/ 832 w 832"/>
              <a:gd name="T36" fmla="*/ 332 h 33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832" h="332">
                <a:moveTo>
                  <a:pt x="0" y="332"/>
                </a:moveTo>
                <a:cubicBezTo>
                  <a:pt x="31" y="324"/>
                  <a:pt x="61" y="306"/>
                  <a:pt x="88" y="288"/>
                </a:cubicBezTo>
                <a:cubicBezTo>
                  <a:pt x="99" y="281"/>
                  <a:pt x="112" y="280"/>
                  <a:pt x="124" y="276"/>
                </a:cubicBezTo>
                <a:cubicBezTo>
                  <a:pt x="153" y="266"/>
                  <a:pt x="180" y="248"/>
                  <a:pt x="208" y="236"/>
                </a:cubicBezTo>
                <a:cubicBezTo>
                  <a:pt x="228" y="227"/>
                  <a:pt x="248" y="222"/>
                  <a:pt x="268" y="212"/>
                </a:cubicBezTo>
                <a:cubicBezTo>
                  <a:pt x="280" y="206"/>
                  <a:pt x="304" y="196"/>
                  <a:pt x="304" y="196"/>
                </a:cubicBezTo>
                <a:cubicBezTo>
                  <a:pt x="315" y="179"/>
                  <a:pt x="330" y="178"/>
                  <a:pt x="348" y="172"/>
                </a:cubicBezTo>
                <a:cubicBezTo>
                  <a:pt x="383" y="160"/>
                  <a:pt x="416" y="147"/>
                  <a:pt x="452" y="136"/>
                </a:cubicBezTo>
                <a:cubicBezTo>
                  <a:pt x="470" y="130"/>
                  <a:pt x="486" y="122"/>
                  <a:pt x="504" y="116"/>
                </a:cubicBezTo>
                <a:cubicBezTo>
                  <a:pt x="588" y="88"/>
                  <a:pt x="675" y="72"/>
                  <a:pt x="756" y="36"/>
                </a:cubicBezTo>
                <a:cubicBezTo>
                  <a:pt x="779" y="26"/>
                  <a:pt x="814" y="18"/>
                  <a:pt x="832" y="0"/>
                </a:cubicBezTo>
              </a:path>
            </a:pathLst>
          </a:custGeom>
          <a:noFill/>
          <a:ln w="19050" cap="flat" cmpd="sng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6588125" y="2198688"/>
            <a:ext cx="1063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Rotenboden</a:t>
            </a:r>
          </a:p>
        </p:txBody>
      </p:sp>
      <p:sp>
        <p:nvSpPr>
          <p:cNvPr id="80907" name="Line 11"/>
          <p:cNvSpPr>
            <a:spLocks noChangeShapeType="1"/>
          </p:cNvSpPr>
          <p:nvPr/>
        </p:nvSpPr>
        <p:spPr bwMode="auto">
          <a:xfrm flipV="1">
            <a:off x="7164388" y="2492375"/>
            <a:ext cx="0" cy="7921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00394 L -1.01962 0.00394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 animBg="1"/>
      <p:bldP spid="80904" grpId="0" animBg="1"/>
      <p:bldP spid="80905" grpId="0" animBg="1"/>
      <p:bldP spid="80906" grpId="0"/>
      <p:bldP spid="8090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0659" name="Rectangle 3" descr="Monte Rosa Ferran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376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 sz="1800"/>
          </a:p>
        </p:txBody>
      </p:sp>
      <p:sp>
        <p:nvSpPr>
          <p:cNvPr id="29700" name="Freeform 4"/>
          <p:cNvSpPr>
            <a:spLocks/>
          </p:cNvSpPr>
          <p:nvPr/>
        </p:nvSpPr>
        <p:spPr bwMode="auto">
          <a:xfrm>
            <a:off x="1212850" y="876300"/>
            <a:ext cx="831850" cy="857250"/>
          </a:xfrm>
          <a:custGeom>
            <a:avLst/>
            <a:gdLst>
              <a:gd name="T0" fmla="*/ 524 w 524"/>
              <a:gd name="T1" fmla="*/ 0 h 540"/>
              <a:gd name="T2" fmla="*/ 496 w 524"/>
              <a:gd name="T3" fmla="*/ 28 h 540"/>
              <a:gd name="T4" fmla="*/ 484 w 524"/>
              <a:gd name="T5" fmla="*/ 36 h 540"/>
              <a:gd name="T6" fmla="*/ 416 w 524"/>
              <a:gd name="T7" fmla="*/ 76 h 540"/>
              <a:gd name="T8" fmla="*/ 380 w 524"/>
              <a:gd name="T9" fmla="*/ 96 h 540"/>
              <a:gd name="T10" fmla="*/ 320 w 524"/>
              <a:gd name="T11" fmla="*/ 128 h 540"/>
              <a:gd name="T12" fmla="*/ 284 w 524"/>
              <a:gd name="T13" fmla="*/ 140 h 540"/>
              <a:gd name="T14" fmla="*/ 232 w 524"/>
              <a:gd name="T15" fmla="*/ 172 h 540"/>
              <a:gd name="T16" fmla="*/ 196 w 524"/>
              <a:gd name="T17" fmla="*/ 188 h 540"/>
              <a:gd name="T18" fmla="*/ 164 w 524"/>
              <a:gd name="T19" fmla="*/ 216 h 540"/>
              <a:gd name="T20" fmla="*/ 124 w 524"/>
              <a:gd name="T21" fmla="*/ 256 h 540"/>
              <a:gd name="T22" fmla="*/ 84 w 524"/>
              <a:gd name="T23" fmla="*/ 312 h 540"/>
              <a:gd name="T24" fmla="*/ 60 w 524"/>
              <a:gd name="T25" fmla="*/ 348 h 540"/>
              <a:gd name="T26" fmla="*/ 20 w 524"/>
              <a:gd name="T27" fmla="*/ 420 h 540"/>
              <a:gd name="T28" fmla="*/ 12 w 524"/>
              <a:gd name="T29" fmla="*/ 448 h 540"/>
              <a:gd name="T30" fmla="*/ 4 w 524"/>
              <a:gd name="T31" fmla="*/ 472 h 540"/>
              <a:gd name="T32" fmla="*/ 0 w 524"/>
              <a:gd name="T33" fmla="*/ 508 h 540"/>
              <a:gd name="T34" fmla="*/ 8 w 524"/>
              <a:gd name="T35" fmla="*/ 540 h 54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524"/>
              <a:gd name="T55" fmla="*/ 0 h 540"/>
              <a:gd name="T56" fmla="*/ 524 w 524"/>
              <a:gd name="T57" fmla="*/ 540 h 54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524" h="540">
                <a:moveTo>
                  <a:pt x="524" y="0"/>
                </a:moveTo>
                <a:cubicBezTo>
                  <a:pt x="517" y="21"/>
                  <a:pt x="524" y="10"/>
                  <a:pt x="496" y="28"/>
                </a:cubicBezTo>
                <a:cubicBezTo>
                  <a:pt x="492" y="31"/>
                  <a:pt x="484" y="36"/>
                  <a:pt x="484" y="36"/>
                </a:cubicBezTo>
                <a:cubicBezTo>
                  <a:pt x="470" y="57"/>
                  <a:pt x="440" y="68"/>
                  <a:pt x="416" y="76"/>
                </a:cubicBezTo>
                <a:cubicBezTo>
                  <a:pt x="404" y="80"/>
                  <a:pt x="392" y="91"/>
                  <a:pt x="380" y="96"/>
                </a:cubicBezTo>
                <a:cubicBezTo>
                  <a:pt x="358" y="106"/>
                  <a:pt x="341" y="114"/>
                  <a:pt x="320" y="128"/>
                </a:cubicBezTo>
                <a:cubicBezTo>
                  <a:pt x="309" y="135"/>
                  <a:pt x="295" y="133"/>
                  <a:pt x="284" y="140"/>
                </a:cubicBezTo>
                <a:cubicBezTo>
                  <a:pt x="266" y="152"/>
                  <a:pt x="249" y="158"/>
                  <a:pt x="232" y="172"/>
                </a:cubicBezTo>
                <a:cubicBezTo>
                  <a:pt x="222" y="180"/>
                  <a:pt x="196" y="188"/>
                  <a:pt x="196" y="188"/>
                </a:cubicBezTo>
                <a:cubicBezTo>
                  <a:pt x="188" y="200"/>
                  <a:pt x="164" y="216"/>
                  <a:pt x="164" y="216"/>
                </a:cubicBezTo>
                <a:cubicBezTo>
                  <a:pt x="154" y="231"/>
                  <a:pt x="142" y="250"/>
                  <a:pt x="124" y="256"/>
                </a:cubicBezTo>
                <a:cubicBezTo>
                  <a:pt x="116" y="279"/>
                  <a:pt x="104" y="299"/>
                  <a:pt x="84" y="312"/>
                </a:cubicBezTo>
                <a:cubicBezTo>
                  <a:pt x="79" y="328"/>
                  <a:pt x="72" y="336"/>
                  <a:pt x="60" y="348"/>
                </a:cubicBezTo>
                <a:cubicBezTo>
                  <a:pt x="52" y="373"/>
                  <a:pt x="32" y="396"/>
                  <a:pt x="20" y="420"/>
                </a:cubicBezTo>
                <a:cubicBezTo>
                  <a:pt x="17" y="427"/>
                  <a:pt x="14" y="442"/>
                  <a:pt x="12" y="448"/>
                </a:cubicBezTo>
                <a:cubicBezTo>
                  <a:pt x="10" y="456"/>
                  <a:pt x="4" y="472"/>
                  <a:pt x="4" y="472"/>
                </a:cubicBezTo>
                <a:cubicBezTo>
                  <a:pt x="3" y="484"/>
                  <a:pt x="0" y="496"/>
                  <a:pt x="0" y="508"/>
                </a:cubicBezTo>
                <a:cubicBezTo>
                  <a:pt x="0" y="519"/>
                  <a:pt x="8" y="540"/>
                  <a:pt x="8" y="54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1" name="Freeform 5"/>
          <p:cNvSpPr>
            <a:spLocks/>
          </p:cNvSpPr>
          <p:nvPr/>
        </p:nvSpPr>
        <p:spPr bwMode="auto">
          <a:xfrm>
            <a:off x="1219200" y="1727200"/>
            <a:ext cx="965200" cy="425450"/>
          </a:xfrm>
          <a:custGeom>
            <a:avLst/>
            <a:gdLst>
              <a:gd name="T0" fmla="*/ 0 w 608"/>
              <a:gd name="T1" fmla="*/ 0 h 268"/>
              <a:gd name="T2" fmla="*/ 20 w 608"/>
              <a:gd name="T3" fmla="*/ 36 h 268"/>
              <a:gd name="T4" fmla="*/ 60 w 608"/>
              <a:gd name="T5" fmla="*/ 104 h 268"/>
              <a:gd name="T6" fmla="*/ 200 w 608"/>
              <a:gd name="T7" fmla="*/ 192 h 268"/>
              <a:gd name="T8" fmla="*/ 272 w 608"/>
              <a:gd name="T9" fmla="*/ 220 h 268"/>
              <a:gd name="T10" fmla="*/ 396 w 608"/>
              <a:gd name="T11" fmla="*/ 244 h 268"/>
              <a:gd name="T12" fmla="*/ 560 w 608"/>
              <a:gd name="T13" fmla="*/ 256 h 268"/>
              <a:gd name="T14" fmla="*/ 608 w 608"/>
              <a:gd name="T15" fmla="*/ 268 h 26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08"/>
              <a:gd name="T25" fmla="*/ 0 h 268"/>
              <a:gd name="T26" fmla="*/ 608 w 608"/>
              <a:gd name="T27" fmla="*/ 268 h 26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08" h="268">
                <a:moveTo>
                  <a:pt x="0" y="0"/>
                </a:moveTo>
                <a:cubicBezTo>
                  <a:pt x="4" y="13"/>
                  <a:pt x="16" y="23"/>
                  <a:pt x="20" y="36"/>
                </a:cubicBezTo>
                <a:cubicBezTo>
                  <a:pt x="28" y="61"/>
                  <a:pt x="37" y="89"/>
                  <a:pt x="60" y="104"/>
                </a:cubicBezTo>
                <a:cubicBezTo>
                  <a:pt x="83" y="139"/>
                  <a:pt x="161" y="179"/>
                  <a:pt x="200" y="192"/>
                </a:cubicBezTo>
                <a:cubicBezTo>
                  <a:pt x="224" y="200"/>
                  <a:pt x="246" y="216"/>
                  <a:pt x="272" y="220"/>
                </a:cubicBezTo>
                <a:cubicBezTo>
                  <a:pt x="314" y="226"/>
                  <a:pt x="354" y="239"/>
                  <a:pt x="396" y="244"/>
                </a:cubicBezTo>
                <a:cubicBezTo>
                  <a:pt x="450" y="250"/>
                  <a:pt x="506" y="253"/>
                  <a:pt x="560" y="256"/>
                </a:cubicBezTo>
                <a:cubicBezTo>
                  <a:pt x="574" y="261"/>
                  <a:pt x="593" y="268"/>
                  <a:pt x="608" y="268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2" name="Freeform 6"/>
          <p:cNvSpPr>
            <a:spLocks/>
          </p:cNvSpPr>
          <p:nvPr/>
        </p:nvSpPr>
        <p:spPr bwMode="auto">
          <a:xfrm>
            <a:off x="2178050" y="2159000"/>
            <a:ext cx="304800" cy="1022350"/>
          </a:xfrm>
          <a:custGeom>
            <a:avLst/>
            <a:gdLst>
              <a:gd name="T0" fmla="*/ 0 w 192"/>
              <a:gd name="T1" fmla="*/ 0 h 644"/>
              <a:gd name="T2" fmla="*/ 44 w 192"/>
              <a:gd name="T3" fmla="*/ 52 h 644"/>
              <a:gd name="T4" fmla="*/ 64 w 192"/>
              <a:gd name="T5" fmla="*/ 76 h 644"/>
              <a:gd name="T6" fmla="*/ 148 w 192"/>
              <a:gd name="T7" fmla="*/ 268 h 644"/>
              <a:gd name="T8" fmla="*/ 180 w 192"/>
              <a:gd name="T9" fmla="*/ 364 h 644"/>
              <a:gd name="T10" fmla="*/ 192 w 192"/>
              <a:gd name="T11" fmla="*/ 408 h 644"/>
              <a:gd name="T12" fmla="*/ 188 w 192"/>
              <a:gd name="T13" fmla="*/ 644 h 64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92"/>
              <a:gd name="T22" fmla="*/ 0 h 644"/>
              <a:gd name="T23" fmla="*/ 192 w 192"/>
              <a:gd name="T24" fmla="*/ 644 h 64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92" h="644">
                <a:moveTo>
                  <a:pt x="0" y="0"/>
                </a:moveTo>
                <a:cubicBezTo>
                  <a:pt x="22" y="7"/>
                  <a:pt x="31" y="33"/>
                  <a:pt x="44" y="52"/>
                </a:cubicBezTo>
                <a:cubicBezTo>
                  <a:pt x="57" y="71"/>
                  <a:pt x="55" y="56"/>
                  <a:pt x="64" y="76"/>
                </a:cubicBezTo>
                <a:cubicBezTo>
                  <a:pt x="92" y="140"/>
                  <a:pt x="120" y="204"/>
                  <a:pt x="148" y="268"/>
                </a:cubicBezTo>
                <a:cubicBezTo>
                  <a:pt x="160" y="296"/>
                  <a:pt x="174" y="334"/>
                  <a:pt x="180" y="364"/>
                </a:cubicBezTo>
                <a:cubicBezTo>
                  <a:pt x="183" y="379"/>
                  <a:pt x="192" y="408"/>
                  <a:pt x="192" y="408"/>
                </a:cubicBezTo>
                <a:cubicBezTo>
                  <a:pt x="186" y="548"/>
                  <a:pt x="188" y="469"/>
                  <a:pt x="188" y="644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3" name="Freeform 7"/>
          <p:cNvSpPr>
            <a:spLocks/>
          </p:cNvSpPr>
          <p:nvPr/>
        </p:nvSpPr>
        <p:spPr bwMode="auto">
          <a:xfrm>
            <a:off x="2330450" y="3263900"/>
            <a:ext cx="146050" cy="228600"/>
          </a:xfrm>
          <a:custGeom>
            <a:avLst/>
            <a:gdLst>
              <a:gd name="T0" fmla="*/ 92 w 92"/>
              <a:gd name="T1" fmla="*/ 0 h 144"/>
              <a:gd name="T2" fmla="*/ 36 w 92"/>
              <a:gd name="T3" fmla="*/ 96 h 144"/>
              <a:gd name="T4" fmla="*/ 20 w 92"/>
              <a:gd name="T5" fmla="*/ 112 h 144"/>
              <a:gd name="T6" fmla="*/ 0 w 92"/>
              <a:gd name="T7" fmla="*/ 144 h 144"/>
              <a:gd name="T8" fmla="*/ 0 60000 65536"/>
              <a:gd name="T9" fmla="*/ 0 60000 65536"/>
              <a:gd name="T10" fmla="*/ 0 60000 65536"/>
              <a:gd name="T11" fmla="*/ 0 60000 65536"/>
              <a:gd name="T12" fmla="*/ 0 w 92"/>
              <a:gd name="T13" fmla="*/ 0 h 144"/>
              <a:gd name="T14" fmla="*/ 92 w 92"/>
              <a:gd name="T15" fmla="*/ 144 h 1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" h="144">
                <a:moveTo>
                  <a:pt x="92" y="0"/>
                </a:moveTo>
                <a:cubicBezTo>
                  <a:pt x="86" y="19"/>
                  <a:pt x="51" y="86"/>
                  <a:pt x="36" y="96"/>
                </a:cubicBezTo>
                <a:cubicBezTo>
                  <a:pt x="27" y="122"/>
                  <a:pt x="39" y="96"/>
                  <a:pt x="20" y="112"/>
                </a:cubicBezTo>
                <a:cubicBezTo>
                  <a:pt x="10" y="120"/>
                  <a:pt x="9" y="135"/>
                  <a:pt x="0" y="144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4" name="AutoShape 8"/>
          <p:cNvSpPr>
            <a:spLocks noChangeArrowheads="1"/>
          </p:cNvSpPr>
          <p:nvPr/>
        </p:nvSpPr>
        <p:spPr bwMode="auto">
          <a:xfrm>
            <a:off x="2195513" y="3500438"/>
            <a:ext cx="142875" cy="730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1042988" y="3403600"/>
            <a:ext cx="12636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Refugio</a:t>
            </a:r>
            <a:r>
              <a:rPr lang="es-ES" sz="1000" i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s-ES" sz="1000" b="1" i="0">
                <a:solidFill>
                  <a:schemeClr val="tx1"/>
                </a:solidFill>
                <a:latin typeface="Arial" charset="0"/>
              </a:rPr>
              <a:t>Theodulo</a:t>
            </a:r>
          </a:p>
        </p:txBody>
      </p:sp>
      <p:sp>
        <p:nvSpPr>
          <p:cNvPr id="29707" name="Freeform 11"/>
          <p:cNvSpPr>
            <a:spLocks/>
          </p:cNvSpPr>
          <p:nvPr/>
        </p:nvSpPr>
        <p:spPr bwMode="auto">
          <a:xfrm>
            <a:off x="2324100" y="3549650"/>
            <a:ext cx="266700" cy="469900"/>
          </a:xfrm>
          <a:custGeom>
            <a:avLst/>
            <a:gdLst>
              <a:gd name="T0" fmla="*/ 0 w 168"/>
              <a:gd name="T1" fmla="*/ 0 h 296"/>
              <a:gd name="T2" fmla="*/ 24 w 168"/>
              <a:gd name="T3" fmla="*/ 8 h 296"/>
              <a:gd name="T4" fmla="*/ 36 w 168"/>
              <a:gd name="T5" fmla="*/ 12 h 296"/>
              <a:gd name="T6" fmla="*/ 76 w 168"/>
              <a:gd name="T7" fmla="*/ 52 h 296"/>
              <a:gd name="T8" fmla="*/ 108 w 168"/>
              <a:gd name="T9" fmla="*/ 112 h 296"/>
              <a:gd name="T10" fmla="*/ 168 w 168"/>
              <a:gd name="T11" fmla="*/ 296 h 2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8"/>
              <a:gd name="T19" fmla="*/ 0 h 296"/>
              <a:gd name="T20" fmla="*/ 168 w 168"/>
              <a:gd name="T21" fmla="*/ 296 h 29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8" h="296">
                <a:moveTo>
                  <a:pt x="0" y="0"/>
                </a:moveTo>
                <a:cubicBezTo>
                  <a:pt x="8" y="3"/>
                  <a:pt x="16" y="5"/>
                  <a:pt x="24" y="8"/>
                </a:cubicBezTo>
                <a:cubicBezTo>
                  <a:pt x="28" y="9"/>
                  <a:pt x="36" y="12"/>
                  <a:pt x="36" y="12"/>
                </a:cubicBezTo>
                <a:cubicBezTo>
                  <a:pt x="46" y="27"/>
                  <a:pt x="61" y="42"/>
                  <a:pt x="76" y="52"/>
                </a:cubicBezTo>
                <a:cubicBezTo>
                  <a:pt x="89" y="72"/>
                  <a:pt x="95" y="92"/>
                  <a:pt x="108" y="112"/>
                </a:cubicBezTo>
                <a:cubicBezTo>
                  <a:pt x="113" y="170"/>
                  <a:pt x="124" y="252"/>
                  <a:pt x="168" y="296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8" name="Freeform 12"/>
          <p:cNvSpPr>
            <a:spLocks/>
          </p:cNvSpPr>
          <p:nvPr/>
        </p:nvSpPr>
        <p:spPr bwMode="auto">
          <a:xfrm>
            <a:off x="2635250" y="4076700"/>
            <a:ext cx="274638" cy="306388"/>
          </a:xfrm>
          <a:custGeom>
            <a:avLst/>
            <a:gdLst>
              <a:gd name="T0" fmla="*/ 0 w 173"/>
              <a:gd name="T1" fmla="*/ 0 h 193"/>
              <a:gd name="T2" fmla="*/ 8 w 173"/>
              <a:gd name="T3" fmla="*/ 12 h 193"/>
              <a:gd name="T4" fmla="*/ 20 w 173"/>
              <a:gd name="T5" fmla="*/ 16 h 193"/>
              <a:gd name="T6" fmla="*/ 24 w 173"/>
              <a:gd name="T7" fmla="*/ 28 h 193"/>
              <a:gd name="T8" fmla="*/ 36 w 173"/>
              <a:gd name="T9" fmla="*/ 36 h 193"/>
              <a:gd name="T10" fmla="*/ 76 w 173"/>
              <a:gd name="T11" fmla="*/ 92 h 193"/>
              <a:gd name="T12" fmla="*/ 112 w 173"/>
              <a:gd name="T13" fmla="*/ 136 h 193"/>
              <a:gd name="T14" fmla="*/ 160 w 173"/>
              <a:gd name="T15" fmla="*/ 184 h 193"/>
              <a:gd name="T16" fmla="*/ 172 w 173"/>
              <a:gd name="T17" fmla="*/ 184 h 19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193"/>
              <a:gd name="T29" fmla="*/ 173 w 173"/>
              <a:gd name="T30" fmla="*/ 193 h 19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193">
                <a:moveTo>
                  <a:pt x="0" y="0"/>
                </a:moveTo>
                <a:cubicBezTo>
                  <a:pt x="3" y="4"/>
                  <a:pt x="4" y="9"/>
                  <a:pt x="8" y="12"/>
                </a:cubicBezTo>
                <a:cubicBezTo>
                  <a:pt x="11" y="15"/>
                  <a:pt x="17" y="13"/>
                  <a:pt x="20" y="16"/>
                </a:cubicBezTo>
                <a:cubicBezTo>
                  <a:pt x="23" y="19"/>
                  <a:pt x="21" y="25"/>
                  <a:pt x="24" y="28"/>
                </a:cubicBezTo>
                <a:cubicBezTo>
                  <a:pt x="27" y="32"/>
                  <a:pt x="32" y="33"/>
                  <a:pt x="36" y="36"/>
                </a:cubicBezTo>
                <a:cubicBezTo>
                  <a:pt x="44" y="59"/>
                  <a:pt x="56" y="79"/>
                  <a:pt x="76" y="92"/>
                </a:cubicBezTo>
                <a:cubicBezTo>
                  <a:pt x="89" y="111"/>
                  <a:pt x="94" y="124"/>
                  <a:pt x="112" y="136"/>
                </a:cubicBezTo>
                <a:cubicBezTo>
                  <a:pt x="119" y="157"/>
                  <a:pt x="142" y="172"/>
                  <a:pt x="160" y="184"/>
                </a:cubicBezTo>
                <a:cubicBezTo>
                  <a:pt x="173" y="193"/>
                  <a:pt x="172" y="191"/>
                  <a:pt x="172" y="184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9" name="Freeform 13"/>
          <p:cNvSpPr>
            <a:spLocks/>
          </p:cNvSpPr>
          <p:nvPr/>
        </p:nvSpPr>
        <p:spPr bwMode="auto">
          <a:xfrm>
            <a:off x="2914650" y="4216400"/>
            <a:ext cx="654050" cy="165100"/>
          </a:xfrm>
          <a:custGeom>
            <a:avLst/>
            <a:gdLst>
              <a:gd name="T0" fmla="*/ 0 w 412"/>
              <a:gd name="T1" fmla="*/ 104 h 104"/>
              <a:gd name="T2" fmla="*/ 48 w 412"/>
              <a:gd name="T3" fmla="*/ 72 h 104"/>
              <a:gd name="T4" fmla="*/ 140 w 412"/>
              <a:gd name="T5" fmla="*/ 40 h 104"/>
              <a:gd name="T6" fmla="*/ 304 w 412"/>
              <a:gd name="T7" fmla="*/ 32 h 104"/>
              <a:gd name="T8" fmla="*/ 412 w 412"/>
              <a:gd name="T9" fmla="*/ 0 h 1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2"/>
              <a:gd name="T16" fmla="*/ 0 h 104"/>
              <a:gd name="T17" fmla="*/ 412 w 412"/>
              <a:gd name="T18" fmla="*/ 104 h 1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2" h="104">
                <a:moveTo>
                  <a:pt x="0" y="104"/>
                </a:moveTo>
                <a:cubicBezTo>
                  <a:pt x="20" y="97"/>
                  <a:pt x="27" y="79"/>
                  <a:pt x="48" y="72"/>
                </a:cubicBezTo>
                <a:cubicBezTo>
                  <a:pt x="79" y="62"/>
                  <a:pt x="108" y="48"/>
                  <a:pt x="140" y="40"/>
                </a:cubicBezTo>
                <a:cubicBezTo>
                  <a:pt x="197" y="45"/>
                  <a:pt x="248" y="36"/>
                  <a:pt x="304" y="32"/>
                </a:cubicBezTo>
                <a:cubicBezTo>
                  <a:pt x="339" y="20"/>
                  <a:pt x="378" y="17"/>
                  <a:pt x="412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0" name="Freeform 14"/>
          <p:cNvSpPr>
            <a:spLocks/>
          </p:cNvSpPr>
          <p:nvPr/>
        </p:nvSpPr>
        <p:spPr bwMode="auto">
          <a:xfrm>
            <a:off x="3644900" y="3703638"/>
            <a:ext cx="290513" cy="461962"/>
          </a:xfrm>
          <a:custGeom>
            <a:avLst/>
            <a:gdLst>
              <a:gd name="T0" fmla="*/ 0 w 183"/>
              <a:gd name="T1" fmla="*/ 291 h 291"/>
              <a:gd name="T2" fmla="*/ 28 w 183"/>
              <a:gd name="T3" fmla="*/ 283 h 291"/>
              <a:gd name="T4" fmla="*/ 52 w 183"/>
              <a:gd name="T5" fmla="*/ 267 h 291"/>
              <a:gd name="T6" fmla="*/ 96 w 183"/>
              <a:gd name="T7" fmla="*/ 211 h 291"/>
              <a:gd name="T8" fmla="*/ 128 w 183"/>
              <a:gd name="T9" fmla="*/ 171 h 291"/>
              <a:gd name="T10" fmla="*/ 136 w 183"/>
              <a:gd name="T11" fmla="*/ 159 h 291"/>
              <a:gd name="T12" fmla="*/ 148 w 183"/>
              <a:gd name="T13" fmla="*/ 151 h 291"/>
              <a:gd name="T14" fmla="*/ 176 w 183"/>
              <a:gd name="T15" fmla="*/ 103 h 291"/>
              <a:gd name="T16" fmla="*/ 164 w 183"/>
              <a:gd name="T17" fmla="*/ 35 h 291"/>
              <a:gd name="T18" fmla="*/ 156 w 183"/>
              <a:gd name="T19" fmla="*/ 23 h 29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83"/>
              <a:gd name="T31" fmla="*/ 0 h 291"/>
              <a:gd name="T32" fmla="*/ 183 w 183"/>
              <a:gd name="T33" fmla="*/ 291 h 29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83" h="291">
                <a:moveTo>
                  <a:pt x="0" y="291"/>
                </a:moveTo>
                <a:cubicBezTo>
                  <a:pt x="4" y="290"/>
                  <a:pt x="23" y="286"/>
                  <a:pt x="28" y="283"/>
                </a:cubicBezTo>
                <a:cubicBezTo>
                  <a:pt x="36" y="278"/>
                  <a:pt x="52" y="267"/>
                  <a:pt x="52" y="267"/>
                </a:cubicBezTo>
                <a:cubicBezTo>
                  <a:pt x="59" y="246"/>
                  <a:pt x="77" y="224"/>
                  <a:pt x="96" y="211"/>
                </a:cubicBezTo>
                <a:cubicBezTo>
                  <a:pt x="100" y="199"/>
                  <a:pt x="117" y="178"/>
                  <a:pt x="128" y="171"/>
                </a:cubicBezTo>
                <a:cubicBezTo>
                  <a:pt x="131" y="167"/>
                  <a:pt x="133" y="162"/>
                  <a:pt x="136" y="159"/>
                </a:cubicBezTo>
                <a:cubicBezTo>
                  <a:pt x="139" y="156"/>
                  <a:pt x="145" y="155"/>
                  <a:pt x="148" y="151"/>
                </a:cubicBezTo>
                <a:cubicBezTo>
                  <a:pt x="162" y="135"/>
                  <a:pt x="165" y="120"/>
                  <a:pt x="176" y="103"/>
                </a:cubicBezTo>
                <a:cubicBezTo>
                  <a:pt x="169" y="0"/>
                  <a:pt x="183" y="73"/>
                  <a:pt x="164" y="35"/>
                </a:cubicBezTo>
                <a:cubicBezTo>
                  <a:pt x="157" y="22"/>
                  <a:pt x="165" y="23"/>
                  <a:pt x="156" y="23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1" name="Freeform 15"/>
          <p:cNvSpPr>
            <a:spLocks/>
          </p:cNvSpPr>
          <p:nvPr/>
        </p:nvSpPr>
        <p:spPr bwMode="auto">
          <a:xfrm>
            <a:off x="3892550" y="3778250"/>
            <a:ext cx="1117600" cy="825500"/>
          </a:xfrm>
          <a:custGeom>
            <a:avLst/>
            <a:gdLst>
              <a:gd name="T0" fmla="*/ 12 w 704"/>
              <a:gd name="T1" fmla="*/ 0 h 520"/>
              <a:gd name="T2" fmla="*/ 20 w 704"/>
              <a:gd name="T3" fmla="*/ 24 h 520"/>
              <a:gd name="T4" fmla="*/ 24 w 704"/>
              <a:gd name="T5" fmla="*/ 36 h 520"/>
              <a:gd name="T6" fmla="*/ 44 w 704"/>
              <a:gd name="T7" fmla="*/ 180 h 520"/>
              <a:gd name="T8" fmla="*/ 48 w 704"/>
              <a:gd name="T9" fmla="*/ 192 h 520"/>
              <a:gd name="T10" fmla="*/ 100 w 704"/>
              <a:gd name="T11" fmla="*/ 212 h 520"/>
              <a:gd name="T12" fmla="*/ 148 w 704"/>
              <a:gd name="T13" fmla="*/ 232 h 520"/>
              <a:gd name="T14" fmla="*/ 248 w 704"/>
              <a:gd name="T15" fmla="*/ 264 h 520"/>
              <a:gd name="T16" fmla="*/ 300 w 704"/>
              <a:gd name="T17" fmla="*/ 296 h 520"/>
              <a:gd name="T18" fmla="*/ 456 w 704"/>
              <a:gd name="T19" fmla="*/ 376 h 520"/>
              <a:gd name="T20" fmla="*/ 552 w 704"/>
              <a:gd name="T21" fmla="*/ 444 h 520"/>
              <a:gd name="T22" fmla="*/ 704 w 704"/>
              <a:gd name="T23" fmla="*/ 520 h 5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704"/>
              <a:gd name="T37" fmla="*/ 0 h 520"/>
              <a:gd name="T38" fmla="*/ 704 w 704"/>
              <a:gd name="T39" fmla="*/ 520 h 5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704" h="520">
                <a:moveTo>
                  <a:pt x="12" y="0"/>
                </a:moveTo>
                <a:cubicBezTo>
                  <a:pt x="15" y="8"/>
                  <a:pt x="17" y="16"/>
                  <a:pt x="20" y="24"/>
                </a:cubicBezTo>
                <a:cubicBezTo>
                  <a:pt x="21" y="28"/>
                  <a:pt x="24" y="36"/>
                  <a:pt x="24" y="36"/>
                </a:cubicBezTo>
                <a:cubicBezTo>
                  <a:pt x="21" y="79"/>
                  <a:pt x="0" y="151"/>
                  <a:pt x="44" y="180"/>
                </a:cubicBezTo>
                <a:cubicBezTo>
                  <a:pt x="45" y="184"/>
                  <a:pt x="45" y="189"/>
                  <a:pt x="48" y="192"/>
                </a:cubicBezTo>
                <a:cubicBezTo>
                  <a:pt x="57" y="201"/>
                  <a:pt x="88" y="208"/>
                  <a:pt x="100" y="212"/>
                </a:cubicBezTo>
                <a:cubicBezTo>
                  <a:pt x="118" y="218"/>
                  <a:pt x="131" y="226"/>
                  <a:pt x="148" y="232"/>
                </a:cubicBezTo>
                <a:cubicBezTo>
                  <a:pt x="166" y="258"/>
                  <a:pt x="219" y="260"/>
                  <a:pt x="248" y="264"/>
                </a:cubicBezTo>
                <a:cubicBezTo>
                  <a:pt x="264" y="280"/>
                  <a:pt x="281" y="286"/>
                  <a:pt x="300" y="296"/>
                </a:cubicBezTo>
                <a:cubicBezTo>
                  <a:pt x="352" y="325"/>
                  <a:pt x="404" y="350"/>
                  <a:pt x="456" y="376"/>
                </a:cubicBezTo>
                <a:cubicBezTo>
                  <a:pt x="489" y="393"/>
                  <a:pt x="516" y="432"/>
                  <a:pt x="552" y="444"/>
                </a:cubicBezTo>
                <a:cubicBezTo>
                  <a:pt x="605" y="462"/>
                  <a:pt x="664" y="480"/>
                  <a:pt x="704" y="52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2" name="Freeform 16"/>
          <p:cNvSpPr>
            <a:spLocks/>
          </p:cNvSpPr>
          <p:nvPr/>
        </p:nvSpPr>
        <p:spPr bwMode="auto">
          <a:xfrm>
            <a:off x="4648200" y="4568825"/>
            <a:ext cx="368300" cy="257175"/>
          </a:xfrm>
          <a:custGeom>
            <a:avLst/>
            <a:gdLst>
              <a:gd name="T0" fmla="*/ 232 w 232"/>
              <a:gd name="T1" fmla="*/ 14 h 162"/>
              <a:gd name="T2" fmla="*/ 144 w 232"/>
              <a:gd name="T3" fmla="*/ 26 h 162"/>
              <a:gd name="T4" fmla="*/ 96 w 232"/>
              <a:gd name="T5" fmla="*/ 78 h 162"/>
              <a:gd name="T6" fmla="*/ 64 w 232"/>
              <a:gd name="T7" fmla="*/ 106 h 162"/>
              <a:gd name="T8" fmla="*/ 36 w 232"/>
              <a:gd name="T9" fmla="*/ 130 h 162"/>
              <a:gd name="T10" fmla="*/ 0 w 232"/>
              <a:gd name="T11" fmla="*/ 162 h 16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32"/>
              <a:gd name="T19" fmla="*/ 0 h 162"/>
              <a:gd name="T20" fmla="*/ 232 w 232"/>
              <a:gd name="T21" fmla="*/ 162 h 16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32" h="162">
                <a:moveTo>
                  <a:pt x="232" y="14"/>
                </a:moveTo>
                <a:cubicBezTo>
                  <a:pt x="189" y="0"/>
                  <a:pt x="183" y="16"/>
                  <a:pt x="144" y="26"/>
                </a:cubicBezTo>
                <a:cubicBezTo>
                  <a:pt x="138" y="44"/>
                  <a:pt x="112" y="67"/>
                  <a:pt x="96" y="78"/>
                </a:cubicBezTo>
                <a:cubicBezTo>
                  <a:pt x="88" y="90"/>
                  <a:pt x="64" y="106"/>
                  <a:pt x="64" y="106"/>
                </a:cubicBezTo>
                <a:cubicBezTo>
                  <a:pt x="59" y="122"/>
                  <a:pt x="52" y="125"/>
                  <a:pt x="36" y="130"/>
                </a:cubicBezTo>
                <a:cubicBezTo>
                  <a:pt x="17" y="159"/>
                  <a:pt x="24" y="150"/>
                  <a:pt x="0" y="162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4572000" y="4797425"/>
            <a:ext cx="144463" cy="71438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4095750" y="4843463"/>
            <a:ext cx="1181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      Refugio</a:t>
            </a:r>
          </a:p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 Guide V. d’Ayas</a:t>
            </a:r>
          </a:p>
        </p:txBody>
      </p:sp>
      <p:sp>
        <p:nvSpPr>
          <p:cNvPr id="29715" name="Freeform 19"/>
          <p:cNvSpPr>
            <a:spLocks/>
          </p:cNvSpPr>
          <p:nvPr/>
        </p:nvSpPr>
        <p:spPr bwMode="auto">
          <a:xfrm>
            <a:off x="5003800" y="4578350"/>
            <a:ext cx="749300" cy="355600"/>
          </a:xfrm>
          <a:custGeom>
            <a:avLst/>
            <a:gdLst>
              <a:gd name="T0" fmla="*/ 0 w 472"/>
              <a:gd name="T1" fmla="*/ 0 h 224"/>
              <a:gd name="T2" fmla="*/ 144 w 472"/>
              <a:gd name="T3" fmla="*/ 20 h 224"/>
              <a:gd name="T4" fmla="*/ 312 w 472"/>
              <a:gd name="T5" fmla="*/ 84 h 224"/>
              <a:gd name="T6" fmla="*/ 384 w 472"/>
              <a:gd name="T7" fmla="*/ 140 h 224"/>
              <a:gd name="T8" fmla="*/ 404 w 472"/>
              <a:gd name="T9" fmla="*/ 156 h 224"/>
              <a:gd name="T10" fmla="*/ 448 w 472"/>
              <a:gd name="T11" fmla="*/ 200 h 224"/>
              <a:gd name="T12" fmla="*/ 472 w 472"/>
              <a:gd name="T13" fmla="*/ 224 h 22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72"/>
              <a:gd name="T22" fmla="*/ 0 h 224"/>
              <a:gd name="T23" fmla="*/ 472 w 472"/>
              <a:gd name="T24" fmla="*/ 224 h 22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72" h="224">
                <a:moveTo>
                  <a:pt x="0" y="0"/>
                </a:moveTo>
                <a:cubicBezTo>
                  <a:pt x="48" y="10"/>
                  <a:pt x="96" y="13"/>
                  <a:pt x="144" y="20"/>
                </a:cubicBezTo>
                <a:cubicBezTo>
                  <a:pt x="202" y="39"/>
                  <a:pt x="258" y="57"/>
                  <a:pt x="312" y="84"/>
                </a:cubicBezTo>
                <a:cubicBezTo>
                  <a:pt x="339" y="97"/>
                  <a:pt x="359" y="124"/>
                  <a:pt x="384" y="140"/>
                </a:cubicBezTo>
                <a:cubicBezTo>
                  <a:pt x="406" y="173"/>
                  <a:pt x="377" y="135"/>
                  <a:pt x="404" y="156"/>
                </a:cubicBezTo>
                <a:cubicBezTo>
                  <a:pt x="422" y="170"/>
                  <a:pt x="430" y="188"/>
                  <a:pt x="448" y="200"/>
                </a:cubicBezTo>
                <a:cubicBezTo>
                  <a:pt x="456" y="211"/>
                  <a:pt x="463" y="215"/>
                  <a:pt x="472" y="224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6" name="Freeform 20"/>
          <p:cNvSpPr>
            <a:spLocks/>
          </p:cNvSpPr>
          <p:nvPr/>
        </p:nvSpPr>
        <p:spPr bwMode="auto">
          <a:xfrm>
            <a:off x="5918200" y="5029200"/>
            <a:ext cx="171450" cy="177800"/>
          </a:xfrm>
          <a:custGeom>
            <a:avLst/>
            <a:gdLst>
              <a:gd name="T0" fmla="*/ 0 w 108"/>
              <a:gd name="T1" fmla="*/ 0 h 112"/>
              <a:gd name="T2" fmla="*/ 28 w 108"/>
              <a:gd name="T3" fmla="*/ 8 h 112"/>
              <a:gd name="T4" fmla="*/ 36 w 108"/>
              <a:gd name="T5" fmla="*/ 20 h 112"/>
              <a:gd name="T6" fmla="*/ 84 w 108"/>
              <a:gd name="T7" fmla="*/ 40 h 112"/>
              <a:gd name="T8" fmla="*/ 108 w 108"/>
              <a:gd name="T9" fmla="*/ 88 h 112"/>
              <a:gd name="T10" fmla="*/ 104 w 108"/>
              <a:gd name="T11" fmla="*/ 112 h 11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8"/>
              <a:gd name="T19" fmla="*/ 0 h 112"/>
              <a:gd name="T20" fmla="*/ 108 w 108"/>
              <a:gd name="T21" fmla="*/ 112 h 11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8" h="112">
                <a:moveTo>
                  <a:pt x="0" y="0"/>
                </a:moveTo>
                <a:cubicBezTo>
                  <a:pt x="1" y="0"/>
                  <a:pt x="25" y="6"/>
                  <a:pt x="28" y="8"/>
                </a:cubicBezTo>
                <a:cubicBezTo>
                  <a:pt x="32" y="11"/>
                  <a:pt x="32" y="17"/>
                  <a:pt x="36" y="20"/>
                </a:cubicBezTo>
                <a:cubicBezTo>
                  <a:pt x="45" y="25"/>
                  <a:pt x="73" y="36"/>
                  <a:pt x="84" y="40"/>
                </a:cubicBezTo>
                <a:cubicBezTo>
                  <a:pt x="90" y="58"/>
                  <a:pt x="102" y="70"/>
                  <a:pt x="108" y="88"/>
                </a:cubicBezTo>
                <a:cubicBezTo>
                  <a:pt x="104" y="109"/>
                  <a:pt x="104" y="101"/>
                  <a:pt x="104" y="112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7" name="Freeform 21"/>
          <p:cNvSpPr>
            <a:spLocks/>
          </p:cNvSpPr>
          <p:nvPr/>
        </p:nvSpPr>
        <p:spPr bwMode="auto">
          <a:xfrm>
            <a:off x="5626100" y="5207000"/>
            <a:ext cx="450850" cy="774700"/>
          </a:xfrm>
          <a:custGeom>
            <a:avLst/>
            <a:gdLst>
              <a:gd name="T0" fmla="*/ 284 w 284"/>
              <a:gd name="T1" fmla="*/ 0 h 488"/>
              <a:gd name="T2" fmla="*/ 272 w 284"/>
              <a:gd name="T3" fmla="*/ 8 h 488"/>
              <a:gd name="T4" fmla="*/ 264 w 284"/>
              <a:gd name="T5" fmla="*/ 20 h 488"/>
              <a:gd name="T6" fmla="*/ 216 w 284"/>
              <a:gd name="T7" fmla="*/ 52 h 488"/>
              <a:gd name="T8" fmla="*/ 200 w 284"/>
              <a:gd name="T9" fmla="*/ 72 h 488"/>
              <a:gd name="T10" fmla="*/ 152 w 284"/>
              <a:gd name="T11" fmla="*/ 156 h 488"/>
              <a:gd name="T12" fmla="*/ 136 w 284"/>
              <a:gd name="T13" fmla="*/ 180 h 488"/>
              <a:gd name="T14" fmla="*/ 48 w 284"/>
              <a:gd name="T15" fmla="*/ 372 h 488"/>
              <a:gd name="T16" fmla="*/ 16 w 284"/>
              <a:gd name="T17" fmla="*/ 452 h 488"/>
              <a:gd name="T18" fmla="*/ 4 w 284"/>
              <a:gd name="T19" fmla="*/ 476 h 488"/>
              <a:gd name="T20" fmla="*/ 0 w 284"/>
              <a:gd name="T21" fmla="*/ 488 h 4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4"/>
              <a:gd name="T34" fmla="*/ 0 h 488"/>
              <a:gd name="T35" fmla="*/ 284 w 284"/>
              <a:gd name="T36" fmla="*/ 488 h 4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4" h="488">
                <a:moveTo>
                  <a:pt x="284" y="0"/>
                </a:moveTo>
                <a:cubicBezTo>
                  <a:pt x="280" y="3"/>
                  <a:pt x="275" y="5"/>
                  <a:pt x="272" y="8"/>
                </a:cubicBezTo>
                <a:cubicBezTo>
                  <a:pt x="269" y="11"/>
                  <a:pt x="268" y="17"/>
                  <a:pt x="264" y="20"/>
                </a:cubicBezTo>
                <a:cubicBezTo>
                  <a:pt x="250" y="32"/>
                  <a:pt x="231" y="37"/>
                  <a:pt x="216" y="52"/>
                </a:cubicBezTo>
                <a:cubicBezTo>
                  <a:pt x="207" y="79"/>
                  <a:pt x="219" y="50"/>
                  <a:pt x="200" y="72"/>
                </a:cubicBezTo>
                <a:cubicBezTo>
                  <a:pt x="179" y="96"/>
                  <a:pt x="167" y="129"/>
                  <a:pt x="152" y="156"/>
                </a:cubicBezTo>
                <a:cubicBezTo>
                  <a:pt x="147" y="164"/>
                  <a:pt x="139" y="171"/>
                  <a:pt x="136" y="180"/>
                </a:cubicBezTo>
                <a:cubicBezTo>
                  <a:pt x="113" y="248"/>
                  <a:pt x="80" y="308"/>
                  <a:pt x="48" y="372"/>
                </a:cubicBezTo>
                <a:cubicBezTo>
                  <a:pt x="34" y="399"/>
                  <a:pt x="39" y="429"/>
                  <a:pt x="16" y="452"/>
                </a:cubicBezTo>
                <a:cubicBezTo>
                  <a:pt x="6" y="482"/>
                  <a:pt x="20" y="445"/>
                  <a:pt x="4" y="476"/>
                </a:cubicBezTo>
                <a:cubicBezTo>
                  <a:pt x="2" y="480"/>
                  <a:pt x="0" y="488"/>
                  <a:pt x="0" y="488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18" name="AutoShape 22"/>
          <p:cNvSpPr>
            <a:spLocks noChangeArrowheads="1"/>
          </p:cNvSpPr>
          <p:nvPr/>
        </p:nvSpPr>
        <p:spPr bwMode="auto">
          <a:xfrm>
            <a:off x="5581650" y="5949950"/>
            <a:ext cx="142875" cy="71438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20" name="Freeform 24"/>
          <p:cNvSpPr>
            <a:spLocks/>
          </p:cNvSpPr>
          <p:nvPr/>
        </p:nvSpPr>
        <p:spPr bwMode="auto">
          <a:xfrm>
            <a:off x="5734050" y="4908550"/>
            <a:ext cx="908050" cy="844550"/>
          </a:xfrm>
          <a:custGeom>
            <a:avLst/>
            <a:gdLst>
              <a:gd name="T0" fmla="*/ 572 w 572"/>
              <a:gd name="T1" fmla="*/ 0 h 532"/>
              <a:gd name="T2" fmla="*/ 468 w 572"/>
              <a:gd name="T3" fmla="*/ 40 h 532"/>
              <a:gd name="T4" fmla="*/ 424 w 572"/>
              <a:gd name="T5" fmla="*/ 68 h 532"/>
              <a:gd name="T6" fmla="*/ 384 w 572"/>
              <a:gd name="T7" fmla="*/ 96 h 532"/>
              <a:gd name="T8" fmla="*/ 372 w 572"/>
              <a:gd name="T9" fmla="*/ 120 h 532"/>
              <a:gd name="T10" fmla="*/ 324 w 572"/>
              <a:gd name="T11" fmla="*/ 180 h 532"/>
              <a:gd name="T12" fmla="*/ 204 w 572"/>
              <a:gd name="T13" fmla="*/ 344 h 532"/>
              <a:gd name="T14" fmla="*/ 196 w 572"/>
              <a:gd name="T15" fmla="*/ 356 h 532"/>
              <a:gd name="T16" fmla="*/ 184 w 572"/>
              <a:gd name="T17" fmla="*/ 364 h 532"/>
              <a:gd name="T18" fmla="*/ 156 w 572"/>
              <a:gd name="T19" fmla="*/ 396 h 532"/>
              <a:gd name="T20" fmla="*/ 52 w 572"/>
              <a:gd name="T21" fmla="*/ 488 h 532"/>
              <a:gd name="T22" fmla="*/ 48 w 572"/>
              <a:gd name="T23" fmla="*/ 500 h 532"/>
              <a:gd name="T24" fmla="*/ 24 w 572"/>
              <a:gd name="T25" fmla="*/ 508 h 532"/>
              <a:gd name="T26" fmla="*/ 0 w 572"/>
              <a:gd name="T27" fmla="*/ 532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572"/>
              <a:gd name="T43" fmla="*/ 0 h 532"/>
              <a:gd name="T44" fmla="*/ 572 w 572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572" h="532">
                <a:moveTo>
                  <a:pt x="572" y="0"/>
                </a:moveTo>
                <a:cubicBezTo>
                  <a:pt x="538" y="17"/>
                  <a:pt x="504" y="28"/>
                  <a:pt x="468" y="40"/>
                </a:cubicBezTo>
                <a:cubicBezTo>
                  <a:pt x="452" y="45"/>
                  <a:pt x="443" y="61"/>
                  <a:pt x="424" y="68"/>
                </a:cubicBezTo>
                <a:cubicBezTo>
                  <a:pt x="412" y="80"/>
                  <a:pt x="398" y="86"/>
                  <a:pt x="384" y="96"/>
                </a:cubicBezTo>
                <a:cubicBezTo>
                  <a:pt x="379" y="103"/>
                  <a:pt x="377" y="113"/>
                  <a:pt x="372" y="120"/>
                </a:cubicBezTo>
                <a:cubicBezTo>
                  <a:pt x="359" y="140"/>
                  <a:pt x="335" y="158"/>
                  <a:pt x="324" y="180"/>
                </a:cubicBezTo>
                <a:cubicBezTo>
                  <a:pt x="297" y="234"/>
                  <a:pt x="255" y="310"/>
                  <a:pt x="204" y="344"/>
                </a:cubicBezTo>
                <a:cubicBezTo>
                  <a:pt x="201" y="348"/>
                  <a:pt x="199" y="353"/>
                  <a:pt x="196" y="356"/>
                </a:cubicBezTo>
                <a:cubicBezTo>
                  <a:pt x="193" y="359"/>
                  <a:pt x="187" y="360"/>
                  <a:pt x="184" y="364"/>
                </a:cubicBezTo>
                <a:cubicBezTo>
                  <a:pt x="151" y="401"/>
                  <a:pt x="183" y="378"/>
                  <a:pt x="156" y="396"/>
                </a:cubicBezTo>
                <a:cubicBezTo>
                  <a:pt x="135" y="428"/>
                  <a:pt x="85" y="466"/>
                  <a:pt x="52" y="488"/>
                </a:cubicBezTo>
                <a:cubicBezTo>
                  <a:pt x="51" y="492"/>
                  <a:pt x="51" y="498"/>
                  <a:pt x="48" y="500"/>
                </a:cubicBezTo>
                <a:cubicBezTo>
                  <a:pt x="41" y="505"/>
                  <a:pt x="24" y="508"/>
                  <a:pt x="24" y="508"/>
                </a:cubicBezTo>
                <a:cubicBezTo>
                  <a:pt x="16" y="519"/>
                  <a:pt x="9" y="523"/>
                  <a:pt x="0" y="532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auto">
          <a:xfrm>
            <a:off x="4932363" y="5995988"/>
            <a:ext cx="15430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Refugio Quintino Sella</a:t>
            </a:r>
          </a:p>
        </p:txBody>
      </p:sp>
      <p:sp>
        <p:nvSpPr>
          <p:cNvPr id="29723" name="Freeform 27"/>
          <p:cNvSpPr>
            <a:spLocks/>
          </p:cNvSpPr>
          <p:nvPr/>
        </p:nvSpPr>
        <p:spPr bwMode="auto">
          <a:xfrm>
            <a:off x="6648450" y="4914900"/>
            <a:ext cx="844550" cy="469900"/>
          </a:xfrm>
          <a:custGeom>
            <a:avLst/>
            <a:gdLst>
              <a:gd name="T0" fmla="*/ 532 w 532"/>
              <a:gd name="T1" fmla="*/ 296 h 296"/>
              <a:gd name="T2" fmla="*/ 480 w 532"/>
              <a:gd name="T3" fmla="*/ 212 h 296"/>
              <a:gd name="T4" fmla="*/ 452 w 532"/>
              <a:gd name="T5" fmla="*/ 176 h 296"/>
              <a:gd name="T6" fmla="*/ 416 w 532"/>
              <a:gd name="T7" fmla="*/ 164 h 296"/>
              <a:gd name="T8" fmla="*/ 404 w 532"/>
              <a:gd name="T9" fmla="*/ 160 h 296"/>
              <a:gd name="T10" fmla="*/ 328 w 532"/>
              <a:gd name="T11" fmla="*/ 172 h 296"/>
              <a:gd name="T12" fmla="*/ 256 w 532"/>
              <a:gd name="T13" fmla="*/ 156 h 296"/>
              <a:gd name="T14" fmla="*/ 224 w 532"/>
              <a:gd name="T15" fmla="*/ 128 h 296"/>
              <a:gd name="T16" fmla="*/ 200 w 532"/>
              <a:gd name="T17" fmla="*/ 96 h 296"/>
              <a:gd name="T18" fmla="*/ 152 w 532"/>
              <a:gd name="T19" fmla="*/ 44 h 296"/>
              <a:gd name="T20" fmla="*/ 0 w 532"/>
              <a:gd name="T21" fmla="*/ 0 h 29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2"/>
              <a:gd name="T34" fmla="*/ 0 h 296"/>
              <a:gd name="T35" fmla="*/ 532 w 532"/>
              <a:gd name="T36" fmla="*/ 296 h 29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2" h="296">
                <a:moveTo>
                  <a:pt x="532" y="296"/>
                </a:moveTo>
                <a:cubicBezTo>
                  <a:pt x="527" y="272"/>
                  <a:pt x="505" y="220"/>
                  <a:pt x="480" y="212"/>
                </a:cubicBezTo>
                <a:cubicBezTo>
                  <a:pt x="474" y="203"/>
                  <a:pt x="461" y="182"/>
                  <a:pt x="452" y="176"/>
                </a:cubicBezTo>
                <a:cubicBezTo>
                  <a:pt x="441" y="169"/>
                  <a:pt x="428" y="168"/>
                  <a:pt x="416" y="164"/>
                </a:cubicBezTo>
                <a:cubicBezTo>
                  <a:pt x="412" y="163"/>
                  <a:pt x="404" y="160"/>
                  <a:pt x="404" y="160"/>
                </a:cubicBezTo>
                <a:cubicBezTo>
                  <a:pt x="374" y="163"/>
                  <a:pt x="355" y="163"/>
                  <a:pt x="328" y="172"/>
                </a:cubicBezTo>
                <a:cubicBezTo>
                  <a:pt x="281" y="168"/>
                  <a:pt x="288" y="167"/>
                  <a:pt x="256" y="156"/>
                </a:cubicBezTo>
                <a:cubicBezTo>
                  <a:pt x="244" y="144"/>
                  <a:pt x="240" y="133"/>
                  <a:pt x="224" y="128"/>
                </a:cubicBezTo>
                <a:cubicBezTo>
                  <a:pt x="215" y="114"/>
                  <a:pt x="214" y="106"/>
                  <a:pt x="200" y="96"/>
                </a:cubicBezTo>
                <a:cubicBezTo>
                  <a:pt x="192" y="72"/>
                  <a:pt x="172" y="57"/>
                  <a:pt x="152" y="44"/>
                </a:cubicBezTo>
                <a:cubicBezTo>
                  <a:pt x="92" y="4"/>
                  <a:pt x="79" y="0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26" name="Freeform 30"/>
          <p:cNvSpPr>
            <a:spLocks/>
          </p:cNvSpPr>
          <p:nvPr/>
        </p:nvSpPr>
        <p:spPr bwMode="auto">
          <a:xfrm>
            <a:off x="7486650" y="5175250"/>
            <a:ext cx="641350" cy="209550"/>
          </a:xfrm>
          <a:custGeom>
            <a:avLst/>
            <a:gdLst>
              <a:gd name="T0" fmla="*/ 0 w 404"/>
              <a:gd name="T1" fmla="*/ 132 h 132"/>
              <a:gd name="T2" fmla="*/ 40 w 404"/>
              <a:gd name="T3" fmla="*/ 100 h 132"/>
              <a:gd name="T4" fmla="*/ 96 w 404"/>
              <a:gd name="T5" fmla="*/ 44 h 132"/>
              <a:gd name="T6" fmla="*/ 152 w 404"/>
              <a:gd name="T7" fmla="*/ 8 h 132"/>
              <a:gd name="T8" fmla="*/ 176 w 404"/>
              <a:gd name="T9" fmla="*/ 0 h 132"/>
              <a:gd name="T10" fmla="*/ 304 w 404"/>
              <a:gd name="T11" fmla="*/ 28 h 132"/>
              <a:gd name="T12" fmla="*/ 364 w 404"/>
              <a:gd name="T13" fmla="*/ 56 h 132"/>
              <a:gd name="T14" fmla="*/ 384 w 404"/>
              <a:gd name="T15" fmla="*/ 72 h 132"/>
              <a:gd name="T16" fmla="*/ 404 w 404"/>
              <a:gd name="T17" fmla="*/ 128 h 13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4"/>
              <a:gd name="T28" fmla="*/ 0 h 132"/>
              <a:gd name="T29" fmla="*/ 404 w 404"/>
              <a:gd name="T30" fmla="*/ 132 h 13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4" h="132">
                <a:moveTo>
                  <a:pt x="0" y="132"/>
                </a:moveTo>
                <a:cubicBezTo>
                  <a:pt x="22" y="125"/>
                  <a:pt x="23" y="112"/>
                  <a:pt x="40" y="100"/>
                </a:cubicBezTo>
                <a:cubicBezTo>
                  <a:pt x="50" y="70"/>
                  <a:pt x="67" y="54"/>
                  <a:pt x="96" y="44"/>
                </a:cubicBezTo>
                <a:cubicBezTo>
                  <a:pt x="109" y="24"/>
                  <a:pt x="131" y="17"/>
                  <a:pt x="152" y="8"/>
                </a:cubicBezTo>
                <a:cubicBezTo>
                  <a:pt x="160" y="5"/>
                  <a:pt x="176" y="0"/>
                  <a:pt x="176" y="0"/>
                </a:cubicBezTo>
                <a:cubicBezTo>
                  <a:pt x="218" y="5"/>
                  <a:pt x="264" y="15"/>
                  <a:pt x="304" y="28"/>
                </a:cubicBezTo>
                <a:cubicBezTo>
                  <a:pt x="324" y="35"/>
                  <a:pt x="343" y="49"/>
                  <a:pt x="364" y="56"/>
                </a:cubicBezTo>
                <a:cubicBezTo>
                  <a:pt x="387" y="90"/>
                  <a:pt x="356" y="50"/>
                  <a:pt x="384" y="72"/>
                </a:cubicBezTo>
                <a:cubicBezTo>
                  <a:pt x="398" y="83"/>
                  <a:pt x="404" y="112"/>
                  <a:pt x="404" y="128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27" name="Freeform 31"/>
          <p:cNvSpPr>
            <a:spLocks/>
          </p:cNvSpPr>
          <p:nvPr/>
        </p:nvSpPr>
        <p:spPr bwMode="auto">
          <a:xfrm>
            <a:off x="7954963" y="5386388"/>
            <a:ext cx="179387" cy="658812"/>
          </a:xfrm>
          <a:custGeom>
            <a:avLst/>
            <a:gdLst>
              <a:gd name="T0" fmla="*/ 113 w 113"/>
              <a:gd name="T1" fmla="*/ 3 h 415"/>
              <a:gd name="T2" fmla="*/ 93 w 113"/>
              <a:gd name="T3" fmla="*/ 7 h 415"/>
              <a:gd name="T4" fmla="*/ 81 w 113"/>
              <a:gd name="T5" fmla="*/ 139 h 415"/>
              <a:gd name="T6" fmla="*/ 93 w 113"/>
              <a:gd name="T7" fmla="*/ 307 h 415"/>
              <a:gd name="T8" fmla="*/ 69 w 113"/>
              <a:gd name="T9" fmla="*/ 395 h 415"/>
              <a:gd name="T10" fmla="*/ 29 w 113"/>
              <a:gd name="T11" fmla="*/ 415 h 41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3"/>
              <a:gd name="T19" fmla="*/ 0 h 415"/>
              <a:gd name="T20" fmla="*/ 113 w 113"/>
              <a:gd name="T21" fmla="*/ 415 h 41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3" h="415">
                <a:moveTo>
                  <a:pt x="113" y="3"/>
                </a:moveTo>
                <a:cubicBezTo>
                  <a:pt x="106" y="4"/>
                  <a:pt x="95" y="0"/>
                  <a:pt x="93" y="7"/>
                </a:cubicBezTo>
                <a:cubicBezTo>
                  <a:pt x="82" y="47"/>
                  <a:pt x="92" y="97"/>
                  <a:pt x="81" y="139"/>
                </a:cubicBezTo>
                <a:cubicBezTo>
                  <a:pt x="84" y="195"/>
                  <a:pt x="89" y="251"/>
                  <a:pt x="93" y="307"/>
                </a:cubicBezTo>
                <a:cubicBezTo>
                  <a:pt x="91" y="328"/>
                  <a:pt x="90" y="378"/>
                  <a:pt x="69" y="395"/>
                </a:cubicBezTo>
                <a:cubicBezTo>
                  <a:pt x="63" y="400"/>
                  <a:pt x="0" y="415"/>
                  <a:pt x="29" y="415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29" name="AutoShape 33"/>
          <p:cNvSpPr>
            <a:spLocks noChangeArrowheads="1"/>
          </p:cNvSpPr>
          <p:nvPr/>
        </p:nvSpPr>
        <p:spPr bwMode="auto">
          <a:xfrm>
            <a:off x="7883525" y="6021388"/>
            <a:ext cx="144463" cy="71437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30" name="Text Box 34"/>
          <p:cNvSpPr txBox="1">
            <a:spLocks noChangeArrowheads="1"/>
          </p:cNvSpPr>
          <p:nvPr/>
        </p:nvSpPr>
        <p:spPr bwMode="auto">
          <a:xfrm>
            <a:off x="7396163" y="6067425"/>
            <a:ext cx="11366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Refugio Gnifetti</a:t>
            </a:r>
          </a:p>
        </p:txBody>
      </p:sp>
      <p:sp>
        <p:nvSpPr>
          <p:cNvPr id="29731" name="Freeform 35"/>
          <p:cNvSpPr>
            <a:spLocks/>
          </p:cNvSpPr>
          <p:nvPr/>
        </p:nvSpPr>
        <p:spPr bwMode="auto">
          <a:xfrm>
            <a:off x="8128000" y="5384800"/>
            <a:ext cx="266700" cy="215900"/>
          </a:xfrm>
          <a:custGeom>
            <a:avLst/>
            <a:gdLst>
              <a:gd name="T0" fmla="*/ 168 w 168"/>
              <a:gd name="T1" fmla="*/ 136 h 136"/>
              <a:gd name="T2" fmla="*/ 164 w 168"/>
              <a:gd name="T3" fmla="*/ 100 h 136"/>
              <a:gd name="T4" fmla="*/ 152 w 168"/>
              <a:gd name="T5" fmla="*/ 92 h 136"/>
              <a:gd name="T6" fmla="*/ 92 w 168"/>
              <a:gd name="T7" fmla="*/ 36 h 136"/>
              <a:gd name="T8" fmla="*/ 0 w 168"/>
              <a:gd name="T9" fmla="*/ 0 h 1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8"/>
              <a:gd name="T16" fmla="*/ 0 h 136"/>
              <a:gd name="T17" fmla="*/ 168 w 168"/>
              <a:gd name="T18" fmla="*/ 136 h 1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8" h="136">
                <a:moveTo>
                  <a:pt x="168" y="136"/>
                </a:moveTo>
                <a:cubicBezTo>
                  <a:pt x="167" y="124"/>
                  <a:pt x="168" y="111"/>
                  <a:pt x="164" y="100"/>
                </a:cubicBezTo>
                <a:cubicBezTo>
                  <a:pt x="162" y="95"/>
                  <a:pt x="155" y="96"/>
                  <a:pt x="152" y="92"/>
                </a:cubicBezTo>
                <a:cubicBezTo>
                  <a:pt x="130" y="66"/>
                  <a:pt x="127" y="48"/>
                  <a:pt x="92" y="36"/>
                </a:cubicBezTo>
                <a:cubicBezTo>
                  <a:pt x="78" y="14"/>
                  <a:pt x="26" y="0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32" name="Freeform 36"/>
          <p:cNvSpPr>
            <a:spLocks/>
          </p:cNvSpPr>
          <p:nvPr/>
        </p:nvSpPr>
        <p:spPr bwMode="auto">
          <a:xfrm>
            <a:off x="8134350" y="4629150"/>
            <a:ext cx="647700" cy="736600"/>
          </a:xfrm>
          <a:custGeom>
            <a:avLst/>
            <a:gdLst>
              <a:gd name="T0" fmla="*/ 0 w 408"/>
              <a:gd name="T1" fmla="*/ 464 h 464"/>
              <a:gd name="T2" fmla="*/ 32 w 408"/>
              <a:gd name="T3" fmla="*/ 364 h 464"/>
              <a:gd name="T4" fmla="*/ 80 w 408"/>
              <a:gd name="T5" fmla="*/ 280 h 464"/>
              <a:gd name="T6" fmla="*/ 120 w 408"/>
              <a:gd name="T7" fmla="*/ 252 h 464"/>
              <a:gd name="T8" fmla="*/ 160 w 408"/>
              <a:gd name="T9" fmla="*/ 220 h 464"/>
              <a:gd name="T10" fmla="*/ 172 w 408"/>
              <a:gd name="T11" fmla="*/ 212 h 464"/>
              <a:gd name="T12" fmla="*/ 224 w 408"/>
              <a:gd name="T13" fmla="*/ 172 h 464"/>
              <a:gd name="T14" fmla="*/ 248 w 408"/>
              <a:gd name="T15" fmla="*/ 156 h 464"/>
              <a:gd name="T16" fmla="*/ 272 w 408"/>
              <a:gd name="T17" fmla="*/ 148 h 464"/>
              <a:gd name="T18" fmla="*/ 348 w 408"/>
              <a:gd name="T19" fmla="*/ 112 h 464"/>
              <a:gd name="T20" fmla="*/ 384 w 408"/>
              <a:gd name="T21" fmla="*/ 92 h 464"/>
              <a:gd name="T22" fmla="*/ 408 w 408"/>
              <a:gd name="T23" fmla="*/ 0 h 46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08"/>
              <a:gd name="T37" fmla="*/ 0 h 464"/>
              <a:gd name="T38" fmla="*/ 408 w 408"/>
              <a:gd name="T39" fmla="*/ 464 h 46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08" h="464">
                <a:moveTo>
                  <a:pt x="0" y="464"/>
                </a:moveTo>
                <a:cubicBezTo>
                  <a:pt x="4" y="435"/>
                  <a:pt x="5" y="382"/>
                  <a:pt x="32" y="364"/>
                </a:cubicBezTo>
                <a:cubicBezTo>
                  <a:pt x="42" y="334"/>
                  <a:pt x="58" y="302"/>
                  <a:pt x="80" y="280"/>
                </a:cubicBezTo>
                <a:cubicBezTo>
                  <a:pt x="86" y="262"/>
                  <a:pt x="105" y="262"/>
                  <a:pt x="120" y="252"/>
                </a:cubicBezTo>
                <a:cubicBezTo>
                  <a:pt x="126" y="235"/>
                  <a:pt x="144" y="231"/>
                  <a:pt x="160" y="220"/>
                </a:cubicBezTo>
                <a:cubicBezTo>
                  <a:pt x="164" y="217"/>
                  <a:pt x="172" y="212"/>
                  <a:pt x="172" y="212"/>
                </a:cubicBezTo>
                <a:cubicBezTo>
                  <a:pt x="186" y="192"/>
                  <a:pt x="201" y="180"/>
                  <a:pt x="224" y="172"/>
                </a:cubicBezTo>
                <a:cubicBezTo>
                  <a:pt x="233" y="169"/>
                  <a:pt x="240" y="161"/>
                  <a:pt x="248" y="156"/>
                </a:cubicBezTo>
                <a:cubicBezTo>
                  <a:pt x="255" y="151"/>
                  <a:pt x="272" y="148"/>
                  <a:pt x="272" y="148"/>
                </a:cubicBezTo>
                <a:cubicBezTo>
                  <a:pt x="284" y="130"/>
                  <a:pt x="325" y="118"/>
                  <a:pt x="348" y="112"/>
                </a:cubicBezTo>
                <a:cubicBezTo>
                  <a:pt x="361" y="108"/>
                  <a:pt x="384" y="92"/>
                  <a:pt x="384" y="92"/>
                </a:cubicBezTo>
                <a:cubicBezTo>
                  <a:pt x="407" y="57"/>
                  <a:pt x="408" y="44"/>
                  <a:pt x="408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33" name="Freeform 37"/>
          <p:cNvSpPr>
            <a:spLocks/>
          </p:cNvSpPr>
          <p:nvPr/>
        </p:nvSpPr>
        <p:spPr bwMode="auto">
          <a:xfrm>
            <a:off x="8763000" y="4400550"/>
            <a:ext cx="311150" cy="158750"/>
          </a:xfrm>
          <a:custGeom>
            <a:avLst/>
            <a:gdLst>
              <a:gd name="T0" fmla="*/ 196 w 196"/>
              <a:gd name="T1" fmla="*/ 100 h 100"/>
              <a:gd name="T2" fmla="*/ 152 w 196"/>
              <a:gd name="T3" fmla="*/ 28 h 100"/>
              <a:gd name="T4" fmla="*/ 128 w 196"/>
              <a:gd name="T5" fmla="*/ 16 h 100"/>
              <a:gd name="T6" fmla="*/ 104 w 196"/>
              <a:gd name="T7" fmla="*/ 0 h 100"/>
              <a:gd name="T8" fmla="*/ 20 w 196"/>
              <a:gd name="T9" fmla="*/ 28 h 100"/>
              <a:gd name="T10" fmla="*/ 0 w 196"/>
              <a:gd name="T11" fmla="*/ 60 h 1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6"/>
              <a:gd name="T19" fmla="*/ 0 h 100"/>
              <a:gd name="T20" fmla="*/ 196 w 196"/>
              <a:gd name="T21" fmla="*/ 100 h 1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6" h="100">
                <a:moveTo>
                  <a:pt x="196" y="100"/>
                </a:moveTo>
                <a:cubicBezTo>
                  <a:pt x="179" y="75"/>
                  <a:pt x="174" y="50"/>
                  <a:pt x="152" y="28"/>
                </a:cubicBezTo>
                <a:cubicBezTo>
                  <a:pt x="139" y="15"/>
                  <a:pt x="143" y="24"/>
                  <a:pt x="128" y="16"/>
                </a:cubicBezTo>
                <a:cubicBezTo>
                  <a:pt x="120" y="11"/>
                  <a:pt x="104" y="0"/>
                  <a:pt x="104" y="0"/>
                </a:cubicBezTo>
                <a:cubicBezTo>
                  <a:pt x="70" y="4"/>
                  <a:pt x="48" y="10"/>
                  <a:pt x="20" y="28"/>
                </a:cubicBezTo>
                <a:cubicBezTo>
                  <a:pt x="2" y="54"/>
                  <a:pt x="8" y="43"/>
                  <a:pt x="0" y="6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34" name="AutoShape 38"/>
          <p:cNvSpPr>
            <a:spLocks noChangeArrowheads="1"/>
          </p:cNvSpPr>
          <p:nvPr/>
        </p:nvSpPr>
        <p:spPr bwMode="auto">
          <a:xfrm>
            <a:off x="8964613" y="4508500"/>
            <a:ext cx="144462" cy="71438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35" name="Text Box 39"/>
          <p:cNvSpPr txBox="1">
            <a:spLocks noChangeArrowheads="1"/>
          </p:cNvSpPr>
          <p:nvPr/>
        </p:nvSpPr>
        <p:spPr bwMode="auto">
          <a:xfrm>
            <a:off x="7885113" y="4408488"/>
            <a:ext cx="12620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pt-BR" sz="1000" b="1" i="0">
                <a:solidFill>
                  <a:schemeClr val="tx1"/>
                </a:solidFill>
                <a:latin typeface="Arial" charset="0"/>
              </a:rPr>
              <a:t>Refugio Margarita</a:t>
            </a:r>
            <a:endParaRPr lang="es-ES" sz="1000" b="1" i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9736" name="Freeform 40"/>
          <p:cNvSpPr>
            <a:spLocks/>
          </p:cNvSpPr>
          <p:nvPr/>
        </p:nvSpPr>
        <p:spPr bwMode="auto">
          <a:xfrm>
            <a:off x="8388350" y="4610100"/>
            <a:ext cx="393700" cy="82550"/>
          </a:xfrm>
          <a:custGeom>
            <a:avLst/>
            <a:gdLst>
              <a:gd name="T0" fmla="*/ 248 w 248"/>
              <a:gd name="T1" fmla="*/ 8 h 52"/>
              <a:gd name="T2" fmla="*/ 152 w 248"/>
              <a:gd name="T3" fmla="*/ 52 h 52"/>
              <a:gd name="T4" fmla="*/ 68 w 248"/>
              <a:gd name="T5" fmla="*/ 36 h 52"/>
              <a:gd name="T6" fmla="*/ 44 w 248"/>
              <a:gd name="T7" fmla="*/ 28 h 52"/>
              <a:gd name="T8" fmla="*/ 32 w 248"/>
              <a:gd name="T9" fmla="*/ 24 h 52"/>
              <a:gd name="T10" fmla="*/ 0 w 248"/>
              <a:gd name="T11" fmla="*/ 0 h 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48"/>
              <a:gd name="T19" fmla="*/ 0 h 52"/>
              <a:gd name="T20" fmla="*/ 248 w 248"/>
              <a:gd name="T21" fmla="*/ 52 h 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48" h="52">
                <a:moveTo>
                  <a:pt x="248" y="8"/>
                </a:moveTo>
                <a:cubicBezTo>
                  <a:pt x="215" y="19"/>
                  <a:pt x="185" y="41"/>
                  <a:pt x="152" y="52"/>
                </a:cubicBezTo>
                <a:cubicBezTo>
                  <a:pt x="118" y="49"/>
                  <a:pt x="99" y="46"/>
                  <a:pt x="68" y="36"/>
                </a:cubicBezTo>
                <a:cubicBezTo>
                  <a:pt x="60" y="33"/>
                  <a:pt x="52" y="31"/>
                  <a:pt x="44" y="28"/>
                </a:cubicBezTo>
                <a:cubicBezTo>
                  <a:pt x="40" y="27"/>
                  <a:pt x="32" y="24"/>
                  <a:pt x="32" y="24"/>
                </a:cubicBezTo>
                <a:cubicBezTo>
                  <a:pt x="22" y="14"/>
                  <a:pt x="10" y="10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37" name="Freeform 41"/>
          <p:cNvSpPr>
            <a:spLocks/>
          </p:cNvSpPr>
          <p:nvPr/>
        </p:nvSpPr>
        <p:spPr bwMode="auto">
          <a:xfrm>
            <a:off x="6496050" y="2800350"/>
            <a:ext cx="1841500" cy="1670050"/>
          </a:xfrm>
          <a:custGeom>
            <a:avLst/>
            <a:gdLst>
              <a:gd name="T0" fmla="*/ 1160 w 1160"/>
              <a:gd name="T1" fmla="*/ 1052 h 1052"/>
              <a:gd name="T2" fmla="*/ 1136 w 1160"/>
              <a:gd name="T3" fmla="*/ 1004 h 1052"/>
              <a:gd name="T4" fmla="*/ 1112 w 1160"/>
              <a:gd name="T5" fmla="*/ 988 h 1052"/>
              <a:gd name="T6" fmla="*/ 1108 w 1160"/>
              <a:gd name="T7" fmla="*/ 976 h 1052"/>
              <a:gd name="T8" fmla="*/ 1096 w 1160"/>
              <a:gd name="T9" fmla="*/ 972 h 1052"/>
              <a:gd name="T10" fmla="*/ 1024 w 1160"/>
              <a:gd name="T11" fmla="*/ 932 h 1052"/>
              <a:gd name="T12" fmla="*/ 960 w 1160"/>
              <a:gd name="T13" fmla="*/ 900 h 1052"/>
              <a:gd name="T14" fmla="*/ 852 w 1160"/>
              <a:gd name="T15" fmla="*/ 840 h 1052"/>
              <a:gd name="T16" fmla="*/ 796 w 1160"/>
              <a:gd name="T17" fmla="*/ 820 h 1052"/>
              <a:gd name="T18" fmla="*/ 772 w 1160"/>
              <a:gd name="T19" fmla="*/ 812 h 1052"/>
              <a:gd name="T20" fmla="*/ 760 w 1160"/>
              <a:gd name="T21" fmla="*/ 808 h 1052"/>
              <a:gd name="T22" fmla="*/ 752 w 1160"/>
              <a:gd name="T23" fmla="*/ 796 h 1052"/>
              <a:gd name="T24" fmla="*/ 740 w 1160"/>
              <a:gd name="T25" fmla="*/ 788 h 1052"/>
              <a:gd name="T26" fmla="*/ 704 w 1160"/>
              <a:gd name="T27" fmla="*/ 744 h 1052"/>
              <a:gd name="T28" fmla="*/ 676 w 1160"/>
              <a:gd name="T29" fmla="*/ 716 h 1052"/>
              <a:gd name="T30" fmla="*/ 600 w 1160"/>
              <a:gd name="T31" fmla="*/ 652 h 1052"/>
              <a:gd name="T32" fmla="*/ 552 w 1160"/>
              <a:gd name="T33" fmla="*/ 624 h 1052"/>
              <a:gd name="T34" fmla="*/ 524 w 1160"/>
              <a:gd name="T35" fmla="*/ 596 h 1052"/>
              <a:gd name="T36" fmla="*/ 484 w 1160"/>
              <a:gd name="T37" fmla="*/ 512 h 1052"/>
              <a:gd name="T38" fmla="*/ 452 w 1160"/>
              <a:gd name="T39" fmla="*/ 456 h 1052"/>
              <a:gd name="T40" fmla="*/ 360 w 1160"/>
              <a:gd name="T41" fmla="*/ 348 h 1052"/>
              <a:gd name="T42" fmla="*/ 332 w 1160"/>
              <a:gd name="T43" fmla="*/ 320 h 1052"/>
              <a:gd name="T44" fmla="*/ 300 w 1160"/>
              <a:gd name="T45" fmla="*/ 292 h 1052"/>
              <a:gd name="T46" fmla="*/ 248 w 1160"/>
              <a:gd name="T47" fmla="*/ 212 h 1052"/>
              <a:gd name="T48" fmla="*/ 228 w 1160"/>
              <a:gd name="T49" fmla="*/ 196 h 1052"/>
              <a:gd name="T50" fmla="*/ 220 w 1160"/>
              <a:gd name="T51" fmla="*/ 184 h 1052"/>
              <a:gd name="T52" fmla="*/ 136 w 1160"/>
              <a:gd name="T53" fmla="*/ 128 h 1052"/>
              <a:gd name="T54" fmla="*/ 104 w 1160"/>
              <a:gd name="T55" fmla="*/ 100 h 1052"/>
              <a:gd name="T56" fmla="*/ 72 w 1160"/>
              <a:gd name="T57" fmla="*/ 76 h 1052"/>
              <a:gd name="T58" fmla="*/ 68 w 1160"/>
              <a:gd name="T59" fmla="*/ 64 h 1052"/>
              <a:gd name="T60" fmla="*/ 56 w 1160"/>
              <a:gd name="T61" fmla="*/ 60 h 1052"/>
              <a:gd name="T62" fmla="*/ 20 w 1160"/>
              <a:gd name="T63" fmla="*/ 32 h 1052"/>
              <a:gd name="T64" fmla="*/ 4 w 1160"/>
              <a:gd name="T65" fmla="*/ 12 h 1052"/>
              <a:gd name="T66" fmla="*/ 0 w 1160"/>
              <a:gd name="T67" fmla="*/ 0 h 10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160"/>
              <a:gd name="T103" fmla="*/ 0 h 1052"/>
              <a:gd name="T104" fmla="*/ 1160 w 1160"/>
              <a:gd name="T105" fmla="*/ 1052 h 105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160" h="1052">
                <a:moveTo>
                  <a:pt x="1160" y="1052"/>
                </a:moveTo>
                <a:cubicBezTo>
                  <a:pt x="1155" y="1038"/>
                  <a:pt x="1149" y="1013"/>
                  <a:pt x="1136" y="1004"/>
                </a:cubicBezTo>
                <a:cubicBezTo>
                  <a:pt x="1128" y="999"/>
                  <a:pt x="1112" y="988"/>
                  <a:pt x="1112" y="988"/>
                </a:cubicBezTo>
                <a:cubicBezTo>
                  <a:pt x="1111" y="984"/>
                  <a:pt x="1111" y="979"/>
                  <a:pt x="1108" y="976"/>
                </a:cubicBezTo>
                <a:cubicBezTo>
                  <a:pt x="1105" y="973"/>
                  <a:pt x="1100" y="974"/>
                  <a:pt x="1096" y="972"/>
                </a:cubicBezTo>
                <a:cubicBezTo>
                  <a:pt x="1071" y="958"/>
                  <a:pt x="1051" y="941"/>
                  <a:pt x="1024" y="932"/>
                </a:cubicBezTo>
                <a:cubicBezTo>
                  <a:pt x="1006" y="914"/>
                  <a:pt x="982" y="912"/>
                  <a:pt x="960" y="900"/>
                </a:cubicBezTo>
                <a:cubicBezTo>
                  <a:pt x="924" y="880"/>
                  <a:pt x="889" y="858"/>
                  <a:pt x="852" y="840"/>
                </a:cubicBezTo>
                <a:cubicBezTo>
                  <a:pt x="833" y="831"/>
                  <a:pt x="816" y="826"/>
                  <a:pt x="796" y="820"/>
                </a:cubicBezTo>
                <a:cubicBezTo>
                  <a:pt x="788" y="818"/>
                  <a:pt x="780" y="815"/>
                  <a:pt x="772" y="812"/>
                </a:cubicBezTo>
                <a:cubicBezTo>
                  <a:pt x="768" y="811"/>
                  <a:pt x="760" y="808"/>
                  <a:pt x="760" y="808"/>
                </a:cubicBezTo>
                <a:cubicBezTo>
                  <a:pt x="757" y="804"/>
                  <a:pt x="755" y="799"/>
                  <a:pt x="752" y="796"/>
                </a:cubicBezTo>
                <a:cubicBezTo>
                  <a:pt x="749" y="793"/>
                  <a:pt x="743" y="792"/>
                  <a:pt x="740" y="788"/>
                </a:cubicBezTo>
                <a:cubicBezTo>
                  <a:pt x="724" y="770"/>
                  <a:pt x="723" y="756"/>
                  <a:pt x="704" y="744"/>
                </a:cubicBezTo>
                <a:cubicBezTo>
                  <a:pt x="686" y="716"/>
                  <a:pt x="697" y="723"/>
                  <a:pt x="676" y="716"/>
                </a:cubicBezTo>
                <a:cubicBezTo>
                  <a:pt x="660" y="691"/>
                  <a:pt x="629" y="662"/>
                  <a:pt x="600" y="652"/>
                </a:cubicBezTo>
                <a:cubicBezTo>
                  <a:pt x="589" y="636"/>
                  <a:pt x="571" y="629"/>
                  <a:pt x="552" y="624"/>
                </a:cubicBezTo>
                <a:cubicBezTo>
                  <a:pt x="538" y="614"/>
                  <a:pt x="538" y="606"/>
                  <a:pt x="524" y="596"/>
                </a:cubicBezTo>
                <a:cubicBezTo>
                  <a:pt x="514" y="567"/>
                  <a:pt x="496" y="540"/>
                  <a:pt x="484" y="512"/>
                </a:cubicBezTo>
                <a:cubicBezTo>
                  <a:pt x="473" y="487"/>
                  <a:pt x="476" y="472"/>
                  <a:pt x="452" y="456"/>
                </a:cubicBezTo>
                <a:cubicBezTo>
                  <a:pt x="439" y="416"/>
                  <a:pt x="402" y="362"/>
                  <a:pt x="360" y="348"/>
                </a:cubicBezTo>
                <a:cubicBezTo>
                  <a:pt x="356" y="335"/>
                  <a:pt x="332" y="320"/>
                  <a:pt x="332" y="320"/>
                </a:cubicBezTo>
                <a:cubicBezTo>
                  <a:pt x="324" y="308"/>
                  <a:pt x="300" y="292"/>
                  <a:pt x="300" y="292"/>
                </a:cubicBezTo>
                <a:cubicBezTo>
                  <a:pt x="292" y="267"/>
                  <a:pt x="270" y="227"/>
                  <a:pt x="248" y="212"/>
                </a:cubicBezTo>
                <a:cubicBezTo>
                  <a:pt x="225" y="178"/>
                  <a:pt x="256" y="218"/>
                  <a:pt x="228" y="196"/>
                </a:cubicBezTo>
                <a:cubicBezTo>
                  <a:pt x="224" y="193"/>
                  <a:pt x="223" y="187"/>
                  <a:pt x="220" y="184"/>
                </a:cubicBezTo>
                <a:cubicBezTo>
                  <a:pt x="198" y="162"/>
                  <a:pt x="166" y="138"/>
                  <a:pt x="136" y="128"/>
                </a:cubicBezTo>
                <a:cubicBezTo>
                  <a:pt x="128" y="116"/>
                  <a:pt x="104" y="100"/>
                  <a:pt x="104" y="100"/>
                </a:cubicBezTo>
                <a:cubicBezTo>
                  <a:pt x="94" y="86"/>
                  <a:pt x="86" y="85"/>
                  <a:pt x="72" y="76"/>
                </a:cubicBezTo>
                <a:cubicBezTo>
                  <a:pt x="71" y="72"/>
                  <a:pt x="71" y="67"/>
                  <a:pt x="68" y="64"/>
                </a:cubicBezTo>
                <a:cubicBezTo>
                  <a:pt x="65" y="61"/>
                  <a:pt x="60" y="62"/>
                  <a:pt x="56" y="60"/>
                </a:cubicBezTo>
                <a:cubicBezTo>
                  <a:pt x="42" y="53"/>
                  <a:pt x="33" y="41"/>
                  <a:pt x="20" y="32"/>
                </a:cubicBezTo>
                <a:cubicBezTo>
                  <a:pt x="10" y="2"/>
                  <a:pt x="25" y="38"/>
                  <a:pt x="4" y="12"/>
                </a:cubicBezTo>
                <a:cubicBezTo>
                  <a:pt x="1" y="9"/>
                  <a:pt x="0" y="0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38" name="AutoShape 42"/>
          <p:cNvSpPr>
            <a:spLocks noChangeArrowheads="1"/>
          </p:cNvSpPr>
          <p:nvPr/>
        </p:nvSpPr>
        <p:spPr bwMode="auto">
          <a:xfrm>
            <a:off x="6372225" y="2709863"/>
            <a:ext cx="144463" cy="71437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40" name="Text Box 44"/>
          <p:cNvSpPr txBox="1">
            <a:spLocks noChangeArrowheads="1"/>
          </p:cNvSpPr>
          <p:nvPr/>
        </p:nvSpPr>
        <p:spPr bwMode="auto">
          <a:xfrm>
            <a:off x="6496050" y="2611438"/>
            <a:ext cx="1411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pt-BR" sz="1000" b="1" i="0">
                <a:solidFill>
                  <a:schemeClr val="tx1"/>
                </a:solidFill>
                <a:latin typeface="Arial" charset="0"/>
              </a:rPr>
              <a:t>Refugio Monte Rosa</a:t>
            </a:r>
            <a:endParaRPr lang="es-ES" sz="1000" b="1" i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9741" name="Freeform 45"/>
          <p:cNvSpPr>
            <a:spLocks/>
          </p:cNvSpPr>
          <p:nvPr/>
        </p:nvSpPr>
        <p:spPr bwMode="auto">
          <a:xfrm>
            <a:off x="5810250" y="1593850"/>
            <a:ext cx="577850" cy="1060450"/>
          </a:xfrm>
          <a:custGeom>
            <a:avLst/>
            <a:gdLst>
              <a:gd name="T0" fmla="*/ 364 w 364"/>
              <a:gd name="T1" fmla="*/ 668 h 668"/>
              <a:gd name="T2" fmla="*/ 356 w 364"/>
              <a:gd name="T3" fmla="*/ 656 h 668"/>
              <a:gd name="T4" fmla="*/ 344 w 364"/>
              <a:gd name="T5" fmla="*/ 648 h 668"/>
              <a:gd name="T6" fmla="*/ 308 w 364"/>
              <a:gd name="T7" fmla="*/ 564 h 668"/>
              <a:gd name="T8" fmla="*/ 264 w 364"/>
              <a:gd name="T9" fmla="*/ 492 h 668"/>
              <a:gd name="T10" fmla="*/ 216 w 364"/>
              <a:gd name="T11" fmla="*/ 428 h 668"/>
              <a:gd name="T12" fmla="*/ 192 w 364"/>
              <a:gd name="T13" fmla="*/ 396 h 668"/>
              <a:gd name="T14" fmla="*/ 168 w 364"/>
              <a:gd name="T15" fmla="*/ 364 h 668"/>
              <a:gd name="T16" fmla="*/ 124 w 364"/>
              <a:gd name="T17" fmla="*/ 296 h 668"/>
              <a:gd name="T18" fmla="*/ 44 w 364"/>
              <a:gd name="T19" fmla="*/ 112 h 668"/>
              <a:gd name="T20" fmla="*/ 12 w 364"/>
              <a:gd name="T21" fmla="*/ 16 h 668"/>
              <a:gd name="T22" fmla="*/ 0 w 364"/>
              <a:gd name="T23" fmla="*/ 0 h 66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64"/>
              <a:gd name="T37" fmla="*/ 0 h 668"/>
              <a:gd name="T38" fmla="*/ 364 w 364"/>
              <a:gd name="T39" fmla="*/ 668 h 66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64" h="668">
                <a:moveTo>
                  <a:pt x="364" y="668"/>
                </a:moveTo>
                <a:cubicBezTo>
                  <a:pt x="361" y="664"/>
                  <a:pt x="359" y="659"/>
                  <a:pt x="356" y="656"/>
                </a:cubicBezTo>
                <a:cubicBezTo>
                  <a:pt x="353" y="653"/>
                  <a:pt x="347" y="652"/>
                  <a:pt x="344" y="648"/>
                </a:cubicBezTo>
                <a:cubicBezTo>
                  <a:pt x="324" y="624"/>
                  <a:pt x="325" y="589"/>
                  <a:pt x="308" y="564"/>
                </a:cubicBezTo>
                <a:cubicBezTo>
                  <a:pt x="293" y="541"/>
                  <a:pt x="280" y="516"/>
                  <a:pt x="264" y="492"/>
                </a:cubicBezTo>
                <a:cubicBezTo>
                  <a:pt x="251" y="472"/>
                  <a:pt x="238" y="435"/>
                  <a:pt x="216" y="428"/>
                </a:cubicBezTo>
                <a:cubicBezTo>
                  <a:pt x="211" y="412"/>
                  <a:pt x="206" y="405"/>
                  <a:pt x="192" y="396"/>
                </a:cubicBezTo>
                <a:cubicBezTo>
                  <a:pt x="187" y="380"/>
                  <a:pt x="182" y="373"/>
                  <a:pt x="168" y="364"/>
                </a:cubicBezTo>
                <a:cubicBezTo>
                  <a:pt x="160" y="339"/>
                  <a:pt x="147" y="311"/>
                  <a:pt x="124" y="296"/>
                </a:cubicBezTo>
                <a:cubicBezTo>
                  <a:pt x="86" y="238"/>
                  <a:pt x="66" y="177"/>
                  <a:pt x="44" y="112"/>
                </a:cubicBezTo>
                <a:cubicBezTo>
                  <a:pt x="39" y="77"/>
                  <a:pt x="47" y="33"/>
                  <a:pt x="12" y="16"/>
                </a:cubicBezTo>
                <a:cubicBezTo>
                  <a:pt x="3" y="2"/>
                  <a:pt x="7" y="7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43" name="Freeform 47"/>
          <p:cNvSpPr>
            <a:spLocks/>
          </p:cNvSpPr>
          <p:nvPr/>
        </p:nvSpPr>
        <p:spPr bwMode="auto">
          <a:xfrm>
            <a:off x="4597400" y="1219200"/>
            <a:ext cx="1206500" cy="368300"/>
          </a:xfrm>
          <a:custGeom>
            <a:avLst/>
            <a:gdLst>
              <a:gd name="T0" fmla="*/ 760 w 760"/>
              <a:gd name="T1" fmla="*/ 232 h 232"/>
              <a:gd name="T2" fmla="*/ 648 w 760"/>
              <a:gd name="T3" fmla="*/ 188 h 232"/>
              <a:gd name="T4" fmla="*/ 536 w 760"/>
              <a:gd name="T5" fmla="*/ 184 h 232"/>
              <a:gd name="T6" fmla="*/ 416 w 760"/>
              <a:gd name="T7" fmla="*/ 180 h 232"/>
              <a:gd name="T8" fmla="*/ 312 w 760"/>
              <a:gd name="T9" fmla="*/ 156 h 232"/>
              <a:gd name="T10" fmla="*/ 180 w 760"/>
              <a:gd name="T11" fmla="*/ 132 h 232"/>
              <a:gd name="T12" fmla="*/ 24 w 760"/>
              <a:gd name="T13" fmla="*/ 88 h 232"/>
              <a:gd name="T14" fmla="*/ 8 w 760"/>
              <a:gd name="T15" fmla="*/ 36 h 232"/>
              <a:gd name="T16" fmla="*/ 0 w 760"/>
              <a:gd name="T17" fmla="*/ 0 h 23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60"/>
              <a:gd name="T28" fmla="*/ 0 h 232"/>
              <a:gd name="T29" fmla="*/ 760 w 760"/>
              <a:gd name="T30" fmla="*/ 232 h 23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60" h="232">
                <a:moveTo>
                  <a:pt x="760" y="232"/>
                </a:moveTo>
                <a:cubicBezTo>
                  <a:pt x="722" y="226"/>
                  <a:pt x="683" y="190"/>
                  <a:pt x="648" y="188"/>
                </a:cubicBezTo>
                <a:cubicBezTo>
                  <a:pt x="611" y="186"/>
                  <a:pt x="573" y="185"/>
                  <a:pt x="536" y="184"/>
                </a:cubicBezTo>
                <a:cubicBezTo>
                  <a:pt x="497" y="171"/>
                  <a:pt x="456" y="178"/>
                  <a:pt x="416" y="180"/>
                </a:cubicBezTo>
                <a:cubicBezTo>
                  <a:pt x="380" y="174"/>
                  <a:pt x="348" y="161"/>
                  <a:pt x="312" y="156"/>
                </a:cubicBezTo>
                <a:cubicBezTo>
                  <a:pt x="267" y="141"/>
                  <a:pt x="227" y="135"/>
                  <a:pt x="180" y="132"/>
                </a:cubicBezTo>
                <a:cubicBezTo>
                  <a:pt x="136" y="117"/>
                  <a:pt x="62" y="113"/>
                  <a:pt x="24" y="88"/>
                </a:cubicBezTo>
                <a:cubicBezTo>
                  <a:pt x="13" y="72"/>
                  <a:pt x="13" y="54"/>
                  <a:pt x="8" y="36"/>
                </a:cubicBezTo>
                <a:cubicBezTo>
                  <a:pt x="5" y="24"/>
                  <a:pt x="0" y="0"/>
                  <a:pt x="0" y="0"/>
                </a:cubicBez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44" name="AutoShape 48"/>
          <p:cNvSpPr>
            <a:spLocks noChangeArrowheads="1"/>
          </p:cNvSpPr>
          <p:nvPr/>
        </p:nvSpPr>
        <p:spPr bwMode="auto">
          <a:xfrm>
            <a:off x="4572000" y="1196975"/>
            <a:ext cx="71438" cy="71438"/>
          </a:xfrm>
          <a:custGeom>
            <a:avLst/>
            <a:gdLst>
              <a:gd name="T0" fmla="*/ 35719 w 21600"/>
              <a:gd name="T1" fmla="*/ 0 h 21600"/>
              <a:gd name="T2" fmla="*/ 10461 w 21600"/>
              <a:gd name="T3" fmla="*/ 10461 h 21600"/>
              <a:gd name="T4" fmla="*/ 0 w 21600"/>
              <a:gd name="T5" fmla="*/ 35719 h 21600"/>
              <a:gd name="T6" fmla="*/ 10461 w 21600"/>
              <a:gd name="T7" fmla="*/ 60977 h 21600"/>
              <a:gd name="T8" fmla="*/ 35719 w 21600"/>
              <a:gd name="T9" fmla="*/ 71438 h 21600"/>
              <a:gd name="T10" fmla="*/ 60977 w 21600"/>
              <a:gd name="T11" fmla="*/ 60977 h 21600"/>
              <a:gd name="T12" fmla="*/ 71438 w 21600"/>
              <a:gd name="T13" fmla="*/ 35719 h 21600"/>
              <a:gd name="T14" fmla="*/ 60977 w 21600"/>
              <a:gd name="T15" fmla="*/ 10461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46" name="Text Box 50"/>
          <p:cNvSpPr txBox="1">
            <a:spLocks noChangeArrowheads="1"/>
          </p:cNvSpPr>
          <p:nvPr/>
        </p:nvSpPr>
        <p:spPr bwMode="auto">
          <a:xfrm>
            <a:off x="4140200" y="1023938"/>
            <a:ext cx="9255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Rotenboden</a:t>
            </a:r>
          </a:p>
        </p:txBody>
      </p:sp>
      <p:sp>
        <p:nvSpPr>
          <p:cNvPr id="29747" name="AutoShape 51"/>
          <p:cNvSpPr>
            <a:spLocks noChangeArrowheads="1"/>
          </p:cNvSpPr>
          <p:nvPr/>
        </p:nvSpPr>
        <p:spPr bwMode="auto">
          <a:xfrm>
            <a:off x="2051050" y="836613"/>
            <a:ext cx="73025" cy="71437"/>
          </a:xfrm>
          <a:custGeom>
            <a:avLst/>
            <a:gdLst>
              <a:gd name="T0" fmla="*/ 36513 w 21600"/>
              <a:gd name="T1" fmla="*/ 0 h 21600"/>
              <a:gd name="T2" fmla="*/ 10693 w 21600"/>
              <a:gd name="T3" fmla="*/ 10461 h 21600"/>
              <a:gd name="T4" fmla="*/ 0 w 21600"/>
              <a:gd name="T5" fmla="*/ 35719 h 21600"/>
              <a:gd name="T6" fmla="*/ 10693 w 21600"/>
              <a:gd name="T7" fmla="*/ 60976 h 21600"/>
              <a:gd name="T8" fmla="*/ 36513 w 21600"/>
              <a:gd name="T9" fmla="*/ 71437 h 21600"/>
              <a:gd name="T10" fmla="*/ 62332 w 21600"/>
              <a:gd name="T11" fmla="*/ 60976 h 21600"/>
              <a:gd name="T12" fmla="*/ 73025 w 21600"/>
              <a:gd name="T13" fmla="*/ 35719 h 21600"/>
              <a:gd name="T14" fmla="*/ 62332 w 21600"/>
              <a:gd name="T15" fmla="*/ 10461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48" name="Text Box 52"/>
          <p:cNvSpPr txBox="1">
            <a:spLocks noChangeArrowheads="1"/>
          </p:cNvSpPr>
          <p:nvPr/>
        </p:nvSpPr>
        <p:spPr bwMode="auto">
          <a:xfrm>
            <a:off x="1619250" y="663575"/>
            <a:ext cx="9763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Schawarzsee</a:t>
            </a:r>
          </a:p>
        </p:txBody>
      </p:sp>
      <p:sp>
        <p:nvSpPr>
          <p:cNvPr id="29749" name="AutoShape 53"/>
          <p:cNvSpPr>
            <a:spLocks noChangeArrowheads="1"/>
          </p:cNvSpPr>
          <p:nvPr/>
        </p:nvSpPr>
        <p:spPr bwMode="auto">
          <a:xfrm>
            <a:off x="3275013" y="44450"/>
            <a:ext cx="73025" cy="73025"/>
          </a:xfrm>
          <a:custGeom>
            <a:avLst/>
            <a:gdLst>
              <a:gd name="T0" fmla="*/ 36513 w 21600"/>
              <a:gd name="T1" fmla="*/ 0 h 21600"/>
              <a:gd name="T2" fmla="*/ 10693 w 21600"/>
              <a:gd name="T3" fmla="*/ 10693 h 21600"/>
              <a:gd name="T4" fmla="*/ 0 w 21600"/>
              <a:gd name="T5" fmla="*/ 36513 h 21600"/>
              <a:gd name="T6" fmla="*/ 10693 w 21600"/>
              <a:gd name="T7" fmla="*/ 62332 h 21600"/>
              <a:gd name="T8" fmla="*/ 36513 w 21600"/>
              <a:gd name="T9" fmla="*/ 73025 h 21600"/>
              <a:gd name="T10" fmla="*/ 62332 w 21600"/>
              <a:gd name="T11" fmla="*/ 62332 h 21600"/>
              <a:gd name="T12" fmla="*/ 73025 w 21600"/>
              <a:gd name="T13" fmla="*/ 36513 h 21600"/>
              <a:gd name="T14" fmla="*/ 62332 w 21600"/>
              <a:gd name="T15" fmla="*/ 10693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50" name="Text Box 54"/>
          <p:cNvSpPr txBox="1">
            <a:spLocks noChangeArrowheads="1"/>
          </p:cNvSpPr>
          <p:nvPr/>
        </p:nvSpPr>
        <p:spPr bwMode="auto">
          <a:xfrm>
            <a:off x="3275013" y="44450"/>
            <a:ext cx="6492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 b="1" i="0">
                <a:solidFill>
                  <a:schemeClr val="tx1"/>
                </a:solidFill>
                <a:latin typeface="Arial" charset="0"/>
              </a:rPr>
              <a:t>Zermatt</a:t>
            </a:r>
          </a:p>
        </p:txBody>
      </p:sp>
      <p:sp>
        <p:nvSpPr>
          <p:cNvPr id="70702" name="Text Box 55"/>
          <p:cNvSpPr txBox="1">
            <a:spLocks noChangeArrowheads="1"/>
          </p:cNvSpPr>
          <p:nvPr/>
        </p:nvSpPr>
        <p:spPr bwMode="auto">
          <a:xfrm rot="2902228">
            <a:off x="8028782" y="5588794"/>
            <a:ext cx="12525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000">
                <a:hlinkClick r:id="rId3"/>
              </a:rPr>
              <a:t>alfonsoga66@gmail.com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10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1000"/>
                                        <p:tgtEl>
                                          <p:spTgt spid="29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9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1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2000"/>
                                        <p:tgtEl>
                                          <p:spTgt spid="29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1000"/>
                                        <p:tgtEl>
                                          <p:spTgt spid="29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5" dur="1000"/>
                                        <p:tgtEl>
                                          <p:spTgt spid="29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  <p:bldP spid="29701" grpId="0" animBg="1"/>
      <p:bldP spid="29702" grpId="0" animBg="1"/>
      <p:bldP spid="29703" grpId="0" animBg="1"/>
      <p:bldP spid="29704" grpId="0" animBg="1"/>
      <p:bldP spid="29707" grpId="0" animBg="1"/>
      <p:bldP spid="29708" grpId="0" animBg="1"/>
      <p:bldP spid="29709" grpId="0" animBg="1"/>
      <p:bldP spid="29710" grpId="0" animBg="1"/>
      <p:bldP spid="29711" grpId="0" animBg="1"/>
      <p:bldP spid="29712" grpId="0" animBg="1"/>
      <p:bldP spid="29713" grpId="0" animBg="1"/>
      <p:bldP spid="29714" grpId="0"/>
      <p:bldP spid="29715" grpId="0" animBg="1"/>
      <p:bldP spid="29716" grpId="0" animBg="1"/>
      <p:bldP spid="29717" grpId="0" animBg="1"/>
      <p:bldP spid="29718" grpId="0" animBg="1"/>
      <p:bldP spid="29720" grpId="0" animBg="1"/>
      <p:bldP spid="29721" grpId="0"/>
      <p:bldP spid="29723" grpId="0" animBg="1"/>
      <p:bldP spid="29726" grpId="0" animBg="1"/>
      <p:bldP spid="29727" grpId="0" animBg="1"/>
      <p:bldP spid="29729" grpId="0" animBg="1"/>
      <p:bldP spid="29730" grpId="0"/>
      <p:bldP spid="29731" grpId="0" animBg="1"/>
      <p:bldP spid="29732" grpId="0" animBg="1"/>
      <p:bldP spid="29733" grpId="0" animBg="1"/>
      <p:bldP spid="29734" grpId="0" animBg="1"/>
      <p:bldP spid="29735" grpId="0"/>
      <p:bldP spid="29736" grpId="0" animBg="1"/>
      <p:bldP spid="29737" grpId="0" animBg="1"/>
      <p:bldP spid="29738" grpId="0" animBg="1"/>
      <p:bldP spid="29741" grpId="0" animBg="1"/>
      <p:bldP spid="29743" grpId="0" animBg="1"/>
      <p:bldP spid="29744" grpId="0" animBg="1"/>
      <p:bldP spid="29746" grpId="0"/>
      <p:bldP spid="29747" grpId="0" animBg="1"/>
      <p:bldP spid="29748" grpId="0"/>
      <p:bldP spid="29749" grpId="0" animBg="1"/>
      <p:bldP spid="2975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683" name="Picture 4" descr="zz Alpes-Satelit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Text Box 5"/>
          <p:cNvSpPr txBox="1">
            <a:spLocks noChangeArrowheads="1"/>
          </p:cNvSpPr>
          <p:nvPr/>
        </p:nvSpPr>
        <p:spPr bwMode="auto">
          <a:xfrm>
            <a:off x="15875" y="6453188"/>
            <a:ext cx="21764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Los Alpes desde el espacio</a:t>
            </a: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195513" y="2254250"/>
            <a:ext cx="8096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Zermatt</a:t>
            </a:r>
          </a:p>
        </p:txBody>
      </p:sp>
      <p:sp>
        <p:nvSpPr>
          <p:cNvPr id="68617" name="Line 9"/>
          <p:cNvSpPr>
            <a:spLocks noChangeShapeType="1"/>
          </p:cNvSpPr>
          <p:nvPr/>
        </p:nvSpPr>
        <p:spPr bwMode="auto">
          <a:xfrm flipV="1">
            <a:off x="2555875" y="25654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1139825" y="2452688"/>
            <a:ext cx="10048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Chamonix</a:t>
            </a:r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 flipV="1">
            <a:off x="1619250" y="27813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468313" y="2133600"/>
            <a:ext cx="8207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Ginebra</a:t>
            </a:r>
          </a:p>
        </p:txBody>
      </p:sp>
      <p:sp>
        <p:nvSpPr>
          <p:cNvPr id="68621" name="Line 13"/>
          <p:cNvSpPr>
            <a:spLocks noChangeShapeType="1"/>
          </p:cNvSpPr>
          <p:nvPr/>
        </p:nvSpPr>
        <p:spPr bwMode="auto">
          <a:xfrm flipV="1">
            <a:off x="827088" y="2420938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8622" name="Text Box 14"/>
          <p:cNvSpPr txBox="1">
            <a:spLocks noChangeArrowheads="1"/>
          </p:cNvSpPr>
          <p:nvPr/>
        </p:nvSpPr>
        <p:spPr bwMode="auto">
          <a:xfrm>
            <a:off x="106363" y="3622675"/>
            <a:ext cx="873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Grenoble</a:t>
            </a:r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 flipV="1">
            <a:off x="468313" y="3933825"/>
            <a:ext cx="0" cy="1428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8624" name="Text Box 16"/>
          <p:cNvSpPr txBox="1">
            <a:spLocks noChangeArrowheads="1"/>
          </p:cNvSpPr>
          <p:nvPr/>
        </p:nvSpPr>
        <p:spPr bwMode="auto">
          <a:xfrm>
            <a:off x="3111500" y="293688"/>
            <a:ext cx="7000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Zurich</a:t>
            </a:r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3419475" y="620713"/>
            <a:ext cx="0" cy="1444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8627" name="Text Box 19"/>
          <p:cNvSpPr txBox="1">
            <a:spLocks noChangeArrowheads="1"/>
          </p:cNvSpPr>
          <p:nvPr/>
        </p:nvSpPr>
        <p:spPr bwMode="auto">
          <a:xfrm>
            <a:off x="3744913" y="3190875"/>
            <a:ext cx="666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es-ES" sz="1800"/>
              <a:t>Milan</a:t>
            </a:r>
          </a:p>
        </p:txBody>
      </p:sp>
      <p:sp>
        <p:nvSpPr>
          <p:cNvPr id="68628" name="Line 20"/>
          <p:cNvSpPr>
            <a:spLocks noChangeShapeType="1"/>
          </p:cNvSpPr>
          <p:nvPr/>
        </p:nvSpPr>
        <p:spPr bwMode="auto">
          <a:xfrm flipV="1">
            <a:off x="4067175" y="3500438"/>
            <a:ext cx="0" cy="1444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/>
      <p:bldP spid="68617" grpId="0" animBg="1"/>
      <p:bldP spid="68619" grpId="0" animBg="1"/>
      <p:bldP spid="68620" grpId="0"/>
      <p:bldP spid="68621" grpId="0" animBg="1"/>
      <p:bldP spid="68622" grpId="0"/>
      <p:bldP spid="68623" grpId="0" animBg="1"/>
      <p:bldP spid="68624" grpId="0"/>
      <p:bldP spid="68626" grpId="0" animBg="1"/>
      <p:bldP spid="68627" grpId="0"/>
      <p:bldP spid="6862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2708" name="Picture 4" descr="contracaratu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2103438" y="6435725"/>
            <a:ext cx="184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i="1">
                <a:solidFill>
                  <a:schemeClr val="bg1"/>
                </a:solidFill>
                <a:latin typeface="Garamond" pitchFamily="18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i="0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i="0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i="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¿Te ha gustado?</a:t>
            </a:r>
            <a:r>
              <a:rPr lang="es-ES" sz="4800" i="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 </a:t>
            </a:r>
            <a:br>
              <a:rPr lang="es-ES" sz="4800" i="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</a:br>
            <a:r>
              <a:rPr lang="es-ES" sz="4400" i="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Puedes ver más entrando </a:t>
            </a:r>
            <a:br>
              <a:rPr lang="es-ES" sz="4400" i="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</a:br>
            <a:r>
              <a:rPr lang="es-ES" sz="4400" b="1" i="0">
                <a:solidFill>
                  <a:srgbClr val="40F903"/>
                </a:solidFill>
                <a:latin typeface="Kristen ITC" pitchFamily="66" charset="0"/>
                <a:ea typeface="+mn-ea"/>
                <a:cs typeface="Arial" charset="0"/>
                <a:hlinkClick r:id="rId2"/>
              </a:rPr>
              <a:t>Aquí</a:t>
            </a:r>
            <a:endParaRPr lang="es-ES" sz="4400" b="1" i="0">
              <a:solidFill>
                <a:srgbClr val="40F903"/>
              </a:solidFill>
              <a:latin typeface="Kristen ITC" pitchFamily="66" charset="0"/>
              <a:ea typeface="+mn-ea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i="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 i="0">
                <a:solidFill>
                  <a:srgbClr val="0066FF"/>
                </a:solidFill>
                <a:latin typeface="Arial" charset="0"/>
                <a:ea typeface="+mn-ea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i="0">
              <a:solidFill>
                <a:srgbClr val="0066FF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e Rosa - La Alta Ruta W6 - Alfonsoga 66 .. 12 12 201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6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6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Monte Rosa - La Alta Ruta W6 - Alfonsoga 66 .. 12 12 2018</Template>
  <TotalTime>2</TotalTime>
  <Words>489</Words>
  <Application>Microsoft Office PowerPoint</Application>
  <PresentationFormat>Presentación en pantalla (4:3)</PresentationFormat>
  <Paragraphs>174</Paragraphs>
  <Slides>71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7" baseType="lpstr">
      <vt:lpstr>Garamond</vt:lpstr>
      <vt:lpstr>Arial Unicode MS</vt:lpstr>
      <vt:lpstr>Arial</vt:lpstr>
      <vt:lpstr>Calibri</vt:lpstr>
      <vt:lpstr>Monte Rosa - La Alta Ruta W6 - Alfonsoga 66 .. 12 12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2019-03-02T20:34:21Z</dcterms:created>
  <dcterms:modified xsi:type="dcterms:W3CDTF">2019-03-02T20:36:45Z</dcterms:modified>
</cp:coreProperties>
</file>