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9"/>
  </p:notesMasterIdLst>
  <p:sldIdLst>
    <p:sldId id="408" r:id="rId3"/>
    <p:sldId id="409" r:id="rId4"/>
    <p:sldId id="508" r:id="rId5"/>
    <p:sldId id="509" r:id="rId6"/>
    <p:sldId id="510" r:id="rId7"/>
    <p:sldId id="511" r:id="rId8"/>
    <p:sldId id="519" r:id="rId9"/>
    <p:sldId id="536" r:id="rId10"/>
    <p:sldId id="535" r:id="rId11"/>
    <p:sldId id="534" r:id="rId12"/>
    <p:sldId id="538" r:id="rId13"/>
    <p:sldId id="539" r:id="rId14"/>
    <p:sldId id="540" r:id="rId15"/>
    <p:sldId id="533" r:id="rId16"/>
    <p:sldId id="527" r:id="rId17"/>
    <p:sldId id="529" r:id="rId18"/>
    <p:sldId id="515" r:id="rId19"/>
    <p:sldId id="410" r:id="rId20"/>
    <p:sldId id="368" r:id="rId21"/>
    <p:sldId id="437" r:id="rId22"/>
    <p:sldId id="440" r:id="rId23"/>
    <p:sldId id="380" r:id="rId24"/>
    <p:sldId id="444" r:id="rId25"/>
    <p:sldId id="448" r:id="rId26"/>
    <p:sldId id="452" r:id="rId27"/>
    <p:sldId id="454" r:id="rId28"/>
    <p:sldId id="453" r:id="rId29"/>
    <p:sldId id="378" r:id="rId30"/>
    <p:sldId id="390" r:id="rId31"/>
    <p:sldId id="398" r:id="rId32"/>
    <p:sldId id="416" r:id="rId33"/>
    <p:sldId id="417" r:id="rId34"/>
    <p:sldId id="418" r:id="rId35"/>
    <p:sldId id="420" r:id="rId36"/>
    <p:sldId id="421" r:id="rId37"/>
    <p:sldId id="419" r:id="rId38"/>
    <p:sldId id="423" r:id="rId39"/>
    <p:sldId id="424" r:id="rId40"/>
    <p:sldId id="432" r:id="rId41"/>
    <p:sldId id="486" r:id="rId42"/>
    <p:sldId id="492" r:id="rId43"/>
    <p:sldId id="487" r:id="rId44"/>
    <p:sldId id="488" r:id="rId45"/>
    <p:sldId id="489" r:id="rId46"/>
    <p:sldId id="490" r:id="rId47"/>
    <p:sldId id="300" r:id="rId48"/>
    <p:sldId id="301" r:id="rId49"/>
    <p:sldId id="507" r:id="rId50"/>
    <p:sldId id="502" r:id="rId51"/>
    <p:sldId id="304" r:id="rId52"/>
    <p:sldId id="505" r:id="rId53"/>
    <p:sldId id="498" r:id="rId54"/>
    <p:sldId id="497" r:id="rId55"/>
    <p:sldId id="496" r:id="rId56"/>
    <p:sldId id="493" r:id="rId57"/>
    <p:sldId id="312" r:id="rId58"/>
    <p:sldId id="310" r:id="rId59"/>
    <p:sldId id="309" r:id="rId60"/>
    <p:sldId id="308" r:id="rId61"/>
    <p:sldId id="336" r:id="rId62"/>
    <p:sldId id="541" r:id="rId63"/>
    <p:sldId id="329" r:id="rId64"/>
    <p:sldId id="331" r:id="rId65"/>
    <p:sldId id="542" r:id="rId66"/>
    <p:sldId id="340" r:id="rId67"/>
    <p:sldId id="543" r:id="rId68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3riJCIOM9+1X12u1fN7X0g" hashData="wIp/6fQFclqiik3uEnNMFWrDom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0021"/>
    <a:srgbClr val="660033"/>
    <a:srgbClr val="616309"/>
    <a:srgbClr val="FFFF00"/>
    <a:srgbClr val="0066CC"/>
    <a:srgbClr val="006600"/>
    <a:srgbClr val="FF99FF"/>
    <a:srgbClr val="CC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526" autoAdjust="0"/>
    <p:restoredTop sz="94660"/>
  </p:normalViewPr>
  <p:slideViewPr>
    <p:cSldViewPr>
      <p:cViewPr varScale="1">
        <p:scale>
          <a:sx n="76" d="100"/>
          <a:sy n="76" d="100"/>
        </p:scale>
        <p:origin x="-24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168D865-CA90-431B-84A7-07934B4E2589}" type="datetimeFigureOut">
              <a:rPr lang="es-ES"/>
              <a:pPr>
                <a:defRPr/>
              </a:pPr>
              <a:t>10/11/2017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66B47D6-A0AF-44AD-8381-10845DE6215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963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475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ACC0112-E0EC-4A0D-8F55-FE6B751D1459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s-E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5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578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960252B-4F42-4CE9-B062-CE5A773921DB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60</a:t>
            </a:fld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C7696-97DB-4552-A54B-7987DB10966E}" type="datetimeFigureOut">
              <a:rPr lang="es-ES"/>
              <a:pPr>
                <a:defRPr/>
              </a:pPr>
              <a:t>10/11/2017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E552D4-19D2-4848-8ADA-344E437F2DB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3000">
    <p:pull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2C7B4B-11FA-4603-B995-2618282C6B83}" type="datetimeFigureOut">
              <a:rPr lang="es-ES"/>
              <a:pPr>
                <a:defRPr/>
              </a:pPr>
              <a:t>10/11/2017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0CA8F5-FC41-4B2F-B48E-758483597C4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3000">
    <p:pull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F6024E-2C3F-4FF7-8E0B-A71D365DB2E6}" type="datetimeFigureOut">
              <a:rPr lang="es-ES"/>
              <a:pPr>
                <a:defRPr/>
              </a:pPr>
              <a:t>10/11/2017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238E37-CDB2-4EC6-9FB7-56453B56DF2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3000">
    <p:pull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6357F9-E45B-4578-A3F5-9CB17D1CB282}" type="datetimeFigureOut">
              <a:rPr lang="es-ES"/>
              <a:pPr>
                <a:defRPr/>
              </a:pPr>
              <a:t>10/11/2017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D470EE-1C8A-4EBE-999D-46C832ADCFB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3000">
    <p:pull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1DBAB4-08FD-4D3D-B009-1BC0A0FDC4AE}" type="datetimeFigureOut">
              <a:rPr lang="es-ES"/>
              <a:pPr>
                <a:defRPr/>
              </a:pPr>
              <a:t>10/11/2017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1BBADD-8CB7-47F3-B2E3-0563B5281BE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3000">
    <p:pull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8F32D6-5890-4278-B5E2-437BA540FAC5}" type="datetimeFigureOut">
              <a:rPr lang="es-ES"/>
              <a:pPr>
                <a:defRPr/>
              </a:pPr>
              <a:t>10/11/2017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0D3603-D97E-4749-9975-4F33DF8E7B7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3000">
    <p:pull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520139-63AB-4D32-96C0-C2F3258E5AC3}" type="datetimeFigureOut">
              <a:rPr lang="es-ES"/>
              <a:pPr>
                <a:defRPr/>
              </a:pPr>
              <a:t>10/11/2017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9B2A0E-EA7B-4009-95DA-0733E43AEC6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3000">
    <p:pull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FE470D-1C1E-4733-BAE5-C465A96B5EFC}" type="datetimeFigureOut">
              <a:rPr lang="es-ES"/>
              <a:pPr>
                <a:defRPr/>
              </a:pPr>
              <a:t>10/11/2017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ED1B4F-9EE2-4DF7-A997-E94FAA4AC4B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3000">
    <p:pull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84A5EB-F397-44AD-9462-FD0BF3E98D62}" type="datetimeFigureOut">
              <a:rPr lang="es-ES"/>
              <a:pPr>
                <a:defRPr/>
              </a:pPr>
              <a:t>10/11/2017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1BE41A-27CB-48F2-A037-49D16182EA8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3000">
    <p:pull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5933D4-A37F-4982-A1F9-8A872919FFED}" type="datetimeFigureOut">
              <a:rPr lang="es-ES"/>
              <a:pPr>
                <a:defRPr/>
              </a:pPr>
              <a:t>10/11/2017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07EC8C-C2F4-48FD-93E5-65A9530EA3E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3000">
    <p:pull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A00594-5ADB-40C8-9F56-CA76742E58EB}" type="datetimeFigureOut">
              <a:rPr lang="es-ES"/>
              <a:pPr>
                <a:defRPr/>
              </a:pPr>
              <a:t>10/11/2017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09F506-25FE-4E2E-A29A-F2FF4ADDB79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3000">
    <p:pull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52C13F0-7D63-45C1-B573-35D037A1691C}" type="datetimeFigureOut">
              <a:rPr lang="es-ES"/>
              <a:pPr>
                <a:defRPr/>
              </a:pPr>
              <a:t>10/11/2017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E06C72F-AA60-4D22-A7CB-18A72EBBBA6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">
    <p:pull dir="r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7.jpeg"/><Relationship Id="rId5" Type="http://schemas.openxmlformats.org/officeDocument/2006/relationships/image" Target="../media/image76.jpeg"/><Relationship Id="rId4" Type="http://schemas.openxmlformats.org/officeDocument/2006/relationships/image" Target="../media/image75.jpeg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1.jpe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6.jpeg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0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9.png"/><Relationship Id="rId10" Type="http://schemas.openxmlformats.org/officeDocument/2006/relationships/image" Target="../media/image10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0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1 Imagen" descr="nei-sol-(17)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 rot="21223670">
            <a:off x="561013" y="1571348"/>
            <a:ext cx="7998627" cy="2862322"/>
          </a:xfrm>
          <a:prstGeom prst="rect">
            <a:avLst/>
          </a:prstGeom>
          <a:noFill/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glow" dir="tl">
              <a:rot lat="0" lon="0" rev="5400000"/>
            </a:lightRig>
          </a:scene3d>
          <a:sp3d>
            <a:bevelT prst="relaxedInset"/>
          </a:sp3d>
        </p:spPr>
        <p:txBody>
          <a:bodyPr wrap="square">
            <a:spAutoFit/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000" b="1" i="1" dirty="0" smtClean="0">
                <a:ln w="3175" cap="rnd">
                  <a:solidFill>
                    <a:schemeClr val="accent2">
                      <a:lumMod val="60000"/>
                      <a:lumOff val="40000"/>
                    </a:schemeClr>
                  </a:solidFill>
                  <a:miter lim="800000"/>
                </a:ln>
                <a:gradFill flip="none" rotWithShape="1">
                  <a:gsLst>
                    <a:gs pos="0">
                      <a:srgbClr val="FFF200"/>
                    </a:gs>
                    <a:gs pos="0">
                      <a:srgbClr val="FFF200"/>
                    </a:gs>
                    <a:gs pos="0">
                      <a:srgbClr val="FFF200"/>
                    </a:gs>
                    <a:gs pos="19000">
                      <a:schemeClr val="accent6">
                        <a:lumMod val="75000"/>
                        <a:alpha val="70000"/>
                      </a:schemeClr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effectLst>
                  <a:outerShdw blurRad="60007" dir="2000400" sy="-30000" kx="-800400" algn="bl" rotWithShape="0">
                    <a:prstClr val="black">
                      <a:alpha val="20000"/>
                    </a:prstClr>
                  </a:outerShdw>
                </a:effectLst>
                <a:latin typeface="Arial Black" pitchFamily="34" charset="0"/>
              </a:rPr>
              <a:t>MONTE OLIMPUS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6000" b="1" i="1" dirty="0" smtClean="0">
              <a:ln w="3175" cap="rnd">
                <a:solidFill>
                  <a:schemeClr val="accent2">
                    <a:lumMod val="60000"/>
                    <a:lumOff val="40000"/>
                  </a:schemeClr>
                </a:solidFill>
                <a:miter lim="800000"/>
              </a:ln>
              <a:gradFill flip="none" rotWithShape="1">
                <a:gsLst>
                  <a:gs pos="0">
                    <a:srgbClr val="FFF200"/>
                  </a:gs>
                  <a:gs pos="0">
                    <a:srgbClr val="FFF200"/>
                  </a:gs>
                  <a:gs pos="0">
                    <a:srgbClr val="FFF200"/>
                  </a:gs>
                  <a:gs pos="19000">
                    <a:schemeClr val="accent6">
                      <a:lumMod val="75000"/>
                      <a:alpha val="70000"/>
                    </a:schemeClr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  <a:tileRect/>
              </a:gradFill>
              <a:effectLst>
                <a:outerShdw blurRad="60007" dir="2000400" sy="-30000" kx="-800400" algn="bl" rotWithShape="0">
                  <a:prstClr val="black">
                    <a:alpha val="20000"/>
                  </a:prstClr>
                </a:outerShdw>
              </a:effectLst>
              <a:latin typeface="Arial Black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000" b="1" i="1" dirty="0" smtClean="0">
                <a:ln w="3175" cap="rnd">
                  <a:solidFill>
                    <a:schemeClr val="accent2">
                      <a:lumMod val="60000"/>
                      <a:lumOff val="40000"/>
                    </a:schemeClr>
                  </a:solidFill>
                  <a:miter lim="800000"/>
                </a:ln>
                <a:gradFill flip="none" rotWithShape="1">
                  <a:gsLst>
                    <a:gs pos="0">
                      <a:srgbClr val="FFF200"/>
                    </a:gs>
                    <a:gs pos="0">
                      <a:srgbClr val="FFF200"/>
                    </a:gs>
                    <a:gs pos="0">
                      <a:srgbClr val="FFF200"/>
                    </a:gs>
                    <a:gs pos="19000">
                      <a:schemeClr val="accent6">
                        <a:lumMod val="75000"/>
                        <a:alpha val="70000"/>
                      </a:schemeClr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effectLst>
                  <a:outerShdw blurRad="60007" dir="2000400" sy="-30000" kx="-800400" algn="bl" rotWithShape="0">
                    <a:prstClr val="black">
                      <a:alpha val="20000"/>
                    </a:prstClr>
                  </a:outerShdw>
                </a:effectLst>
                <a:latin typeface="Arial Black" pitchFamily="34" charset="0"/>
              </a:rPr>
              <a:t>GRECIA</a:t>
            </a:r>
            <a:endParaRPr lang="es-ES" sz="4000" b="1" i="1" dirty="0">
              <a:ln w="3175" cap="rnd">
                <a:solidFill>
                  <a:schemeClr val="accent2">
                    <a:lumMod val="60000"/>
                    <a:lumOff val="40000"/>
                  </a:schemeClr>
                </a:solidFill>
                <a:miter lim="800000"/>
              </a:ln>
              <a:gradFill flip="none" rotWithShape="1">
                <a:gsLst>
                  <a:gs pos="0">
                    <a:srgbClr val="FFF200"/>
                  </a:gs>
                  <a:gs pos="0">
                    <a:srgbClr val="FFF200"/>
                  </a:gs>
                  <a:gs pos="0">
                    <a:srgbClr val="FFF200"/>
                  </a:gs>
                  <a:gs pos="19000">
                    <a:schemeClr val="accent6">
                      <a:lumMod val="75000"/>
                      <a:alpha val="70000"/>
                    </a:schemeClr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  <a:tileRect/>
              </a:gradFill>
              <a:effectLst>
                <a:outerShdw blurRad="60007" dir="2000400" sy="-30000" kx="-800400" algn="bl" rotWithShape="0">
                  <a:prstClr val="black">
                    <a:alpha val="20000"/>
                  </a:prst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advTm="3000">
    <p:blinds dir="vert"/>
    <p:sndAc>
      <p:stSnd>
        <p:snd r:embed="rId3" name="Música III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nei-sol-(18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6659563" y="1557338"/>
            <a:ext cx="2249487" cy="10144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Arial" pitchFamily="34" charset="0"/>
              </a:rPr>
              <a:t>-</a:t>
            </a:r>
            <a:r>
              <a:rPr lang="es-ES" sz="2000" b="1" dirty="0" err="1">
                <a:solidFill>
                  <a:schemeClr val="accent6">
                    <a:lumMod val="40000"/>
                    <a:lumOff val="60000"/>
                  </a:schemeClr>
                </a:solidFill>
                <a:latin typeface="Arial" pitchFamily="34" charset="0"/>
              </a:rPr>
              <a:t>Meteóra</a:t>
            </a:r>
            <a:endParaRPr lang="es-ES" sz="2000" b="1" dirty="0">
              <a:solidFill>
                <a:schemeClr val="accent6">
                  <a:lumMod val="40000"/>
                  <a:lumOff val="60000"/>
                </a:schemeClr>
              </a:solidFill>
              <a:latin typeface="Arial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Arial" pitchFamily="34" charset="0"/>
              </a:rPr>
              <a:t>-Río </a:t>
            </a:r>
            <a:r>
              <a:rPr lang="es-ES" sz="2000" b="1" dirty="0" err="1">
                <a:solidFill>
                  <a:schemeClr val="accent6">
                    <a:lumMod val="40000"/>
                    <a:lumOff val="60000"/>
                  </a:schemeClr>
                </a:solidFill>
                <a:latin typeface="Arial" pitchFamily="34" charset="0"/>
              </a:rPr>
              <a:t>Enipeas</a:t>
            </a:r>
            <a:endParaRPr lang="es-ES" sz="2000" b="1" dirty="0">
              <a:solidFill>
                <a:schemeClr val="accent6">
                  <a:lumMod val="40000"/>
                  <a:lumOff val="60000"/>
                </a:schemeClr>
              </a:solidFill>
              <a:latin typeface="Arial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Arial" pitchFamily="34" charset="0"/>
              </a:rPr>
              <a:t>-Monte Olimpo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7019925" y="3068638"/>
            <a:ext cx="1152525" cy="2619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1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+mn-lt"/>
              </a:rPr>
              <a:t>Agosto 2010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1116013" y="5229225"/>
            <a:ext cx="1957387" cy="3079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+mn-lt"/>
              </a:rPr>
              <a:t>Duración: 8, 30 minutos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3924300" y="4076700"/>
            <a:ext cx="2232025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Montes </a:t>
            </a:r>
            <a:r>
              <a:rPr lang="es-ES" b="1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Olimpos</a:t>
            </a:r>
            <a:endParaRPr lang="es-ES" b="1" dirty="0">
              <a:solidFill>
                <a:schemeClr val="accent2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7 Imagen" descr="Altavoz.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2046921">
            <a:off x="1254125" y="5607050"/>
            <a:ext cx="436563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CuadroTexto"/>
          <p:cNvSpPr txBox="1">
            <a:spLocks noChangeArrowheads="1"/>
          </p:cNvSpPr>
          <p:nvPr/>
        </p:nvSpPr>
        <p:spPr bwMode="auto">
          <a:xfrm>
            <a:off x="1692275" y="6165850"/>
            <a:ext cx="260350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...</a:t>
            </a:r>
          </a:p>
        </p:txBody>
      </p:sp>
    </p:spTree>
  </p:cSld>
  <p:clrMapOvr>
    <a:masterClrMapping/>
  </p:clrMapOvr>
  <p:transition advTm="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501"/>
                            </p:stCondLst>
                            <p:childTnLst>
                              <p:par>
                                <p:cTn id="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1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1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1"/>
                            </p:stCondLst>
                            <p:childTnLst>
                              <p:par>
                                <p:cTn id="18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1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/>
      <p:bldP spid="5" grpId="0"/>
      <p:bldP spid="7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Metora-(7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4427538" y="404813"/>
            <a:ext cx="3889375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METEORA – Las rocas sagradas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611188" y="2060575"/>
            <a:ext cx="261937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...</a:t>
            </a:r>
          </a:p>
        </p:txBody>
      </p:sp>
    </p:spTree>
  </p:cSld>
  <p:clrMapOvr>
    <a:masterClrMapping/>
  </p:clrMapOvr>
  <p:transition advTm="5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Metora-(1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611188" y="549275"/>
            <a:ext cx="151288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cs typeface="Arial" charset="0"/>
              </a:rPr>
              <a:t>METEORA 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1835150" y="4724400"/>
            <a:ext cx="6964363" cy="8318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600" b="1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En estas Rocas inaccesibles, se formó la ciudad de los  monasterios.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600" b="1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 En el siglo XVII  había unos 25, siendo destruidos varios en 2ª G.M.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600" b="1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En la actualidad están en funcionamiento y son visitables solo 5. 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5292725" y="2133600"/>
            <a:ext cx="260350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...</a:t>
            </a:r>
          </a:p>
        </p:txBody>
      </p:sp>
    </p:spTree>
  </p:cSld>
  <p:clrMapOvr>
    <a:masterClrMapping/>
  </p:clrMapOvr>
  <p:transition advTm="11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7101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Metora-(44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468313" y="333375"/>
            <a:ext cx="3887787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Monasterio de SAN  ESTEBAN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6659563" y="620713"/>
            <a:ext cx="18288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200" b="1">
                <a:cs typeface="Arial" charset="0"/>
              </a:rPr>
              <a:t>Es el mejor, pero</a:t>
            </a:r>
          </a:p>
          <a:p>
            <a:r>
              <a:rPr lang="es-ES" sz="1200" b="1">
                <a:cs typeface="Arial" charset="0"/>
              </a:rPr>
              <a:t> hoy está cerrado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3924300" y="6092825"/>
            <a:ext cx="2619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...</a:t>
            </a:r>
          </a:p>
        </p:txBody>
      </p:sp>
      <p:pic>
        <p:nvPicPr>
          <p:cNvPr id="6" name="5 Imagen" descr="Metora-(46)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16238" y="1989138"/>
            <a:ext cx="3168650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Metora-(14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Metora-(18)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1042988" y="333375"/>
            <a:ext cx="5011737" cy="368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Monasterio de RUSANOS </a:t>
            </a:r>
            <a:r>
              <a:rPr lang="es-ES" sz="12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(ocupado sólo por monjas</a:t>
            </a:r>
            <a:r>
              <a:rPr lang="es-ES" sz="1200" b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1042988" y="3860800"/>
            <a:ext cx="261937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solidFill>
                  <a:srgbClr val="006600"/>
                </a:solidFill>
                <a:latin typeface="Calibri" pitchFamily="34" charset="0"/>
              </a:rPr>
              <a:t>...</a:t>
            </a:r>
          </a:p>
        </p:txBody>
      </p:sp>
    </p:spTree>
  </p:cSld>
  <p:clrMapOvr>
    <a:masterClrMapping/>
  </p:clrMapOvr>
  <p:transition advTm="7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Metora-(26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4429125" y="3929063"/>
            <a:ext cx="42941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rgbClr val="FFFF00"/>
                </a:solidFill>
                <a:cs typeface="Arial" charset="0"/>
              </a:rPr>
              <a:t>Monasterio de  Metamorfosis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1143000" y="1357313"/>
            <a:ext cx="2619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…</a:t>
            </a:r>
          </a:p>
        </p:txBody>
      </p:sp>
    </p:spTree>
  </p:cSld>
  <p:clrMapOvr>
    <a:masterClrMapping/>
  </p:clrMapOvr>
  <p:transition advTm="4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Metora-(32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2268538" y="6021388"/>
            <a:ext cx="35988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chemeClr val="bg1"/>
                </a:solidFill>
                <a:cs typeface="Arial" charset="0"/>
              </a:rPr>
              <a:t>Monasterio de Metamorfosis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1331913" y="188913"/>
            <a:ext cx="261937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...</a:t>
            </a:r>
          </a:p>
        </p:txBody>
      </p:sp>
    </p:spTree>
  </p:cSld>
  <p:clrMapOvr>
    <a:masterClrMapping/>
  </p:clrMapOvr>
  <p:transition advTm="3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Metora-(31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2700338" y="476250"/>
            <a:ext cx="34559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chemeClr val="bg1"/>
                </a:solidFill>
                <a:cs typeface="Arial" charset="0"/>
              </a:rPr>
              <a:t>Monasterio de Metamorfosis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8316913" y="5084763"/>
            <a:ext cx="26035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...</a:t>
            </a:r>
          </a:p>
        </p:txBody>
      </p:sp>
    </p:spTree>
  </p:cSld>
  <p:clrMapOvr>
    <a:masterClrMapping/>
  </p:clrMapOvr>
  <p:transition advTm="3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 descr="Metora-(30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2411413" y="1196975"/>
            <a:ext cx="34559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  <a:cs typeface="Arial" charset="0"/>
              </a:rPr>
              <a:t>Monasterio de Metamorfosis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2555875" y="1628775"/>
            <a:ext cx="2619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...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395288" y="549275"/>
            <a:ext cx="1089025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400" b="1">
                <a:solidFill>
                  <a:srgbClr val="7030A0"/>
                </a:solidFill>
                <a:cs typeface="Arial" charset="0"/>
              </a:rPr>
              <a:t>Colección </a:t>
            </a:r>
          </a:p>
          <a:p>
            <a:pPr algn="ctr"/>
            <a:r>
              <a:rPr lang="es-ES" sz="1400" b="1">
                <a:solidFill>
                  <a:srgbClr val="7030A0"/>
                </a:solidFill>
                <a:cs typeface="Arial" charset="0"/>
              </a:rPr>
              <a:t>de</a:t>
            </a:r>
          </a:p>
          <a:p>
            <a:pPr algn="ctr"/>
            <a:r>
              <a:rPr lang="es-ES" sz="1400" b="1">
                <a:solidFill>
                  <a:srgbClr val="7030A0"/>
                </a:solidFill>
                <a:cs typeface="Arial" charset="0"/>
              </a:rPr>
              <a:t>cráneos</a:t>
            </a:r>
          </a:p>
        </p:txBody>
      </p:sp>
      <p:sp>
        <p:nvSpPr>
          <p:cNvPr id="11270" name="5 CuadroTexto"/>
          <p:cNvSpPr txBox="1">
            <a:spLocks noChangeArrowheads="1"/>
          </p:cNvSpPr>
          <p:nvPr/>
        </p:nvSpPr>
        <p:spPr bwMode="auto">
          <a:xfrm>
            <a:off x="7308850" y="3357563"/>
            <a:ext cx="209550" cy="21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.</a:t>
            </a:r>
          </a:p>
        </p:txBody>
      </p:sp>
    </p:spTree>
  </p:cSld>
  <p:clrMapOvr>
    <a:masterClrMapping/>
  </p:clrMapOvr>
  <p:transition advTm="3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Metora-(33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2916238" y="836613"/>
            <a:ext cx="35274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  <a:cs typeface="Arial" charset="0"/>
              </a:rPr>
              <a:t>Monasterio de Metamorfosis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6588125" y="2492375"/>
            <a:ext cx="2033588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200" b="1" i="1">
                <a:solidFill>
                  <a:srgbClr val="7030A0"/>
                </a:solidFill>
                <a:cs typeface="Arial" charset="0"/>
              </a:rPr>
              <a:t>Transporte actual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684213" y="2565400"/>
            <a:ext cx="234950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..</a:t>
            </a:r>
          </a:p>
        </p:txBody>
      </p:sp>
    </p:spTree>
  </p:cSld>
  <p:clrMapOvr>
    <a:masterClrMapping/>
  </p:clrMapOvr>
  <p:transition advTm="5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Metora-(29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2 CuadroTexto"/>
          <p:cNvSpPr txBox="1">
            <a:spLocks noChangeArrowheads="1"/>
          </p:cNvSpPr>
          <p:nvPr/>
        </p:nvSpPr>
        <p:spPr bwMode="auto">
          <a:xfrm>
            <a:off x="250825" y="404813"/>
            <a:ext cx="28924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rgbClr val="660033"/>
                </a:solidFill>
                <a:cs typeface="Arial" charset="0"/>
              </a:rPr>
              <a:t>Monasterio de Varlaan</a:t>
            </a:r>
          </a:p>
        </p:txBody>
      </p:sp>
    </p:spTree>
  </p:cSld>
  <p:clrMapOvr>
    <a:masterClrMapping/>
  </p:clrMapOvr>
  <p:transition advTm="3000">
    <p:pull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Metora-(6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Metora-(19)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Metora-(5)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00563" y="0"/>
            <a:ext cx="46434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539750" y="981075"/>
            <a:ext cx="31686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rgbClr val="FFFF00"/>
                </a:solidFill>
                <a:cs typeface="Arial" charset="0"/>
              </a:rPr>
              <a:t>Monasterio de VARLAAM</a:t>
            </a: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5219700" y="260350"/>
            <a:ext cx="187325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200" b="1">
                <a:cs typeface="Arial" charset="0"/>
              </a:rPr>
              <a:t>Subida en la red</a:t>
            </a:r>
          </a:p>
          <a:p>
            <a:pPr algn="ctr"/>
            <a:r>
              <a:rPr lang="es-ES" sz="1200" b="1">
                <a:cs typeface="Arial" charset="0"/>
              </a:rPr>
              <a:t>hasta 1922 que </a:t>
            </a:r>
          </a:p>
          <a:p>
            <a:pPr algn="ctr"/>
            <a:r>
              <a:rPr lang="es-ES" sz="1200" b="1">
                <a:cs typeface="Arial" charset="0"/>
              </a:rPr>
              <a:t>hicieron escalones.</a:t>
            </a:r>
          </a:p>
          <a:p>
            <a:pPr algn="ctr"/>
            <a:r>
              <a:rPr lang="es-ES" sz="1200" b="1">
                <a:cs typeface="Arial" charset="0"/>
              </a:rPr>
              <a:t>La subida duraba </a:t>
            </a:r>
          </a:p>
          <a:p>
            <a:pPr algn="ctr"/>
            <a:r>
              <a:rPr lang="es-ES" sz="1200" b="1">
                <a:cs typeface="Arial" charset="0"/>
              </a:rPr>
              <a:t>media hora.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3132138" y="476250"/>
            <a:ext cx="261937" cy="2159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...</a:t>
            </a:r>
          </a:p>
        </p:txBody>
      </p:sp>
      <p:pic>
        <p:nvPicPr>
          <p:cNvPr id="8" name="7 Imagen" descr="Metora-(23)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CuadroTexto"/>
          <p:cNvSpPr txBox="1">
            <a:spLocks noChangeArrowheads="1"/>
          </p:cNvSpPr>
          <p:nvPr/>
        </p:nvSpPr>
        <p:spPr bwMode="auto">
          <a:xfrm>
            <a:off x="3286125" y="285750"/>
            <a:ext cx="150177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 b="1">
                <a:cs typeface="Arial" charset="0"/>
              </a:rPr>
              <a:t>Monasterio</a:t>
            </a:r>
          </a:p>
          <a:p>
            <a:pPr algn="ctr"/>
            <a:r>
              <a:rPr lang="es-ES" sz="1600" b="1">
                <a:cs typeface="Arial" charset="0"/>
              </a:rPr>
              <a:t>de</a:t>
            </a:r>
          </a:p>
          <a:p>
            <a:pPr algn="ctr"/>
            <a:r>
              <a:rPr lang="es-ES" sz="1600" b="1">
                <a:cs typeface="Arial" charset="0"/>
              </a:rPr>
              <a:t>Varlaam</a:t>
            </a:r>
          </a:p>
        </p:txBody>
      </p:sp>
      <p:sp>
        <p:nvSpPr>
          <p:cNvPr id="10" name="9 CuadroTexto"/>
          <p:cNvSpPr txBox="1">
            <a:spLocks noChangeArrowheads="1"/>
          </p:cNvSpPr>
          <p:nvPr/>
        </p:nvSpPr>
        <p:spPr bwMode="auto">
          <a:xfrm flipH="1">
            <a:off x="3000375" y="4000500"/>
            <a:ext cx="50482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800">
                <a:latin typeface="Calibri" pitchFamily="34" charset="0"/>
              </a:rPr>
              <a:t>….</a:t>
            </a:r>
          </a:p>
        </p:txBody>
      </p:sp>
    </p:spTree>
  </p:cSld>
  <p:clrMapOvr>
    <a:masterClrMapping/>
  </p:clrMapOvr>
  <p:transition advTm="18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37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16" presetClass="entr" presetSubtype="37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0"/>
                            </p:stCondLst>
                            <p:childTnLst>
                              <p:par>
                                <p:cTn id="22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000"/>
                            </p:stCondLst>
                            <p:childTnLst>
                              <p:par>
                                <p:cTn id="29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 descr="Metora-(17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539750" y="333375"/>
            <a:ext cx="35274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rgbClr val="7030A0"/>
                </a:solidFill>
                <a:cs typeface="Arial" charset="0"/>
              </a:rPr>
              <a:t>Monasterio de Varlaan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395288" y="1557338"/>
            <a:ext cx="947737" cy="10144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200" b="1" i="1" dirty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Torrentera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200" b="1" i="1" dirty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de agua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200" b="1" i="1" dirty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después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200" b="1" i="1" dirty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de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200" b="1" i="1" dirty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la </a:t>
            </a:r>
            <a:r>
              <a:rPr lang="es-ES" sz="1200" b="1" i="1" dirty="0" err="1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tormeta</a:t>
            </a:r>
            <a:endParaRPr lang="es-ES" sz="1200" b="1" i="1" dirty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6" name="5 Conector recto de flecha"/>
          <p:cNvCxnSpPr/>
          <p:nvPr/>
        </p:nvCxnSpPr>
        <p:spPr>
          <a:xfrm>
            <a:off x="1331913" y="2565400"/>
            <a:ext cx="647700" cy="576263"/>
          </a:xfrm>
          <a:prstGeom prst="straightConnector1">
            <a:avLst/>
          </a:prstGeom>
          <a:ln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6 Conector recto de flecha"/>
          <p:cNvCxnSpPr/>
          <p:nvPr/>
        </p:nvCxnSpPr>
        <p:spPr>
          <a:xfrm>
            <a:off x="1403350" y="2492375"/>
            <a:ext cx="6337300" cy="144463"/>
          </a:xfrm>
          <a:prstGeom prst="straightConnector1">
            <a:avLst/>
          </a:prstGeom>
          <a:ln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8 CuadroTexto"/>
          <p:cNvSpPr txBox="1">
            <a:spLocks noChangeArrowheads="1"/>
          </p:cNvSpPr>
          <p:nvPr/>
        </p:nvSpPr>
        <p:spPr bwMode="auto">
          <a:xfrm>
            <a:off x="1547813" y="3284538"/>
            <a:ext cx="261937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...</a:t>
            </a:r>
          </a:p>
        </p:txBody>
      </p:sp>
    </p:spTree>
  </p:cSld>
  <p:clrMapOvr>
    <a:masterClrMapping/>
  </p:clrMapOvr>
  <p:transition advTm="5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 descr="Metora-(36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2714625" y="357188"/>
            <a:ext cx="42148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cs typeface="Arial" charset="0"/>
              </a:rPr>
              <a:t>Monasterio de la Santa Trinidad</a:t>
            </a:r>
          </a:p>
        </p:txBody>
      </p:sp>
      <p:sp>
        <p:nvSpPr>
          <p:cNvPr id="16388" name="3 CuadroTexto"/>
          <p:cNvSpPr txBox="1">
            <a:spLocks noChangeArrowheads="1"/>
          </p:cNvSpPr>
          <p:nvPr/>
        </p:nvSpPr>
        <p:spPr bwMode="auto">
          <a:xfrm>
            <a:off x="7143750" y="3786188"/>
            <a:ext cx="18415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800">
              <a:latin typeface="Calibri" pitchFamily="34" charset="0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7072313" y="3714750"/>
            <a:ext cx="261937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…</a:t>
            </a:r>
          </a:p>
        </p:txBody>
      </p:sp>
    </p:spTree>
  </p:cSld>
  <p:clrMapOvr>
    <a:masterClrMapping/>
  </p:clrMapOvr>
  <p:transition advTm="3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Imagen" descr="Metora-(38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1857375" y="357188"/>
            <a:ext cx="39290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cs typeface="Arial" charset="0"/>
              </a:rPr>
              <a:t>Monasterio de la Santa Trinidad</a:t>
            </a:r>
          </a:p>
        </p:txBody>
      </p:sp>
      <p:sp>
        <p:nvSpPr>
          <p:cNvPr id="9" name="8 CuadroTexto"/>
          <p:cNvSpPr txBox="1">
            <a:spLocks noChangeArrowheads="1"/>
          </p:cNvSpPr>
          <p:nvPr/>
        </p:nvSpPr>
        <p:spPr bwMode="auto">
          <a:xfrm>
            <a:off x="6500813" y="3071813"/>
            <a:ext cx="179546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400" b="1">
                <a:solidFill>
                  <a:srgbClr val="FFFF00"/>
                </a:solidFill>
                <a:cs typeface="Arial" charset="0"/>
              </a:rPr>
              <a:t>Pueblo de Kastraki</a:t>
            </a:r>
          </a:p>
        </p:txBody>
      </p:sp>
      <p:pic>
        <p:nvPicPr>
          <p:cNvPr id="10" name="9 Imagen" descr="Metora-(2)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75" y="4500563"/>
            <a:ext cx="2547938" cy="1071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CuadroTexto"/>
          <p:cNvSpPr txBox="1">
            <a:spLocks noChangeArrowheads="1"/>
          </p:cNvSpPr>
          <p:nvPr/>
        </p:nvSpPr>
        <p:spPr bwMode="auto">
          <a:xfrm>
            <a:off x="5072063" y="2286000"/>
            <a:ext cx="261937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…</a:t>
            </a:r>
          </a:p>
        </p:txBody>
      </p:sp>
    </p:spTree>
  </p:cSld>
  <p:clrMapOvr>
    <a:masterClrMapping/>
  </p:clrMapOvr>
  <p:transition advTm="7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Imagen" descr="Metora-(10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2627313" y="1773238"/>
            <a:ext cx="39608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cs typeface="Arial" charset="0"/>
              </a:rPr>
              <a:t>Meteora </a:t>
            </a:r>
            <a:r>
              <a:rPr lang="es-ES" sz="1400" b="1">
                <a:cs typeface="Arial" charset="0"/>
              </a:rPr>
              <a:t>(en griego “en el aire”)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5435600" y="3716338"/>
            <a:ext cx="12096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400" b="1">
                <a:solidFill>
                  <a:srgbClr val="660033"/>
                </a:solidFill>
                <a:cs typeface="Arial" charset="0"/>
              </a:rPr>
              <a:t>El equilibrio</a:t>
            </a:r>
          </a:p>
          <a:p>
            <a:r>
              <a:rPr lang="es-ES" sz="1400" b="1">
                <a:solidFill>
                  <a:srgbClr val="660033"/>
                </a:solidFill>
                <a:cs typeface="Arial" charset="0"/>
              </a:rPr>
              <a:t> de la roca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468313" y="1916113"/>
            <a:ext cx="26035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...</a:t>
            </a:r>
          </a:p>
        </p:txBody>
      </p:sp>
    </p:spTree>
  </p:cSld>
  <p:clrMapOvr>
    <a:masterClrMapping/>
  </p:clrMapOvr>
  <p:transition advTm="6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Imagen" descr="Río-rio-(1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Río-rio-(3)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Río-rio-(2)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Meora rr (5)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5795963" y="5084763"/>
            <a:ext cx="3097212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Cañón del río </a:t>
            </a:r>
            <a:r>
              <a:rPr lang="es-ES" b="1" dirty="0" err="1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Aghia</a:t>
            </a:r>
            <a:r>
              <a:rPr lang="es-ES" b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b="1" dirty="0" err="1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Kori</a:t>
            </a:r>
            <a:endParaRPr lang="es-ES" b="1" dirty="0">
              <a:solidFill>
                <a:schemeClr val="accent6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8 CuadroTexto"/>
          <p:cNvSpPr txBox="1">
            <a:spLocks noChangeArrowheads="1"/>
          </p:cNvSpPr>
          <p:nvPr/>
        </p:nvSpPr>
        <p:spPr bwMode="auto">
          <a:xfrm>
            <a:off x="571500" y="714375"/>
            <a:ext cx="2873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solidFill>
                  <a:srgbClr val="92D050"/>
                </a:solidFill>
                <a:latin typeface="Calibri" pitchFamily="34" charset="0"/>
              </a:rPr>
              <a:t>,,,,</a:t>
            </a:r>
          </a:p>
        </p:txBody>
      </p:sp>
    </p:spTree>
  </p:cSld>
  <p:clrMapOvr>
    <a:masterClrMapping/>
  </p:clrMapOvr>
  <p:transition advTm="14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1 Imagen" descr="Río-E-(3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571500" y="500063"/>
            <a:ext cx="45005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rgbClr val="FFFF00"/>
                </a:solidFill>
                <a:cs typeface="Arial" charset="0"/>
              </a:rPr>
              <a:t>DESFILADERO DEL RÍO  “ENIPEAS”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785813" y="1214438"/>
            <a:ext cx="312737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----</a:t>
            </a:r>
          </a:p>
        </p:txBody>
      </p:sp>
    </p:spTree>
  </p:cSld>
  <p:clrMapOvr>
    <a:masterClrMapping/>
  </p:clrMapOvr>
  <p:transition advTm="3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 descr="Río-E-(18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Río-E-(9)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Río-E-(14)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3857625" y="3357563"/>
            <a:ext cx="49291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rgbClr val="FFFF00"/>
                </a:solidFill>
                <a:cs typeface="Arial" charset="0"/>
              </a:rPr>
              <a:t>DESFILADERO DEL RÍO  “ENIPEAS”</a:t>
            </a:r>
          </a:p>
        </p:txBody>
      </p:sp>
      <p:sp>
        <p:nvSpPr>
          <p:cNvPr id="8" name="7 CuadroTexto"/>
          <p:cNvSpPr txBox="1">
            <a:spLocks noChangeArrowheads="1"/>
          </p:cNvSpPr>
          <p:nvPr/>
        </p:nvSpPr>
        <p:spPr bwMode="auto">
          <a:xfrm>
            <a:off x="571500" y="1643063"/>
            <a:ext cx="2619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…</a:t>
            </a:r>
          </a:p>
        </p:txBody>
      </p:sp>
    </p:spTree>
  </p:cSld>
  <p:clrMapOvr>
    <a:masterClrMapping/>
  </p:clrMapOvr>
  <p:transition advTm="3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1 Imagen" descr="Río-E-(5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Río-E-(6)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Río-E-(10)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Río-E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214313" y="500063"/>
            <a:ext cx="52784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rgbClr val="FFFF00"/>
                </a:solidFill>
                <a:cs typeface="Arial" charset="0"/>
              </a:rPr>
              <a:t>DESFILADERO DEL RÍO  “ENIPEAS”</a:t>
            </a:r>
          </a:p>
        </p:txBody>
      </p:sp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500063" y="1000125"/>
            <a:ext cx="280987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….</a:t>
            </a:r>
          </a:p>
        </p:txBody>
      </p:sp>
    </p:spTree>
  </p:cSld>
  <p:clrMapOvr>
    <a:masterClrMapping/>
  </p:clrMapOvr>
  <p:transition advTm="12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Imagen" descr="Río-E-(15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3500438" y="642938"/>
            <a:ext cx="5135562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rgbClr val="FFFF00"/>
                </a:solidFill>
                <a:cs typeface="Arial" charset="0"/>
              </a:rPr>
              <a:t>DESFILADERO DEL RÍO  “ENIPEAS”</a:t>
            </a:r>
          </a:p>
          <a:p>
            <a:endParaRPr lang="es-ES">
              <a:latin typeface="Calibri" pitchFamily="34" charset="0"/>
            </a:endParaRP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2786063" y="5286375"/>
            <a:ext cx="44291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rgbClr val="FFFF00"/>
                </a:solidFill>
                <a:cs typeface="Arial" charset="0"/>
              </a:rPr>
              <a:t>En medio del bosque aparece….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1643063" y="642938"/>
            <a:ext cx="312737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----</a:t>
            </a:r>
          </a:p>
        </p:txBody>
      </p:sp>
    </p:spTree>
  </p:cSld>
  <p:clrMapOvr>
    <a:masterClrMapping/>
  </p:clrMapOvr>
  <p:transition advTm="3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1 Imagen" descr="Río-E-(22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Río-E-(27)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714375" y="357188"/>
            <a:ext cx="45005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rgbClr val="FFFF00"/>
                </a:solidFill>
                <a:cs typeface="Arial" charset="0"/>
              </a:rPr>
              <a:t>DESFILADERO DEL RÍO  “ENIPEAS”</a:t>
            </a: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0" y="6286500"/>
            <a:ext cx="46434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cs typeface="Arial" charset="0"/>
              </a:rPr>
              <a:t>…el Monasterio de “Aghios Dhionisios”</a:t>
            </a:r>
          </a:p>
        </p:txBody>
      </p:sp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2643188" y="4857750"/>
            <a:ext cx="261937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…</a:t>
            </a:r>
          </a:p>
        </p:txBody>
      </p:sp>
    </p:spTree>
  </p:cSld>
  <p:clrMapOvr>
    <a:masterClrMapping/>
  </p:clrMapOvr>
  <p:transition advTm="8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1 Imagen" descr="Río-E-(19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Río-E-(20)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214313" y="3929063"/>
            <a:ext cx="24415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A50021"/>
                </a:solidFill>
                <a:cs typeface="Arial" charset="0"/>
              </a:rPr>
              <a:t>Monasterio de </a:t>
            </a:r>
          </a:p>
          <a:p>
            <a:r>
              <a:rPr lang="es-ES" b="1">
                <a:solidFill>
                  <a:srgbClr val="A50021"/>
                </a:solidFill>
                <a:cs typeface="Arial" charset="0"/>
              </a:rPr>
              <a:t>“Aghios Dhionisios”</a:t>
            </a: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4929188" y="2786063"/>
            <a:ext cx="280987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….</a:t>
            </a:r>
          </a:p>
        </p:txBody>
      </p:sp>
    </p:spTree>
  </p:cSld>
  <p:clrMapOvr>
    <a:masterClrMapping/>
  </p:clrMapOvr>
  <p:transition advTm="3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1 Imagen" descr="Río-E-(23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71438" y="1588"/>
            <a:ext cx="9144000" cy="6856412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2786063" y="5072063"/>
            <a:ext cx="4213225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Monasterio de “</a:t>
            </a:r>
            <a:r>
              <a:rPr lang="es-ES" b="1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Aghios</a:t>
            </a:r>
            <a:r>
              <a:rPr lang="es-ES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b="1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Dhionisios</a:t>
            </a:r>
            <a:r>
              <a:rPr lang="es-ES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”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b="1" dirty="0">
              <a:solidFill>
                <a:schemeClr val="accent6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(el comedor sin luz eléctrica)</a:t>
            </a:r>
          </a:p>
        </p:txBody>
      </p:sp>
      <p:cxnSp>
        <p:nvCxnSpPr>
          <p:cNvPr id="5" name="4 Conector recto de flecha"/>
          <p:cNvCxnSpPr/>
          <p:nvPr/>
        </p:nvCxnSpPr>
        <p:spPr>
          <a:xfrm rot="5400000">
            <a:off x="2143125" y="1500188"/>
            <a:ext cx="1785938" cy="1643062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3571875" y="1071563"/>
            <a:ext cx="19240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200" b="1">
                <a:solidFill>
                  <a:srgbClr val="FFFF00"/>
                </a:solidFill>
                <a:cs typeface="Arial" charset="0"/>
              </a:rPr>
              <a:t>Área de descaso</a:t>
            </a:r>
          </a:p>
        </p:txBody>
      </p:sp>
      <p:cxnSp>
        <p:nvCxnSpPr>
          <p:cNvPr id="8" name="7 Conector recto de flecha"/>
          <p:cNvCxnSpPr/>
          <p:nvPr/>
        </p:nvCxnSpPr>
        <p:spPr>
          <a:xfrm rot="16200000" flipH="1">
            <a:off x="5107781" y="1464470"/>
            <a:ext cx="1571625" cy="1357312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21 CuadroTexto"/>
          <p:cNvSpPr txBox="1">
            <a:spLocks noChangeArrowheads="1"/>
          </p:cNvSpPr>
          <p:nvPr/>
        </p:nvSpPr>
        <p:spPr bwMode="auto">
          <a:xfrm>
            <a:off x="4429125" y="785813"/>
            <a:ext cx="28098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---</a:t>
            </a:r>
          </a:p>
        </p:txBody>
      </p:sp>
    </p:spTree>
  </p:cSld>
  <p:clrMapOvr>
    <a:masterClrMapping/>
  </p:clrMapOvr>
  <p:transition advTm="8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2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1 Imagen" descr="Río-E-(26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1785938" y="357188"/>
            <a:ext cx="276383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cs typeface="Arial" charset="0"/>
              </a:rPr>
              <a:t>Monasterio de </a:t>
            </a:r>
          </a:p>
          <a:p>
            <a:r>
              <a:rPr lang="es-ES" b="1">
                <a:cs typeface="Arial" charset="0"/>
              </a:rPr>
              <a:t>“Aghios Dhionisios”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8143875" y="1643063"/>
            <a:ext cx="2619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…</a:t>
            </a:r>
          </a:p>
        </p:txBody>
      </p:sp>
    </p:spTree>
  </p:cSld>
  <p:clrMapOvr>
    <a:masterClrMapping/>
  </p:clrMapOvr>
  <p:transition advTm="3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1 Imagen" descr="Río-E-(25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250825" y="692150"/>
            <a:ext cx="3421063" cy="86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solidFill>
                  <a:schemeClr val="accent2"/>
                </a:solidFill>
                <a:cs typeface="Arial" charset="0"/>
              </a:rPr>
              <a:t>Monasterio de </a:t>
            </a:r>
          </a:p>
          <a:p>
            <a:pPr algn="ctr"/>
            <a:r>
              <a:rPr lang="es-ES" b="1">
                <a:solidFill>
                  <a:schemeClr val="accent2"/>
                </a:solidFill>
                <a:cs typeface="Arial" charset="0"/>
              </a:rPr>
              <a:t>“Aghios  Dhionisios”</a:t>
            </a:r>
          </a:p>
          <a:p>
            <a:pPr algn="ctr"/>
            <a:r>
              <a:rPr lang="es-ES" sz="1400" b="1">
                <a:solidFill>
                  <a:schemeClr val="accent2"/>
                </a:solidFill>
                <a:cs typeface="Arial" charset="0"/>
              </a:rPr>
              <a:t>(las obras)”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4071938" y="2928938"/>
            <a:ext cx="261937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…</a:t>
            </a:r>
          </a:p>
        </p:txBody>
      </p:sp>
    </p:spTree>
  </p:cSld>
  <p:clrMapOvr>
    <a:masterClrMapping/>
  </p:clrMapOvr>
  <p:transition advTm="3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1 Imagen" descr="Río-E-(13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1643063" y="428625"/>
            <a:ext cx="45005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rgbClr val="FFFF00"/>
                </a:solidFill>
                <a:cs typeface="Arial" charset="0"/>
              </a:rPr>
              <a:t>DESFILADERO DEL RÍO  “ENIPEAS”</a:t>
            </a: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1785938" y="5643563"/>
            <a:ext cx="61483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tabLst>
                <a:tab pos="3224213" algn="l"/>
              </a:tabLst>
            </a:pPr>
            <a:r>
              <a:rPr lang="es-ES" b="1">
                <a:solidFill>
                  <a:srgbClr val="A50021"/>
                </a:solidFill>
                <a:cs typeface="Arial" charset="0"/>
              </a:rPr>
              <a:t>Cueva del Ermitaño “Dhionisios”, con capilla y fuente.</a:t>
            </a:r>
          </a:p>
        </p:txBody>
      </p:sp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2714625" y="4214813"/>
            <a:ext cx="2619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…</a:t>
            </a:r>
          </a:p>
        </p:txBody>
      </p:sp>
    </p:spTree>
  </p:cSld>
  <p:clrMapOvr>
    <a:masterClrMapping/>
  </p:clrMapOvr>
  <p:transition advTm="6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1 Imagen" descr="Río-E-(28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571500" y="500063"/>
            <a:ext cx="45005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rgbClr val="FFFF00"/>
                </a:solidFill>
                <a:cs typeface="Arial" charset="0"/>
              </a:rPr>
              <a:t>DESFILADERO DEL RÍO  “ENIPEAS”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2643188" y="1214438"/>
            <a:ext cx="261937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…</a:t>
            </a:r>
          </a:p>
        </p:txBody>
      </p:sp>
    </p:spTree>
  </p:cSld>
  <p:clrMapOvr>
    <a:masterClrMapping/>
  </p:clrMapOvr>
  <p:transition advTm="3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1 Imagen" descr="Río-E-(30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2071688" y="5214938"/>
            <a:ext cx="4071937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Macedonia - </a:t>
            </a:r>
            <a:r>
              <a:rPr lang="es-ES" b="1" dirty="0" err="1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Litochoro</a:t>
            </a:r>
            <a:endParaRPr lang="es-ES" b="1" dirty="0">
              <a:solidFill>
                <a:schemeClr val="bg1">
                  <a:lumMod val="9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1785938" y="1643063"/>
            <a:ext cx="261937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…</a:t>
            </a:r>
          </a:p>
        </p:txBody>
      </p:sp>
    </p:spTree>
  </p:cSld>
  <p:clrMapOvr>
    <a:masterClrMapping/>
  </p:clrMapOvr>
  <p:transition advTm="3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1 Imagen" descr="pico-(2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1143000" y="714375"/>
            <a:ext cx="2300288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Montes “</a:t>
            </a:r>
            <a:r>
              <a:rPr lang="es-ES" b="1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Kissavos</a:t>
            </a:r>
            <a:r>
              <a:rPr lang="es-ES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”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3214688" y="4572000"/>
            <a:ext cx="27860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rgbClr val="660033"/>
                </a:solidFill>
              </a:rPr>
              <a:t>Valle de SPILIA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1428750" y="3071813"/>
            <a:ext cx="2619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…</a:t>
            </a:r>
          </a:p>
        </p:txBody>
      </p:sp>
    </p:spTree>
  </p:cSld>
  <p:clrMapOvr>
    <a:masterClrMapping/>
  </p:clrMapOvr>
  <p:transition advTm="4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1 Imagen" descr="pico-(4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900113" y="857250"/>
            <a:ext cx="78359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cs typeface="Arial" charset="0"/>
              </a:rPr>
              <a:t>Pico  Profeta Elías de Kissavos - </a:t>
            </a:r>
            <a:r>
              <a:rPr lang="es-ES" b="1" i="1">
                <a:cs typeface="Arial" charset="0"/>
              </a:rPr>
              <a:t>“PROFITIS ILIAS” -  </a:t>
            </a:r>
            <a:r>
              <a:rPr lang="es-ES" b="1">
                <a:cs typeface="Arial" charset="0"/>
              </a:rPr>
              <a:t>1997 m.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357188" y="2357438"/>
            <a:ext cx="1785937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100" b="1">
                <a:cs typeface="Arial" charset="0"/>
              </a:rPr>
              <a:t>Techo de la capilla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6500813" y="2214563"/>
            <a:ext cx="1285875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100" b="1">
                <a:cs typeface="Arial" charset="0"/>
              </a:rPr>
              <a:t>La campana</a:t>
            </a: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928688" y="571500"/>
            <a:ext cx="261937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solidFill>
                  <a:schemeClr val="bg1"/>
                </a:solidFill>
                <a:latin typeface="Calibri" pitchFamily="34" charset="0"/>
              </a:rPr>
              <a:t>…</a:t>
            </a:r>
          </a:p>
        </p:txBody>
      </p:sp>
    </p:spTree>
  </p:cSld>
  <p:clrMapOvr>
    <a:masterClrMapping/>
  </p:clrMapOvr>
  <p:transition advTm="6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1 Imagen" descr="pico-(6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2928938" y="1285875"/>
            <a:ext cx="185737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600" b="1">
                <a:cs typeface="Arial" charset="0"/>
              </a:rPr>
              <a:t>La campana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1285875" y="571500"/>
            <a:ext cx="2619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solidFill>
                  <a:schemeClr val="bg1"/>
                </a:solidFill>
                <a:latin typeface="Calibri" pitchFamily="34" charset="0"/>
              </a:rPr>
              <a:t>…</a:t>
            </a:r>
          </a:p>
        </p:txBody>
      </p:sp>
    </p:spTree>
  </p:cSld>
  <p:clrMapOvr>
    <a:masterClrMapping/>
  </p:clrMapOvr>
  <p:transition advTm="3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1 Imagen" descr="pico-(9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1643063" y="5286375"/>
            <a:ext cx="27860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chemeClr val="bg1"/>
                </a:solidFill>
                <a:cs typeface="Arial" charset="0"/>
              </a:rPr>
              <a:t>Interior de la capilla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8143875" y="5072063"/>
            <a:ext cx="2619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…</a:t>
            </a:r>
          </a:p>
        </p:txBody>
      </p:sp>
    </p:spTree>
  </p:cSld>
  <p:clrMapOvr>
    <a:masterClrMapping/>
  </p:clrMapOvr>
  <p:transition advTm="3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1 Imagen" descr="pico-(10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2286000" y="500063"/>
            <a:ext cx="35845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000" b="1">
                <a:cs typeface="Arial" charset="0"/>
              </a:rPr>
              <a:t>Pico Profeta Elías - 1.997 m.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428625" y="2286000"/>
            <a:ext cx="2286000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000" b="1">
                <a:cs typeface="Arial" charset="0"/>
              </a:rPr>
              <a:t>Geodésico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5500688" y="3929063"/>
            <a:ext cx="192881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400" b="1">
                <a:solidFill>
                  <a:schemeClr val="bg1"/>
                </a:solidFill>
                <a:cs typeface="Arial" charset="0"/>
              </a:rPr>
              <a:t>Entrada a la capilla</a:t>
            </a:r>
          </a:p>
        </p:txBody>
      </p:sp>
      <p:sp>
        <p:nvSpPr>
          <p:cNvPr id="6" name="5 Flecha derecha"/>
          <p:cNvSpPr/>
          <p:nvPr/>
        </p:nvSpPr>
        <p:spPr>
          <a:xfrm rot="5934207">
            <a:off x="7473156" y="2824957"/>
            <a:ext cx="1050925" cy="4841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7643813" y="3857625"/>
            <a:ext cx="261937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…</a:t>
            </a:r>
          </a:p>
        </p:txBody>
      </p:sp>
    </p:spTree>
  </p:cSld>
  <p:clrMapOvr>
    <a:masterClrMapping/>
  </p:clrMapOvr>
  <p:transition advTm="10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7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770" decel="100000"/>
                                        <p:tgtEl>
                                          <p:spTgt spid="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0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2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5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 animBg="1"/>
      <p:bldP spid="7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1 Imagen" descr="pico-(7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4000500" y="5786438"/>
            <a:ext cx="39290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chemeClr val="bg1"/>
                </a:solidFill>
                <a:cs typeface="Arial" charset="0"/>
              </a:rPr>
              <a:t>La costa desde el Profeta Ellías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 rot="774869">
            <a:off x="3702050" y="1443038"/>
            <a:ext cx="3357563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100">
                <a:latin typeface="Calibri" pitchFamily="34" charset="0"/>
              </a:rPr>
              <a:t>Playas de “Stomio” – mar Egeo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7643813" y="3214688"/>
            <a:ext cx="287337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cs typeface="Arial" charset="0"/>
              </a:rPr>
              <a:t>…</a:t>
            </a:r>
          </a:p>
        </p:txBody>
      </p:sp>
    </p:spTree>
  </p:cSld>
  <p:clrMapOvr>
    <a:masterClrMapping/>
  </p:clrMapOvr>
  <p:transition advTm="6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1 Imagen" descr="Refugio-(4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000">
    <p:pull dir="r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1 Imagen" descr="Refugio-(5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684213" y="5373688"/>
            <a:ext cx="52181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cs typeface="Arial" charset="0"/>
              </a:rPr>
              <a:t>Inicio de la subida al Olimpo desde 800 m.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539750" y="1557338"/>
            <a:ext cx="261938" cy="21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...</a:t>
            </a:r>
          </a:p>
        </p:txBody>
      </p:sp>
    </p:spTree>
  </p:cSld>
  <p:clrMapOvr>
    <a:masterClrMapping/>
  </p:clrMapOvr>
  <p:transition advTm="4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1 Imagen" descr="Refugio-(14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3" name="2 Imagen" descr="Refugio-(6)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1619250" y="5300663"/>
            <a:ext cx="735330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cs typeface="Arial" charset="0"/>
              </a:rPr>
              <a:t>El transporte de víveres a los refugios de SEO y C. Kakkalos</a:t>
            </a:r>
          </a:p>
          <a:p>
            <a:r>
              <a:rPr lang="es-ES" sz="1600" b="1">
                <a:solidFill>
                  <a:srgbClr val="7030A0"/>
                </a:solidFill>
                <a:cs typeface="Arial" charset="0"/>
              </a:rPr>
              <a:t>(Unas 5 horas de caminata con un desnivel de 1.850 m.)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900113" y="476250"/>
            <a:ext cx="26035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...</a:t>
            </a:r>
          </a:p>
        </p:txBody>
      </p:sp>
    </p:spTree>
  </p:cSld>
  <p:clrMapOvr>
    <a:masterClrMapping/>
  </p:clrMapOvr>
  <p:transition advTm="7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1 Imagen" descr="Refugio-(7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Refugio-(19)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588"/>
            <a:ext cx="9144000" cy="6861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4284663" y="5229225"/>
            <a:ext cx="208756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rgbClr val="FFC000"/>
                </a:solidFill>
                <a:cs typeface="Arial" charset="0"/>
              </a:rPr>
              <a:t>Monte Olimpo</a:t>
            </a:r>
          </a:p>
          <a:p>
            <a:r>
              <a:rPr lang="es-ES" b="1">
                <a:solidFill>
                  <a:srgbClr val="FFFF00"/>
                </a:solidFill>
                <a:cs typeface="Arial" charset="0"/>
              </a:rPr>
              <a:t> ( Caravana)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3059113" y="1916113"/>
            <a:ext cx="271462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cs typeface="Arial" charset="0"/>
              </a:rPr>
              <a:t>...</a:t>
            </a:r>
          </a:p>
        </p:txBody>
      </p:sp>
    </p:spTree>
  </p:cSld>
  <p:clrMapOvr>
    <a:masterClrMapping/>
  </p:clrMapOvr>
  <p:transition advTm="7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1 Imagen" descr="Refugio-(15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Refugio-(14)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4286250" y="4292600"/>
            <a:ext cx="41433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rgbClr val="FFFF00"/>
                </a:solidFill>
                <a:cs typeface="Arial" charset="0"/>
              </a:rPr>
              <a:t>Monte Olimpo</a:t>
            </a:r>
          </a:p>
          <a:p>
            <a:r>
              <a:rPr lang="es-ES" b="1">
                <a:solidFill>
                  <a:srgbClr val="FFFF00"/>
                </a:solidFill>
                <a:cs typeface="Arial" charset="0"/>
              </a:rPr>
              <a:t>“Cuchillo de Lemos “Paso Ghioso”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684213" y="2565400"/>
            <a:ext cx="234950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..</a:t>
            </a:r>
          </a:p>
        </p:txBody>
      </p:sp>
    </p:spTree>
  </p:cSld>
  <p:clrMapOvr>
    <a:masterClrMapping/>
  </p:clrMapOvr>
  <p:transition advTm="7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1 Imagen" descr="Refugio-(9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2268538" y="620713"/>
            <a:ext cx="5975350" cy="4000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Cima del  pico Profeta Elías de Olimpo– 2788 m.</a:t>
            </a:r>
            <a:endParaRPr lang="es-ES" sz="2000" dirty="0">
              <a:solidFill>
                <a:srgbClr val="7030A0"/>
              </a:solidFill>
              <a:latin typeface="+mn-lt"/>
            </a:endParaRP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 rot="10800000" flipV="1">
            <a:off x="714375" y="5214938"/>
            <a:ext cx="69294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rgbClr val="FFFF00"/>
                </a:solidFill>
                <a:cs typeface="Arial" charset="0"/>
              </a:rPr>
              <a:t>(5,30 horas nos llevó llegar desde  la carretera mas cercana)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8143875" y="4857750"/>
            <a:ext cx="2619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…</a:t>
            </a:r>
          </a:p>
        </p:txBody>
      </p:sp>
    </p:spTree>
  </p:cSld>
  <p:clrMapOvr>
    <a:masterClrMapping/>
  </p:clrMapOvr>
  <p:transition advTm="6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1 Imagen" descr="Refugio-(12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1000125" y="5143500"/>
            <a:ext cx="55832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chemeClr val="bg1"/>
                </a:solidFill>
                <a:cs typeface="Arial" charset="0"/>
              </a:rPr>
              <a:t>Pico Profeta Elías – 2788 m. (entrada a la capilla )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571500" y="3071813"/>
            <a:ext cx="2619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…</a:t>
            </a:r>
          </a:p>
        </p:txBody>
      </p:sp>
    </p:spTree>
  </p:cSld>
  <p:clrMapOvr>
    <a:masterClrMapping/>
  </p:clrMapOvr>
  <p:transition advTm="3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1 Imagen" descr="Refugio-(11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2000250" y="5929313"/>
            <a:ext cx="48577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rgbClr val="FFFF00"/>
                </a:solidFill>
                <a:cs typeface="Arial" charset="0"/>
              </a:rPr>
              <a:t>Interior de la capilla y el profe..</a:t>
            </a:r>
          </a:p>
        </p:txBody>
      </p:sp>
      <p:sp>
        <p:nvSpPr>
          <p:cNvPr id="46084" name="3 CuadroTexto"/>
          <p:cNvSpPr txBox="1">
            <a:spLocks noChangeArrowheads="1"/>
          </p:cNvSpPr>
          <p:nvPr/>
        </p:nvSpPr>
        <p:spPr bwMode="auto">
          <a:xfrm>
            <a:off x="7500938" y="4643438"/>
            <a:ext cx="261937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…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7286625" y="4786313"/>
            <a:ext cx="2619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…</a:t>
            </a:r>
          </a:p>
        </p:txBody>
      </p:sp>
    </p:spTree>
  </p:cSld>
  <p:clrMapOvr>
    <a:masterClrMapping/>
  </p:clrMapOvr>
  <p:transition advTm="4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1 Imagen" descr="Refugio-(10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1428750" y="4429125"/>
            <a:ext cx="52863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rgbClr val="FFFF00"/>
                </a:solidFill>
                <a:cs typeface="Arial" charset="0"/>
              </a:rPr>
              <a:t>A bajar rápido que hay redoble de tambores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3857625" y="1500188"/>
            <a:ext cx="3429000" cy="276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Refugio </a:t>
            </a:r>
            <a:r>
              <a:rPr lang="es-ES" sz="12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Cristos</a:t>
            </a:r>
            <a:r>
              <a:rPr lang="es-ES" sz="1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s-ES" sz="12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Kakkalos</a:t>
            </a:r>
            <a:r>
              <a:rPr lang="es-ES" sz="1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– 2.650 m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7715250" y="2571750"/>
            <a:ext cx="801688" cy="1016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Pico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Profeta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Elías</a:t>
            </a: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8286750" y="5286375"/>
            <a:ext cx="2619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…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7572375" y="1928813"/>
            <a:ext cx="1428750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00" dirty="0">
                <a:solidFill>
                  <a:schemeClr val="bg1">
                    <a:lumMod val="85000"/>
                  </a:schemeClr>
                </a:solidFill>
                <a:latin typeface="Arial" pitchFamily="34" charset="0"/>
                <a:cs typeface="Arial" pitchFamily="34" charset="0"/>
              </a:rPr>
              <a:t>Refugio SEO</a:t>
            </a:r>
          </a:p>
        </p:txBody>
      </p:sp>
      <p:cxnSp>
        <p:nvCxnSpPr>
          <p:cNvPr id="9" name="8 Conector recto de flecha"/>
          <p:cNvCxnSpPr/>
          <p:nvPr/>
        </p:nvCxnSpPr>
        <p:spPr>
          <a:xfrm>
            <a:off x="8715375" y="2214563"/>
            <a:ext cx="214313" cy="71437"/>
          </a:xfrm>
          <a:prstGeom prst="straightConnector1">
            <a:avLst/>
          </a:prstGeom>
          <a:ln>
            <a:solidFill>
              <a:schemeClr val="bg1">
                <a:lumMod val="9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advTm="5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3 Imagen" descr="Mitica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1 Imagen" descr="Miticas-(2)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539750" y="4437063"/>
            <a:ext cx="7712075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Amanecer en monte Olimpo. </a:t>
            </a:r>
            <a:r>
              <a:rPr lang="es-ES" sz="1200" b="1" dirty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(6,30 a.m.)</a:t>
            </a:r>
            <a:endParaRPr lang="es-ES" b="1" dirty="0">
              <a:solidFill>
                <a:schemeClr val="bg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(Esto no es solo un pico sino una cadena de cimas de formas raras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y que vistas desde el mar al atardecer dan diversas sensaciones). 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684213" y="3644900"/>
            <a:ext cx="26035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...</a:t>
            </a:r>
          </a:p>
        </p:txBody>
      </p:sp>
    </p:spTree>
  </p:cSld>
  <p:clrMapOvr>
    <a:masterClrMapping/>
  </p:clrMapOvr>
  <p:transition advTm="10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1 Imagen" descr="Miticas-(3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Miticas-(1)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179388" y="260350"/>
            <a:ext cx="356870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cs typeface="Arial" charset="0"/>
              </a:rPr>
              <a:t>Monte Olimpo.</a:t>
            </a:r>
          </a:p>
          <a:p>
            <a:r>
              <a:rPr lang="es-ES" sz="1600" b="1">
                <a:cs typeface="Arial" charset="0"/>
              </a:rPr>
              <a:t>La montaña mítica de los griegos.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827088" y="5229225"/>
            <a:ext cx="5097462" cy="92392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atin typeface="Arial" pitchFamily="34" charset="0"/>
                <a:cs typeface="Arial" pitchFamily="34" charset="0"/>
              </a:rPr>
              <a:t>Residencia de Dioses, desde donde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atin typeface="Arial" pitchFamily="34" charset="0"/>
                <a:cs typeface="Arial" pitchFamily="34" charset="0"/>
              </a:rPr>
              <a:t>combatieron Zeus y sus hermanos Poseidón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atin typeface="Arial" pitchFamily="34" charset="0"/>
                <a:cs typeface="Arial" pitchFamily="34" charset="0"/>
              </a:rPr>
              <a:t>y Hades en la guerra de la Santa Trinidad.</a:t>
            </a:r>
          </a:p>
        </p:txBody>
      </p:sp>
      <p:sp>
        <p:nvSpPr>
          <p:cNvPr id="8" name="7 CuadroTexto"/>
          <p:cNvSpPr txBox="1">
            <a:spLocks noChangeArrowheads="1"/>
          </p:cNvSpPr>
          <p:nvPr/>
        </p:nvSpPr>
        <p:spPr bwMode="auto">
          <a:xfrm>
            <a:off x="611188" y="3573463"/>
            <a:ext cx="261937" cy="21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...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1214438" y="3929063"/>
            <a:ext cx="2644775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600" b="1" dirty="0">
                <a:solidFill>
                  <a:schemeClr val="bg1">
                    <a:lumMod val="85000"/>
                  </a:schemeClr>
                </a:solidFill>
                <a:latin typeface="Arial" pitchFamily="34" charset="0"/>
                <a:cs typeface="Arial" pitchFamily="34" charset="0"/>
              </a:rPr>
              <a:t>Meseta de las Musas</a:t>
            </a:r>
          </a:p>
        </p:txBody>
      </p:sp>
    </p:spTree>
  </p:cSld>
  <p:clrMapOvr>
    <a:masterClrMapping/>
  </p:clrMapOvr>
  <p:transition advTm="12000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500"/>
                            </p:stCondLst>
                            <p:childTnLst>
                              <p:par>
                                <p:cTn id="19" presetID="2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5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8" grpId="0"/>
      <p:bldP spid="9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iticas-(21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79" name="1 Imagen" descr="Miticas-(20)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1857375" y="549275"/>
            <a:ext cx="4787900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Monte Olimpo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(esto eran las 7,00 a.m.  luego cambiara el tiempo)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6372225" y="2852738"/>
            <a:ext cx="2619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...</a:t>
            </a:r>
          </a:p>
        </p:txBody>
      </p:sp>
    </p:spTree>
  </p:cSld>
  <p:clrMapOvr>
    <a:masterClrMapping/>
  </p:clrMapOvr>
  <p:transition advTm="6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1 Imagen" descr="Miticas-(31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6516688" y="1196975"/>
            <a:ext cx="2016125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Monte Olimpo.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4787900" y="5949950"/>
            <a:ext cx="261938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...</a:t>
            </a:r>
          </a:p>
        </p:txBody>
      </p:sp>
    </p:spTree>
  </p:cSld>
  <p:clrMapOvr>
    <a:masterClrMapping/>
  </p:clrMapOvr>
  <p:transition advTm="3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1 Imagen" descr="Miticas-(6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5795963" y="5516563"/>
            <a:ext cx="2962275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Ascensión al Olimpo.</a:t>
            </a:r>
          </a:p>
        </p:txBody>
      </p:sp>
      <p:sp>
        <p:nvSpPr>
          <p:cNvPr id="52228" name="3 CuadroTexto"/>
          <p:cNvSpPr txBox="1">
            <a:spLocks noChangeArrowheads="1"/>
          </p:cNvSpPr>
          <p:nvPr/>
        </p:nvSpPr>
        <p:spPr bwMode="auto">
          <a:xfrm>
            <a:off x="5508625" y="1484313"/>
            <a:ext cx="26035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...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8715375" y="928688"/>
            <a:ext cx="3190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>
                <a:latin typeface="Calibri" pitchFamily="34" charset="0"/>
              </a:rPr>
              <a:t>.</a:t>
            </a:r>
            <a:r>
              <a:rPr lang="es-ES" sz="800">
                <a:latin typeface="Calibri" pitchFamily="34" charset="0"/>
              </a:rPr>
              <a:t>...</a:t>
            </a:r>
            <a:endParaRPr lang="es-ES">
              <a:latin typeface="Calibri" pitchFamily="34" charset="0"/>
            </a:endParaRPr>
          </a:p>
        </p:txBody>
      </p:sp>
    </p:spTree>
  </p:cSld>
  <p:clrMapOvr>
    <a:masterClrMapping/>
  </p:clrMapOvr>
  <p:transition advTm="3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1 Imagen" descr="Miticas-(34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Miticas-(7)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Miticas-(8)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Miticas-(28)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Imagen" descr="Miticas-(33)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10 CuadroTexto"/>
          <p:cNvSpPr txBox="1">
            <a:spLocks noChangeArrowheads="1"/>
          </p:cNvSpPr>
          <p:nvPr/>
        </p:nvSpPr>
        <p:spPr bwMode="auto">
          <a:xfrm>
            <a:off x="900113" y="692150"/>
            <a:ext cx="24669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FFFF00"/>
                </a:solidFill>
                <a:cs typeface="Arial" charset="0"/>
              </a:rPr>
              <a:t>Ascensión al Olimpo</a:t>
            </a:r>
            <a:endParaRPr lang="es-ES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12" name="11 CuadroTexto"/>
          <p:cNvSpPr txBox="1">
            <a:spLocks noChangeArrowheads="1"/>
          </p:cNvSpPr>
          <p:nvPr/>
        </p:nvSpPr>
        <p:spPr bwMode="auto">
          <a:xfrm>
            <a:off x="323850" y="2492375"/>
            <a:ext cx="2619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...</a:t>
            </a:r>
          </a:p>
        </p:txBody>
      </p:sp>
    </p:spTree>
  </p:cSld>
  <p:clrMapOvr>
    <a:masterClrMapping/>
  </p:clrMapOvr>
  <p:transition advTm="16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6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80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1 Imagen" descr="Miticas-(27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684213" y="549275"/>
            <a:ext cx="26638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cs typeface="Arial" charset="0"/>
              </a:rPr>
              <a:t>Monte Olimpo.</a:t>
            </a:r>
          </a:p>
          <a:p>
            <a:r>
              <a:rPr lang="es-ES" sz="1400" b="1">
                <a:cs typeface="Arial" charset="0"/>
              </a:rPr>
              <a:t>Cima del  Mitikas 2.918 m</a:t>
            </a:r>
            <a:r>
              <a:rPr lang="es-ES" b="1">
                <a:cs typeface="Arial" charset="0"/>
              </a:rPr>
              <a:t>.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6659563" y="692150"/>
            <a:ext cx="168275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200" b="1" i="1">
                <a:cs typeface="Arial" charset="0"/>
              </a:rPr>
              <a:t>Aquí no hay capilla.</a:t>
            </a:r>
          </a:p>
          <a:p>
            <a:r>
              <a:rPr lang="es-ES" sz="1200" b="1" i="1">
                <a:cs typeface="Arial" charset="0"/>
              </a:rPr>
              <a:t>La subida es durilla</a:t>
            </a:r>
            <a:r>
              <a:rPr lang="es-ES">
                <a:latin typeface="Calibri" pitchFamily="34" charset="0"/>
              </a:rPr>
              <a:t>.</a:t>
            </a: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8316913" y="3284538"/>
            <a:ext cx="26035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...</a:t>
            </a:r>
          </a:p>
        </p:txBody>
      </p:sp>
    </p:spTree>
  </p:cSld>
  <p:clrMapOvr>
    <a:masterClrMapping/>
  </p:clrMapOvr>
  <p:transition advTm="3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1 Imagen" descr="Miticas-(26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714375" y="428625"/>
            <a:ext cx="310197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cs typeface="Arial" charset="0"/>
              </a:rPr>
              <a:t>Monte Olimpo.</a:t>
            </a:r>
          </a:p>
          <a:p>
            <a:r>
              <a:rPr lang="es-ES" b="1">
                <a:cs typeface="Arial" charset="0"/>
              </a:rPr>
              <a:t>Cima del Stefani </a:t>
            </a:r>
          </a:p>
          <a:p>
            <a:r>
              <a:rPr lang="es-ES" b="1">
                <a:cs typeface="Arial" charset="0"/>
              </a:rPr>
              <a:t>“Trono de Zeus - 2.909 m.”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6948488" y="260350"/>
            <a:ext cx="10382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000" b="1">
                <a:cs typeface="Arial" charset="0"/>
              </a:rPr>
              <a:t>Aquí tampoco</a:t>
            </a:r>
          </a:p>
          <a:p>
            <a:r>
              <a:rPr lang="es-ES" sz="1000" b="1">
                <a:cs typeface="Arial" charset="0"/>
              </a:rPr>
              <a:t> hay capilla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3635375" y="2708275"/>
            <a:ext cx="2619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...</a:t>
            </a:r>
          </a:p>
        </p:txBody>
      </p:sp>
    </p:spTree>
  </p:cSld>
  <p:clrMapOvr>
    <a:masterClrMapping/>
  </p:clrMapOvr>
  <p:transition advTm="5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1 Imagen" descr="Miticas-(24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5724525" y="765175"/>
            <a:ext cx="32353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 i="1">
                <a:cs typeface="Arial" charset="0"/>
              </a:rPr>
              <a:t>Monte Olimpo</a:t>
            </a:r>
          </a:p>
          <a:p>
            <a:r>
              <a:rPr lang="es-ES" b="1" i="1">
                <a:cs typeface="Arial" charset="0"/>
              </a:rPr>
              <a:t>Cima del Stefani - 2.908 m.</a:t>
            </a:r>
            <a:r>
              <a:rPr lang="es-ES">
                <a:latin typeface="Calibri" pitchFamily="34" charset="0"/>
              </a:rPr>
              <a:t>.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2411413" y="4149725"/>
            <a:ext cx="1219200" cy="460375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200" b="1">
                <a:solidFill>
                  <a:srgbClr val="FFFF00"/>
                </a:solidFill>
                <a:cs typeface="Arial" charset="0"/>
              </a:rPr>
              <a:t>Todos menos </a:t>
            </a:r>
          </a:p>
          <a:p>
            <a:pPr algn="ctr"/>
            <a:r>
              <a:rPr lang="es-ES" sz="1200" b="1">
                <a:solidFill>
                  <a:srgbClr val="FFFF00"/>
                </a:solidFill>
                <a:cs typeface="Arial" charset="0"/>
              </a:rPr>
              <a:t>Fernando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1979613" y="4581525"/>
            <a:ext cx="261937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...</a:t>
            </a:r>
          </a:p>
        </p:txBody>
      </p:sp>
    </p:spTree>
  </p:cSld>
  <p:clrMapOvr>
    <a:masterClrMapping/>
  </p:clrMapOvr>
  <p:transition advTm="5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1 Imagen" descr="Miticas-(23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1979613" y="549275"/>
            <a:ext cx="2960687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Monte Olimpo (bajada)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539750" y="2276475"/>
            <a:ext cx="2619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...</a:t>
            </a:r>
          </a:p>
        </p:txBody>
      </p:sp>
    </p:spTree>
  </p:cSld>
  <p:clrMapOvr>
    <a:masterClrMapping/>
  </p:clrMapOvr>
  <p:transition advTm="4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1 Imagen" descr="Miticas-(17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4427538" y="1125538"/>
            <a:ext cx="26733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7030A0"/>
                </a:solidFill>
                <a:cs typeface="Arial" charset="0"/>
              </a:rPr>
              <a:t>Monte Olimpo (bajada)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2916238" y="2852738"/>
            <a:ext cx="4352925" cy="3079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La última foto (a  partir de aquí entro la niebla y..)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468313" y="5805488"/>
            <a:ext cx="26035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...</a:t>
            </a:r>
          </a:p>
        </p:txBody>
      </p:sp>
    </p:spTree>
  </p:cSld>
  <p:clrMapOvr>
    <a:masterClrMapping/>
  </p:clrMapOvr>
  <p:transition advTm="5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1 Imagen" descr="Miticas-(12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4211638" y="4581525"/>
            <a:ext cx="4176712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..!peligro¡  hay ruidos extraños.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8172450" y="5013325"/>
            <a:ext cx="2619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...</a:t>
            </a:r>
          </a:p>
        </p:txBody>
      </p:sp>
    </p:spTree>
  </p:cSld>
  <p:clrMapOvr>
    <a:masterClrMapping/>
  </p:clrMapOvr>
  <p:transition advTm="4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1 Imagen" descr="Miticas-(11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4067175" y="357188"/>
            <a:ext cx="36480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cs typeface="Arial" charset="0"/>
              </a:rPr>
              <a:t>El Olimpo al fondo cubierto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2214563" y="1285875"/>
            <a:ext cx="2565400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100" b="1">
                <a:cs typeface="Arial" charset="0"/>
              </a:rPr>
              <a:t>Pico Papa Rachi – 1.925 m.</a:t>
            </a: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1071563" y="3357563"/>
            <a:ext cx="3000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>
                <a:latin typeface="Calibri" pitchFamily="34" charset="0"/>
              </a:rPr>
              <a:t>..</a:t>
            </a:r>
          </a:p>
        </p:txBody>
      </p:sp>
    </p:spTree>
  </p:cSld>
  <p:clrMapOvr>
    <a:masterClrMapping/>
  </p:clrMapOvr>
  <p:transition advTm="5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1 Imagen" descr="Miticas-(10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3857625" y="1285875"/>
            <a:ext cx="300037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600" b="1">
                <a:cs typeface="Arial" charset="0"/>
              </a:rPr>
              <a:t>Pico Papa Rachi- 1.925 m.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8072438" y="4500563"/>
            <a:ext cx="261937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…</a:t>
            </a:r>
          </a:p>
        </p:txBody>
      </p:sp>
    </p:spTree>
  </p:cSld>
  <p:clrMapOvr>
    <a:masterClrMapping/>
  </p:clrMapOvr>
  <p:transition advTm="3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1 Imagen" descr="nei-sol-(12)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0" y="5661025"/>
            <a:ext cx="8964613" cy="8001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Después de relámpagos, truenos, lluvia ,  granizo, cuando llegamos a </a:t>
            </a:r>
            <a:r>
              <a:rPr lang="es-ES" sz="1400" b="1" dirty="0" err="1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Nei</a:t>
            </a:r>
            <a:r>
              <a:rPr lang="es-ES" sz="1400" b="1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s-ES" sz="1400" b="1" dirty="0" err="1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Pori</a:t>
            </a:r>
            <a:r>
              <a:rPr lang="es-ES" sz="1400" b="1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 , al anochecer el reflejo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600" b="1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del sol sobre el Olimpo en agradecimiento nos obsequió con esta fabulosa imagen.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600" b="1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De los días que estuvimos solo se vio hoy. Por algo la llaman la montaña de los dioses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8675688" y="6381750"/>
            <a:ext cx="261937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...</a:t>
            </a:r>
          </a:p>
        </p:txBody>
      </p:sp>
    </p:spTree>
  </p:cSld>
  <p:clrMapOvr>
    <a:masterClrMapping/>
  </p:clrMapOvr>
  <p:transition advTm="15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2201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1 Imagen" descr="nei-sol-(14)ww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nei-sol-(14)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2195513" y="5876925"/>
            <a:ext cx="52244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solidFill>
                  <a:srgbClr val="616309"/>
                </a:solidFill>
                <a:cs typeface="Arial" charset="0"/>
              </a:rPr>
              <a:t>Monte Olimpo desde la costa de Nei Pori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1763713" y="6165850"/>
            <a:ext cx="261937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...</a:t>
            </a:r>
          </a:p>
        </p:txBody>
      </p:sp>
    </p:spTree>
  </p:cSld>
  <p:clrMapOvr>
    <a:masterClrMapping/>
  </p:clrMapOvr>
  <p:transition advTm="6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2 Imagen" descr="nei-sol-(4)ww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nei-sol-(4)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nei-sol-(5)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2268538" y="5157788"/>
            <a:ext cx="52562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solidFill>
                  <a:srgbClr val="616309"/>
                </a:solidFill>
                <a:cs typeface="Arial" charset="0"/>
              </a:rPr>
              <a:t>Monte Olimpo desde la costa de Nei Pori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755650" y="3429000"/>
            <a:ext cx="2619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...</a:t>
            </a:r>
          </a:p>
        </p:txBody>
      </p:sp>
    </p:spTree>
  </p:cSld>
  <p:clrMapOvr>
    <a:masterClrMapping/>
  </p:clrMapOvr>
  <p:transition advTm="14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3 Imagen" descr="nei-sol-(6)ww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nei-sol-(6)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2411413" y="6237288"/>
            <a:ext cx="48244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solidFill>
                  <a:srgbClr val="616309"/>
                </a:solidFill>
                <a:cs typeface="Arial" charset="0"/>
              </a:rPr>
              <a:t>Monte Olimpo desde la costa de Nei Pori</a:t>
            </a:r>
          </a:p>
        </p:txBody>
      </p:sp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2195513" y="5661025"/>
            <a:ext cx="261937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...</a:t>
            </a:r>
          </a:p>
        </p:txBody>
      </p:sp>
    </p:spTree>
  </p:cSld>
  <p:clrMapOvr>
    <a:masterClrMapping/>
  </p:clrMapOvr>
  <p:transition advTm="10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1 Imagen" descr="nei-sol-(15)ww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nei-sol-(15)aa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nei-sol-(15)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3348038" y="5445125"/>
            <a:ext cx="46339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616309"/>
                </a:solidFill>
                <a:cs typeface="Arial" charset="0"/>
              </a:rPr>
              <a:t>Monte Olimpo desde la playa de Nei Pori</a:t>
            </a: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827088" y="4868863"/>
            <a:ext cx="261937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...</a:t>
            </a:r>
          </a:p>
        </p:txBody>
      </p:sp>
    </p:spTree>
  </p:cSld>
  <p:clrMapOvr>
    <a:masterClrMapping/>
  </p:clrMapOvr>
  <p:transition advTm="12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2 Imagen" descr="nei-sol-(16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1116013" y="4581525"/>
            <a:ext cx="2051050" cy="8302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2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Música de: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2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-Bob </a:t>
            </a:r>
            <a:r>
              <a:rPr lang="es-ES" sz="1200" b="1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Marley</a:t>
            </a:r>
            <a:r>
              <a:rPr lang="es-ES" sz="12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y </a:t>
            </a:r>
            <a:r>
              <a:rPr lang="es-ES" sz="1200" b="1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es-ES" sz="12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200" b="1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Wailers</a:t>
            </a:r>
            <a:endParaRPr lang="es-ES" sz="1200" b="1" dirty="0">
              <a:solidFill>
                <a:schemeClr val="accent4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2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es-ES" sz="1200" b="1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es-ES" sz="12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200" b="1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Corrs</a:t>
            </a:r>
            <a:endParaRPr lang="es-ES" sz="1200" b="1" dirty="0">
              <a:solidFill>
                <a:schemeClr val="accent4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2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-Carlos Núñez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7235825" y="3213100"/>
            <a:ext cx="1584325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i="1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Agosto de 2010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684213" y="333375"/>
            <a:ext cx="2303462" cy="13223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000" dirty="0">
                <a:solidFill>
                  <a:schemeClr val="tx2">
                    <a:lumMod val="40000"/>
                    <a:lumOff val="60000"/>
                  </a:schemeClr>
                </a:solidFill>
                <a:latin typeface="Algerian" pitchFamily="82" charset="0"/>
              </a:rPr>
              <a:t>FIN</a:t>
            </a:r>
          </a:p>
        </p:txBody>
      </p:sp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755650" y="4652963"/>
            <a:ext cx="2619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...</a:t>
            </a:r>
          </a:p>
        </p:txBody>
      </p:sp>
    </p:spTree>
  </p:cSld>
  <p:clrMapOvr>
    <a:masterClrMapping/>
  </p:clrMapOvr>
  <p:transition advTm="12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35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NTE OLIMPUS - GRECI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MONTE OLIMPUS - GRECIA</Template>
  <TotalTime>2</TotalTime>
  <Words>842</Words>
  <Application>Microsoft Office PowerPoint</Application>
  <PresentationFormat>Presentación en pantalla (4:3)</PresentationFormat>
  <Paragraphs>219</Paragraphs>
  <Slides>66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66</vt:i4>
      </vt:variant>
    </vt:vector>
  </HeadingPairs>
  <TitlesOfParts>
    <vt:vector size="68" baseType="lpstr">
      <vt:lpstr>MONTE OLIMPUS - GRECIA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dc:description>Enviado por J. MARQUÉS._x000d_
Grecia 2010_x000d_
I-Barcelona a atenas.._x000d_
II-Atenas, Salónica, Patra.._x000d_
III-Subida al Olimpo, Meteora.._x000d_
_x000d_
Este report lo he hecho en tres parte debido a la capacidad del correo._x000d_
Las fotos fueron hechas entre el 16 de Julio y el 1 de Ago</dc:description>
  <cp:lastModifiedBy>B13012CF05D44384F9CBB453D41CFE26..</cp:lastModifiedBy>
  <cp:revision>1</cp:revision>
  <dcterms:created xsi:type="dcterms:W3CDTF">2017-11-10T09:26:10Z</dcterms:created>
  <dcterms:modified xsi:type="dcterms:W3CDTF">2017-11-10T09:28:59Z</dcterms:modified>
</cp:coreProperties>
</file>