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7" r:id="rId4"/>
    <p:sldId id="257" r:id="rId5"/>
    <p:sldId id="278" r:id="rId6"/>
    <p:sldId id="273" r:id="rId7"/>
    <p:sldId id="279" r:id="rId8"/>
    <p:sldId id="258" r:id="rId9"/>
    <p:sldId id="280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4" r:id="rId25"/>
    <p:sldId id="275" r:id="rId26"/>
    <p:sldId id="281" r:id="rId27"/>
  </p:sldIdLst>
  <p:sldSz cx="9144000" cy="6858000" type="screen4x3"/>
  <p:notesSz cx="6858000" cy="9144000"/>
  <p:defaultTextStyle>
    <a:defPPr>
      <a:defRPr lang="es-V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55" autoAdjust="0"/>
    <p:restoredTop sz="86391" autoAdjust="0"/>
  </p:normalViewPr>
  <p:slideViewPr>
    <p:cSldViewPr>
      <p:cViewPr>
        <p:scale>
          <a:sx n="60" d="100"/>
          <a:sy n="60" d="100"/>
        </p:scale>
        <p:origin x="-1650" y="-6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FD4BE-E4EB-4A71-A214-19DC79FB6E5B}" type="datetimeFigureOut">
              <a:rPr lang="es-VE"/>
              <a:pPr>
                <a:defRPr/>
              </a:pPr>
              <a:t>13/08/2015</a:t>
            </a:fld>
            <a:endParaRPr lang="es-V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5763B-374B-4707-A827-D7A4355EBB68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077CC-B384-42A7-87AE-3855CD0A0EA4}" type="datetimeFigureOut">
              <a:rPr lang="es-VE"/>
              <a:pPr>
                <a:defRPr/>
              </a:pPr>
              <a:t>13/08/2015</a:t>
            </a:fld>
            <a:endParaRPr lang="es-V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396C4-2C37-4F56-B07E-26A962004117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1D267-DCA7-4A5B-BABB-307A625D4DB7}" type="datetimeFigureOut">
              <a:rPr lang="es-VE"/>
              <a:pPr>
                <a:defRPr/>
              </a:pPr>
              <a:t>13/08/2015</a:t>
            </a:fld>
            <a:endParaRPr lang="es-V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BF237-871F-4643-B2F4-3230B9464AD1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B3DA6-3D89-4C97-8FAF-559EC4E53831}" type="datetimeFigureOut">
              <a:rPr lang="es-VE"/>
              <a:pPr>
                <a:defRPr/>
              </a:pPr>
              <a:t>13/08/2015</a:t>
            </a:fld>
            <a:endParaRPr lang="es-VE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4F0BE-5CC6-45A2-A6B2-DA34D19DC957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C934E-5F74-46DA-AE52-DD9C033FC827}" type="datetimeFigureOut">
              <a:rPr lang="es-VE"/>
              <a:pPr>
                <a:defRPr/>
              </a:pPr>
              <a:t>13/08/2015</a:t>
            </a:fld>
            <a:endParaRPr lang="es-VE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006A47-5398-4835-8533-312174540850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8ACB9-DDAC-417D-B8B4-C9E18BBDB83F}" type="datetimeFigureOut">
              <a:rPr lang="es-VE"/>
              <a:pPr>
                <a:defRPr/>
              </a:pPr>
              <a:t>13/08/2015</a:t>
            </a:fld>
            <a:endParaRPr lang="es-VE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8EFA3-7FB2-409D-B466-6F39142166AB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7E51F-49A8-4974-9D5C-B8B090A0E16B}" type="datetimeFigureOut">
              <a:rPr lang="es-VE"/>
              <a:pPr>
                <a:defRPr/>
              </a:pPr>
              <a:t>13/08/2015</a:t>
            </a:fld>
            <a:endParaRPr lang="es-VE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0BC30-349B-42F9-BAFC-62F77EBA59F6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2B04B-F75A-4466-822A-35D07EC3B016}" type="datetimeFigureOut">
              <a:rPr lang="es-VE"/>
              <a:pPr>
                <a:defRPr/>
              </a:pPr>
              <a:t>13/08/2015</a:t>
            </a:fld>
            <a:endParaRPr lang="es-VE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C7F4-E150-4400-AF90-14B3716DF9ED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VE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2778C-C5BF-4E75-8677-FA081BB95CD4}" type="datetimeFigureOut">
              <a:rPr lang="es-VE"/>
              <a:pPr>
                <a:defRPr/>
              </a:pPr>
              <a:t>13/08/2015</a:t>
            </a:fld>
            <a:endParaRPr lang="es-VE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9E33A-4F63-4AC0-B9BE-22448D702075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CD9A7-A186-487B-B404-3E56E68A3E2B}" type="datetimeFigureOut">
              <a:rPr lang="es-VE"/>
              <a:pPr>
                <a:defRPr/>
              </a:pPr>
              <a:t>13/08/2015</a:t>
            </a:fld>
            <a:endParaRPr lang="es-V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BEA1C-818F-4DB1-BC83-226C2DD28CFC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74D98-9F2D-40AA-A1A2-EACE14AA7F0B}" type="datetimeFigureOut">
              <a:rPr lang="es-VE"/>
              <a:pPr>
                <a:defRPr/>
              </a:pPr>
              <a:t>13/08/2015</a:t>
            </a:fld>
            <a:endParaRPr lang="es-V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102B6-5164-4B19-B588-AC6D355B43C7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VE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B470F4-44AF-4E75-8817-4431343E078C}" type="datetimeFigureOut">
              <a:rPr lang="es-VE"/>
              <a:pPr>
                <a:defRPr/>
              </a:pPr>
              <a:t>13/08/2015</a:t>
            </a:fld>
            <a:endParaRPr lang="es-V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2B72D1E-59C6-456A-8B2A-4198D05C267E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.ve/url?sa=i&amp;rct=j&amp;q=&amp;esrc=s&amp;frm=1&amp;source=images&amp;cd=&amp;cad=rja&amp;docid=Cku7TFhyQm-qGM&amp;tbnid=M6HVEQk0wCQuoM:&amp;ved=0CAUQjRw&amp;url=http://eco-turizm.net/tsvetnyie-skalyi-chzhane-danksia-v-kitae-edinstvennyie-v-mire-raznotsvetnyie-goryi.php&amp;ei=RZFlUpTrDYXc9ATst4A4&amp;bvm=bv.55139894,d.eWU&amp;psig=AFQjCNFQUIyY9r-SLzIVLATKhNZrbuvVhg&amp;ust=1382474430821989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google.co.ve/url?sa=i&amp;source=images&amp;cd=&amp;cad=rja&amp;docid=BycEBR2XFlsJ7M&amp;tbnid=MdfAPjVNwaEEBM:&amp;ved=0CAgQjRwwAA&amp;url=http://jobspapa.com/formation-mountains.html&amp;ei=C49lUpzEDoes9ATe94FA&amp;psig=AFQjCNFMBkb6ddnK-PXwrqFtE5Wang7cQQ&amp;ust=1382473867298692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google.co.ve/url?sa=i&amp;rct=j&amp;q=&amp;esrc=s&amp;frm=1&amp;source=images&amp;cd=&amp;cad=rja&amp;docid=MBBuGGAhKioVAM&amp;tbnid=-iHOhmsAeTInlM:&amp;ved=0CAUQjRw&amp;url=http://www.flickr.com/photos/chanmelmel/8053290305/&amp;ei=qJBlUvrPIYXu8ATvh4DAAQ&amp;bvm=bv.55139894,d.eWU&amp;psig=AFQjCNHcRs5DpnorHm0PBH3ZZv6Ti1S19g&amp;ust=1382474275781641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google.co.ve/url?sa=i&amp;rct=j&amp;q=&amp;esrc=s&amp;frm=1&amp;source=images&amp;cd=&amp;cad=rja&amp;docid=GiIRZljk4d-zfM&amp;tbnid=Ba2peDfuAKyalM:&amp;ved=0CAUQjRw&amp;url=http://www.flickr.com/photos/oeyvind/8726190515/&amp;ei=_JBlUteWNIe68ASw4IEQ&amp;bvm=bv.55139894,d.eWU&amp;psig=AFQjCNHLULIOdkCscP6J0z4zGiZ75ON3Sw&amp;ust=1382474361211766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google.co.ve/url?sa=i&amp;rct=j&amp;q=&amp;esrc=s&amp;frm=1&amp;source=images&amp;cd=&amp;cad=rja&amp;docid=WiIbcMKA-TV75M&amp;tbnid=Ykh6BnjLFdJ0VM:&amp;ved=0CAUQjRw&amp;url=http://www.blogbaster.org/post235154285/&amp;ei=hpFlUub6F5GI9gTGt4Eo&amp;bvm=bv.55139894,d.eWU&amp;psig=AFQjCNH5Z002_juox1Cx_QqUygZJ7TDAWQ&amp;ust=1382474497082790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google.co.ve/url?sa=i&amp;rct=j&amp;q=&amp;esrc=s&amp;frm=1&amp;source=images&amp;cd=&amp;cad=rja&amp;docid=WiIbcMKA-TV75M&amp;tbnid=Ykh6BnjLFdJ0VM:&amp;ved=0CAUQjRw&amp;url=http://www.viajediario.com/guias-de-viaje/zhangye-danxia-parque-gansu-china/&amp;ei=upFlUp7fOpP09gSYn4EQ&amp;bvm=bv.55139894,d.eWU&amp;psig=AFQjCNH5Z002_juox1Cx_QqUygZJ7TDAWQ&amp;ust=1382474497082790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3 Rectángulo"/>
          <p:cNvSpPr>
            <a:spLocks noChangeArrowheads="1"/>
          </p:cNvSpPr>
          <p:nvPr/>
        </p:nvSpPr>
        <p:spPr bwMode="auto">
          <a:xfrm>
            <a:off x="0" y="1025525"/>
            <a:ext cx="9144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VE" sz="9600">
                <a:solidFill>
                  <a:schemeClr val="bg1"/>
                </a:solidFill>
                <a:latin typeface="Britannic Bold" pitchFamily="34" charset="0"/>
              </a:rPr>
              <a:t>Montañas</a:t>
            </a:r>
            <a:r>
              <a:rPr lang="es-VE" sz="8000">
                <a:solidFill>
                  <a:schemeClr val="bg1"/>
                </a:solidFill>
                <a:latin typeface="Britannic Bold" pitchFamily="34" charset="0"/>
              </a:rPr>
              <a:t> </a:t>
            </a:r>
          </a:p>
        </p:txBody>
      </p:sp>
      <p:sp>
        <p:nvSpPr>
          <p:cNvPr id="2051" name="4 Rectángulo"/>
          <p:cNvSpPr>
            <a:spLocks noChangeArrowheads="1"/>
          </p:cNvSpPr>
          <p:nvPr/>
        </p:nvSpPr>
        <p:spPr bwMode="auto">
          <a:xfrm>
            <a:off x="0" y="4194175"/>
            <a:ext cx="9144000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VE" sz="8000">
                <a:solidFill>
                  <a:srgbClr val="C00000"/>
                </a:solidFill>
                <a:latin typeface="Britannic Bold" pitchFamily="34" charset="0"/>
              </a:rPr>
              <a:t>China</a:t>
            </a:r>
          </a:p>
        </p:txBody>
      </p:sp>
      <p:sp>
        <p:nvSpPr>
          <p:cNvPr id="2052" name="2 CuadroTexto"/>
          <p:cNvSpPr txBox="1">
            <a:spLocks noChangeArrowheads="1"/>
          </p:cNvSpPr>
          <p:nvPr/>
        </p:nvSpPr>
        <p:spPr bwMode="auto">
          <a:xfrm>
            <a:off x="5435600" y="5949950"/>
            <a:ext cx="33845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VE" sz="3600">
                <a:solidFill>
                  <a:schemeClr val="bg1"/>
                </a:solidFill>
                <a:latin typeface="Swis721 BdOul BT" pitchFamily="82" charset="0"/>
              </a:rPr>
              <a:t>Automático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2287032"/>
            <a:ext cx="9144000" cy="18620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500" dirty="0">
                <a:gradFill flip="none" rotWithShape="1">
                  <a:gsLst>
                    <a:gs pos="0">
                      <a:srgbClr val="FFFF00"/>
                    </a:gs>
                    <a:gs pos="12000">
                      <a:schemeClr val="tx2">
                        <a:lumMod val="60000"/>
                        <a:lumOff val="40000"/>
                      </a:schemeClr>
                    </a:gs>
                    <a:gs pos="50000">
                      <a:srgbClr val="FFC000"/>
                    </a:gs>
                    <a:gs pos="37000">
                      <a:srgbClr val="92D050"/>
                    </a:gs>
                    <a:gs pos="25000">
                      <a:srgbClr val="FF0000"/>
                    </a:gs>
                    <a:gs pos="100000">
                      <a:srgbClr val="AAC76B"/>
                    </a:gs>
                    <a:gs pos="88000">
                      <a:schemeClr val="tx2">
                        <a:lumMod val="60000"/>
                        <a:lumOff val="40000"/>
                      </a:schemeClr>
                    </a:gs>
                    <a:gs pos="75000">
                      <a:srgbClr val="FFFF00"/>
                    </a:gs>
                    <a:gs pos="62000">
                      <a:schemeClr val="accent4">
                        <a:lumMod val="75000"/>
                      </a:schemeClr>
                    </a:gs>
                  </a:gsLst>
                  <a:lin ang="0" scaled="1"/>
                  <a:tileRect/>
                </a:gradFill>
                <a:latin typeface="Britannic Bold" pitchFamily="34" charset="0"/>
                <a:cs typeface="+mn-cs"/>
              </a:rPr>
              <a:t>Arco Iris</a:t>
            </a:r>
          </a:p>
        </p:txBody>
      </p:sp>
    </p:spTree>
  </p:cSld>
  <p:clrMapOvr>
    <a:masterClrMapping/>
  </p:clrMapOvr>
  <p:transition spd="slow" advTm="5000">
    <p:fade/>
    <p:sndAc>
      <p:stSnd>
        <p:snd r:embed="rId2" name="Ernesto Cortazar   Over The Rainbow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50925" y="1989138"/>
            <a:ext cx="6769100" cy="25542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4000" dirty="0">
                <a:solidFill>
                  <a:schemeClr val="bg2">
                    <a:lumMod val="90000"/>
                  </a:schemeClr>
                </a:solidFill>
                <a:latin typeface="Britannic Bold" pitchFamily="34" charset="0"/>
                <a:cs typeface="+mn-cs"/>
              </a:rPr>
              <a:t>Las montañas son parte del parque geológico </a:t>
            </a:r>
            <a:r>
              <a:rPr lang="es-VE" sz="4000" dirty="0" err="1">
                <a:solidFill>
                  <a:schemeClr val="bg2">
                    <a:lumMod val="90000"/>
                  </a:schemeClr>
                </a:solidFill>
                <a:latin typeface="Britannic Bold" pitchFamily="34" charset="0"/>
                <a:cs typeface="+mn-cs"/>
              </a:rPr>
              <a:t>Zhangye</a:t>
            </a:r>
            <a:r>
              <a:rPr lang="es-VE" sz="4000" dirty="0">
                <a:solidFill>
                  <a:schemeClr val="bg2">
                    <a:lumMod val="90000"/>
                  </a:schemeClr>
                </a:solidFill>
                <a:latin typeface="Britannic Bold" pitchFamily="34" charset="0"/>
                <a:cs typeface="+mn-cs"/>
              </a:rPr>
              <a:t> </a:t>
            </a:r>
            <a:r>
              <a:rPr lang="es-VE" sz="4000" dirty="0" err="1">
                <a:solidFill>
                  <a:schemeClr val="bg2">
                    <a:lumMod val="90000"/>
                  </a:schemeClr>
                </a:solidFill>
                <a:latin typeface="Britannic Bold" pitchFamily="34" charset="0"/>
                <a:cs typeface="+mn-cs"/>
              </a:rPr>
              <a:t>Danxia</a:t>
            </a:r>
            <a:r>
              <a:rPr lang="es-VE" sz="4000" dirty="0">
                <a:solidFill>
                  <a:schemeClr val="bg2">
                    <a:lumMod val="90000"/>
                  </a:schemeClr>
                </a:solidFill>
                <a:latin typeface="Britannic Bold" pitchFamily="34" charset="0"/>
                <a:cs typeface="+mn-cs"/>
              </a:rPr>
              <a:t> en la provincia china de Gansu. </a:t>
            </a: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03263" y="1628775"/>
            <a:ext cx="7704137" cy="31702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4000" dirty="0">
                <a:solidFill>
                  <a:schemeClr val="bg2">
                    <a:lumMod val="90000"/>
                  </a:schemeClr>
                </a:solidFill>
                <a:latin typeface="Britannic Bold" pitchFamily="34" charset="0"/>
                <a:cs typeface="+mn-cs"/>
              </a:rPr>
              <a:t>Es una zona climatológica de escasas lluvias que comparte con el desierto del Gobi.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4000" dirty="0">
                <a:solidFill>
                  <a:schemeClr val="bg2">
                    <a:lumMod val="90000"/>
                  </a:schemeClr>
                </a:solidFill>
                <a:latin typeface="Britannic Bold" pitchFamily="34" charset="0"/>
                <a:cs typeface="+mn-cs"/>
              </a:rPr>
              <a:t>Tiene 300 kilómetros cuadrados de superficie.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eco-turizm.net/wp-content/uploads/2013/06/Zhangye-Danxia-Landform-China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68313" y="1935163"/>
            <a:ext cx="8183562" cy="286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3600" dirty="0">
                <a:solidFill>
                  <a:schemeClr val="bg2">
                    <a:lumMod val="90000"/>
                  </a:schemeClr>
                </a:solidFill>
                <a:latin typeface="Britannic Bold" pitchFamily="34" charset="0"/>
                <a:cs typeface="+mn-cs"/>
              </a:rPr>
              <a:t>Este espectáculo de colores aleatorios en los estratos se fue formando por los sucesivos depósitos de minerales de diversa pigmentación en las capas rocosas. 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68313" y="1525588"/>
            <a:ext cx="8183562" cy="3416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3600" dirty="0">
                <a:solidFill>
                  <a:schemeClr val="bg2">
                    <a:lumMod val="90000"/>
                  </a:schemeClr>
                </a:solidFill>
                <a:latin typeface="Britannic Bold" pitchFamily="34" charset="0"/>
                <a:cs typeface="+mn-cs"/>
              </a:rPr>
              <a:t>Algunos millones de años después, la colisión indo-australiana y la placa tectónica de Eurasia se encargaron de provocar las ondulaciones en el relieve que dieron como resultado este impresionante y surrealista paisaje.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http://lazerhorse.org/wp-content/uploads/2013/04/Danxia-Rainbow-Mountains-China-5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farm9.staticflickr.com/8037/8053290305_cea67c6410_h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1113"/>
            <a:ext cx="9144000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farm8.staticflickr.com/7383/8726190515_9a9fe75814_b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blogbaster.org/i/images/attach/c/6/91/694/91694103_large_dansya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viajediario.com/wp-content/uploads/parque-geologico-Zhangye-Danxia-Landform-china-fotos-5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NTAÑAS ARCO IRI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MONTAÑAS ARCO IRIS</Template>
  <TotalTime>1</TotalTime>
  <Words>118</Words>
  <Application>Microsoft Office PowerPoint</Application>
  <PresentationFormat>Presentación en pantalla (4:3)</PresentationFormat>
  <Paragraphs>11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MONTAÑAS ARCO IRIS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2015-08-13T07:34:37Z</dcterms:created>
  <dcterms:modified xsi:type="dcterms:W3CDTF">2015-08-13T07:36:10Z</dcterms:modified>
</cp:coreProperties>
</file>