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8" r:id="rId3"/>
    <p:sldId id="298" r:id="rId4"/>
    <p:sldId id="303" r:id="rId5"/>
    <p:sldId id="302" r:id="rId6"/>
    <p:sldId id="295" r:id="rId7"/>
    <p:sldId id="294" r:id="rId8"/>
    <p:sldId id="284" r:id="rId9"/>
    <p:sldId id="276" r:id="rId10"/>
    <p:sldId id="272" r:id="rId11"/>
    <p:sldId id="262" r:id="rId12"/>
    <p:sldId id="270" r:id="rId13"/>
    <p:sldId id="287" r:id="rId14"/>
    <p:sldId id="263" r:id="rId15"/>
    <p:sldId id="257" r:id="rId16"/>
    <p:sldId id="259" r:id="rId17"/>
    <p:sldId id="264" r:id="rId18"/>
    <p:sldId id="299" r:id="rId19"/>
    <p:sldId id="282" r:id="rId20"/>
    <p:sldId id="265" r:id="rId21"/>
    <p:sldId id="268" r:id="rId22"/>
    <p:sldId id="266" r:id="rId23"/>
    <p:sldId id="267" r:id="rId24"/>
    <p:sldId id="292" r:id="rId25"/>
    <p:sldId id="293" r:id="rId26"/>
    <p:sldId id="269" r:id="rId27"/>
    <p:sldId id="281" r:id="rId28"/>
    <p:sldId id="296" r:id="rId29"/>
    <p:sldId id="274" r:id="rId30"/>
    <p:sldId id="280" r:id="rId31"/>
    <p:sldId id="288" r:id="rId32"/>
    <p:sldId id="275" r:id="rId33"/>
    <p:sldId id="300" r:id="rId34"/>
    <p:sldId id="258" r:id="rId35"/>
    <p:sldId id="260" r:id="rId36"/>
    <p:sldId id="279" r:id="rId37"/>
    <p:sldId id="283" r:id="rId38"/>
    <p:sldId id="286" r:id="rId39"/>
    <p:sldId id="289" r:id="rId40"/>
    <p:sldId id="285" r:id="rId41"/>
    <p:sldId id="290" r:id="rId42"/>
    <p:sldId id="271" r:id="rId43"/>
    <p:sldId id="304" r:id="rId44"/>
  </p:sldIdLst>
  <p:sldSz cx="9144000" cy="6858000" type="screen4x3"/>
  <p:notesSz cx="6858000" cy="9144000"/>
  <p:photoAlbum/>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DlqtQJfBZfEPB4vppfJWTQ==" hashData="AqknfLzWNDsRt9duUmNU9b1sOhw="/>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45" d="100"/>
          <a:sy n="45" d="100"/>
        </p:scale>
        <p:origin x="-1716" y="-72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FCDCC6B3-A414-4F1B-B598-5CB3C4948E8E}" type="datetimeFigureOut">
              <a:rPr lang="fr-FR"/>
              <a:pPr>
                <a:defRPr/>
              </a:pPr>
              <a:t>01/12/2020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29419B45-045A-42B4-B964-4EDBE34D3F52}" type="slidenum">
              <a:rPr lang="fr-FR"/>
              <a:pPr>
                <a:defRPr/>
              </a:pPr>
              <a:t>‹Nº›</a:t>
            </a:fld>
            <a:endParaRPr lang="fr-FR"/>
          </a:p>
        </p:txBody>
      </p:sp>
    </p:spTree>
    <p:extLst>
      <p:ext uri="{BB962C8B-B14F-4D97-AF65-F5344CB8AC3E}">
        <p14:creationId xmlns:p14="http://schemas.microsoft.com/office/powerpoint/2010/main" val="436693965"/>
      </p:ext>
    </p:extLst>
  </p:cSld>
  <p:clrMapOvr>
    <a:masterClrMapping/>
  </p:clrMapOvr>
  <p:transition spd="med" advTm="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29CBB783-BBA6-4378-B05F-F0B73E46531E}" type="datetimeFigureOut">
              <a:rPr lang="fr-FR"/>
              <a:pPr>
                <a:defRPr/>
              </a:pPr>
              <a:t>01/12/2020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4443E82C-02CB-4DE7-B91D-885CB5AE5AC2}" type="slidenum">
              <a:rPr lang="fr-FR"/>
              <a:pPr>
                <a:defRPr/>
              </a:pPr>
              <a:t>‹Nº›</a:t>
            </a:fld>
            <a:endParaRPr lang="fr-FR"/>
          </a:p>
        </p:txBody>
      </p:sp>
    </p:spTree>
    <p:extLst>
      <p:ext uri="{BB962C8B-B14F-4D97-AF65-F5344CB8AC3E}">
        <p14:creationId xmlns:p14="http://schemas.microsoft.com/office/powerpoint/2010/main" val="2194437557"/>
      </p:ext>
    </p:extLst>
  </p:cSld>
  <p:clrMapOvr>
    <a:masterClrMapping/>
  </p:clrMapOvr>
  <p:transition spd="med" advTm="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7B0B9EA3-5640-4A4C-BF9E-BFB71523CF69}" type="datetimeFigureOut">
              <a:rPr lang="fr-FR"/>
              <a:pPr>
                <a:defRPr/>
              </a:pPr>
              <a:t>01/12/2020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41C061E-B086-4168-A274-D2B021FE8DF1}" type="slidenum">
              <a:rPr lang="fr-FR"/>
              <a:pPr>
                <a:defRPr/>
              </a:pPr>
              <a:t>‹Nº›</a:t>
            </a:fld>
            <a:endParaRPr lang="fr-FR"/>
          </a:p>
        </p:txBody>
      </p:sp>
    </p:spTree>
    <p:extLst>
      <p:ext uri="{BB962C8B-B14F-4D97-AF65-F5344CB8AC3E}">
        <p14:creationId xmlns:p14="http://schemas.microsoft.com/office/powerpoint/2010/main" val="1435094511"/>
      </p:ext>
    </p:extLst>
  </p:cSld>
  <p:clrMapOvr>
    <a:masterClrMapping/>
  </p:clrMapOvr>
  <p:transition spd="med" advTm="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30B34961-3952-45BD-AE79-18EF7DB85B69}" type="datetimeFigureOut">
              <a:rPr lang="fr-FR"/>
              <a:pPr>
                <a:defRPr/>
              </a:pPr>
              <a:t>01/12/2020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04860B25-4E8C-4D3D-8C8A-ED9A07AFE6F4}" type="slidenum">
              <a:rPr lang="fr-FR"/>
              <a:pPr>
                <a:defRPr/>
              </a:pPr>
              <a:t>‹Nº›</a:t>
            </a:fld>
            <a:endParaRPr lang="fr-FR"/>
          </a:p>
        </p:txBody>
      </p:sp>
    </p:spTree>
    <p:extLst>
      <p:ext uri="{BB962C8B-B14F-4D97-AF65-F5344CB8AC3E}">
        <p14:creationId xmlns:p14="http://schemas.microsoft.com/office/powerpoint/2010/main" val="194608435"/>
      </p:ext>
    </p:extLst>
  </p:cSld>
  <p:clrMapOvr>
    <a:masterClrMapping/>
  </p:clrMapOvr>
  <p:transition spd="med" advTm="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4357A084-2E69-4A85-972A-12A0068F80C0}" type="datetimeFigureOut">
              <a:rPr lang="fr-FR"/>
              <a:pPr>
                <a:defRPr/>
              </a:pPr>
              <a:t>01/12/2020</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121B0A93-4FA9-4D8B-8193-24E03C5C1CBD}" type="slidenum">
              <a:rPr lang="fr-FR"/>
              <a:pPr>
                <a:defRPr/>
              </a:pPr>
              <a:t>‹Nº›</a:t>
            </a:fld>
            <a:endParaRPr lang="fr-FR"/>
          </a:p>
        </p:txBody>
      </p:sp>
    </p:spTree>
    <p:extLst>
      <p:ext uri="{BB962C8B-B14F-4D97-AF65-F5344CB8AC3E}">
        <p14:creationId xmlns:p14="http://schemas.microsoft.com/office/powerpoint/2010/main" val="3380623518"/>
      </p:ext>
    </p:extLst>
  </p:cSld>
  <p:clrMapOvr>
    <a:masterClrMapping/>
  </p:clrMapOvr>
  <p:transition spd="med" advTm="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B1558AA7-FFC8-443C-8FCD-52AA41291004}" type="datetimeFigureOut">
              <a:rPr lang="fr-FR"/>
              <a:pPr>
                <a:defRPr/>
              </a:pPr>
              <a:t>01/12/2020</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CC011FC4-51E3-4F75-9C0E-C6728478B66E}" type="slidenum">
              <a:rPr lang="fr-FR"/>
              <a:pPr>
                <a:defRPr/>
              </a:pPr>
              <a:t>‹Nº›</a:t>
            </a:fld>
            <a:endParaRPr lang="fr-FR"/>
          </a:p>
        </p:txBody>
      </p:sp>
    </p:spTree>
    <p:extLst>
      <p:ext uri="{BB962C8B-B14F-4D97-AF65-F5344CB8AC3E}">
        <p14:creationId xmlns:p14="http://schemas.microsoft.com/office/powerpoint/2010/main" val="3325532470"/>
      </p:ext>
    </p:extLst>
  </p:cSld>
  <p:clrMapOvr>
    <a:masterClrMapping/>
  </p:clrMapOvr>
  <p:transition spd="med" advTm="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7D97397E-EA59-4C90-AB04-CB69CFA0F9A8}" type="datetimeFigureOut">
              <a:rPr lang="fr-FR"/>
              <a:pPr>
                <a:defRPr/>
              </a:pPr>
              <a:t>01/12/2020</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C5D85C1B-A4BE-4E34-BF70-AE183D9710BD}" type="slidenum">
              <a:rPr lang="fr-FR"/>
              <a:pPr>
                <a:defRPr/>
              </a:pPr>
              <a:t>‹Nº›</a:t>
            </a:fld>
            <a:endParaRPr lang="fr-FR"/>
          </a:p>
        </p:txBody>
      </p:sp>
    </p:spTree>
    <p:extLst>
      <p:ext uri="{BB962C8B-B14F-4D97-AF65-F5344CB8AC3E}">
        <p14:creationId xmlns:p14="http://schemas.microsoft.com/office/powerpoint/2010/main" val="1906586322"/>
      </p:ext>
    </p:extLst>
  </p:cSld>
  <p:clrMapOvr>
    <a:masterClrMapping/>
  </p:clrMapOvr>
  <p:transition spd="med" advTm="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5F5C8B63-CA04-4C66-A9FB-2228282BDE42}" type="datetimeFigureOut">
              <a:rPr lang="fr-FR"/>
              <a:pPr>
                <a:defRPr/>
              </a:pPr>
              <a:t>01/12/2020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B26ED9C3-8E8F-4ADB-8285-F6AD95964F28}" type="slidenum">
              <a:rPr lang="fr-FR"/>
              <a:pPr>
                <a:defRPr/>
              </a:pPr>
              <a:t>‹Nº›</a:t>
            </a:fld>
            <a:endParaRPr lang="fr-FR"/>
          </a:p>
        </p:txBody>
      </p:sp>
    </p:spTree>
    <p:extLst>
      <p:ext uri="{BB962C8B-B14F-4D97-AF65-F5344CB8AC3E}">
        <p14:creationId xmlns:p14="http://schemas.microsoft.com/office/powerpoint/2010/main" val="2061747594"/>
      </p:ext>
    </p:extLst>
  </p:cSld>
  <p:clrMapOvr>
    <a:masterClrMapping/>
  </p:clrMapOvr>
  <p:transition spd="med" advTm="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DB5E6114-93CC-400F-8E5D-0234E25AA39F}" type="datetimeFigureOut">
              <a:rPr lang="fr-FR"/>
              <a:pPr>
                <a:defRPr/>
              </a:pPr>
              <a:t>01/12/2020</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A2FE4D66-B863-4D11-BCB1-3EC8EFDB7D20}" type="slidenum">
              <a:rPr lang="fr-FR"/>
              <a:pPr>
                <a:defRPr/>
              </a:pPr>
              <a:t>‹Nº›</a:t>
            </a:fld>
            <a:endParaRPr lang="fr-FR"/>
          </a:p>
        </p:txBody>
      </p:sp>
    </p:spTree>
    <p:extLst>
      <p:ext uri="{BB962C8B-B14F-4D97-AF65-F5344CB8AC3E}">
        <p14:creationId xmlns:p14="http://schemas.microsoft.com/office/powerpoint/2010/main" val="4188674264"/>
      </p:ext>
    </p:extLst>
  </p:cSld>
  <p:clrMapOvr>
    <a:masterClrMapping/>
  </p:clrMapOvr>
  <p:transition spd="med" advTm="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FF75C4F2-1CB3-44C7-B4F4-520DF3030795}" type="datetimeFigureOut">
              <a:rPr lang="fr-FR"/>
              <a:pPr>
                <a:defRPr/>
              </a:pPr>
              <a:t>01/12/2020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6288F9D7-C2BE-4B5D-A321-AF1ECADEAFA5}" type="slidenum">
              <a:rPr lang="fr-FR"/>
              <a:pPr>
                <a:defRPr/>
              </a:pPr>
              <a:t>‹Nº›</a:t>
            </a:fld>
            <a:endParaRPr lang="fr-FR"/>
          </a:p>
        </p:txBody>
      </p:sp>
    </p:spTree>
    <p:extLst>
      <p:ext uri="{BB962C8B-B14F-4D97-AF65-F5344CB8AC3E}">
        <p14:creationId xmlns:p14="http://schemas.microsoft.com/office/powerpoint/2010/main" val="4054557599"/>
      </p:ext>
    </p:extLst>
  </p:cSld>
  <p:clrMapOvr>
    <a:masterClrMapping/>
  </p:clrMapOvr>
  <p:transition spd="med" advTm="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BEBD36E4-1352-4B21-ABB4-AED6E5674ADD}" type="datetimeFigureOut">
              <a:rPr lang="fr-FR"/>
              <a:pPr>
                <a:defRPr/>
              </a:pPr>
              <a:t>01/12/2020</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68A636C-925C-4ACD-88EC-6D5E3AF0AAD0}" type="slidenum">
              <a:rPr lang="fr-FR"/>
              <a:pPr>
                <a:defRPr/>
              </a:pPr>
              <a:t>‹Nº›</a:t>
            </a:fld>
            <a:endParaRPr lang="fr-FR"/>
          </a:p>
        </p:txBody>
      </p:sp>
    </p:spTree>
    <p:extLst>
      <p:ext uri="{BB962C8B-B14F-4D97-AF65-F5344CB8AC3E}">
        <p14:creationId xmlns:p14="http://schemas.microsoft.com/office/powerpoint/2010/main" val="3835924525"/>
      </p:ext>
    </p:extLst>
  </p:cSld>
  <p:clrMapOvr>
    <a:masterClrMapping/>
  </p:clrMapOvr>
  <p:transition spd="med" advTm="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9530497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5C2AD675-C592-4ADB-9FDA-89AAC4A11E91}" type="datetimeFigureOut">
              <a:rPr lang="fr-FR"/>
              <a:pPr>
                <a:defRPr/>
              </a:pPr>
              <a:t>01/12/2020</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0374A2C5-1277-4339-8867-BFB927B33EA1}"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400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hyperlink" Target="https://vk.com/mispps" TargetMode="External"/><Relationship Id="rId3" Type="http://schemas.openxmlformats.org/officeDocument/2006/relationships/image" Target="../media/image48.png"/><Relationship Id="rId7" Type="http://schemas.openxmlformats.org/officeDocument/2006/relationships/hyperlink" Target="https://www.facebook.com/mispps" TargetMode="External"/><Relationship Id="rId12" Type="http://schemas.openxmlformats.org/officeDocument/2006/relationships/image" Target="../media/image5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0.png"/><Relationship Id="rId11" Type="http://schemas.openxmlformats.org/officeDocument/2006/relationships/hyperlink" Target="https://plus.google.com/+Mispps/" TargetMode="External"/><Relationship Id="rId5" Type="http://schemas.openxmlformats.org/officeDocument/2006/relationships/image" Target="../media/image49.png"/><Relationship Id="rId10" Type="http://schemas.openxmlformats.org/officeDocument/2006/relationships/image" Target="../media/image5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srcRect/>
          <a:tile tx="0" ty="0" sx="100000" sy="100000" flip="none" algn="tl"/>
        </a:blipFill>
        <a:effectLst/>
      </p:bgPr>
    </p:bg>
    <p:spTree>
      <p:nvGrpSpPr>
        <p:cNvPr id="1" name=""/>
        <p:cNvGrpSpPr/>
        <p:nvPr/>
      </p:nvGrpSpPr>
      <p:grpSpPr>
        <a:xfrm>
          <a:off x="0" y="0"/>
          <a:ext cx="0" cy="0"/>
          <a:chOff x="0" y="0"/>
          <a:chExt cx="0" cy="0"/>
        </a:xfrm>
      </p:grpSpPr>
      <p:pic>
        <p:nvPicPr>
          <p:cNvPr id="2050" name="Image 1" descr="mongolie [1024x768].jpg"/>
          <p:cNvPicPr>
            <a:picLocks noGrp="1" noChangeAspect="1"/>
          </p:cNvPicPr>
          <p:nvPr isPhoto="1"/>
        </p:nvPicPr>
        <p:blipFill>
          <a:blip r:embed="rId4">
            <a:extLst>
              <a:ext uri="{28A0092B-C50C-407E-A947-70E740481C1C}">
                <a14:useLocalDpi xmlns:a14="http://schemas.microsoft.com/office/drawing/2010/main" val="0"/>
              </a:ext>
            </a:extLst>
          </a:blip>
          <a:srcRect/>
          <a:stretch>
            <a:fillRect/>
          </a:stretch>
        </p:blipFill>
        <p:spPr bwMode="auto">
          <a:xfrm>
            <a:off x="0" y="714375"/>
            <a:ext cx="9144000"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3086181" y="0"/>
            <a:ext cx="2960747" cy="923330"/>
          </a:xfrm>
          <a:prstGeom prst="rect">
            <a:avLst/>
          </a:prstGeom>
        </p:spPr>
        <p:style>
          <a:lnRef idx="0">
            <a:schemeClr val="accent6"/>
          </a:lnRef>
          <a:fillRef idx="3">
            <a:schemeClr val="accent6"/>
          </a:fillRef>
          <a:effectRef idx="3">
            <a:schemeClr val="accent6"/>
          </a:effectRef>
          <a:fontRef idx="minor">
            <a:schemeClr val="lt1"/>
          </a:fontRef>
        </p:style>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fr-FR"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Mongolia</a:t>
            </a:r>
            <a:endParaRPr lang="fr-FR"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4" name="Image 3" descr="band_92.gif"/>
          <p:cNvPicPr>
            <a:picLocks noChangeAspect="1"/>
          </p:cNvPicPr>
          <p:nvPr/>
        </p:nvPicPr>
        <p:blipFill>
          <a:blip r:embed="rId5" cstate="email"/>
          <a:stretch>
            <a:fillRect/>
          </a:stretch>
        </p:blipFill>
        <p:spPr>
          <a:xfrm>
            <a:off x="3286116" y="5643578"/>
            <a:ext cx="2500330" cy="1214422"/>
          </a:xfrm>
          <a:prstGeom prst="rect">
            <a:avLst/>
          </a:prstGeom>
          <a:scene3d>
            <a:camera prst="orthographicFront"/>
            <a:lightRig rig="threePt" dir="t"/>
          </a:scene3d>
          <a:sp3d>
            <a:bevelT w="165100" prst="coolSlant"/>
          </a:sp3d>
        </p:spPr>
      </p:pic>
      <p:pic>
        <p:nvPicPr>
          <p:cNvPr id="5" name="Image 4" descr="esc_1992.gif"/>
          <p:cNvPicPr>
            <a:picLocks noChangeAspect="1"/>
          </p:cNvPicPr>
          <p:nvPr/>
        </p:nvPicPr>
        <p:blipFill>
          <a:blip r:embed="rId6"/>
          <a:stretch>
            <a:fillRect/>
          </a:stretch>
        </p:blipFill>
        <p:spPr>
          <a:xfrm>
            <a:off x="142875" y="5214938"/>
            <a:ext cx="1643063" cy="1643062"/>
          </a:xfrm>
          <a:prstGeom prst="rect">
            <a:avLst/>
          </a:prstGeom>
          <a:ln>
            <a:noFill/>
          </a:ln>
          <a:effectLst>
            <a:outerShdw blurRad="292100" dist="139700" dir="2700000" algn="tl" rotWithShape="0">
              <a:srgbClr val="333333">
                <a:alpha val="65000"/>
              </a:srgbClr>
            </a:outerShdw>
          </a:effectLst>
        </p:spPr>
      </p:pic>
      <p:pic>
        <p:nvPicPr>
          <p:cNvPr id="6" name="Image 5" descr="100px-Mn_coa_ulaanbaatar.png"/>
          <p:cNvPicPr>
            <a:picLocks noChangeAspect="1"/>
          </p:cNvPicPr>
          <p:nvPr/>
        </p:nvPicPr>
        <p:blipFill>
          <a:blip r:embed="rId7"/>
          <a:stretch>
            <a:fillRect/>
          </a:stretch>
        </p:blipFill>
        <p:spPr>
          <a:xfrm>
            <a:off x="7500938" y="5000625"/>
            <a:ext cx="1500187" cy="1857375"/>
          </a:xfrm>
          <a:prstGeom prst="rect">
            <a:avLst/>
          </a:prstGeom>
          <a:ln>
            <a:noFill/>
          </a:ln>
          <a:effectLst>
            <a:outerShdw blurRad="292100" dist="139700" dir="2700000" algn="tl" rotWithShape="0">
              <a:srgbClr val="333333">
                <a:alpha val="65000"/>
              </a:srgbClr>
            </a:outerShdw>
          </a:effectLst>
        </p:spPr>
      </p:pic>
      <p:pic>
        <p:nvPicPr>
          <p:cNvPr id="7" name="Image 6" descr="mongolia_nom.gif"/>
          <p:cNvPicPr>
            <a:picLocks noChangeAspect="1"/>
          </p:cNvPicPr>
          <p:nvPr/>
        </p:nvPicPr>
        <p:blipFill>
          <a:blip r:embed="rId8" cstate="email"/>
          <a:stretch>
            <a:fillRect/>
          </a:stretch>
        </p:blipFill>
        <p:spPr>
          <a:xfrm>
            <a:off x="142844" y="0"/>
            <a:ext cx="866775" cy="1676400"/>
          </a:xfrm>
          <a:prstGeom prst="rect">
            <a:avLst/>
          </a:prstGeom>
          <a:ln>
            <a:noFill/>
          </a:ln>
          <a:effectLst>
            <a:outerShdw blurRad="292100" dist="139700" dir="2700000" algn="tl" rotWithShape="0">
              <a:srgbClr val="333333">
                <a:alpha val="65000"/>
              </a:srgbClr>
            </a:outerShdw>
          </a:effectLst>
          <a:scene3d>
            <a:camera prst="orthographicFront"/>
            <a:lightRig rig="threePt" dir="t"/>
          </a:scene3d>
          <a:sp3d>
            <a:bevelT prst="angle"/>
          </a:sp3d>
        </p:spPr>
      </p:pic>
      <p:pic>
        <p:nvPicPr>
          <p:cNvPr id="8" name="Image 7" descr="soyonbo.gif"/>
          <p:cNvPicPr>
            <a:picLocks noChangeAspect="1"/>
          </p:cNvPicPr>
          <p:nvPr/>
        </p:nvPicPr>
        <p:blipFill>
          <a:blip r:embed="rId9"/>
          <a:stretch>
            <a:fillRect/>
          </a:stretch>
        </p:blipFill>
        <p:spPr>
          <a:xfrm>
            <a:off x="8072438" y="0"/>
            <a:ext cx="857250" cy="1500188"/>
          </a:xfrm>
          <a:prstGeom prst="rect">
            <a:avLst/>
          </a:prstGeom>
          <a:ln>
            <a:noFill/>
          </a:ln>
          <a:effectLst>
            <a:outerShdw blurRad="292100" dist="139700" dir="2700000" algn="tl" rotWithShape="0">
              <a:srgbClr val="333333">
                <a:alpha val="65000"/>
              </a:srgbClr>
            </a:outerShdw>
          </a:effectLst>
        </p:spPr>
      </p:pic>
      <p:sp>
        <p:nvSpPr>
          <p:cNvPr id="9" name="ZoneTexte 8"/>
          <p:cNvSpPr txBox="1">
            <a:spLocks noChangeArrowheads="1"/>
          </p:cNvSpPr>
          <p:nvPr/>
        </p:nvSpPr>
        <p:spPr bwMode="auto">
          <a:xfrm>
            <a:off x="6286500" y="6858000"/>
            <a:ext cx="8191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sz="2000" b="1">
                <a:latin typeface="Ariane Extra Bold DB" pitchFamily="2" charset="0"/>
              </a:rPr>
              <a:t>Gary</a:t>
            </a:r>
          </a:p>
        </p:txBody>
      </p:sp>
    </p:spTree>
  </p:cSld>
  <p:clrMapOvr>
    <a:masterClrMapping/>
  </p:clrMapOvr>
  <p:transition spd="med" advTm="10000">
    <p:fade/>
    <p:sndAc>
      <p:stSnd>
        <p:snd r:embed="rId2" name="pure moods - last emperor theme.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path" presetSubtype="0" accel="50000" decel="50000" fill="hold" nodeType="clickEffect">
                                  <p:stCondLst>
                                    <p:cond delay="0"/>
                                  </p:stCondLst>
                                  <p:childTnLst>
                                    <p:animMotion origin="layout" path="M 0 0  L 0 0.33333  E" pathEditMode="relative" ptsTypes="">
                                      <p:cBhvr>
                                        <p:cTn id="6" dur="2000" fill="hold"/>
                                        <p:tgtEl>
                                          <p:spTgt spid="3"/>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64" presetClass="path" presetSubtype="0" accel="50000" decel="50000" fill="hold" nodeType="clickEffect">
                                  <p:stCondLst>
                                    <p:cond delay="0"/>
                                  </p:stCondLst>
                                  <p:childTnLst>
                                    <p:animMotion origin="layout" path="M 0 0  L 0 -0.33333  E" pathEditMode="relative" ptsTypes="">
                                      <p:cBhvr>
                                        <p:cTn id="10" dur="2000" fill="hold"/>
                                        <p:tgtEl>
                                          <p:spTgt spid="4"/>
                                        </p:tgtEl>
                                        <p:attrNameLst>
                                          <p:attrName>ppt_x</p:attrName>
                                          <p:attrName>ppt_y</p:attrName>
                                        </p:attrNameLst>
                                      </p:cBhvr>
                                    </p:animMotion>
                                  </p:childTnLst>
                                </p:cTn>
                              </p:par>
                            </p:childTnLst>
                          </p:cTn>
                        </p:par>
                      </p:childTnLst>
                    </p:cTn>
                  </p:par>
                  <p:par>
                    <p:cTn id="11" fill="hold" nodeType="clickPar">
                      <p:stCondLst>
                        <p:cond delay="indefinite"/>
                      </p:stCondLst>
                      <p:childTnLst>
                        <p:par>
                          <p:cTn id="12" fill="hold" nodeType="withGroup">
                            <p:stCondLst>
                              <p:cond delay="0"/>
                            </p:stCondLst>
                            <p:childTnLst>
                              <p:par>
                                <p:cTn id="13" presetID="64" presetClass="path" presetSubtype="0" accel="50000" decel="50000" fill="hold" grpId="0" nodeType="clickEffect">
                                  <p:stCondLst>
                                    <p:cond delay="0"/>
                                  </p:stCondLst>
                                  <p:childTnLst>
                                    <p:animMotion origin="layout" path="M -0.00399 0.21346 L -0.00399 -0.11956 " pathEditMode="relative" rAng="0" ptsTypes="AA">
                                      <p:cBhvr>
                                        <p:cTn id="14" dur="2000" fill="hold"/>
                                        <p:tgtEl>
                                          <p:spTgt spid="9"/>
                                        </p:tgtEl>
                                        <p:attrNameLst>
                                          <p:attrName>ppt_x</p:attrName>
                                          <p:attrName>ppt_y</p:attrName>
                                        </p:attrNameLst>
                                      </p:cBhvr>
                                      <p:rCtr x="0" y="-1665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3074" name="Rectangle 1"/>
          <p:cNvSpPr>
            <a:spLocks noChangeArrowheads="1"/>
          </p:cNvSpPr>
          <p:nvPr/>
        </p:nvSpPr>
        <p:spPr bwMode="auto">
          <a:xfrm>
            <a:off x="428625" y="336550"/>
            <a:ext cx="8215313"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2400" b="1" dirty="0" smtClean="0"/>
              <a:t>La República de Mongolia (en mongol ?????? ???) es un país asiático, ubicado entre Rusia en el norte y China en el sur. Su capital y ciudad más grande es </a:t>
            </a:r>
            <a:r>
              <a:rPr lang="es-ES" sz="2400" b="1" dirty="0" err="1" smtClean="0"/>
              <a:t>Ulaanbaatar</a:t>
            </a:r>
            <a:r>
              <a:rPr lang="es-ES" sz="2400" b="1" dirty="0" smtClean="0"/>
              <a:t> (???????????, </a:t>
            </a:r>
            <a:r>
              <a:rPr lang="es-ES" sz="2400" b="1" dirty="0" err="1" smtClean="0"/>
              <a:t>Ulaanbaatar</a:t>
            </a:r>
            <a:r>
              <a:rPr lang="es-ES" sz="2400" b="1" dirty="0" smtClean="0"/>
              <a:t>), el idioma oficial es el mongol y la moneda es Tugrik.</a:t>
            </a:r>
          </a:p>
          <a:p>
            <a:endParaRPr lang="es-ES" sz="2400" b="1" dirty="0" smtClean="0"/>
          </a:p>
          <a:p>
            <a:r>
              <a:rPr lang="es-ES" sz="2400" b="1" dirty="0" smtClean="0"/>
              <a:t>Mongolia fue el centro del Imperio mongol en el siglo XIII, luego gobernado por la dinastía manchú </a:t>
            </a:r>
            <a:r>
              <a:rPr lang="es-ES" sz="2400" b="1" dirty="0" err="1" smtClean="0"/>
              <a:t>Qing</a:t>
            </a:r>
            <a:r>
              <a:rPr lang="es-ES" sz="2400" b="1" dirty="0" smtClean="0"/>
              <a:t> desde finales del siglo XVII hasta 1911, cuando se proclamó la independencia de Mongolia aprovechando la caída del Imperio chino. Sin embargo, manteniendo oficialmente su independencia durante el período soviético, está estrictamente alineado con la política de Moscú. Después del final de la Guerra Fría y la caída del comunismo en Mongolia en 1990, el país adoptó una constitución democrática en 1992.</a:t>
            </a:r>
            <a:endParaRPr lang="fr-FR" sz="2400" b="1" dirty="0"/>
          </a:p>
        </p:txBody>
      </p:sp>
    </p:spTree>
  </p:cSld>
  <p:clrMapOvr>
    <a:masterClrMapping/>
  </p:clrMapOvr>
  <p:transition spd="med" advTm="2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effectLst/>
      </p:bgPr>
    </p:bg>
    <p:spTree>
      <p:nvGrpSpPr>
        <p:cNvPr id="1" name=""/>
        <p:cNvGrpSpPr/>
        <p:nvPr/>
      </p:nvGrpSpPr>
      <p:grpSpPr>
        <a:xfrm>
          <a:off x="0" y="0"/>
          <a:ext cx="0" cy="0"/>
          <a:chOff x="0" y="0"/>
          <a:chExt cx="0" cy="0"/>
        </a:xfrm>
      </p:grpSpPr>
      <p:pic>
        <p:nvPicPr>
          <p:cNvPr id="4098" name="Image 1" descr="Image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85725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p:nvPr/>
        </p:nvSpPr>
        <p:spPr>
          <a:xfrm>
            <a:off x="428625" y="1000125"/>
            <a:ext cx="1504950" cy="369888"/>
          </a:xfrm>
          <a:prstGeom prst="rect">
            <a:avLst/>
          </a:prstGeom>
          <a:noFill/>
        </p:spPr>
        <p:txBody>
          <a:bodyPr>
            <a:spAutoFit/>
          </a:bodyPr>
          <a:lstStyle/>
          <a:p>
            <a:pPr>
              <a:defRPr/>
            </a:pPr>
            <a:r>
              <a:rPr lang="fr-FR" b="1" dirty="0" err="1">
                <a:effectLst>
                  <a:outerShdw blurRad="38100" dist="38100" dir="2700000" algn="tl">
                    <a:srgbClr val="000000">
                      <a:alpha val="43137"/>
                    </a:srgbClr>
                  </a:outerShdw>
                </a:effectLst>
              </a:rPr>
              <a:t>Oulan</a:t>
            </a:r>
            <a:r>
              <a:rPr lang="fr-FR" b="1" dirty="0">
                <a:effectLst>
                  <a:outerShdw blurRad="38100" dist="38100" dir="2700000" algn="tl">
                    <a:srgbClr val="000000">
                      <a:alpha val="43137"/>
                    </a:srgbClr>
                  </a:outerShdw>
                </a:effectLst>
              </a:rPr>
              <a:t> </a:t>
            </a:r>
            <a:r>
              <a:rPr lang="fr-FR" b="1" dirty="0" err="1">
                <a:effectLst>
                  <a:outerShdw blurRad="38100" dist="38100" dir="2700000" algn="tl">
                    <a:srgbClr val="000000">
                      <a:alpha val="43137"/>
                    </a:srgbClr>
                  </a:outerShdw>
                </a:effectLst>
              </a:rPr>
              <a:t>Bator</a:t>
            </a:r>
            <a:endParaRPr lang="fr-FR" b="1" dirty="0">
              <a:effectLst>
                <a:outerShdw blurRad="38100" dist="38100" dir="2700000" algn="tl">
                  <a:srgbClr val="000000">
                    <a:alpha val="43137"/>
                  </a:srgbClr>
                </a:outerShdw>
              </a:effectLst>
            </a:endParaRPr>
          </a:p>
        </p:txBody>
      </p:sp>
    </p:spTree>
  </p:cSld>
  <p:clrMapOvr>
    <a:masterClrMapping/>
  </p:clrMapOvr>
  <p:transition spd="med" advTm="3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Image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p:nvPr/>
        </p:nvSpPr>
        <p:spPr>
          <a:xfrm>
            <a:off x="571500" y="428625"/>
            <a:ext cx="1504950" cy="369888"/>
          </a:xfrm>
          <a:prstGeom prst="rect">
            <a:avLst/>
          </a:prstGeom>
          <a:noFill/>
        </p:spPr>
        <p:txBody>
          <a:bodyPr wrap="none">
            <a:spAutoFit/>
          </a:bodyPr>
          <a:lstStyle/>
          <a:p>
            <a:pPr>
              <a:defRPr/>
            </a:pPr>
            <a:r>
              <a:rPr lang="fr-FR" b="1" dirty="0" err="1">
                <a:effectLst>
                  <a:outerShdw blurRad="38100" dist="38100" dir="2700000" algn="tl">
                    <a:srgbClr val="000000">
                      <a:alpha val="43137"/>
                    </a:srgbClr>
                  </a:outerShdw>
                </a:effectLst>
              </a:rPr>
              <a:t>Oulan</a:t>
            </a:r>
            <a:r>
              <a:rPr lang="fr-FR" b="1" dirty="0">
                <a:effectLst>
                  <a:outerShdw blurRad="38100" dist="38100" dir="2700000" algn="tl">
                    <a:srgbClr val="000000">
                      <a:alpha val="43137"/>
                    </a:srgbClr>
                  </a:outerShdw>
                </a:effectLst>
              </a:rPr>
              <a:t> </a:t>
            </a:r>
            <a:r>
              <a:rPr lang="fr-FR" b="1" dirty="0" err="1">
                <a:effectLst>
                  <a:outerShdw blurRad="38100" dist="38100" dir="2700000" algn="tl">
                    <a:srgbClr val="000000">
                      <a:alpha val="43137"/>
                    </a:srgbClr>
                  </a:outerShdw>
                </a:effectLst>
              </a:rPr>
              <a:t>Bator</a:t>
            </a:r>
            <a:endParaRPr lang="fr-FR" b="1" dirty="0">
              <a:effectLst>
                <a:outerShdw blurRad="38100" dist="38100" dir="2700000" algn="tl">
                  <a:srgbClr val="000000">
                    <a:alpha val="43137"/>
                  </a:srgbClr>
                </a:outerShdw>
              </a:effectLst>
            </a:endParaRPr>
          </a:p>
        </p:txBody>
      </p:sp>
    </p:spTree>
  </p:cSld>
  <p:clrMapOvr>
    <a:masterClrMapping/>
  </p:clrMapOvr>
  <p:transition spd="med" advTm="3000">
    <p:cover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Ulanbator-Straße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p:nvPr/>
        </p:nvSpPr>
        <p:spPr>
          <a:xfrm>
            <a:off x="1500188" y="357188"/>
            <a:ext cx="1504950" cy="369887"/>
          </a:xfrm>
          <a:prstGeom prst="rect">
            <a:avLst/>
          </a:prstGeom>
          <a:noFill/>
        </p:spPr>
        <p:txBody>
          <a:bodyPr wrap="none">
            <a:spAutoFit/>
          </a:bodyPr>
          <a:lstStyle/>
          <a:p>
            <a:pPr>
              <a:defRPr/>
            </a:pPr>
            <a:r>
              <a:rPr lang="fr-FR" b="1" dirty="0" err="1">
                <a:effectLst>
                  <a:outerShdw blurRad="38100" dist="38100" dir="2700000" algn="tl">
                    <a:srgbClr val="000000">
                      <a:alpha val="43137"/>
                    </a:srgbClr>
                  </a:outerShdw>
                </a:effectLst>
              </a:rPr>
              <a:t>Oulan</a:t>
            </a:r>
            <a:r>
              <a:rPr lang="fr-FR" b="1" dirty="0">
                <a:effectLst>
                  <a:outerShdw blurRad="38100" dist="38100" dir="2700000" algn="tl">
                    <a:srgbClr val="000000">
                      <a:alpha val="43137"/>
                    </a:srgbClr>
                  </a:outerShdw>
                </a:effectLst>
              </a:rPr>
              <a:t> </a:t>
            </a:r>
            <a:r>
              <a:rPr lang="fr-FR" b="1" dirty="0" err="1">
                <a:effectLst>
                  <a:outerShdw blurRad="38100" dist="38100" dir="2700000" algn="tl">
                    <a:srgbClr val="000000">
                      <a:alpha val="43137"/>
                    </a:srgbClr>
                  </a:outerShdw>
                </a:effectLst>
              </a:rPr>
              <a:t>Bator</a:t>
            </a:r>
            <a:endParaRPr lang="fr-FR" b="1" dirty="0">
              <a:effectLst>
                <a:outerShdw blurRad="38100" dist="38100" dir="2700000" algn="tl">
                  <a:srgbClr val="000000">
                    <a:alpha val="43137"/>
                  </a:srgbClr>
                </a:outerShdw>
              </a:effectLst>
            </a:endParaRPr>
          </a:p>
        </p:txBody>
      </p:sp>
    </p:spTree>
  </p:cSld>
  <p:clrMapOvr>
    <a:masterClrMapping/>
  </p:clrMapOvr>
  <p:transition spd="med" advTm="3000">
    <p:cover dir="l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pic>
        <p:nvPicPr>
          <p:cNvPr id="7170" name="Image 1" descr="Ulaan_Bataar_-_Place_principale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785938" y="0"/>
            <a:ext cx="55006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p:nvPr/>
        </p:nvSpPr>
        <p:spPr>
          <a:xfrm>
            <a:off x="714375" y="500063"/>
            <a:ext cx="363538" cy="3140075"/>
          </a:xfrm>
          <a:prstGeom prst="rect">
            <a:avLst/>
          </a:prstGeom>
          <a:noFill/>
        </p:spPr>
        <p:txBody>
          <a:bodyPr wrap="none">
            <a:spAutoFit/>
          </a:bodyPr>
          <a:lstStyle/>
          <a:p>
            <a:pPr>
              <a:defRPr/>
            </a:pPr>
            <a:r>
              <a:rPr lang="fr-FR" b="1" dirty="0">
                <a:effectLst>
                  <a:outerShdw blurRad="38100" dist="38100" dir="2700000" algn="tl">
                    <a:srgbClr val="000000">
                      <a:alpha val="43137"/>
                    </a:srgbClr>
                  </a:outerShdw>
                </a:effectLst>
              </a:rPr>
              <a:t>O</a:t>
            </a:r>
          </a:p>
          <a:p>
            <a:pPr>
              <a:defRPr/>
            </a:pPr>
            <a:r>
              <a:rPr lang="fr-FR" b="1" dirty="0">
                <a:effectLst>
                  <a:outerShdw blurRad="38100" dist="38100" dir="2700000" algn="tl">
                    <a:srgbClr val="000000">
                      <a:alpha val="43137"/>
                    </a:srgbClr>
                  </a:outerShdw>
                </a:effectLst>
              </a:rPr>
              <a:t>U</a:t>
            </a:r>
          </a:p>
          <a:p>
            <a:pPr>
              <a:defRPr/>
            </a:pPr>
            <a:r>
              <a:rPr lang="fr-FR" b="1" dirty="0">
                <a:effectLst>
                  <a:outerShdw blurRad="38100" dist="38100" dir="2700000" algn="tl">
                    <a:srgbClr val="000000">
                      <a:alpha val="43137"/>
                    </a:srgbClr>
                  </a:outerShdw>
                </a:effectLst>
              </a:rPr>
              <a:t>L</a:t>
            </a:r>
          </a:p>
          <a:p>
            <a:pPr>
              <a:defRPr/>
            </a:pPr>
            <a:r>
              <a:rPr lang="fr-FR" b="1" dirty="0">
                <a:effectLst>
                  <a:outerShdw blurRad="38100" dist="38100" dir="2700000" algn="tl">
                    <a:srgbClr val="000000">
                      <a:alpha val="43137"/>
                    </a:srgbClr>
                  </a:outerShdw>
                </a:effectLst>
              </a:rPr>
              <a:t>A</a:t>
            </a:r>
          </a:p>
          <a:p>
            <a:pPr>
              <a:defRPr/>
            </a:pPr>
            <a:r>
              <a:rPr lang="fr-FR" b="1" dirty="0">
                <a:effectLst>
                  <a:outerShdw blurRad="38100" dist="38100" dir="2700000" algn="tl">
                    <a:srgbClr val="000000">
                      <a:alpha val="43137"/>
                    </a:srgbClr>
                  </a:outerShdw>
                </a:effectLst>
              </a:rPr>
              <a:t>N</a:t>
            </a:r>
          </a:p>
          <a:p>
            <a:pPr>
              <a:defRPr/>
            </a:pPr>
            <a:endParaRPr lang="fr-FR" b="1" dirty="0">
              <a:effectLst>
                <a:outerShdw blurRad="38100" dist="38100" dir="2700000" algn="tl">
                  <a:srgbClr val="000000">
                    <a:alpha val="43137"/>
                  </a:srgbClr>
                </a:outerShdw>
              </a:effectLst>
            </a:endParaRPr>
          </a:p>
          <a:p>
            <a:pPr>
              <a:defRPr/>
            </a:pPr>
            <a:r>
              <a:rPr lang="fr-FR" b="1" dirty="0">
                <a:effectLst>
                  <a:outerShdw blurRad="38100" dist="38100" dir="2700000" algn="tl">
                    <a:srgbClr val="000000">
                      <a:alpha val="43137"/>
                    </a:srgbClr>
                  </a:outerShdw>
                </a:effectLst>
              </a:rPr>
              <a:t>B</a:t>
            </a:r>
          </a:p>
          <a:p>
            <a:pPr>
              <a:defRPr/>
            </a:pPr>
            <a:r>
              <a:rPr lang="fr-FR" b="1" dirty="0">
                <a:effectLst>
                  <a:outerShdw blurRad="38100" dist="38100" dir="2700000" algn="tl">
                    <a:srgbClr val="000000">
                      <a:alpha val="43137"/>
                    </a:srgbClr>
                  </a:outerShdw>
                </a:effectLst>
              </a:rPr>
              <a:t>A</a:t>
            </a:r>
          </a:p>
          <a:p>
            <a:pPr>
              <a:defRPr/>
            </a:pPr>
            <a:r>
              <a:rPr lang="fr-FR" b="1" dirty="0">
                <a:effectLst>
                  <a:outerShdw blurRad="38100" dist="38100" dir="2700000" algn="tl">
                    <a:srgbClr val="000000">
                      <a:alpha val="43137"/>
                    </a:srgbClr>
                  </a:outerShdw>
                </a:effectLst>
              </a:rPr>
              <a:t>T</a:t>
            </a:r>
          </a:p>
          <a:p>
            <a:pPr>
              <a:defRPr/>
            </a:pPr>
            <a:r>
              <a:rPr lang="fr-FR" b="1" dirty="0">
                <a:effectLst>
                  <a:outerShdw blurRad="38100" dist="38100" dir="2700000" algn="tl">
                    <a:srgbClr val="000000">
                      <a:alpha val="43137"/>
                    </a:srgbClr>
                  </a:outerShdw>
                </a:effectLst>
              </a:rPr>
              <a:t>O</a:t>
            </a:r>
          </a:p>
          <a:p>
            <a:pPr>
              <a:defRPr/>
            </a:pPr>
            <a:r>
              <a:rPr lang="fr-FR" b="1" dirty="0">
                <a:effectLst>
                  <a:outerShdw blurRad="38100" dist="38100" dir="2700000" algn="tl">
                    <a:srgbClr val="000000">
                      <a:alpha val="43137"/>
                    </a:srgbClr>
                  </a:outerShdw>
                </a:effectLst>
              </a:rPr>
              <a:t>R</a:t>
            </a:r>
          </a:p>
        </p:txBody>
      </p:sp>
    </p:spTree>
  </p:cSld>
  <p:clrMapOvr>
    <a:masterClrMapping/>
  </p:clrMapOvr>
  <p:transition spd="med" advTm="3000">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mongolie_10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9218" name="Image 1" descr="mongolie2_0007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14313"/>
            <a:ext cx="9144000" cy="642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0">
          <a:gsLst>
            <a:gs pos="0">
              <a:srgbClr val="E6DCAC"/>
            </a:gs>
            <a:gs pos="12000">
              <a:srgbClr val="E6D78A"/>
            </a:gs>
            <a:gs pos="30000">
              <a:srgbClr val="C7AC4C"/>
            </a:gs>
            <a:gs pos="45000">
              <a:srgbClr val="E6D78A"/>
            </a:gs>
            <a:gs pos="77000">
              <a:srgbClr val="C7AC4C"/>
            </a:gs>
            <a:gs pos="100000">
              <a:srgbClr val="E6DCAC"/>
            </a:gs>
          </a:gsLst>
          <a:lin ang="5400000"/>
        </a:gradFill>
        <a:effectLst/>
      </p:bgPr>
    </p:bg>
    <p:spTree>
      <p:nvGrpSpPr>
        <p:cNvPr id="1" name=""/>
        <p:cNvGrpSpPr/>
        <p:nvPr/>
      </p:nvGrpSpPr>
      <p:grpSpPr>
        <a:xfrm>
          <a:off x="0" y="0"/>
          <a:ext cx="0" cy="0"/>
          <a:chOff x="0" y="0"/>
          <a:chExt cx="0" cy="0"/>
        </a:xfrm>
      </p:grpSpPr>
      <p:pic>
        <p:nvPicPr>
          <p:cNvPr id="10242" name="Image 1" descr="jpg_reine_et_chameau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825500" y="0"/>
            <a:ext cx="74914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50000">
              <a:srgbClr val="9CB86E"/>
            </a:gs>
            <a:gs pos="100000">
              <a:srgbClr val="156B13"/>
            </a:gs>
          </a:gsLst>
          <a:lin ang="5400000"/>
        </a:gradFill>
        <a:effectLst/>
      </p:bgPr>
    </p:bg>
    <p:spTree>
      <p:nvGrpSpPr>
        <p:cNvPr id="1" name=""/>
        <p:cNvGrpSpPr/>
        <p:nvPr/>
      </p:nvGrpSpPr>
      <p:grpSpPr>
        <a:xfrm>
          <a:off x="0" y="0"/>
          <a:ext cx="0" cy="0"/>
          <a:chOff x="0" y="0"/>
          <a:chExt cx="0" cy="0"/>
        </a:xfrm>
      </p:grpSpPr>
      <p:pic>
        <p:nvPicPr>
          <p:cNvPr id="11266" name="Image 1" descr="7821%20Lys%20Martagon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000250"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IMG_1132.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cover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13314" name="Image 1" descr="mongolie_15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14313"/>
            <a:ext cx="9144000" cy="664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push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a-l-interieur-d-un-village-dai_1229276544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strips dir="l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 Tsogo arial 12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cover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DDEBCF">
                <a:alpha val="97000"/>
              </a:srgbClr>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16386" name="Image 1" descr="800px-KhongorynElsCamels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21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push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bat_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cover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357188" y="285750"/>
            <a:ext cx="8572500" cy="6124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2800" b="1" dirty="0" smtClean="0"/>
              <a:t>Su territorio es inmenso, pero tiene muy poca tierra cultivable, siendo el país montañoso y cubierto de estepas cuya aridez crece hacia el sur (desierto de Gobi). Casi el 30% de los 2,8 millones de personas son nómadas o </a:t>
            </a:r>
            <a:r>
              <a:rPr lang="es-ES" sz="2800" b="1" dirty="0" err="1" smtClean="0"/>
              <a:t>seminómadas</a:t>
            </a:r>
            <a:r>
              <a:rPr lang="es-ES" sz="2800" b="1" dirty="0" smtClean="0"/>
              <a:t>. La religión principal es el budismo tibetano y la mayoría de los ciudadanos (80%) son de origen mongol. No obstante, existen minorías de habla turca, los kazajos y los </a:t>
            </a:r>
            <a:r>
              <a:rPr lang="es-ES" sz="2800" b="1" dirty="0" err="1" smtClean="0"/>
              <a:t>touvain</a:t>
            </a:r>
            <a:r>
              <a:rPr lang="es-ES" sz="2800" b="1" dirty="0" smtClean="0"/>
              <a:t> sobre todo en el oeste. Casi un tercio de la población vive en la capital, Ulán Bator.</a:t>
            </a:r>
          </a:p>
          <a:p>
            <a:endParaRPr lang="es-ES" sz="2800" b="1" dirty="0" smtClean="0"/>
          </a:p>
          <a:p>
            <a:r>
              <a:rPr lang="es-ES" sz="2800" b="1" dirty="0" smtClean="0"/>
              <a:t>Mongolia tiene la densidad de población más baja del mundo (1,7 habitantes / km2).</a:t>
            </a:r>
            <a:endParaRPr lang="fr-FR" sz="2800" b="1" dirty="0"/>
          </a:p>
        </p:txBody>
      </p:sp>
    </p:spTree>
  </p:cSld>
  <p:clrMapOvr>
    <a:masterClrMapping/>
  </p:clrMapOvr>
  <p:transition spd="med" advTm="25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pic>
        <p:nvPicPr>
          <p:cNvPr id="19458" name="Image 1" descr="mongolie_07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650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cheval_riviere_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dscf4234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p:nvPr/>
        </p:nvSpPr>
        <p:spPr>
          <a:xfrm>
            <a:off x="357188" y="214313"/>
            <a:ext cx="627062" cy="400050"/>
          </a:xfrm>
          <a:prstGeom prst="rect">
            <a:avLst/>
          </a:prstGeom>
          <a:noFill/>
        </p:spPr>
        <p:txBody>
          <a:bodyPr wrap="none">
            <a:spAutoFit/>
          </a:bodyPr>
          <a:lstStyle/>
          <a:p>
            <a:pPr>
              <a:defRPr/>
            </a:pPr>
            <a:r>
              <a:rPr lang="fr-FR" sz="2000" b="1" dirty="0">
                <a:solidFill>
                  <a:schemeClr val="bg1"/>
                </a:solidFill>
                <a:effectLst>
                  <a:outerShdw blurRad="38100" dist="38100" dir="2700000" algn="tl">
                    <a:srgbClr val="000000">
                      <a:alpha val="43137"/>
                    </a:srgbClr>
                  </a:outerShdw>
                </a:effectLst>
              </a:rPr>
              <a:t>Yak</a:t>
            </a:r>
          </a:p>
        </p:txBody>
      </p:sp>
    </p:spTree>
  </p:cSld>
  <p:clrMapOvr>
    <a:masterClrMapping/>
  </p:clrMapOvr>
  <p:transition spd="med" advTm="4000">
    <p:plus/>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1" descr="chien-jaune-de-mongolie-2005-06-g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push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gradFill>
        <a:effectLst/>
      </p:bgPr>
    </p:bg>
    <p:spTree>
      <p:nvGrpSpPr>
        <p:cNvPr id="1" name=""/>
        <p:cNvGrpSpPr/>
        <p:nvPr/>
      </p:nvGrpSpPr>
      <p:grpSpPr>
        <a:xfrm>
          <a:off x="0" y="0"/>
          <a:ext cx="0" cy="0"/>
          <a:chOff x="0" y="0"/>
          <a:chExt cx="0" cy="0"/>
        </a:xfrm>
      </p:grpSpPr>
      <p:pic>
        <p:nvPicPr>
          <p:cNvPr id="23554" name="Image 1" descr="DeuxfreresH20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14313"/>
            <a:ext cx="9144000" cy="642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cover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0">
          <a:gsLst>
            <a:gs pos="0">
              <a:srgbClr val="E6DCAC"/>
            </a:gs>
            <a:gs pos="12000">
              <a:srgbClr val="E6D78A"/>
            </a:gs>
            <a:gs pos="30000">
              <a:srgbClr val="C7AC4C"/>
            </a:gs>
            <a:gs pos="45000">
              <a:srgbClr val="E6D78A"/>
            </a:gs>
            <a:gs pos="77000">
              <a:srgbClr val="C7AC4C"/>
            </a:gs>
            <a:gs pos="100000">
              <a:srgbClr val="E6DCAC"/>
            </a:gs>
          </a:gsLst>
          <a:lin ang="0"/>
        </a:gradFill>
        <a:effectLst/>
      </p:bgPr>
    </p:bg>
    <p:spTree>
      <p:nvGrpSpPr>
        <p:cNvPr id="1" name=""/>
        <p:cNvGrpSpPr/>
        <p:nvPr/>
      </p:nvGrpSpPr>
      <p:grpSpPr>
        <a:xfrm>
          <a:off x="0" y="0"/>
          <a:ext cx="0" cy="0"/>
          <a:chOff x="0" y="0"/>
          <a:chExt cx="0" cy="0"/>
        </a:xfrm>
      </p:grpSpPr>
      <p:pic>
        <p:nvPicPr>
          <p:cNvPr id="24578" name="Image 1" descr="pict00081.1227179850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14313"/>
            <a:ext cx="9144000" cy="642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traite_du_lait_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blind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eagle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cov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mongolie_06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cover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vallee_mongolie_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cover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Mong_2004.day_10.17.Khovd_Chono_Kharaikh_environs_Saut_du_Loup_riviere_2 [1024x768]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cover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mongolie_05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0">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600000"/>
        </a:gradFill>
        <a:effectLst/>
      </p:bgPr>
    </p:bg>
    <p:spTree>
      <p:nvGrpSpPr>
        <p:cNvPr id="1" name=""/>
        <p:cNvGrpSpPr/>
        <p:nvPr/>
      </p:nvGrpSpPr>
      <p:grpSpPr>
        <a:xfrm>
          <a:off x="0" y="0"/>
          <a:ext cx="0" cy="0"/>
          <a:chOff x="0" y="0"/>
          <a:chExt cx="0" cy="0"/>
        </a:xfrm>
      </p:grpSpPr>
      <p:pic>
        <p:nvPicPr>
          <p:cNvPr id="31746" name="Image 1" descr="Mongoliemini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1214438" y="0"/>
            <a:ext cx="67151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blinds/>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 descr="mongolie.jpg2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randomBa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714375" y="908720"/>
            <a:ext cx="7858125"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es-ES" sz="3200" dirty="0" smtClean="0"/>
          </a:p>
          <a:p>
            <a:r>
              <a:rPr lang="es-ES" sz="2800" b="1" dirty="0" smtClean="0"/>
              <a:t>La música de Mongolia utiliza escalas pentatónicas y sonidos que recuerdan a varios sonidos de la naturaleza. Es fundamentalmente música vocal y folklórica, y típicamente bardo, relacionada con la estepa y el caballo, cuya cabeza adorna todos los instrumentos. Ella vende las historias de estas poblaciones muy aisladas y sin influencias.</a:t>
            </a:r>
            <a:endParaRPr lang="fr-FR" sz="2800" b="1" dirty="0"/>
          </a:p>
        </p:txBody>
      </p:sp>
    </p:spTree>
  </p:cSld>
  <p:clrMapOvr>
    <a:masterClrMapping/>
  </p:clrMapOvr>
  <p:transition spd="med" advTm="11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pic>
        <p:nvPicPr>
          <p:cNvPr id="34818" name="Image 1" descr="450px-Mongolian_Musician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2000250" y="0"/>
            <a:ext cx="5143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checke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 1" descr="800px-Musicien_traditionnel_mongol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checke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1" descr="mongolie_02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1" descr="mongolie_09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wheel spokes="3"/>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 1" descr="mongolie_14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wheel spokes="8"/>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Image 1" descr="nomades_gf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push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Image 1" descr="mongolie_12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4000">
    <p:randomBa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Image 1" descr="paysage_lac_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3000">
    <p:randomBa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Image 1" descr="img_2273 [1024x76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285852" y="5750004"/>
            <a:ext cx="2436886" cy="1107996"/>
          </a:xfrm>
          <a:prstGeom prst="rect">
            <a:avLst/>
          </a:prstGeom>
        </p:spPr>
        <p:style>
          <a:lnRef idx="0">
            <a:schemeClr val="accent5"/>
          </a:lnRef>
          <a:fillRef idx="3">
            <a:schemeClr val="accent5"/>
          </a:fillRef>
          <a:effectRef idx="3">
            <a:schemeClr val="accent5"/>
          </a:effectRef>
          <a:fontRef idx="minor">
            <a:schemeClr val="lt1"/>
          </a:fontRef>
        </p:style>
        <p:txBody>
          <a:bodyPr wrap="none">
            <a:spAutoFit/>
            <a:scene3d>
              <a:camera prst="orthographicFront"/>
              <a:lightRig rig="glow" dir="tl">
                <a:rot lat="0" lon="0" rev="5400000"/>
              </a:lightRig>
            </a:scene3d>
            <a:sp3d contourW="12700">
              <a:bevelT w="25400" h="25400"/>
              <a:contourClr>
                <a:schemeClr val="accent6">
                  <a:shade val="73000"/>
                </a:schemeClr>
              </a:contourClr>
            </a:sp3d>
          </a:bodyPr>
          <a:lstStyle/>
          <a:p>
            <a:pPr algn="ctr">
              <a:defRPr/>
            </a:pPr>
            <a:r>
              <a:rPr lang="fr-FR" sz="6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askerville Old Face" pitchFamily="18" charset="0"/>
              </a:rPr>
              <a:t>F  I  N</a:t>
            </a:r>
          </a:p>
        </p:txBody>
      </p:sp>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4" presetClass="path" presetSubtype="0" accel="50000" decel="50000" fill="hold" nodeType="clickEffect">
                                  <p:stCondLst>
                                    <p:cond delay="0"/>
                                  </p:stCondLst>
                                  <p:childTnLst>
                                    <p:animMotion origin="layout" path="M 0 0  L 0 -0.33333  E" pathEditMode="relative" ptsTypes="">
                                      <p:cBhvr>
                                        <p:cTn id="6" dur="2000" fill="hold"/>
                                        <p:tgtEl>
                                          <p:spTgt spid="3"/>
                                        </p:tgtEl>
                                        <p:attrNameLst>
                                          <p:attrName>ppt_x</p:attrName>
                                          <p:attrName>ppt_y</p:attrName>
                                        </p:attrNameLst>
                                      </p:cBhvr>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xit" presetSubtype="0" fill="hold" nodeType="clickEffect">
                                  <p:stCondLst>
                                    <p:cond delay="0"/>
                                  </p:stCondLst>
                                  <p:childTnLst>
                                    <p:animEffect transition="out" filter="fade">
                                      <p:cBhvr>
                                        <p:cTn id="10" dur="2000"/>
                                        <p:tgtEl>
                                          <p:spTgt spid="3"/>
                                        </p:tgtEl>
                                      </p:cBhvr>
                                    </p:animEffect>
                                    <p:set>
                                      <p:cBhvr>
                                        <p:cTn id="11"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ongolie .. 29 12 201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Mongolie .. 29 12 2010</Template>
  <TotalTime>5</TotalTime>
  <Words>349</Words>
  <Application>Microsoft Office PowerPoint</Application>
  <PresentationFormat>Presentación en pantalla (4:3)</PresentationFormat>
  <Paragraphs>28</Paragraphs>
  <Slides>42</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42</vt:i4>
      </vt:variant>
    </vt:vector>
  </HeadingPairs>
  <TitlesOfParts>
    <vt:vector size="47" baseType="lpstr">
      <vt:lpstr>Arial</vt:lpstr>
      <vt:lpstr>Calibri</vt:lpstr>
      <vt:lpstr>Ariane Extra Bold DB</vt:lpstr>
      <vt:lpstr>Mongolie .. 29 12 2010</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4</cp:revision>
  <dcterms:created xsi:type="dcterms:W3CDTF">2020-12-01T19:06:00Z</dcterms:created>
  <dcterms:modified xsi:type="dcterms:W3CDTF">2020-12-01T19:11:44Z</dcterms:modified>
</cp:coreProperties>
</file>