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sldIdLst>
    <p:sldId id="256" r:id="rId3"/>
    <p:sldId id="327" r:id="rId4"/>
    <p:sldId id="257" r:id="rId5"/>
    <p:sldId id="258" r:id="rId6"/>
    <p:sldId id="259" r:id="rId7"/>
    <p:sldId id="260" r:id="rId8"/>
    <p:sldId id="277" r:id="rId9"/>
    <p:sldId id="261" r:id="rId10"/>
    <p:sldId id="262" r:id="rId11"/>
    <p:sldId id="263" r:id="rId12"/>
    <p:sldId id="264" r:id="rId13"/>
    <p:sldId id="265" r:id="rId14"/>
    <p:sldId id="266" r:id="rId15"/>
    <p:sldId id="325" r:id="rId16"/>
    <p:sldId id="267" r:id="rId17"/>
    <p:sldId id="268" r:id="rId18"/>
    <p:sldId id="269" r:id="rId19"/>
    <p:sldId id="270" r:id="rId20"/>
    <p:sldId id="271" r:id="rId21"/>
    <p:sldId id="310" r:id="rId22"/>
    <p:sldId id="272" r:id="rId23"/>
    <p:sldId id="312" r:id="rId24"/>
    <p:sldId id="273" r:id="rId25"/>
    <p:sldId id="330" r:id="rId26"/>
    <p:sldId id="290" r:id="rId27"/>
    <p:sldId id="275" r:id="rId28"/>
    <p:sldId id="278" r:id="rId29"/>
    <p:sldId id="276" r:id="rId30"/>
    <p:sldId id="316" r:id="rId31"/>
    <p:sldId id="280" r:id="rId32"/>
    <p:sldId id="313" r:id="rId33"/>
    <p:sldId id="319" r:id="rId34"/>
    <p:sldId id="320" r:id="rId35"/>
    <p:sldId id="317" r:id="rId36"/>
    <p:sldId id="318" r:id="rId37"/>
    <p:sldId id="331" r:id="rId38"/>
    <p:sldId id="314" r:id="rId39"/>
    <p:sldId id="282" r:id="rId40"/>
    <p:sldId id="283" r:id="rId41"/>
    <p:sldId id="301" r:id="rId42"/>
    <p:sldId id="304" r:id="rId43"/>
    <p:sldId id="300" r:id="rId44"/>
    <p:sldId id="302" r:id="rId45"/>
    <p:sldId id="303" r:id="rId46"/>
    <p:sldId id="284" r:id="rId47"/>
    <p:sldId id="285" r:id="rId48"/>
    <p:sldId id="286" r:id="rId49"/>
    <p:sldId id="287" r:id="rId50"/>
    <p:sldId id="288" r:id="rId51"/>
    <p:sldId id="311" r:id="rId52"/>
    <p:sldId id="326" r:id="rId53"/>
    <p:sldId id="289" r:id="rId54"/>
    <p:sldId id="336" r:id="rId55"/>
    <p:sldId id="337" r:id="rId56"/>
    <p:sldId id="291" r:id="rId57"/>
    <p:sldId id="299" r:id="rId58"/>
    <p:sldId id="332" r:id="rId59"/>
    <p:sldId id="333" r:id="rId60"/>
    <p:sldId id="334" r:id="rId61"/>
    <p:sldId id="335" r:id="rId62"/>
    <p:sldId id="338" r:id="rId63"/>
    <p:sldId id="341" r:id="rId64"/>
    <p:sldId id="328" r:id="rId65"/>
    <p:sldId id="309" r:id="rId66"/>
    <p:sldId id="292" r:id="rId67"/>
    <p:sldId id="293" r:id="rId68"/>
    <p:sldId id="294" r:id="rId69"/>
    <p:sldId id="295" r:id="rId70"/>
    <p:sldId id="305" r:id="rId71"/>
    <p:sldId id="296" r:id="rId72"/>
    <p:sldId id="315" r:id="rId73"/>
    <p:sldId id="323" r:id="rId74"/>
    <p:sldId id="297" r:id="rId75"/>
    <p:sldId id="306" r:id="rId76"/>
    <p:sldId id="307" r:id="rId77"/>
    <p:sldId id="324" r:id="rId78"/>
    <p:sldId id="322" r:id="rId79"/>
    <p:sldId id="340" r:id="rId80"/>
    <p:sldId id="339" r:id="rId81"/>
    <p:sldId id="342" r:id="rId82"/>
  </p:sldIdLst>
  <p:sldSz cx="9144000" cy="6858000" type="screen4x3"/>
  <p:notesSz cx="6858000" cy="9144000"/>
  <p:defaultTextStyle>
    <a:defPPr>
      <a:defRPr lang="es-CO"/>
    </a:defPPr>
    <a:lvl1pPr algn="l" rtl="0" fontAlgn="base">
      <a:spcBef>
        <a:spcPct val="0"/>
      </a:spcBef>
      <a:spcAft>
        <a:spcPct val="0"/>
      </a:spcAft>
      <a:defRPr kern="1200">
        <a:solidFill>
          <a:schemeClr val="tx1"/>
        </a:solidFill>
        <a:latin typeface="Euphemia" pitchFamily="34" charset="0"/>
        <a:ea typeface="+mn-ea"/>
        <a:cs typeface="Arial" charset="0"/>
      </a:defRPr>
    </a:lvl1pPr>
    <a:lvl2pPr marL="457200" algn="l" rtl="0" fontAlgn="base">
      <a:spcBef>
        <a:spcPct val="0"/>
      </a:spcBef>
      <a:spcAft>
        <a:spcPct val="0"/>
      </a:spcAft>
      <a:defRPr kern="1200">
        <a:solidFill>
          <a:schemeClr val="tx1"/>
        </a:solidFill>
        <a:latin typeface="Euphemia" pitchFamily="34" charset="0"/>
        <a:ea typeface="+mn-ea"/>
        <a:cs typeface="Arial" charset="0"/>
      </a:defRPr>
    </a:lvl2pPr>
    <a:lvl3pPr marL="914400" algn="l" rtl="0" fontAlgn="base">
      <a:spcBef>
        <a:spcPct val="0"/>
      </a:spcBef>
      <a:spcAft>
        <a:spcPct val="0"/>
      </a:spcAft>
      <a:defRPr kern="1200">
        <a:solidFill>
          <a:schemeClr val="tx1"/>
        </a:solidFill>
        <a:latin typeface="Euphemia" pitchFamily="34" charset="0"/>
        <a:ea typeface="+mn-ea"/>
        <a:cs typeface="Arial" charset="0"/>
      </a:defRPr>
    </a:lvl3pPr>
    <a:lvl4pPr marL="1371600" algn="l" rtl="0" fontAlgn="base">
      <a:spcBef>
        <a:spcPct val="0"/>
      </a:spcBef>
      <a:spcAft>
        <a:spcPct val="0"/>
      </a:spcAft>
      <a:defRPr kern="1200">
        <a:solidFill>
          <a:schemeClr val="tx1"/>
        </a:solidFill>
        <a:latin typeface="Euphemia" pitchFamily="34" charset="0"/>
        <a:ea typeface="+mn-ea"/>
        <a:cs typeface="Arial" charset="0"/>
      </a:defRPr>
    </a:lvl4pPr>
    <a:lvl5pPr marL="1828800" algn="l" rtl="0" fontAlgn="base">
      <a:spcBef>
        <a:spcPct val="0"/>
      </a:spcBef>
      <a:spcAft>
        <a:spcPct val="0"/>
      </a:spcAft>
      <a:defRPr kern="1200">
        <a:solidFill>
          <a:schemeClr val="tx1"/>
        </a:solidFill>
        <a:latin typeface="Euphemia" pitchFamily="34" charset="0"/>
        <a:ea typeface="+mn-ea"/>
        <a:cs typeface="Arial" charset="0"/>
      </a:defRPr>
    </a:lvl5pPr>
    <a:lvl6pPr marL="2286000" algn="l" defTabSz="914400" rtl="0" eaLnBrk="1" latinLnBrk="0" hangingPunct="1">
      <a:defRPr kern="1200">
        <a:solidFill>
          <a:schemeClr val="tx1"/>
        </a:solidFill>
        <a:latin typeface="Euphemia" pitchFamily="34" charset="0"/>
        <a:ea typeface="+mn-ea"/>
        <a:cs typeface="Arial" charset="0"/>
      </a:defRPr>
    </a:lvl6pPr>
    <a:lvl7pPr marL="2743200" algn="l" defTabSz="914400" rtl="0" eaLnBrk="1" latinLnBrk="0" hangingPunct="1">
      <a:defRPr kern="1200">
        <a:solidFill>
          <a:schemeClr val="tx1"/>
        </a:solidFill>
        <a:latin typeface="Euphemia" pitchFamily="34" charset="0"/>
        <a:ea typeface="+mn-ea"/>
        <a:cs typeface="Arial" charset="0"/>
      </a:defRPr>
    </a:lvl7pPr>
    <a:lvl8pPr marL="3200400" algn="l" defTabSz="914400" rtl="0" eaLnBrk="1" latinLnBrk="0" hangingPunct="1">
      <a:defRPr kern="1200">
        <a:solidFill>
          <a:schemeClr val="tx1"/>
        </a:solidFill>
        <a:latin typeface="Euphemia" pitchFamily="34" charset="0"/>
        <a:ea typeface="+mn-ea"/>
        <a:cs typeface="Arial" charset="0"/>
      </a:defRPr>
    </a:lvl8pPr>
    <a:lvl9pPr marL="3657600" algn="l" defTabSz="914400" rtl="0" eaLnBrk="1" latinLnBrk="0" hangingPunct="1">
      <a:defRPr kern="1200">
        <a:solidFill>
          <a:schemeClr val="tx1"/>
        </a:solidFill>
        <a:latin typeface="Euphemia" pitchFamily="34" charset="0"/>
        <a:ea typeface="+mn-ea"/>
        <a:cs typeface="Arial" charset="0"/>
      </a:defRPr>
    </a:lvl9pPr>
  </p:defaultTextStyle>
  <p:modifyVerifier cryptProviderType="rsaFull" cryptAlgorithmClass="hash" cryptAlgorithmType="typeAny" cryptAlgorithmSid="4" spinCount="100000" saltData="eo988R/Zl5FGl3wTsDCEfQ==" hashData="uleHzUsGD2g3eNWTujF9QG1RGE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FF0066"/>
    <a:srgbClr val="CC6600"/>
    <a:srgbClr val="663300"/>
    <a:srgbClr val="996633"/>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7092" autoAdjust="0"/>
    <p:restoredTop sz="94660"/>
  </p:normalViewPr>
  <p:slideViewPr>
    <p:cSldViewPr>
      <p:cViewPr>
        <p:scale>
          <a:sx n="70" d="100"/>
          <a:sy n="70" d="100"/>
        </p:scale>
        <p:origin x="-996" y="-132"/>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pPr>
              <a:defRPr/>
            </a:pPr>
            <a:fld id="{E794028D-0AA1-4A0C-AA69-4A58C9982085}" type="datetimeFigureOut">
              <a:rPr lang="es-CO"/>
              <a:pPr>
                <a:defRPr/>
              </a:pPr>
              <a:t>01/12/2014</a:t>
            </a:fld>
            <a:endParaRPr lang="es-CO"/>
          </a:p>
        </p:txBody>
      </p:sp>
      <p:sp>
        <p:nvSpPr>
          <p:cNvPr id="5" name="4 Marcador de pie de página"/>
          <p:cNvSpPr>
            <a:spLocks noGrp="1"/>
          </p:cNvSpPr>
          <p:nvPr>
            <p:ph type="ftr" sz="quarter" idx="11"/>
          </p:nvPr>
        </p:nvSpPr>
        <p:spPr/>
        <p:txBody>
          <a:bodyPr/>
          <a:lstStyle>
            <a:lvl1pPr>
              <a:defRPr/>
            </a:lvl1pPr>
          </a:lstStyle>
          <a:p>
            <a:pPr>
              <a:defRPr/>
            </a:pPr>
            <a:endParaRPr lang="es-CO"/>
          </a:p>
        </p:txBody>
      </p:sp>
      <p:sp>
        <p:nvSpPr>
          <p:cNvPr id="6" name="5 Marcador de número de diapositiva"/>
          <p:cNvSpPr>
            <a:spLocks noGrp="1"/>
          </p:cNvSpPr>
          <p:nvPr>
            <p:ph type="sldNum" sz="quarter" idx="12"/>
          </p:nvPr>
        </p:nvSpPr>
        <p:spPr/>
        <p:txBody>
          <a:bodyPr/>
          <a:lstStyle>
            <a:lvl1pPr>
              <a:defRPr/>
            </a:lvl1pPr>
          </a:lstStyle>
          <a:p>
            <a:pPr>
              <a:defRPr/>
            </a:pPr>
            <a:fld id="{E216E40B-6446-4132-9E53-E3A62C0AE392}" type="slidenum">
              <a:rPr lang="es-CO"/>
              <a:pPr>
                <a:defRPr/>
              </a:pPr>
              <a:t>‹Nº›</a:t>
            </a:fld>
            <a:endParaRPr lang="es-CO"/>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lvl1pPr>
              <a:defRPr/>
            </a:lvl1pPr>
          </a:lstStyle>
          <a:p>
            <a:pPr>
              <a:defRPr/>
            </a:pPr>
            <a:fld id="{7FE7467C-57F7-4F7A-83E8-8C8F99FDB51B}" type="datetimeFigureOut">
              <a:rPr lang="es-CO"/>
              <a:pPr>
                <a:defRPr/>
              </a:pPr>
              <a:t>01/12/2014</a:t>
            </a:fld>
            <a:endParaRPr lang="es-CO"/>
          </a:p>
        </p:txBody>
      </p:sp>
      <p:sp>
        <p:nvSpPr>
          <p:cNvPr id="5" name="4 Marcador de pie de página"/>
          <p:cNvSpPr>
            <a:spLocks noGrp="1"/>
          </p:cNvSpPr>
          <p:nvPr>
            <p:ph type="ftr" sz="quarter" idx="11"/>
          </p:nvPr>
        </p:nvSpPr>
        <p:spPr/>
        <p:txBody>
          <a:bodyPr/>
          <a:lstStyle>
            <a:lvl1pPr>
              <a:defRPr/>
            </a:lvl1pPr>
          </a:lstStyle>
          <a:p>
            <a:pPr>
              <a:defRPr/>
            </a:pPr>
            <a:endParaRPr lang="es-CO"/>
          </a:p>
        </p:txBody>
      </p:sp>
      <p:sp>
        <p:nvSpPr>
          <p:cNvPr id="6" name="5 Marcador de número de diapositiva"/>
          <p:cNvSpPr>
            <a:spLocks noGrp="1"/>
          </p:cNvSpPr>
          <p:nvPr>
            <p:ph type="sldNum" sz="quarter" idx="12"/>
          </p:nvPr>
        </p:nvSpPr>
        <p:spPr/>
        <p:txBody>
          <a:bodyPr/>
          <a:lstStyle>
            <a:lvl1pPr>
              <a:defRPr/>
            </a:lvl1pPr>
          </a:lstStyle>
          <a:p>
            <a:pPr>
              <a:defRPr/>
            </a:pPr>
            <a:fld id="{BE703A92-2A5C-4166-934C-63A39DCE1A2D}" type="slidenum">
              <a:rPr lang="es-CO"/>
              <a:pPr>
                <a:defRPr/>
              </a:pPr>
              <a:t>‹Nº›</a:t>
            </a:fld>
            <a:endParaRPr lang="es-CO"/>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5CC4573-2527-4394-8718-132720658393}" type="datetimeFigureOut">
              <a:rPr lang="es-CO"/>
              <a:pPr>
                <a:defRPr/>
              </a:pPr>
              <a:t>01/12/2014</a:t>
            </a:fld>
            <a:endParaRPr lang="es-CO"/>
          </a:p>
        </p:txBody>
      </p:sp>
      <p:sp>
        <p:nvSpPr>
          <p:cNvPr id="5" name="4 Marcador de pie de página"/>
          <p:cNvSpPr>
            <a:spLocks noGrp="1"/>
          </p:cNvSpPr>
          <p:nvPr>
            <p:ph type="ftr" sz="quarter" idx="11"/>
          </p:nvPr>
        </p:nvSpPr>
        <p:spPr/>
        <p:txBody>
          <a:bodyPr/>
          <a:lstStyle>
            <a:lvl1pPr>
              <a:defRPr/>
            </a:lvl1pPr>
          </a:lstStyle>
          <a:p>
            <a:pPr>
              <a:defRPr/>
            </a:pPr>
            <a:endParaRPr lang="es-CO"/>
          </a:p>
        </p:txBody>
      </p:sp>
      <p:sp>
        <p:nvSpPr>
          <p:cNvPr id="6" name="5 Marcador de número de diapositiva"/>
          <p:cNvSpPr>
            <a:spLocks noGrp="1"/>
          </p:cNvSpPr>
          <p:nvPr>
            <p:ph type="sldNum" sz="quarter" idx="12"/>
          </p:nvPr>
        </p:nvSpPr>
        <p:spPr/>
        <p:txBody>
          <a:bodyPr/>
          <a:lstStyle>
            <a:lvl1pPr>
              <a:defRPr/>
            </a:lvl1pPr>
          </a:lstStyle>
          <a:p>
            <a:pPr>
              <a:defRPr/>
            </a:pPr>
            <a:fld id="{7241F576-B96B-4973-9F4E-FF5315FDC3A8}" type="slidenum">
              <a:rPr lang="es-CO"/>
              <a:pPr>
                <a:defRPr/>
              </a:pPr>
              <a:t>‹Nº›</a:t>
            </a:fld>
            <a:endParaRPr lang="es-CO"/>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3 Marcador de fecha"/>
          <p:cNvSpPr>
            <a:spLocks noGrp="1"/>
          </p:cNvSpPr>
          <p:nvPr>
            <p:ph type="dt" sz="half" idx="10"/>
          </p:nvPr>
        </p:nvSpPr>
        <p:spPr/>
        <p:txBody>
          <a:bodyPr/>
          <a:lstStyle>
            <a:lvl1pPr>
              <a:defRPr/>
            </a:lvl1pPr>
          </a:lstStyle>
          <a:p>
            <a:pPr>
              <a:defRPr/>
            </a:pPr>
            <a:fld id="{E0C245F7-C212-4692-A350-20C67B3B8676}" type="datetimeFigureOut">
              <a:rPr lang="es-CO"/>
              <a:pPr>
                <a:defRPr/>
              </a:pPr>
              <a:t>01/12/2014</a:t>
            </a:fld>
            <a:endParaRPr lang="es-CO"/>
          </a:p>
        </p:txBody>
      </p:sp>
      <p:sp>
        <p:nvSpPr>
          <p:cNvPr id="6" name="4 Marcador de pie de página"/>
          <p:cNvSpPr>
            <a:spLocks noGrp="1"/>
          </p:cNvSpPr>
          <p:nvPr>
            <p:ph type="ftr" sz="quarter" idx="11"/>
          </p:nvPr>
        </p:nvSpPr>
        <p:spPr/>
        <p:txBody>
          <a:bodyPr/>
          <a:lstStyle>
            <a:lvl1pPr>
              <a:defRPr/>
            </a:lvl1pPr>
          </a:lstStyle>
          <a:p>
            <a:pPr>
              <a:defRPr/>
            </a:pPr>
            <a:endParaRPr lang="es-CO"/>
          </a:p>
        </p:txBody>
      </p:sp>
      <p:sp>
        <p:nvSpPr>
          <p:cNvPr id="7" name="5 Marcador de número de diapositiva"/>
          <p:cNvSpPr>
            <a:spLocks noGrp="1"/>
          </p:cNvSpPr>
          <p:nvPr>
            <p:ph type="sldNum" sz="quarter" idx="12"/>
          </p:nvPr>
        </p:nvSpPr>
        <p:spPr/>
        <p:txBody>
          <a:bodyPr/>
          <a:lstStyle>
            <a:lvl1pPr>
              <a:defRPr/>
            </a:lvl1pPr>
          </a:lstStyle>
          <a:p>
            <a:pPr>
              <a:defRPr/>
            </a:pPr>
            <a:fld id="{65B7985B-5E56-458F-AC4E-939414153269}" type="slidenum">
              <a:rPr lang="es-CO"/>
              <a:pPr>
                <a:defRPr/>
              </a:pPr>
              <a:t>‹Nº›</a:t>
            </a:fld>
            <a:endParaRPr lang="es-CO"/>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3 Marcador de fecha"/>
          <p:cNvSpPr>
            <a:spLocks noGrp="1"/>
          </p:cNvSpPr>
          <p:nvPr>
            <p:ph type="dt" sz="half" idx="10"/>
          </p:nvPr>
        </p:nvSpPr>
        <p:spPr/>
        <p:txBody>
          <a:bodyPr/>
          <a:lstStyle>
            <a:lvl1pPr>
              <a:defRPr/>
            </a:lvl1pPr>
          </a:lstStyle>
          <a:p>
            <a:pPr>
              <a:defRPr/>
            </a:pPr>
            <a:fld id="{3B66FFBC-A69E-42D0-9D3E-9AB1A3C66BD3}" type="datetimeFigureOut">
              <a:rPr lang="es-CO"/>
              <a:pPr>
                <a:defRPr/>
              </a:pPr>
              <a:t>01/12/2014</a:t>
            </a:fld>
            <a:endParaRPr lang="es-CO"/>
          </a:p>
        </p:txBody>
      </p:sp>
      <p:sp>
        <p:nvSpPr>
          <p:cNvPr id="8" name="4 Marcador de pie de página"/>
          <p:cNvSpPr>
            <a:spLocks noGrp="1"/>
          </p:cNvSpPr>
          <p:nvPr>
            <p:ph type="ftr" sz="quarter" idx="11"/>
          </p:nvPr>
        </p:nvSpPr>
        <p:spPr/>
        <p:txBody>
          <a:bodyPr/>
          <a:lstStyle>
            <a:lvl1pPr>
              <a:defRPr/>
            </a:lvl1pPr>
          </a:lstStyle>
          <a:p>
            <a:pPr>
              <a:defRPr/>
            </a:pPr>
            <a:endParaRPr lang="es-CO"/>
          </a:p>
        </p:txBody>
      </p:sp>
      <p:sp>
        <p:nvSpPr>
          <p:cNvPr id="9" name="5 Marcador de número de diapositiva"/>
          <p:cNvSpPr>
            <a:spLocks noGrp="1"/>
          </p:cNvSpPr>
          <p:nvPr>
            <p:ph type="sldNum" sz="quarter" idx="12"/>
          </p:nvPr>
        </p:nvSpPr>
        <p:spPr/>
        <p:txBody>
          <a:bodyPr/>
          <a:lstStyle>
            <a:lvl1pPr>
              <a:defRPr/>
            </a:lvl1pPr>
          </a:lstStyle>
          <a:p>
            <a:pPr>
              <a:defRPr/>
            </a:pPr>
            <a:fld id="{DCA4E4EC-59E6-4BE9-9F85-FF211A70D4AD}" type="slidenum">
              <a:rPr lang="es-CO"/>
              <a:pPr>
                <a:defRPr/>
              </a:pPr>
              <a:t>‹Nº›</a:t>
            </a:fld>
            <a:endParaRPr lang="es-CO"/>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3 Marcador de fecha"/>
          <p:cNvSpPr>
            <a:spLocks noGrp="1"/>
          </p:cNvSpPr>
          <p:nvPr>
            <p:ph type="dt" sz="half" idx="10"/>
          </p:nvPr>
        </p:nvSpPr>
        <p:spPr/>
        <p:txBody>
          <a:bodyPr/>
          <a:lstStyle>
            <a:lvl1pPr>
              <a:defRPr/>
            </a:lvl1pPr>
          </a:lstStyle>
          <a:p>
            <a:pPr>
              <a:defRPr/>
            </a:pPr>
            <a:fld id="{97B90490-4BED-42EB-93AB-535A3DA6140E}" type="datetimeFigureOut">
              <a:rPr lang="es-CO"/>
              <a:pPr>
                <a:defRPr/>
              </a:pPr>
              <a:t>01/12/2014</a:t>
            </a:fld>
            <a:endParaRPr lang="es-CO"/>
          </a:p>
        </p:txBody>
      </p:sp>
      <p:sp>
        <p:nvSpPr>
          <p:cNvPr id="4" name="4 Marcador de pie de página"/>
          <p:cNvSpPr>
            <a:spLocks noGrp="1"/>
          </p:cNvSpPr>
          <p:nvPr>
            <p:ph type="ftr" sz="quarter" idx="11"/>
          </p:nvPr>
        </p:nvSpPr>
        <p:spPr/>
        <p:txBody>
          <a:bodyPr/>
          <a:lstStyle>
            <a:lvl1pPr>
              <a:defRPr/>
            </a:lvl1pPr>
          </a:lstStyle>
          <a:p>
            <a:pPr>
              <a:defRPr/>
            </a:pPr>
            <a:endParaRPr lang="es-CO"/>
          </a:p>
        </p:txBody>
      </p:sp>
      <p:sp>
        <p:nvSpPr>
          <p:cNvPr id="5" name="5 Marcador de número de diapositiva"/>
          <p:cNvSpPr>
            <a:spLocks noGrp="1"/>
          </p:cNvSpPr>
          <p:nvPr>
            <p:ph type="sldNum" sz="quarter" idx="12"/>
          </p:nvPr>
        </p:nvSpPr>
        <p:spPr/>
        <p:txBody>
          <a:bodyPr/>
          <a:lstStyle>
            <a:lvl1pPr>
              <a:defRPr/>
            </a:lvl1pPr>
          </a:lstStyle>
          <a:p>
            <a:pPr>
              <a:defRPr/>
            </a:pPr>
            <a:fld id="{20586A41-E343-421E-811E-76D498B9B79D}" type="slidenum">
              <a:rPr lang="es-CO"/>
              <a:pPr>
                <a:defRPr/>
              </a:pPr>
              <a:t>‹Nº›</a:t>
            </a:fld>
            <a:endParaRPr lang="es-CO"/>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85C4798-AE0E-4F8C-A9B8-F017125E58F1}" type="datetimeFigureOut">
              <a:rPr lang="es-CO"/>
              <a:pPr>
                <a:defRPr/>
              </a:pPr>
              <a:t>01/12/2014</a:t>
            </a:fld>
            <a:endParaRPr lang="es-CO"/>
          </a:p>
        </p:txBody>
      </p:sp>
      <p:sp>
        <p:nvSpPr>
          <p:cNvPr id="3" name="4 Marcador de pie de página"/>
          <p:cNvSpPr>
            <a:spLocks noGrp="1"/>
          </p:cNvSpPr>
          <p:nvPr>
            <p:ph type="ftr" sz="quarter" idx="11"/>
          </p:nvPr>
        </p:nvSpPr>
        <p:spPr/>
        <p:txBody>
          <a:bodyPr/>
          <a:lstStyle>
            <a:lvl1pPr>
              <a:defRPr/>
            </a:lvl1pPr>
          </a:lstStyle>
          <a:p>
            <a:pPr>
              <a:defRPr/>
            </a:pPr>
            <a:endParaRPr lang="es-CO"/>
          </a:p>
        </p:txBody>
      </p:sp>
      <p:sp>
        <p:nvSpPr>
          <p:cNvPr id="4" name="5 Marcador de número de diapositiva"/>
          <p:cNvSpPr>
            <a:spLocks noGrp="1"/>
          </p:cNvSpPr>
          <p:nvPr>
            <p:ph type="sldNum" sz="quarter" idx="12"/>
          </p:nvPr>
        </p:nvSpPr>
        <p:spPr/>
        <p:txBody>
          <a:bodyPr/>
          <a:lstStyle>
            <a:lvl1pPr>
              <a:defRPr/>
            </a:lvl1pPr>
          </a:lstStyle>
          <a:p>
            <a:pPr>
              <a:defRPr/>
            </a:pPr>
            <a:fld id="{C7F9FD66-7D14-46DD-89B8-ECE141F0DA89}" type="slidenum">
              <a:rPr lang="es-CO"/>
              <a:pPr>
                <a:defRPr/>
              </a:pPr>
              <a:t>‹Nº›</a:t>
            </a:fld>
            <a:endParaRPr lang="es-CO"/>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6E0F24E-0790-4E63-A160-8699D480A693}" type="datetimeFigureOut">
              <a:rPr lang="es-CO"/>
              <a:pPr>
                <a:defRPr/>
              </a:pPr>
              <a:t>01/12/2014</a:t>
            </a:fld>
            <a:endParaRPr lang="es-CO"/>
          </a:p>
        </p:txBody>
      </p:sp>
      <p:sp>
        <p:nvSpPr>
          <p:cNvPr id="6" name="4 Marcador de pie de página"/>
          <p:cNvSpPr>
            <a:spLocks noGrp="1"/>
          </p:cNvSpPr>
          <p:nvPr>
            <p:ph type="ftr" sz="quarter" idx="11"/>
          </p:nvPr>
        </p:nvSpPr>
        <p:spPr/>
        <p:txBody>
          <a:bodyPr/>
          <a:lstStyle>
            <a:lvl1pPr>
              <a:defRPr/>
            </a:lvl1pPr>
          </a:lstStyle>
          <a:p>
            <a:pPr>
              <a:defRPr/>
            </a:pPr>
            <a:endParaRPr lang="es-CO"/>
          </a:p>
        </p:txBody>
      </p:sp>
      <p:sp>
        <p:nvSpPr>
          <p:cNvPr id="7" name="5 Marcador de número de diapositiva"/>
          <p:cNvSpPr>
            <a:spLocks noGrp="1"/>
          </p:cNvSpPr>
          <p:nvPr>
            <p:ph type="sldNum" sz="quarter" idx="12"/>
          </p:nvPr>
        </p:nvSpPr>
        <p:spPr/>
        <p:txBody>
          <a:bodyPr/>
          <a:lstStyle>
            <a:lvl1pPr>
              <a:defRPr/>
            </a:lvl1pPr>
          </a:lstStyle>
          <a:p>
            <a:pPr>
              <a:defRPr/>
            </a:pPr>
            <a:fld id="{147C9940-442A-4846-80A5-172E3C33599F}" type="slidenum">
              <a:rPr lang="es-CO"/>
              <a:pPr>
                <a:defRPr/>
              </a:pPr>
              <a:t>‹Nº›</a:t>
            </a:fld>
            <a:endParaRPr lang="es-CO"/>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CO"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1398133-9A13-4B99-B2A4-43DE2A70F25C}" type="datetimeFigureOut">
              <a:rPr lang="es-CO"/>
              <a:pPr>
                <a:defRPr/>
              </a:pPr>
              <a:t>01/12/2014</a:t>
            </a:fld>
            <a:endParaRPr lang="es-CO"/>
          </a:p>
        </p:txBody>
      </p:sp>
      <p:sp>
        <p:nvSpPr>
          <p:cNvPr id="6" name="4 Marcador de pie de página"/>
          <p:cNvSpPr>
            <a:spLocks noGrp="1"/>
          </p:cNvSpPr>
          <p:nvPr>
            <p:ph type="ftr" sz="quarter" idx="11"/>
          </p:nvPr>
        </p:nvSpPr>
        <p:spPr/>
        <p:txBody>
          <a:bodyPr/>
          <a:lstStyle>
            <a:lvl1pPr>
              <a:defRPr/>
            </a:lvl1pPr>
          </a:lstStyle>
          <a:p>
            <a:pPr>
              <a:defRPr/>
            </a:pPr>
            <a:endParaRPr lang="es-CO"/>
          </a:p>
        </p:txBody>
      </p:sp>
      <p:sp>
        <p:nvSpPr>
          <p:cNvPr id="7" name="5 Marcador de número de diapositiva"/>
          <p:cNvSpPr>
            <a:spLocks noGrp="1"/>
          </p:cNvSpPr>
          <p:nvPr>
            <p:ph type="sldNum" sz="quarter" idx="12"/>
          </p:nvPr>
        </p:nvSpPr>
        <p:spPr/>
        <p:txBody>
          <a:bodyPr/>
          <a:lstStyle>
            <a:lvl1pPr>
              <a:defRPr/>
            </a:lvl1pPr>
          </a:lstStyle>
          <a:p>
            <a:pPr>
              <a:defRPr/>
            </a:pPr>
            <a:fld id="{CAAE7990-CA18-4B58-A645-98949EDBA1F6}" type="slidenum">
              <a:rPr lang="es-CO"/>
              <a:pPr>
                <a:defRPr/>
              </a:pPr>
              <a:t>‹Nº›</a:t>
            </a:fld>
            <a:endParaRPr lang="es-CO"/>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lvl1pPr>
              <a:defRPr/>
            </a:lvl1pPr>
          </a:lstStyle>
          <a:p>
            <a:pPr>
              <a:defRPr/>
            </a:pPr>
            <a:fld id="{6C98233A-AEA9-4E9B-8495-517A6702536C}" type="datetimeFigureOut">
              <a:rPr lang="es-CO"/>
              <a:pPr>
                <a:defRPr/>
              </a:pPr>
              <a:t>01/12/2014</a:t>
            </a:fld>
            <a:endParaRPr lang="es-CO"/>
          </a:p>
        </p:txBody>
      </p:sp>
      <p:sp>
        <p:nvSpPr>
          <p:cNvPr id="5" name="4 Marcador de pie de página"/>
          <p:cNvSpPr>
            <a:spLocks noGrp="1"/>
          </p:cNvSpPr>
          <p:nvPr>
            <p:ph type="ftr" sz="quarter" idx="11"/>
          </p:nvPr>
        </p:nvSpPr>
        <p:spPr/>
        <p:txBody>
          <a:bodyPr/>
          <a:lstStyle>
            <a:lvl1pPr>
              <a:defRPr/>
            </a:lvl1pPr>
          </a:lstStyle>
          <a:p>
            <a:pPr>
              <a:defRPr/>
            </a:pPr>
            <a:endParaRPr lang="es-CO"/>
          </a:p>
        </p:txBody>
      </p:sp>
      <p:sp>
        <p:nvSpPr>
          <p:cNvPr id="6" name="5 Marcador de número de diapositiva"/>
          <p:cNvSpPr>
            <a:spLocks noGrp="1"/>
          </p:cNvSpPr>
          <p:nvPr>
            <p:ph type="sldNum" sz="quarter" idx="12"/>
          </p:nvPr>
        </p:nvSpPr>
        <p:spPr/>
        <p:txBody>
          <a:bodyPr/>
          <a:lstStyle>
            <a:lvl1pPr>
              <a:defRPr/>
            </a:lvl1pPr>
          </a:lstStyle>
          <a:p>
            <a:pPr>
              <a:defRPr/>
            </a:pPr>
            <a:fld id="{FD791583-1E5B-43B2-B0A2-EB33634EB4F0}" type="slidenum">
              <a:rPr lang="es-CO"/>
              <a:pPr>
                <a:defRPr/>
              </a:pPr>
              <a:t>‹Nº›</a:t>
            </a:fld>
            <a:endParaRPr lang="es-CO"/>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lvl1pPr>
              <a:defRPr/>
            </a:lvl1pPr>
          </a:lstStyle>
          <a:p>
            <a:pPr>
              <a:defRPr/>
            </a:pPr>
            <a:fld id="{DD132A96-C8F4-4F58-81FE-BAEBCFBD0C37}" type="datetimeFigureOut">
              <a:rPr lang="es-CO"/>
              <a:pPr>
                <a:defRPr/>
              </a:pPr>
              <a:t>01/12/2014</a:t>
            </a:fld>
            <a:endParaRPr lang="es-CO"/>
          </a:p>
        </p:txBody>
      </p:sp>
      <p:sp>
        <p:nvSpPr>
          <p:cNvPr id="5" name="4 Marcador de pie de página"/>
          <p:cNvSpPr>
            <a:spLocks noGrp="1"/>
          </p:cNvSpPr>
          <p:nvPr>
            <p:ph type="ftr" sz="quarter" idx="11"/>
          </p:nvPr>
        </p:nvSpPr>
        <p:spPr/>
        <p:txBody>
          <a:bodyPr/>
          <a:lstStyle>
            <a:lvl1pPr>
              <a:defRPr/>
            </a:lvl1pPr>
          </a:lstStyle>
          <a:p>
            <a:pPr>
              <a:defRPr/>
            </a:pPr>
            <a:endParaRPr lang="es-CO"/>
          </a:p>
        </p:txBody>
      </p:sp>
      <p:sp>
        <p:nvSpPr>
          <p:cNvPr id="6" name="5 Marcador de número de diapositiva"/>
          <p:cNvSpPr>
            <a:spLocks noGrp="1"/>
          </p:cNvSpPr>
          <p:nvPr>
            <p:ph type="sldNum" sz="quarter" idx="12"/>
          </p:nvPr>
        </p:nvSpPr>
        <p:spPr/>
        <p:txBody>
          <a:bodyPr/>
          <a:lstStyle>
            <a:lvl1pPr>
              <a:defRPr/>
            </a:lvl1pPr>
          </a:lstStyle>
          <a:p>
            <a:pPr>
              <a:defRPr/>
            </a:pPr>
            <a:fld id="{D15266F6-3F02-4EAF-B648-0E32C4224355}" type="slidenum">
              <a:rPr lang="es-CO"/>
              <a:pPr>
                <a:defRPr/>
              </a:pPr>
              <a:t>‹Nº›</a:t>
            </a:fld>
            <a:endParaRPr lang="es-CO"/>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95C6ED5-5678-40C3-8CFF-EF96FABE63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O"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21398D2-A1CF-4495-8E2F-F108FB5E91D3}" type="datetimeFigureOut">
              <a:rPr lang="es-CO"/>
              <a:pPr>
                <a:defRPr/>
              </a:pPr>
              <a:t>01/12/2014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11DCA7A-8E50-4B5A-BE3B-50D66A4355C8}" type="slidenum">
              <a:rPr lang="es-CO"/>
              <a:pPr>
                <a:defRPr/>
              </a:pPr>
              <a:t>‹Nº›</a:t>
            </a:fld>
            <a:endParaRPr lang="es-CO"/>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slow"/>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Euphemia" pitchFamily="34" charset="0"/>
        </a:defRPr>
      </a:lvl2pPr>
      <a:lvl3pPr algn="ctr" rtl="0" eaLnBrk="1" fontAlgn="base" hangingPunct="1">
        <a:spcBef>
          <a:spcPct val="0"/>
        </a:spcBef>
        <a:spcAft>
          <a:spcPct val="0"/>
        </a:spcAft>
        <a:defRPr sz="4400">
          <a:solidFill>
            <a:schemeClr val="tx1"/>
          </a:solidFill>
          <a:latin typeface="Euphemia" pitchFamily="34" charset="0"/>
        </a:defRPr>
      </a:lvl3pPr>
      <a:lvl4pPr algn="ctr" rtl="0" eaLnBrk="1" fontAlgn="base" hangingPunct="1">
        <a:spcBef>
          <a:spcPct val="0"/>
        </a:spcBef>
        <a:spcAft>
          <a:spcPct val="0"/>
        </a:spcAft>
        <a:defRPr sz="4400">
          <a:solidFill>
            <a:schemeClr val="tx1"/>
          </a:solidFill>
          <a:latin typeface="Euphemia" pitchFamily="34" charset="0"/>
        </a:defRPr>
      </a:lvl4pPr>
      <a:lvl5pPr algn="ctr" rtl="0" eaLnBrk="1" fontAlgn="base" hangingPunct="1">
        <a:spcBef>
          <a:spcPct val="0"/>
        </a:spcBef>
        <a:spcAft>
          <a:spcPct val="0"/>
        </a:spcAft>
        <a:defRPr sz="4400">
          <a:solidFill>
            <a:schemeClr val="tx1"/>
          </a:solidFill>
          <a:latin typeface="Euphemia" pitchFamily="34" charset="0"/>
        </a:defRPr>
      </a:lvl5pPr>
      <a:lvl6pPr marL="457200" algn="ctr" rtl="0" eaLnBrk="1" fontAlgn="base" hangingPunct="1">
        <a:spcBef>
          <a:spcPct val="0"/>
        </a:spcBef>
        <a:spcAft>
          <a:spcPct val="0"/>
        </a:spcAft>
        <a:defRPr sz="4400">
          <a:solidFill>
            <a:schemeClr val="tx1"/>
          </a:solidFill>
          <a:latin typeface="Euphemia" pitchFamily="34" charset="0"/>
        </a:defRPr>
      </a:lvl6pPr>
      <a:lvl7pPr marL="914400" algn="ctr" rtl="0" eaLnBrk="1" fontAlgn="base" hangingPunct="1">
        <a:spcBef>
          <a:spcPct val="0"/>
        </a:spcBef>
        <a:spcAft>
          <a:spcPct val="0"/>
        </a:spcAft>
        <a:defRPr sz="4400">
          <a:solidFill>
            <a:schemeClr val="tx1"/>
          </a:solidFill>
          <a:latin typeface="Euphemia" pitchFamily="34" charset="0"/>
        </a:defRPr>
      </a:lvl7pPr>
      <a:lvl8pPr marL="1371600" algn="ctr" rtl="0" eaLnBrk="1" fontAlgn="base" hangingPunct="1">
        <a:spcBef>
          <a:spcPct val="0"/>
        </a:spcBef>
        <a:spcAft>
          <a:spcPct val="0"/>
        </a:spcAft>
        <a:defRPr sz="4400">
          <a:solidFill>
            <a:schemeClr val="tx1"/>
          </a:solidFill>
          <a:latin typeface="Euphemia" pitchFamily="34" charset="0"/>
        </a:defRPr>
      </a:lvl8pPr>
      <a:lvl9pPr marL="1828800" algn="ctr" rtl="0" eaLnBrk="1" fontAlgn="base" hangingPunct="1">
        <a:spcBef>
          <a:spcPct val="0"/>
        </a:spcBef>
        <a:spcAft>
          <a:spcPct val="0"/>
        </a:spcAft>
        <a:defRPr sz="4400">
          <a:solidFill>
            <a:schemeClr val="tx1"/>
          </a:solidFill>
          <a:latin typeface="Euphemia"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latin typeface="Arial" charset="0"/>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latin typeface="Arial" charset="0"/>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3512E2-F62B-4C51-BB5B-C094CF212397}" type="slidenum">
              <a:rPr lang="es-ES_tradnl">
                <a:solidFill>
                  <a:srgbClr val="000000"/>
                </a:solidFill>
                <a:latin typeface="Arial" charset="0"/>
                <a:cs typeface="+mn-cs"/>
              </a:rPr>
              <a:pPr/>
              <a:t>‹Nº›</a:t>
            </a:fld>
            <a:endParaRPr lang="es-ES_tradnl">
              <a:solidFill>
                <a:srgbClr val="000000"/>
              </a:solidFill>
              <a:latin typeface="Arial" charset="0"/>
              <a:cs typeface="+mn-cs"/>
            </a:endParaRPr>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Rectángulo"/>
          <p:cNvPicPr>
            <a:picLocks noChangeArrowheads="1"/>
          </p:cNvPicPr>
          <p:nvPr/>
        </p:nvPicPr>
        <p:blipFill>
          <a:blip r:embed="rId3" cstate="print"/>
          <a:srcRect/>
          <a:stretch>
            <a:fillRect/>
          </a:stretch>
        </p:blipFill>
        <p:spPr bwMode="auto">
          <a:xfrm>
            <a:off x="2124075" y="1893888"/>
            <a:ext cx="4787900" cy="2700337"/>
          </a:xfrm>
          <a:prstGeom prst="rect">
            <a:avLst/>
          </a:prstGeom>
          <a:noFill/>
          <a:ln w="9525">
            <a:noFill/>
            <a:miter lim="800000"/>
            <a:headEnd/>
            <a:tailEnd/>
          </a:ln>
        </p:spPr>
      </p:pic>
      <p:sp>
        <p:nvSpPr>
          <p:cNvPr id="3" name="2 Rectángulo"/>
          <p:cNvSpPr>
            <a:spLocks noChangeArrowheads="1"/>
          </p:cNvSpPr>
          <p:nvPr/>
        </p:nvSpPr>
        <p:spPr bwMode="auto">
          <a:xfrm>
            <a:off x="323850" y="5932488"/>
            <a:ext cx="4895850" cy="369887"/>
          </a:xfrm>
          <a:prstGeom prst="rect">
            <a:avLst/>
          </a:prstGeom>
          <a:noFill/>
          <a:ln w="9525">
            <a:noFill/>
            <a:miter lim="800000"/>
            <a:headEnd/>
            <a:tailEnd/>
          </a:ln>
        </p:spPr>
        <p:txBody>
          <a:bodyPr>
            <a:spAutoFit/>
          </a:bodyPr>
          <a:lstStyle/>
          <a:p>
            <a:r>
              <a:rPr lang="es-CO" b="1">
                <a:solidFill>
                  <a:srgbClr val="FFC000"/>
                </a:solidFill>
                <a:ea typeface="Verdana" pitchFamily="34" charset="0"/>
                <a:cs typeface="Narkisim" pitchFamily="34" charset="-79"/>
              </a:rPr>
              <a:t>Música Banda sonora de la película Amélie</a:t>
            </a:r>
          </a:p>
        </p:txBody>
      </p:sp>
      <p:sp>
        <p:nvSpPr>
          <p:cNvPr id="4" name="3 CuadroTexto"/>
          <p:cNvSpPr txBox="1">
            <a:spLocks noChangeArrowheads="1"/>
          </p:cNvSpPr>
          <p:nvPr/>
        </p:nvSpPr>
        <p:spPr bwMode="auto">
          <a:xfrm>
            <a:off x="6372225" y="5932488"/>
            <a:ext cx="1793875" cy="369887"/>
          </a:xfrm>
          <a:prstGeom prst="rect">
            <a:avLst/>
          </a:prstGeom>
          <a:noFill/>
          <a:ln w="9525">
            <a:noFill/>
            <a:miter lim="800000"/>
            <a:headEnd/>
            <a:tailEnd/>
          </a:ln>
        </p:spPr>
        <p:txBody>
          <a:bodyPr wrap="none">
            <a:spAutoFit/>
          </a:bodyPr>
          <a:lstStyle/>
          <a:p>
            <a:r>
              <a:rPr lang="es-MX" b="1">
                <a:solidFill>
                  <a:srgbClr val="FFC000"/>
                </a:solidFill>
              </a:rPr>
              <a:t>Avance manual</a:t>
            </a:r>
          </a:p>
        </p:txBody>
      </p:sp>
    </p:spTree>
  </p:cSld>
  <p:clrMapOvr>
    <a:masterClrMapping/>
  </p:clrMapOvr>
  <p:transition advClick="0" advTm="8000">
    <p:sndAc>
      <p:stSnd loop="1">
        <p:snd r:embed="rId2" name="amelie - banda sonora - yann pierre tiersen - sur le fil338.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2 Rectángulo"/>
          <p:cNvSpPr>
            <a:spLocks noChangeArrowheads="1"/>
          </p:cNvSpPr>
          <p:nvPr/>
        </p:nvSpPr>
        <p:spPr bwMode="auto">
          <a:xfrm>
            <a:off x="323850" y="1268413"/>
            <a:ext cx="8569325" cy="3970337"/>
          </a:xfrm>
          <a:prstGeom prst="rect">
            <a:avLst/>
          </a:prstGeom>
          <a:noFill/>
          <a:ln w="9525">
            <a:noFill/>
            <a:miter lim="800000"/>
            <a:headEnd/>
            <a:tailEnd/>
          </a:ln>
        </p:spPr>
        <p:txBody>
          <a:bodyPr>
            <a:spAutoFit/>
          </a:bodyPr>
          <a:lstStyle/>
          <a:p>
            <a:endParaRPr lang="es-CO" sz="2800">
              <a:solidFill>
                <a:srgbClr val="FFC000"/>
              </a:solidFill>
            </a:endParaRPr>
          </a:p>
          <a:p>
            <a:r>
              <a:rPr lang="es-CO" sz="2800">
                <a:solidFill>
                  <a:srgbClr val="FFC000"/>
                </a:solidFill>
              </a:rPr>
              <a:t>Al cumplirse el 150 aniversario del Metro de Londres, el más antiguo del mundo, repasamos las redes de Metro más espectaculares del planeta. </a:t>
            </a:r>
          </a:p>
          <a:p>
            <a:endParaRPr lang="es-CO" sz="2800">
              <a:solidFill>
                <a:srgbClr val="FFC000"/>
              </a:solidFill>
            </a:endParaRPr>
          </a:p>
          <a:p>
            <a:r>
              <a:rPr lang="es-CO" sz="2800">
                <a:solidFill>
                  <a:srgbClr val="FFC000"/>
                </a:solidFill>
              </a:rPr>
              <a:t>Además de ser transporte rápido y eficaz, algunas redes de Metro se han convertido en verdaderas obras de arte y lugares de visita indispensable para interesados y curiosos.</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cstate="print"/>
          <a:srcRect/>
          <a:stretch>
            <a:fillRect/>
          </a:stretch>
        </p:blipFill>
        <p:spPr bwMode="auto">
          <a:xfrm>
            <a:off x="487363" y="476250"/>
            <a:ext cx="8250237" cy="5111750"/>
          </a:xfrm>
          <a:prstGeom prst="rect">
            <a:avLst/>
          </a:prstGeom>
          <a:noFill/>
          <a:ln w="57150">
            <a:solidFill>
              <a:srgbClr val="4A452A"/>
            </a:solidFill>
            <a:miter lim="800000"/>
            <a:headEnd/>
            <a:tailEnd/>
          </a:ln>
        </p:spPr>
      </p:pic>
      <p:sp>
        <p:nvSpPr>
          <p:cNvPr id="4" name="3 CuadroTexto"/>
          <p:cNvSpPr txBox="1"/>
          <p:nvPr/>
        </p:nvSpPr>
        <p:spPr>
          <a:xfrm>
            <a:off x="241300" y="5694363"/>
            <a:ext cx="8496300" cy="1016000"/>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Los londinenses llaman al metro </a:t>
            </a:r>
            <a:r>
              <a:rPr lang="es-CO" sz="2000" b="1" i="1" dirty="0" err="1">
                <a:solidFill>
                  <a:srgbClr val="FFC000"/>
                </a:solidFill>
                <a:latin typeface="+mn-lt"/>
                <a:cs typeface="+mn-cs"/>
              </a:rPr>
              <a:t>the</a:t>
            </a:r>
            <a:r>
              <a:rPr lang="es-CO" sz="2000" b="1" i="1" dirty="0">
                <a:solidFill>
                  <a:srgbClr val="FFC000"/>
                </a:solidFill>
                <a:latin typeface="+mn-lt"/>
                <a:cs typeface="+mn-cs"/>
              </a:rPr>
              <a:t> </a:t>
            </a:r>
            <a:r>
              <a:rPr lang="es-CO" sz="2000" b="1" i="1" dirty="0" err="1">
                <a:solidFill>
                  <a:srgbClr val="FFC000"/>
                </a:solidFill>
                <a:latin typeface="+mn-lt"/>
                <a:cs typeface="+mn-cs"/>
              </a:rPr>
              <a:t>Underground</a:t>
            </a:r>
            <a:r>
              <a:rPr lang="es-CO" sz="2000" b="1" i="1" dirty="0">
                <a:solidFill>
                  <a:srgbClr val="FFC000"/>
                </a:solidFill>
                <a:latin typeface="+mn-lt"/>
                <a:cs typeface="+mn-cs"/>
              </a:rPr>
              <a:t> </a:t>
            </a:r>
            <a:r>
              <a:rPr lang="es-CO" sz="2000" b="1" dirty="0">
                <a:solidFill>
                  <a:srgbClr val="FFC000"/>
                </a:solidFill>
                <a:latin typeface="+mn-lt"/>
                <a:cs typeface="+mn-cs"/>
              </a:rPr>
              <a:t> (subterráneo) </a:t>
            </a:r>
            <a:endParaRPr lang="es-CO" sz="2000" b="1" dirty="0">
              <a:solidFill>
                <a:srgbClr val="FFC000"/>
              </a:solidFill>
              <a:latin typeface="+mn-lt"/>
              <a:cs typeface="+mn-cs"/>
            </a:endParaRPr>
          </a:p>
          <a:p>
            <a:pPr fontAlgn="auto">
              <a:spcBef>
                <a:spcPts val="0"/>
              </a:spcBef>
              <a:spcAft>
                <a:spcPts val="0"/>
              </a:spcAft>
              <a:defRPr/>
            </a:pPr>
            <a:r>
              <a:rPr lang="es-CO" sz="2000" b="1" dirty="0">
                <a:solidFill>
                  <a:srgbClr val="FFC000"/>
                </a:solidFill>
                <a:latin typeface="+mn-lt"/>
                <a:cs typeface="+mn-cs"/>
              </a:rPr>
              <a:t>o</a:t>
            </a:r>
            <a:r>
              <a:rPr lang="es-CO" sz="2000" b="1" dirty="0">
                <a:solidFill>
                  <a:srgbClr val="FFC000"/>
                </a:solidFill>
                <a:latin typeface="+mn-lt"/>
                <a:cs typeface="+mn-cs"/>
              </a:rPr>
              <a:t>, con más frecuencia, </a:t>
            </a:r>
            <a:r>
              <a:rPr lang="es-CO" sz="2000" b="1" i="1" dirty="0" err="1">
                <a:solidFill>
                  <a:srgbClr val="FFC000"/>
                </a:solidFill>
                <a:latin typeface="+mn-lt"/>
                <a:cs typeface="+mn-cs"/>
              </a:rPr>
              <a:t>Tube</a:t>
            </a:r>
            <a:r>
              <a:rPr lang="es-CO" sz="2000" b="1" dirty="0">
                <a:solidFill>
                  <a:srgbClr val="FFC000"/>
                </a:solidFill>
                <a:latin typeface="+mn-lt"/>
                <a:cs typeface="+mn-cs"/>
              </a:rPr>
              <a:t> (tubo). Este Metro fue inaugurado el 10 de Enero de 1863</a:t>
            </a:r>
            <a:r>
              <a:rPr lang="es-CO" sz="2000" dirty="0">
                <a:solidFill>
                  <a:schemeClr val="bg2">
                    <a:lumMod val="90000"/>
                  </a:schemeClr>
                </a:solidFill>
                <a:latin typeface="+mn-lt"/>
                <a:cs typeface="+mn-cs"/>
              </a:rPr>
              <a:t>.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1 Imagen"/>
          <p:cNvPicPr>
            <a:picLocks noChangeAspect="1"/>
          </p:cNvPicPr>
          <p:nvPr/>
        </p:nvPicPr>
        <p:blipFill>
          <a:blip r:embed="rId2" cstate="print"/>
          <a:srcRect/>
          <a:stretch>
            <a:fillRect/>
          </a:stretch>
        </p:blipFill>
        <p:spPr bwMode="auto">
          <a:xfrm>
            <a:off x="611188" y="333375"/>
            <a:ext cx="7967662" cy="5295900"/>
          </a:xfrm>
          <a:prstGeom prst="rect">
            <a:avLst/>
          </a:prstGeom>
          <a:noFill/>
          <a:ln w="57150">
            <a:solidFill>
              <a:srgbClr val="4A452A"/>
            </a:solidFill>
            <a:miter lim="800000"/>
            <a:headEnd/>
            <a:tailEnd/>
          </a:ln>
        </p:spPr>
      </p:pic>
      <p:sp>
        <p:nvSpPr>
          <p:cNvPr id="3" name="2 Rectángulo"/>
          <p:cNvSpPr/>
          <p:nvPr/>
        </p:nvSpPr>
        <p:spPr>
          <a:xfrm>
            <a:off x="611188" y="5822950"/>
            <a:ext cx="8110537" cy="1016000"/>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En la imagen, una actriz posa ataviada con un traje de época antes de iniciar un viaje en la locomotora para conmemorar el 150 aniversario del Metro de Londres</a:t>
            </a:r>
            <a:r>
              <a:rPr lang="es-CO" sz="2000" dirty="0">
                <a:solidFill>
                  <a:schemeClr val="bg2">
                    <a:lumMod val="90000"/>
                  </a:schemeClr>
                </a:solidFill>
                <a:latin typeface="+mn-lt"/>
                <a:cs typeface="+mn-cs"/>
              </a:rPr>
              <a:t>.</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1 Imagen"/>
          <p:cNvPicPr>
            <a:picLocks noChangeAspect="1"/>
          </p:cNvPicPr>
          <p:nvPr/>
        </p:nvPicPr>
        <p:blipFill>
          <a:blip r:embed="rId2" cstate="print"/>
          <a:srcRect/>
          <a:stretch>
            <a:fillRect/>
          </a:stretch>
        </p:blipFill>
        <p:spPr bwMode="auto">
          <a:xfrm>
            <a:off x="611188" y="803275"/>
            <a:ext cx="7993062" cy="5299075"/>
          </a:xfrm>
          <a:prstGeom prst="rect">
            <a:avLst/>
          </a:prstGeom>
          <a:noFill/>
          <a:ln w="57150">
            <a:solidFill>
              <a:srgbClr val="4A452A"/>
            </a:solid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1 Imagen"/>
          <p:cNvPicPr>
            <a:picLocks noChangeAspect="1"/>
          </p:cNvPicPr>
          <p:nvPr/>
        </p:nvPicPr>
        <p:blipFill>
          <a:blip r:embed="rId2" cstate="print"/>
          <a:srcRect/>
          <a:stretch>
            <a:fillRect/>
          </a:stretch>
        </p:blipFill>
        <p:spPr bwMode="auto">
          <a:xfrm>
            <a:off x="250825" y="549275"/>
            <a:ext cx="8626475" cy="5724525"/>
          </a:xfrm>
          <a:prstGeom prst="rect">
            <a:avLst/>
          </a:prstGeom>
          <a:noFill/>
          <a:ln w="57150">
            <a:solidFill>
              <a:srgbClr val="4A452A"/>
            </a:solid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2 Imagen"/>
          <p:cNvPicPr>
            <a:picLocks noChangeAspect="1"/>
          </p:cNvPicPr>
          <p:nvPr/>
        </p:nvPicPr>
        <p:blipFill>
          <a:blip r:embed="rId2" cstate="print"/>
          <a:srcRect/>
          <a:stretch>
            <a:fillRect/>
          </a:stretch>
        </p:blipFill>
        <p:spPr bwMode="auto">
          <a:xfrm>
            <a:off x="395288" y="476250"/>
            <a:ext cx="8280400" cy="5162550"/>
          </a:xfrm>
          <a:prstGeom prst="rect">
            <a:avLst/>
          </a:prstGeom>
          <a:noFill/>
          <a:ln w="57150">
            <a:solidFill>
              <a:srgbClr val="4A452A"/>
            </a:solidFill>
            <a:miter lim="800000"/>
            <a:headEnd/>
            <a:tailEnd/>
          </a:ln>
        </p:spPr>
      </p:pic>
      <p:sp>
        <p:nvSpPr>
          <p:cNvPr id="2" name="1 CuadroTexto"/>
          <p:cNvSpPr txBox="1"/>
          <p:nvPr/>
        </p:nvSpPr>
        <p:spPr>
          <a:xfrm>
            <a:off x="425450" y="5991225"/>
            <a:ext cx="8280400" cy="385763"/>
          </a:xfrm>
          <a:prstGeom prst="rect">
            <a:avLst/>
          </a:prstGeom>
          <a:noFill/>
          <a:ln w="19050">
            <a:solidFill>
              <a:schemeClr val="bg2">
                <a:lumMod val="25000"/>
              </a:schemeClr>
            </a:solidFill>
          </a:ln>
        </p:spPr>
        <p:txBody>
          <a:bodyPr>
            <a:spAutoFit/>
          </a:bodyPr>
          <a:lstStyle/>
          <a:p>
            <a:r>
              <a:rPr lang="es-CO" b="1">
                <a:solidFill>
                  <a:srgbClr val="FFC000"/>
                </a:solidFill>
              </a:rPr>
              <a:t>Este es el vagón más antiguo sobreviviente; fue construido en 1892. </a:t>
            </a:r>
            <a:endParaRPr lang="es-CO" b="1">
              <a:solidFill>
                <a:srgbClr val="DDD9C3"/>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1 Imagen"/>
          <p:cNvPicPr>
            <a:picLocks noChangeAspect="1"/>
          </p:cNvPicPr>
          <p:nvPr/>
        </p:nvPicPr>
        <p:blipFill>
          <a:blip r:embed="rId2" cstate="print"/>
          <a:srcRect/>
          <a:stretch>
            <a:fillRect/>
          </a:stretch>
        </p:blipFill>
        <p:spPr bwMode="auto">
          <a:xfrm>
            <a:off x="534988" y="404813"/>
            <a:ext cx="8024812" cy="5327650"/>
          </a:xfrm>
          <a:prstGeom prst="rect">
            <a:avLst/>
          </a:prstGeom>
          <a:noFill/>
          <a:ln w="57150">
            <a:solidFill>
              <a:srgbClr val="4A452A"/>
            </a:solidFill>
            <a:miter lim="800000"/>
            <a:headEnd/>
            <a:tailEnd/>
          </a:ln>
        </p:spPr>
      </p:pic>
      <p:sp>
        <p:nvSpPr>
          <p:cNvPr id="3" name="2 CuadroTexto"/>
          <p:cNvSpPr txBox="1"/>
          <p:nvPr/>
        </p:nvSpPr>
        <p:spPr>
          <a:xfrm>
            <a:off x="534988" y="5949950"/>
            <a:ext cx="8024812" cy="706438"/>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Boris Johnson, Alcalde de Londres, durante el recorrido para conmemorar el 150 aniversario del primer Metro de Londres</a:t>
            </a:r>
            <a:r>
              <a:rPr lang="es-CO" sz="1200" b="1" dirty="0">
                <a:solidFill>
                  <a:schemeClr val="bg2">
                    <a:lumMod val="90000"/>
                  </a:schemeClr>
                </a:solidFill>
                <a:latin typeface="+mn-lt"/>
                <a:cs typeface="+mn-cs"/>
              </a:rPr>
              <a: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1 Imagen"/>
          <p:cNvPicPr>
            <a:picLocks noChangeAspect="1"/>
          </p:cNvPicPr>
          <p:nvPr/>
        </p:nvPicPr>
        <p:blipFill>
          <a:blip r:embed="rId2" cstate="print"/>
          <a:srcRect/>
          <a:stretch>
            <a:fillRect/>
          </a:stretch>
        </p:blipFill>
        <p:spPr bwMode="auto">
          <a:xfrm>
            <a:off x="468313" y="333375"/>
            <a:ext cx="8531225" cy="5483225"/>
          </a:xfrm>
          <a:prstGeom prst="rect">
            <a:avLst/>
          </a:prstGeom>
          <a:noFill/>
          <a:ln w="57150">
            <a:solidFill>
              <a:srgbClr val="953735"/>
            </a:solidFill>
            <a:miter lim="800000"/>
            <a:headEnd/>
            <a:tailEnd/>
          </a:ln>
        </p:spPr>
      </p:pic>
      <p:sp>
        <p:nvSpPr>
          <p:cNvPr id="4" name="3 CuadroTexto"/>
          <p:cNvSpPr txBox="1"/>
          <p:nvPr/>
        </p:nvSpPr>
        <p:spPr>
          <a:xfrm>
            <a:off x="468313" y="5949950"/>
            <a:ext cx="8531225" cy="600075"/>
          </a:xfrm>
          <a:prstGeom prst="rect">
            <a:avLst/>
          </a:prstGeom>
          <a:noFill/>
          <a:ln w="19050">
            <a:solidFill>
              <a:schemeClr val="accent6">
                <a:lumMod val="75000"/>
              </a:schemeClr>
            </a:solidFill>
          </a:ln>
        </p:spPr>
        <p:txBody>
          <a:bodyPr>
            <a:spAutoFit/>
          </a:bodyPr>
          <a:lstStyle/>
          <a:p>
            <a:r>
              <a:rPr lang="es-CO" sz="1600" b="1">
                <a:solidFill>
                  <a:srgbClr val="FFC000"/>
                </a:solidFill>
              </a:rPr>
              <a:t>Metro de Londres actualmente. Estación Westminster. Cuenta con 268 estaciones y su longitud total de tramos es de más de 253 millas (408 kms).</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1 Imagen"/>
          <p:cNvPicPr>
            <a:picLocks noChangeAspect="1"/>
          </p:cNvPicPr>
          <p:nvPr/>
        </p:nvPicPr>
        <p:blipFill>
          <a:blip r:embed="rId2" cstate="print"/>
          <a:srcRect/>
          <a:stretch>
            <a:fillRect/>
          </a:stretch>
        </p:blipFill>
        <p:spPr bwMode="auto">
          <a:xfrm>
            <a:off x="30163" y="206375"/>
            <a:ext cx="8964612" cy="5903913"/>
          </a:xfrm>
          <a:prstGeom prst="rect">
            <a:avLst/>
          </a:prstGeom>
          <a:noFill/>
          <a:ln w="57150">
            <a:solidFill>
              <a:srgbClr val="17375E"/>
            </a:solidFill>
            <a:miter lim="800000"/>
            <a:headEnd/>
            <a:tailEnd/>
          </a:ln>
        </p:spPr>
      </p:pic>
      <p:sp>
        <p:nvSpPr>
          <p:cNvPr id="3" name="2 CuadroTexto"/>
          <p:cNvSpPr txBox="1"/>
          <p:nvPr/>
        </p:nvSpPr>
        <p:spPr>
          <a:xfrm>
            <a:off x="2751138" y="6340475"/>
            <a:ext cx="3308350" cy="415925"/>
          </a:xfrm>
          <a:prstGeom prst="rect">
            <a:avLst/>
          </a:prstGeom>
          <a:noFill/>
          <a:ln w="19050">
            <a:solidFill>
              <a:srgbClr val="002060"/>
            </a:solidFill>
          </a:ln>
        </p:spPr>
        <p:txBody>
          <a:bodyPr wrap="none">
            <a:spAutoFit/>
          </a:bodyPr>
          <a:lstStyle/>
          <a:p>
            <a:r>
              <a:rPr lang="es-CO" sz="2000" b="1">
                <a:solidFill>
                  <a:srgbClr val="FFC000"/>
                </a:solidFill>
              </a:rPr>
              <a:t>Metro de Londres - 2013</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2 Imagen"/>
          <p:cNvPicPr>
            <a:picLocks noChangeAspect="1"/>
          </p:cNvPicPr>
          <p:nvPr/>
        </p:nvPicPr>
        <p:blipFill>
          <a:blip r:embed="rId2" cstate="print"/>
          <a:srcRect/>
          <a:stretch>
            <a:fillRect/>
          </a:stretch>
        </p:blipFill>
        <p:spPr bwMode="auto">
          <a:xfrm>
            <a:off x="373063" y="404813"/>
            <a:ext cx="8532812" cy="5619750"/>
          </a:xfrm>
          <a:prstGeom prst="rect">
            <a:avLst/>
          </a:prstGeom>
          <a:noFill/>
          <a:ln w="57150">
            <a:solidFill>
              <a:srgbClr val="632523"/>
            </a:solidFill>
            <a:miter lim="800000"/>
            <a:headEnd/>
            <a:tailEnd/>
          </a:ln>
        </p:spPr>
      </p:pic>
      <p:sp>
        <p:nvSpPr>
          <p:cNvPr id="2" name="1 CuadroTexto"/>
          <p:cNvSpPr txBox="1"/>
          <p:nvPr/>
        </p:nvSpPr>
        <p:spPr>
          <a:xfrm>
            <a:off x="2268538" y="6251575"/>
            <a:ext cx="5230812" cy="395288"/>
          </a:xfrm>
          <a:prstGeom prst="rect">
            <a:avLst/>
          </a:prstGeom>
          <a:noFill/>
          <a:ln w="28575">
            <a:solidFill>
              <a:schemeClr val="accent6">
                <a:lumMod val="75000"/>
              </a:schemeClr>
            </a:solidFill>
          </a:ln>
        </p:spPr>
        <p:txBody>
          <a:bodyPr wrap="none">
            <a:spAutoFit/>
          </a:bodyPr>
          <a:lstStyle/>
          <a:p>
            <a:r>
              <a:rPr lang="es-CO">
                <a:solidFill>
                  <a:srgbClr val="FFC000"/>
                </a:solidFill>
              </a:rPr>
              <a:t>Metro de Ciudad de México, estación Copilco</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1 Imagen"/>
          <p:cNvPicPr>
            <a:picLocks noChangeAspect="1"/>
          </p:cNvPicPr>
          <p:nvPr/>
        </p:nvPicPr>
        <p:blipFill>
          <a:blip r:embed="rId2" cstate="print"/>
          <a:srcRect/>
          <a:stretch>
            <a:fillRect/>
          </a:stretch>
        </p:blipFill>
        <p:spPr bwMode="auto">
          <a:xfrm>
            <a:off x="234950" y="260350"/>
            <a:ext cx="8636000" cy="5616575"/>
          </a:xfrm>
          <a:prstGeom prst="rect">
            <a:avLst/>
          </a:prstGeom>
          <a:noFill/>
          <a:ln w="57150">
            <a:solidFill>
              <a:srgbClr val="4A452A"/>
            </a:solidFill>
            <a:miter lim="800000"/>
            <a:headEnd/>
            <a:tailEnd/>
          </a:ln>
        </p:spPr>
      </p:pic>
      <p:sp>
        <p:nvSpPr>
          <p:cNvPr id="3" name="2 CuadroTexto"/>
          <p:cNvSpPr txBox="1"/>
          <p:nvPr/>
        </p:nvSpPr>
        <p:spPr>
          <a:xfrm>
            <a:off x="1763713" y="6122988"/>
            <a:ext cx="5903912" cy="400050"/>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Metro de Bilbao, España. Inaugurado en </a:t>
            </a:r>
            <a:r>
              <a:rPr lang="es-CO" sz="2000" b="1" dirty="0">
                <a:solidFill>
                  <a:srgbClr val="FFC000"/>
                </a:solidFill>
                <a:latin typeface="+mn-lt"/>
                <a:cs typeface="+mn-cs"/>
              </a:rPr>
              <a:t>1995</a:t>
            </a:r>
            <a:endParaRPr lang="es-CO" sz="2000" b="1" dirty="0">
              <a:solidFill>
                <a:srgbClr val="FFC000"/>
              </a:solidFill>
              <a:latin typeface="+mn-lt"/>
              <a:cs typeface="+mn-cs"/>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1 Imagen"/>
          <p:cNvPicPr>
            <a:picLocks noChangeAspect="1"/>
          </p:cNvPicPr>
          <p:nvPr/>
        </p:nvPicPr>
        <p:blipFill>
          <a:blip r:embed="rId2" cstate="print"/>
          <a:srcRect/>
          <a:stretch>
            <a:fillRect/>
          </a:stretch>
        </p:blipFill>
        <p:spPr bwMode="auto">
          <a:xfrm>
            <a:off x="138113" y="188913"/>
            <a:ext cx="8848725" cy="5761037"/>
          </a:xfrm>
          <a:prstGeom prst="rect">
            <a:avLst/>
          </a:prstGeom>
          <a:noFill/>
          <a:ln w="57150">
            <a:solidFill>
              <a:srgbClr val="953735"/>
            </a:solidFill>
            <a:miter lim="800000"/>
            <a:headEnd/>
            <a:tailEnd/>
          </a:ln>
        </p:spPr>
      </p:pic>
      <p:sp>
        <p:nvSpPr>
          <p:cNvPr id="3" name="2 Rectángulo"/>
          <p:cNvSpPr/>
          <p:nvPr/>
        </p:nvSpPr>
        <p:spPr>
          <a:xfrm>
            <a:off x="3060700" y="6308725"/>
            <a:ext cx="2881313" cy="395288"/>
          </a:xfrm>
          <a:prstGeom prst="rect">
            <a:avLst/>
          </a:prstGeom>
          <a:noFill/>
          <a:ln w="28575">
            <a:solidFill>
              <a:schemeClr val="accent6">
                <a:lumMod val="75000"/>
              </a:schemeClr>
            </a:solidFill>
          </a:ln>
        </p:spPr>
        <p:txBody>
          <a:bodyPr wrap="none">
            <a:spAutoFit/>
          </a:bodyPr>
          <a:lstStyle/>
          <a:p>
            <a:r>
              <a:rPr lang="es-CO" b="1">
                <a:solidFill>
                  <a:srgbClr val="FFC000"/>
                </a:solidFill>
              </a:rPr>
              <a:t>Metro de Bilbao, España</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1 Imagen"/>
          <p:cNvPicPr>
            <a:picLocks noChangeAspect="1"/>
          </p:cNvPicPr>
          <p:nvPr/>
        </p:nvPicPr>
        <p:blipFill>
          <a:blip r:embed="rId2" cstate="print"/>
          <a:srcRect/>
          <a:stretch>
            <a:fillRect/>
          </a:stretch>
        </p:blipFill>
        <p:spPr bwMode="auto">
          <a:xfrm>
            <a:off x="107950" y="404813"/>
            <a:ext cx="8931275" cy="4752975"/>
          </a:xfrm>
          <a:prstGeom prst="rect">
            <a:avLst/>
          </a:prstGeom>
          <a:noFill/>
          <a:ln w="57150">
            <a:solidFill>
              <a:srgbClr val="632523"/>
            </a:solidFill>
            <a:miter lim="800000"/>
            <a:headEnd/>
            <a:tailEnd/>
          </a:ln>
        </p:spPr>
      </p:pic>
      <p:sp>
        <p:nvSpPr>
          <p:cNvPr id="3" name="2 CuadroTexto"/>
          <p:cNvSpPr txBox="1"/>
          <p:nvPr/>
        </p:nvSpPr>
        <p:spPr>
          <a:xfrm>
            <a:off x="107950" y="5516563"/>
            <a:ext cx="8931275" cy="844550"/>
          </a:xfrm>
          <a:prstGeom prst="rect">
            <a:avLst/>
          </a:prstGeom>
          <a:noFill/>
          <a:ln w="19050">
            <a:solidFill>
              <a:schemeClr val="accent6">
                <a:lumMod val="75000"/>
              </a:schemeClr>
            </a:solidFill>
          </a:ln>
        </p:spPr>
        <p:txBody>
          <a:bodyPr>
            <a:spAutoFit/>
          </a:bodyPr>
          <a:lstStyle/>
          <a:p>
            <a:r>
              <a:rPr lang="es-CO" sz="1600" b="1">
                <a:solidFill>
                  <a:srgbClr val="FFC000"/>
                </a:solidFill>
              </a:rPr>
              <a:t>Metro de Beijing, China. Esta red de metro está creciendo a grandes velocidades.</a:t>
            </a:r>
          </a:p>
          <a:p>
            <a:r>
              <a:rPr lang="es-CO" sz="1600" b="1">
                <a:solidFill>
                  <a:srgbClr val="FFC000"/>
                </a:solidFill>
              </a:rPr>
              <a:t>Antes de que celebraran las Olimpíadas de 2008 solo existían 2 líneas; actualmente,hay 9 líneas y se proyectan 10 nuevas líneas</a:t>
            </a:r>
            <a:r>
              <a:rPr lang="es-CO" sz="1600" b="1">
                <a:solidFill>
                  <a:srgbClr val="DDD9C3"/>
                </a:solidFill>
              </a:rPr>
              <a:t>.</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1 Imagen"/>
          <p:cNvPicPr>
            <a:picLocks noChangeAspect="1"/>
          </p:cNvPicPr>
          <p:nvPr/>
        </p:nvPicPr>
        <p:blipFill>
          <a:blip r:embed="rId2" cstate="print"/>
          <a:srcRect/>
          <a:stretch>
            <a:fillRect/>
          </a:stretch>
        </p:blipFill>
        <p:spPr bwMode="auto">
          <a:xfrm>
            <a:off x="122238" y="188913"/>
            <a:ext cx="8934450" cy="5672137"/>
          </a:xfrm>
          <a:prstGeom prst="rect">
            <a:avLst/>
          </a:prstGeom>
          <a:noFill/>
          <a:ln w="57150">
            <a:solidFill>
              <a:srgbClr val="002060"/>
            </a:solidFill>
            <a:miter lim="800000"/>
            <a:headEnd/>
            <a:tailEnd/>
          </a:ln>
        </p:spPr>
      </p:pic>
      <p:sp>
        <p:nvSpPr>
          <p:cNvPr id="3" name="2 CuadroTexto"/>
          <p:cNvSpPr txBox="1"/>
          <p:nvPr/>
        </p:nvSpPr>
        <p:spPr>
          <a:xfrm>
            <a:off x="122238" y="5861050"/>
            <a:ext cx="8934450" cy="830263"/>
          </a:xfrm>
          <a:prstGeom prst="rect">
            <a:avLst/>
          </a:prstGeom>
          <a:noFill/>
          <a:ln w="19050">
            <a:solidFill>
              <a:srgbClr val="002060"/>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a:t>
            </a:r>
            <a:r>
              <a:rPr lang="es-CO" sz="1600" b="1" dirty="0" err="1">
                <a:solidFill>
                  <a:srgbClr val="FFC000"/>
                </a:solidFill>
                <a:latin typeface="+mn-lt"/>
                <a:cs typeface="+mn-cs"/>
              </a:rPr>
              <a:t>Dubai</a:t>
            </a:r>
            <a:r>
              <a:rPr lang="es-CO" sz="1600" b="1" dirty="0">
                <a:solidFill>
                  <a:srgbClr val="FFC000"/>
                </a:solidFill>
                <a:latin typeface="+mn-lt"/>
                <a:cs typeface="+mn-cs"/>
              </a:rPr>
              <a:t>, Emiratos </a:t>
            </a:r>
            <a:r>
              <a:rPr lang="es-CO" sz="1600" b="1" dirty="0" err="1">
                <a:solidFill>
                  <a:srgbClr val="FFC000"/>
                </a:solidFill>
                <a:latin typeface="+mn-lt"/>
                <a:cs typeface="+mn-cs"/>
              </a:rPr>
              <a:t>Arabes</a:t>
            </a:r>
            <a:r>
              <a:rPr lang="es-CO" sz="1600" b="1" dirty="0">
                <a:solidFill>
                  <a:srgbClr val="FFC000"/>
                </a:solidFill>
                <a:latin typeface="+mn-lt"/>
                <a:cs typeface="+mn-cs"/>
              </a:rPr>
              <a:t> Unidos. El Metro es una red totalmente automatizada (sin maquinistas) que recorre la ciudad mediante subterráneos y viaductos. Construido por empresas japonesas y canadienses, fue inaugurado en 2009</a:t>
            </a:r>
            <a:r>
              <a:rPr lang="es-CO" sz="1600" dirty="0">
                <a:solidFill>
                  <a:schemeClr val="bg2">
                    <a:lumMod val="90000"/>
                  </a:schemeClr>
                </a:solidFill>
                <a:latin typeface="+mn-lt"/>
                <a:cs typeface="+mn-cs"/>
              </a:rPr>
              <a:t>.  </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1 Imagen"/>
          <p:cNvPicPr>
            <a:picLocks noChangeAspect="1"/>
          </p:cNvPicPr>
          <p:nvPr/>
        </p:nvPicPr>
        <p:blipFill>
          <a:blip r:embed="rId2" cstate="print"/>
          <a:srcRect/>
          <a:stretch>
            <a:fillRect/>
          </a:stretch>
        </p:blipFill>
        <p:spPr bwMode="auto">
          <a:xfrm>
            <a:off x="179388" y="212725"/>
            <a:ext cx="8845550" cy="5824538"/>
          </a:xfrm>
          <a:prstGeom prst="rect">
            <a:avLst/>
          </a:prstGeom>
          <a:noFill/>
          <a:ln w="57150">
            <a:solidFill>
              <a:srgbClr val="4A452A"/>
            </a:solidFill>
            <a:miter lim="800000"/>
            <a:headEnd/>
            <a:tailEnd/>
          </a:ln>
        </p:spPr>
      </p:pic>
      <p:sp>
        <p:nvSpPr>
          <p:cNvPr id="3" name="2 CuadroTexto"/>
          <p:cNvSpPr txBox="1"/>
          <p:nvPr/>
        </p:nvSpPr>
        <p:spPr>
          <a:xfrm>
            <a:off x="1763713" y="6308725"/>
            <a:ext cx="5183187"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Dubai, Emiratos Arabes Unidos</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1 Imagen"/>
          <p:cNvPicPr>
            <a:picLocks noChangeAspect="1"/>
          </p:cNvPicPr>
          <p:nvPr/>
        </p:nvPicPr>
        <p:blipFill>
          <a:blip r:embed="rId2" cstate="print"/>
          <a:srcRect/>
          <a:stretch>
            <a:fillRect/>
          </a:stretch>
        </p:blipFill>
        <p:spPr bwMode="auto">
          <a:xfrm>
            <a:off x="173038" y="295275"/>
            <a:ext cx="8799512" cy="5654675"/>
          </a:xfrm>
          <a:prstGeom prst="rect">
            <a:avLst/>
          </a:prstGeom>
          <a:noFill/>
          <a:ln w="57150">
            <a:solidFill>
              <a:srgbClr val="1E1C11"/>
            </a:solidFill>
            <a:miter lim="800000"/>
            <a:headEnd/>
            <a:tailEnd/>
          </a:ln>
        </p:spPr>
      </p:pic>
      <p:sp>
        <p:nvSpPr>
          <p:cNvPr id="3" name="2 CuadroTexto"/>
          <p:cNvSpPr txBox="1"/>
          <p:nvPr/>
        </p:nvSpPr>
        <p:spPr>
          <a:xfrm>
            <a:off x="1649413" y="6146800"/>
            <a:ext cx="6170612" cy="476250"/>
          </a:xfrm>
          <a:prstGeom prst="rect">
            <a:avLst/>
          </a:prstGeom>
          <a:noFill/>
          <a:ln w="19050">
            <a:solidFill>
              <a:schemeClr val="tx1"/>
            </a:solidFill>
          </a:ln>
        </p:spPr>
        <p:txBody>
          <a:bodyPr wrap="none">
            <a:spAutoFit/>
          </a:bodyPr>
          <a:lstStyle/>
          <a:p>
            <a:r>
              <a:rPr lang="es-CO" sz="2400" b="1">
                <a:solidFill>
                  <a:srgbClr val="FFC000"/>
                </a:solidFill>
              </a:rPr>
              <a:t>Metro de Dubai, Emiratos Árabes Unidos</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1 Imagen"/>
          <p:cNvPicPr>
            <a:picLocks noChangeAspect="1"/>
          </p:cNvPicPr>
          <p:nvPr/>
        </p:nvPicPr>
        <p:blipFill>
          <a:blip r:embed="rId2" cstate="print"/>
          <a:srcRect/>
          <a:stretch>
            <a:fillRect/>
          </a:stretch>
        </p:blipFill>
        <p:spPr bwMode="auto">
          <a:xfrm>
            <a:off x="80963" y="254000"/>
            <a:ext cx="8893175" cy="5854700"/>
          </a:xfrm>
          <a:prstGeom prst="rect">
            <a:avLst/>
          </a:prstGeom>
          <a:noFill/>
          <a:ln w="57150">
            <a:solidFill>
              <a:srgbClr val="002060"/>
            </a:solidFill>
            <a:miter lim="800000"/>
            <a:headEnd/>
            <a:tailEnd/>
          </a:ln>
        </p:spPr>
      </p:pic>
      <p:sp>
        <p:nvSpPr>
          <p:cNvPr id="3" name="2 CuadroTexto"/>
          <p:cNvSpPr txBox="1"/>
          <p:nvPr/>
        </p:nvSpPr>
        <p:spPr>
          <a:xfrm>
            <a:off x="1770063" y="6253163"/>
            <a:ext cx="5183187" cy="415925"/>
          </a:xfrm>
          <a:prstGeom prst="rect">
            <a:avLst/>
          </a:prstGeom>
          <a:noFill/>
          <a:ln w="19050">
            <a:solidFill>
              <a:srgbClr val="002060"/>
            </a:solidFill>
          </a:ln>
        </p:spPr>
        <p:txBody>
          <a:bodyPr wrap="none">
            <a:spAutoFit/>
          </a:bodyPr>
          <a:lstStyle/>
          <a:p>
            <a:r>
              <a:rPr lang="es-CO" sz="2000" b="1">
                <a:solidFill>
                  <a:srgbClr val="FFC000"/>
                </a:solidFill>
              </a:rPr>
              <a:t>Metro de Dubái, Emiratos Árabes Unidos</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1 Imagen"/>
          <p:cNvPicPr>
            <a:picLocks noChangeAspect="1"/>
          </p:cNvPicPr>
          <p:nvPr/>
        </p:nvPicPr>
        <p:blipFill>
          <a:blip r:embed="rId2" cstate="print"/>
          <a:srcRect/>
          <a:stretch>
            <a:fillRect/>
          </a:stretch>
        </p:blipFill>
        <p:spPr bwMode="auto">
          <a:xfrm>
            <a:off x="539750" y="333375"/>
            <a:ext cx="8280400" cy="5543550"/>
          </a:xfrm>
          <a:prstGeom prst="rect">
            <a:avLst/>
          </a:prstGeom>
          <a:noFill/>
          <a:ln w="57150">
            <a:solidFill>
              <a:srgbClr val="002060"/>
            </a:solidFill>
            <a:miter lim="800000"/>
            <a:headEnd/>
            <a:tailEnd/>
          </a:ln>
        </p:spPr>
      </p:pic>
      <p:sp>
        <p:nvSpPr>
          <p:cNvPr id="4" name="3 CuadroTexto"/>
          <p:cNvSpPr txBox="1"/>
          <p:nvPr/>
        </p:nvSpPr>
        <p:spPr>
          <a:xfrm>
            <a:off x="539750" y="6021388"/>
            <a:ext cx="8280400" cy="600075"/>
          </a:xfrm>
          <a:prstGeom prst="rect">
            <a:avLst/>
          </a:prstGeom>
          <a:noFill/>
          <a:ln w="19050">
            <a:solidFill>
              <a:srgbClr val="002060"/>
            </a:solidFill>
          </a:ln>
        </p:spPr>
        <p:txBody>
          <a:bodyPr>
            <a:spAutoFit/>
          </a:bodyPr>
          <a:lstStyle/>
          <a:p>
            <a:pPr lvl="1"/>
            <a:r>
              <a:rPr lang="es-CO" sz="1600" b="1">
                <a:solidFill>
                  <a:srgbClr val="FFC000"/>
                </a:solidFill>
              </a:rPr>
              <a:t>El Metro de Medellín es el único en Colombia. Es considerado como el más limpio del mundo. Incluye dos sistemas de funicular sobre la ciudad.</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1 Imagen"/>
          <p:cNvPicPr>
            <a:picLocks noChangeAspect="1"/>
          </p:cNvPicPr>
          <p:nvPr/>
        </p:nvPicPr>
        <p:blipFill>
          <a:blip r:embed="rId2" cstate="print"/>
          <a:srcRect/>
          <a:stretch>
            <a:fillRect/>
          </a:stretch>
        </p:blipFill>
        <p:spPr bwMode="auto">
          <a:xfrm>
            <a:off x="417513" y="139700"/>
            <a:ext cx="8399462" cy="5592763"/>
          </a:xfrm>
          <a:prstGeom prst="rect">
            <a:avLst/>
          </a:prstGeom>
          <a:noFill/>
          <a:ln w="57150">
            <a:solidFill>
              <a:srgbClr val="002060"/>
            </a:solidFill>
            <a:miter lim="800000"/>
            <a:headEnd/>
            <a:tailEnd/>
          </a:ln>
        </p:spPr>
      </p:pic>
      <p:sp>
        <p:nvSpPr>
          <p:cNvPr id="3" name="2 CuadroTexto"/>
          <p:cNvSpPr txBox="1"/>
          <p:nvPr/>
        </p:nvSpPr>
        <p:spPr>
          <a:xfrm>
            <a:off x="2520950" y="5949950"/>
            <a:ext cx="3684588" cy="415925"/>
          </a:xfrm>
          <a:prstGeom prst="rect">
            <a:avLst/>
          </a:prstGeom>
          <a:noFill/>
          <a:ln w="19050">
            <a:solidFill>
              <a:srgbClr val="002060"/>
            </a:solidFill>
          </a:ln>
        </p:spPr>
        <p:txBody>
          <a:bodyPr wrap="none">
            <a:spAutoFit/>
          </a:bodyPr>
          <a:lstStyle/>
          <a:p>
            <a:r>
              <a:rPr lang="es-CO" sz="2000" b="1">
                <a:solidFill>
                  <a:srgbClr val="FFC000"/>
                </a:solidFill>
              </a:rPr>
              <a:t>Metro de Medellín, Colombia</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1 Imagen"/>
          <p:cNvPicPr>
            <a:picLocks noChangeAspect="1"/>
          </p:cNvPicPr>
          <p:nvPr/>
        </p:nvPicPr>
        <p:blipFill>
          <a:blip r:embed="rId2" cstate="print"/>
          <a:srcRect/>
          <a:stretch>
            <a:fillRect/>
          </a:stretch>
        </p:blipFill>
        <p:spPr bwMode="auto">
          <a:xfrm>
            <a:off x="0" y="17463"/>
            <a:ext cx="9471025" cy="5854700"/>
          </a:xfrm>
          <a:prstGeom prst="rect">
            <a:avLst/>
          </a:prstGeom>
          <a:noFill/>
          <a:ln w="57150">
            <a:solidFill>
              <a:srgbClr val="002060"/>
            </a:solidFill>
            <a:miter lim="800000"/>
            <a:headEnd/>
            <a:tailEnd/>
          </a:ln>
        </p:spPr>
      </p:pic>
      <p:sp>
        <p:nvSpPr>
          <p:cNvPr id="3" name="2 CuadroTexto"/>
          <p:cNvSpPr txBox="1"/>
          <p:nvPr/>
        </p:nvSpPr>
        <p:spPr>
          <a:xfrm>
            <a:off x="3008313" y="6032500"/>
            <a:ext cx="3351212" cy="415925"/>
          </a:xfrm>
          <a:prstGeom prst="rect">
            <a:avLst/>
          </a:prstGeom>
          <a:noFill/>
          <a:ln w="19050">
            <a:solidFill>
              <a:srgbClr val="002060"/>
            </a:solidFill>
          </a:ln>
        </p:spPr>
        <p:txBody>
          <a:bodyPr wrap="none">
            <a:spAutoFit/>
          </a:bodyPr>
          <a:lstStyle/>
          <a:p>
            <a:r>
              <a:rPr lang="es-CO" sz="2000" b="1">
                <a:solidFill>
                  <a:srgbClr val="FFC000"/>
                </a:solidFill>
              </a:rPr>
              <a:t>Metro de Lisboa, Portugal</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1 Imagen"/>
          <p:cNvPicPr>
            <a:picLocks noChangeAspect="1"/>
          </p:cNvPicPr>
          <p:nvPr/>
        </p:nvPicPr>
        <p:blipFill>
          <a:blip r:embed="rId2" cstate="print"/>
          <a:srcRect/>
          <a:stretch>
            <a:fillRect/>
          </a:stretch>
        </p:blipFill>
        <p:spPr bwMode="auto">
          <a:xfrm>
            <a:off x="290513" y="95250"/>
            <a:ext cx="8656637" cy="5946775"/>
          </a:xfrm>
          <a:prstGeom prst="rect">
            <a:avLst/>
          </a:prstGeom>
          <a:noFill/>
          <a:ln w="38100">
            <a:solidFill>
              <a:srgbClr val="4A452A"/>
            </a:solidFill>
            <a:miter lim="800000"/>
            <a:headEnd/>
            <a:tailEnd/>
          </a:ln>
        </p:spPr>
      </p:pic>
      <p:sp>
        <p:nvSpPr>
          <p:cNvPr id="3" name="2 CuadroTexto"/>
          <p:cNvSpPr txBox="1"/>
          <p:nvPr/>
        </p:nvSpPr>
        <p:spPr>
          <a:xfrm>
            <a:off x="3924300" y="3068638"/>
            <a:ext cx="184150" cy="369887"/>
          </a:xfrm>
          <a:prstGeom prst="rect">
            <a:avLst/>
          </a:prstGeom>
          <a:noFill/>
          <a:ln w="38100">
            <a:solidFill>
              <a:schemeClr val="bg2">
                <a:lumMod val="25000"/>
              </a:schemeClr>
            </a:solidFill>
          </a:ln>
        </p:spPr>
        <p:txBody>
          <a:bodyPr wrap="none">
            <a:spAutoFit/>
          </a:bodyPr>
          <a:lstStyle/>
          <a:p>
            <a:pPr fontAlgn="auto">
              <a:spcBef>
                <a:spcPts val="0"/>
              </a:spcBef>
              <a:spcAft>
                <a:spcPts val="0"/>
              </a:spcAft>
              <a:defRPr/>
            </a:pPr>
            <a:endParaRPr lang="es-CO" dirty="0">
              <a:latin typeface="+mn-lt"/>
              <a:cs typeface="+mn-cs"/>
            </a:endParaRPr>
          </a:p>
        </p:txBody>
      </p:sp>
      <p:sp>
        <p:nvSpPr>
          <p:cNvPr id="4" name="3 CuadroTexto"/>
          <p:cNvSpPr txBox="1"/>
          <p:nvPr/>
        </p:nvSpPr>
        <p:spPr>
          <a:xfrm>
            <a:off x="2730500" y="6164263"/>
            <a:ext cx="3351213"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Lisboa, Portugal</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2" name="1 Imagen"/>
          <p:cNvPicPr>
            <a:picLocks noChangeAspect="1"/>
          </p:cNvPicPr>
          <p:nvPr/>
        </p:nvPicPr>
        <p:blipFill>
          <a:blip r:embed="rId2" cstate="print"/>
          <a:srcRect/>
          <a:stretch>
            <a:fillRect/>
          </a:stretch>
        </p:blipFill>
        <p:spPr bwMode="auto">
          <a:xfrm>
            <a:off x="611188" y="184150"/>
            <a:ext cx="8174037" cy="5905500"/>
          </a:xfrm>
          <a:prstGeom prst="rect">
            <a:avLst/>
          </a:prstGeom>
          <a:noFill/>
          <a:ln w="57150">
            <a:solidFill>
              <a:srgbClr val="4A452A"/>
            </a:solidFill>
            <a:miter lim="800000"/>
            <a:headEnd/>
            <a:tailEnd/>
          </a:ln>
        </p:spPr>
      </p:pic>
      <p:sp>
        <p:nvSpPr>
          <p:cNvPr id="3" name="2 CuadroTexto"/>
          <p:cNvSpPr txBox="1"/>
          <p:nvPr/>
        </p:nvSpPr>
        <p:spPr>
          <a:xfrm>
            <a:off x="2989263" y="6237288"/>
            <a:ext cx="3351212"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Lisboa, Portugal</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1 Imagen"/>
          <p:cNvPicPr>
            <a:picLocks noChangeAspect="1"/>
          </p:cNvPicPr>
          <p:nvPr/>
        </p:nvPicPr>
        <p:blipFill>
          <a:blip r:embed="rId2" cstate="print"/>
          <a:srcRect/>
          <a:stretch>
            <a:fillRect/>
          </a:stretch>
        </p:blipFill>
        <p:spPr bwMode="auto">
          <a:xfrm>
            <a:off x="188913" y="404813"/>
            <a:ext cx="8766175" cy="5451475"/>
          </a:xfrm>
          <a:prstGeom prst="rect">
            <a:avLst/>
          </a:prstGeom>
          <a:noFill/>
          <a:ln w="38100">
            <a:solidFill>
              <a:srgbClr val="953735"/>
            </a:solidFill>
            <a:miter lim="800000"/>
            <a:headEnd/>
            <a:tailEnd/>
          </a:ln>
        </p:spPr>
      </p:pic>
      <p:sp>
        <p:nvSpPr>
          <p:cNvPr id="3" name="2 CuadroTexto"/>
          <p:cNvSpPr txBox="1"/>
          <p:nvPr/>
        </p:nvSpPr>
        <p:spPr>
          <a:xfrm>
            <a:off x="2989263" y="6026150"/>
            <a:ext cx="3351212"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Lisboa, Portugal</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1 Imagen"/>
          <p:cNvPicPr>
            <a:picLocks noChangeAspect="1"/>
          </p:cNvPicPr>
          <p:nvPr/>
        </p:nvPicPr>
        <p:blipFill>
          <a:blip r:embed="rId2" cstate="print"/>
          <a:srcRect/>
          <a:stretch>
            <a:fillRect/>
          </a:stretch>
        </p:blipFill>
        <p:spPr bwMode="auto">
          <a:xfrm>
            <a:off x="395288" y="169863"/>
            <a:ext cx="8424862" cy="5959475"/>
          </a:xfrm>
          <a:prstGeom prst="rect">
            <a:avLst/>
          </a:prstGeom>
          <a:noFill/>
          <a:ln w="57150">
            <a:solidFill>
              <a:srgbClr val="4A452A"/>
            </a:solidFill>
            <a:miter lim="800000"/>
            <a:headEnd/>
            <a:tailEnd/>
          </a:ln>
        </p:spPr>
      </p:pic>
      <p:sp>
        <p:nvSpPr>
          <p:cNvPr id="3" name="2 CuadroTexto"/>
          <p:cNvSpPr txBox="1"/>
          <p:nvPr/>
        </p:nvSpPr>
        <p:spPr>
          <a:xfrm>
            <a:off x="3059113" y="6308725"/>
            <a:ext cx="3475037"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Washington, D.C..</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1 Imagen"/>
          <p:cNvPicPr>
            <a:picLocks noChangeAspect="1"/>
          </p:cNvPicPr>
          <p:nvPr/>
        </p:nvPicPr>
        <p:blipFill>
          <a:blip r:embed="rId2" cstate="print"/>
          <a:srcRect/>
          <a:stretch>
            <a:fillRect/>
          </a:stretch>
        </p:blipFill>
        <p:spPr bwMode="auto">
          <a:xfrm>
            <a:off x="107950" y="152400"/>
            <a:ext cx="8928100" cy="5616575"/>
          </a:xfrm>
          <a:prstGeom prst="rect">
            <a:avLst/>
          </a:prstGeom>
          <a:noFill/>
          <a:ln w="57150">
            <a:solidFill>
              <a:srgbClr val="4A452A"/>
            </a:solidFill>
            <a:miter lim="800000"/>
            <a:headEnd/>
            <a:tailEnd/>
          </a:ln>
        </p:spPr>
      </p:pic>
      <p:sp>
        <p:nvSpPr>
          <p:cNvPr id="3" name="2 Rectángulo"/>
          <p:cNvSpPr/>
          <p:nvPr/>
        </p:nvSpPr>
        <p:spPr>
          <a:xfrm>
            <a:off x="53975" y="5876925"/>
            <a:ext cx="9036050" cy="862013"/>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Estocolmo, Suecia. Por el precio de un billete de Metro, los viajeros pueden hacer un recorrido artístico de esculturas, pinturas, mosaicos e inscripciones que resumen la historia de Suecia desde los años cincuenta</a:t>
            </a:r>
            <a:r>
              <a:rPr lang="es-CO" b="1" dirty="0">
                <a:solidFill>
                  <a:srgbClr val="FFC000"/>
                </a:solidFill>
                <a:latin typeface="+mn-lt"/>
                <a:cs typeface="+mn-cs"/>
              </a:rPr>
              <a: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1 Imagen"/>
          <p:cNvPicPr>
            <a:picLocks noChangeAspect="1"/>
          </p:cNvPicPr>
          <p:nvPr/>
        </p:nvPicPr>
        <p:blipFill>
          <a:blip r:embed="rId2" cstate="print"/>
          <a:srcRect/>
          <a:stretch>
            <a:fillRect/>
          </a:stretch>
        </p:blipFill>
        <p:spPr bwMode="auto">
          <a:xfrm>
            <a:off x="273050" y="260350"/>
            <a:ext cx="8597900" cy="5253038"/>
          </a:xfrm>
          <a:prstGeom prst="rect">
            <a:avLst/>
          </a:prstGeom>
          <a:noFill/>
          <a:ln w="57150">
            <a:solidFill>
              <a:srgbClr val="002060"/>
            </a:solidFill>
            <a:miter lim="800000"/>
            <a:headEnd/>
            <a:tailEnd/>
          </a:ln>
        </p:spPr>
      </p:pic>
      <p:sp>
        <p:nvSpPr>
          <p:cNvPr id="4" name="3 Rectángulo"/>
          <p:cNvSpPr/>
          <p:nvPr/>
        </p:nvSpPr>
        <p:spPr>
          <a:xfrm>
            <a:off x="177800" y="5661025"/>
            <a:ext cx="8785225" cy="954088"/>
          </a:xfrm>
          <a:prstGeom prst="rect">
            <a:avLst/>
          </a:prstGeom>
          <a:noFill/>
          <a:ln w="19050">
            <a:solidFill>
              <a:srgbClr val="002060"/>
            </a:solidFill>
          </a:ln>
        </p:spPr>
        <p:txBody>
          <a:bodyPr>
            <a:spAutoFit/>
          </a:bodyPr>
          <a:lstStyle/>
          <a:p>
            <a:pPr fontAlgn="auto">
              <a:spcBef>
                <a:spcPts val="0"/>
              </a:spcBef>
              <a:spcAft>
                <a:spcPts val="0"/>
              </a:spcAft>
              <a:defRPr/>
            </a:pPr>
            <a:r>
              <a:rPr lang="es-CO" sz="1400" b="1" dirty="0">
                <a:solidFill>
                  <a:srgbClr val="FFC000"/>
                </a:solidFill>
                <a:latin typeface="+mn-lt"/>
                <a:cs typeface="+mn-cs"/>
              </a:rPr>
              <a:t>Metro de Estocolmo, Suecia. Tal es el atractivo de la red de estaciones suecas que incluso existen visitas guiadas –todo el año y, además, gratis- que parten de la estación central (T-</a:t>
            </a:r>
            <a:r>
              <a:rPr lang="es-CO" sz="1400" b="1" dirty="0" err="1">
                <a:solidFill>
                  <a:srgbClr val="FFC000"/>
                </a:solidFill>
                <a:latin typeface="+mn-lt"/>
                <a:cs typeface="+mn-cs"/>
              </a:rPr>
              <a:t>Centralen</a:t>
            </a:r>
            <a:r>
              <a:rPr lang="es-CO" sz="1400" b="1" dirty="0">
                <a:solidFill>
                  <a:srgbClr val="FFC000"/>
                </a:solidFill>
                <a:latin typeface="+mn-lt"/>
                <a:cs typeface="+mn-cs"/>
              </a:rPr>
              <a:t>). Guías profesionales acompañan a los usuarios en recorridos de 4-5 estaciones y les explican el origen y contenido de los distintos ‘escenarios’.</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1 Imagen"/>
          <p:cNvPicPr>
            <a:picLocks noChangeAspect="1"/>
          </p:cNvPicPr>
          <p:nvPr/>
        </p:nvPicPr>
        <p:blipFill>
          <a:blip r:embed="rId2" cstate="print"/>
          <a:srcRect/>
          <a:stretch>
            <a:fillRect/>
          </a:stretch>
        </p:blipFill>
        <p:spPr bwMode="auto">
          <a:xfrm>
            <a:off x="125413" y="177800"/>
            <a:ext cx="8893175" cy="5867400"/>
          </a:xfrm>
          <a:prstGeom prst="rect">
            <a:avLst/>
          </a:prstGeom>
          <a:noFill/>
          <a:ln w="57150">
            <a:solidFill>
              <a:srgbClr val="002060"/>
            </a:solidFill>
            <a:miter lim="800000"/>
            <a:headEnd/>
            <a:tailEnd/>
          </a:ln>
        </p:spPr>
      </p:pic>
      <p:sp>
        <p:nvSpPr>
          <p:cNvPr id="3" name="2 CuadroTexto"/>
          <p:cNvSpPr txBox="1"/>
          <p:nvPr/>
        </p:nvSpPr>
        <p:spPr>
          <a:xfrm>
            <a:off x="2555875" y="6192838"/>
            <a:ext cx="3613150" cy="415925"/>
          </a:xfrm>
          <a:prstGeom prst="rect">
            <a:avLst/>
          </a:prstGeom>
          <a:noFill/>
          <a:ln w="19050">
            <a:solidFill>
              <a:srgbClr val="002060"/>
            </a:solidFill>
          </a:ln>
        </p:spPr>
        <p:txBody>
          <a:bodyPr wrap="none">
            <a:spAutoFit/>
          </a:bodyPr>
          <a:lstStyle/>
          <a:p>
            <a:r>
              <a:rPr lang="es-CO" sz="2000" b="1">
                <a:solidFill>
                  <a:srgbClr val="FFC000"/>
                </a:solidFill>
              </a:rPr>
              <a:t>Metro de Estocolmo, Suecia</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3 Imagen"/>
          <p:cNvPicPr>
            <a:picLocks noChangeAspect="1"/>
          </p:cNvPicPr>
          <p:nvPr/>
        </p:nvPicPr>
        <p:blipFill>
          <a:blip r:embed="rId2" cstate="print"/>
          <a:srcRect/>
          <a:stretch>
            <a:fillRect/>
          </a:stretch>
        </p:blipFill>
        <p:spPr bwMode="auto">
          <a:xfrm>
            <a:off x="234950" y="260350"/>
            <a:ext cx="8704263" cy="5472113"/>
          </a:xfrm>
          <a:prstGeom prst="rect">
            <a:avLst/>
          </a:prstGeom>
          <a:noFill/>
          <a:ln w="57150">
            <a:solidFill>
              <a:srgbClr val="984807"/>
            </a:solidFill>
            <a:miter lim="800000"/>
            <a:headEnd/>
            <a:tailEnd/>
          </a:ln>
        </p:spPr>
      </p:pic>
      <p:sp>
        <p:nvSpPr>
          <p:cNvPr id="2" name="1 CuadroTexto"/>
          <p:cNvSpPr txBox="1"/>
          <p:nvPr/>
        </p:nvSpPr>
        <p:spPr>
          <a:xfrm>
            <a:off x="234950" y="5997575"/>
            <a:ext cx="8704263" cy="415925"/>
          </a:xfrm>
          <a:prstGeom prst="rect">
            <a:avLst/>
          </a:prstGeom>
          <a:noFill/>
          <a:ln w="19050">
            <a:solidFill>
              <a:schemeClr val="accent6">
                <a:lumMod val="75000"/>
              </a:schemeClr>
            </a:solidFill>
          </a:ln>
        </p:spPr>
        <p:txBody>
          <a:bodyPr>
            <a:spAutoFit/>
          </a:bodyPr>
          <a:lstStyle/>
          <a:p>
            <a:r>
              <a:rPr lang="es-CO" sz="2000" b="1">
                <a:solidFill>
                  <a:srgbClr val="FFC000"/>
                </a:solidFill>
              </a:rPr>
              <a:t>Metro de Estocolmo, Suecia. Tiene más de 105 kms de vías</a:t>
            </a:r>
            <a:r>
              <a:rPr lang="es-CO" sz="2000">
                <a:solidFill>
                  <a:srgbClr val="DDD9C3"/>
                </a:solidFill>
              </a:rPr>
              <a:t>.</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1 Imagen"/>
          <p:cNvPicPr>
            <a:picLocks noChangeAspect="1"/>
          </p:cNvPicPr>
          <p:nvPr/>
        </p:nvPicPr>
        <p:blipFill>
          <a:blip r:embed="rId2" cstate="print"/>
          <a:srcRect/>
          <a:stretch>
            <a:fillRect/>
          </a:stretch>
        </p:blipFill>
        <p:spPr bwMode="auto">
          <a:xfrm>
            <a:off x="158750" y="219075"/>
            <a:ext cx="8837613" cy="5946775"/>
          </a:xfrm>
          <a:prstGeom prst="rect">
            <a:avLst/>
          </a:prstGeom>
          <a:noFill/>
          <a:ln w="57150">
            <a:solidFill>
              <a:srgbClr val="002060"/>
            </a:solidFill>
            <a:miter lim="800000"/>
            <a:headEnd/>
            <a:tailEnd/>
          </a:ln>
        </p:spPr>
      </p:pic>
      <p:sp>
        <p:nvSpPr>
          <p:cNvPr id="3" name="2 CuadroTexto"/>
          <p:cNvSpPr txBox="1"/>
          <p:nvPr/>
        </p:nvSpPr>
        <p:spPr>
          <a:xfrm>
            <a:off x="2519363" y="6303963"/>
            <a:ext cx="3613150" cy="415925"/>
          </a:xfrm>
          <a:prstGeom prst="rect">
            <a:avLst/>
          </a:prstGeom>
          <a:noFill/>
          <a:ln w="19050">
            <a:solidFill>
              <a:srgbClr val="002060"/>
            </a:solidFill>
          </a:ln>
        </p:spPr>
        <p:txBody>
          <a:bodyPr wrap="none">
            <a:spAutoFit/>
          </a:bodyPr>
          <a:lstStyle/>
          <a:p>
            <a:r>
              <a:rPr lang="es-CO" sz="2000" b="1">
                <a:solidFill>
                  <a:srgbClr val="FFC000"/>
                </a:solidFill>
              </a:rPr>
              <a:t>Metro de Estocolmo, Suecia</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2 Imagen"/>
          <p:cNvPicPr>
            <a:picLocks noChangeAspect="1"/>
          </p:cNvPicPr>
          <p:nvPr/>
        </p:nvPicPr>
        <p:blipFill>
          <a:blip r:embed="rId2" cstate="print"/>
          <a:srcRect/>
          <a:stretch>
            <a:fillRect/>
          </a:stretch>
        </p:blipFill>
        <p:spPr bwMode="auto">
          <a:xfrm>
            <a:off x="219075" y="138113"/>
            <a:ext cx="8736013" cy="5330825"/>
          </a:xfrm>
          <a:prstGeom prst="rect">
            <a:avLst/>
          </a:prstGeom>
          <a:noFill/>
          <a:ln w="57150">
            <a:solidFill>
              <a:srgbClr val="632523"/>
            </a:solidFill>
            <a:miter lim="800000"/>
            <a:headEnd/>
            <a:tailEnd/>
          </a:ln>
        </p:spPr>
      </p:pic>
      <p:sp>
        <p:nvSpPr>
          <p:cNvPr id="2" name="1 CuadroTexto"/>
          <p:cNvSpPr txBox="1"/>
          <p:nvPr/>
        </p:nvSpPr>
        <p:spPr>
          <a:xfrm>
            <a:off x="219075" y="5622925"/>
            <a:ext cx="8755063" cy="1016000"/>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Metro de Estocolmo, Suecia. El fotógrafo informático ruso Alexander </a:t>
            </a:r>
            <a:r>
              <a:rPr lang="es-CO" sz="2000" b="1" dirty="0" err="1">
                <a:solidFill>
                  <a:srgbClr val="FFC000"/>
                </a:solidFill>
                <a:latin typeface="+mn-lt"/>
                <a:cs typeface="+mn-cs"/>
              </a:rPr>
              <a:t>Dragunov</a:t>
            </a:r>
            <a:r>
              <a:rPr lang="es-CO" sz="2000" b="1" dirty="0">
                <a:solidFill>
                  <a:srgbClr val="FFC000"/>
                </a:solidFill>
                <a:latin typeface="+mn-lt"/>
                <a:cs typeface="+mn-cs"/>
              </a:rPr>
              <a:t>, que vive en la ciudad sueca y es el autor de las instantáneas, es un apasionado de la fotografía subterránea.</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1 Imagen"/>
          <p:cNvPicPr>
            <a:picLocks noChangeAspect="1"/>
          </p:cNvPicPr>
          <p:nvPr/>
        </p:nvPicPr>
        <p:blipFill>
          <a:blip r:embed="rId2" cstate="print"/>
          <a:srcRect/>
          <a:stretch>
            <a:fillRect/>
          </a:stretch>
        </p:blipFill>
        <p:spPr bwMode="auto">
          <a:xfrm>
            <a:off x="233363" y="188913"/>
            <a:ext cx="8677275" cy="5903912"/>
          </a:xfrm>
          <a:prstGeom prst="rect">
            <a:avLst/>
          </a:prstGeom>
          <a:noFill/>
          <a:ln w="57150">
            <a:solidFill>
              <a:srgbClr val="336600"/>
            </a:solidFill>
            <a:miter lim="800000"/>
            <a:headEnd/>
            <a:tailEnd/>
          </a:ln>
        </p:spPr>
      </p:pic>
      <p:sp>
        <p:nvSpPr>
          <p:cNvPr id="3" name="2 CuadroTexto"/>
          <p:cNvSpPr txBox="1"/>
          <p:nvPr/>
        </p:nvSpPr>
        <p:spPr>
          <a:xfrm>
            <a:off x="2851150" y="6303963"/>
            <a:ext cx="3613150" cy="415925"/>
          </a:xfrm>
          <a:prstGeom prst="rect">
            <a:avLst/>
          </a:prstGeom>
          <a:noFill/>
          <a:ln w="19050">
            <a:solidFill>
              <a:srgbClr val="336600"/>
            </a:solidFill>
          </a:ln>
        </p:spPr>
        <p:txBody>
          <a:bodyPr wrap="none">
            <a:spAutoFit/>
          </a:bodyPr>
          <a:lstStyle/>
          <a:p>
            <a:r>
              <a:rPr lang="es-CO" sz="2000" b="1">
                <a:solidFill>
                  <a:srgbClr val="FFC000"/>
                </a:solidFill>
              </a:rPr>
              <a:t>Metro de Estocolmo, Suecia</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1 Imagen"/>
          <p:cNvPicPr>
            <a:picLocks noChangeAspect="1"/>
          </p:cNvPicPr>
          <p:nvPr/>
        </p:nvPicPr>
        <p:blipFill>
          <a:blip r:embed="rId2" cstate="print"/>
          <a:srcRect/>
          <a:stretch>
            <a:fillRect/>
          </a:stretch>
        </p:blipFill>
        <p:spPr bwMode="auto">
          <a:xfrm>
            <a:off x="198438" y="247650"/>
            <a:ext cx="8747125" cy="5918200"/>
          </a:xfrm>
          <a:prstGeom prst="rect">
            <a:avLst/>
          </a:prstGeom>
          <a:noFill/>
          <a:ln w="57150">
            <a:solidFill>
              <a:srgbClr val="002060"/>
            </a:solidFill>
            <a:miter lim="800000"/>
            <a:headEnd/>
            <a:tailEnd/>
          </a:ln>
        </p:spPr>
      </p:pic>
      <p:sp>
        <p:nvSpPr>
          <p:cNvPr id="3" name="2 CuadroTexto"/>
          <p:cNvSpPr txBox="1"/>
          <p:nvPr/>
        </p:nvSpPr>
        <p:spPr>
          <a:xfrm>
            <a:off x="2627313" y="6370638"/>
            <a:ext cx="3613150" cy="415925"/>
          </a:xfrm>
          <a:prstGeom prst="rect">
            <a:avLst/>
          </a:prstGeom>
          <a:noFill/>
          <a:ln w="19050">
            <a:solidFill>
              <a:srgbClr val="002060"/>
            </a:solidFill>
          </a:ln>
        </p:spPr>
        <p:txBody>
          <a:bodyPr wrap="none">
            <a:spAutoFit/>
          </a:bodyPr>
          <a:lstStyle/>
          <a:p>
            <a:r>
              <a:rPr lang="es-CO" sz="2000" b="1">
                <a:solidFill>
                  <a:srgbClr val="FFC000"/>
                </a:solidFill>
              </a:rPr>
              <a:t>Metro de Estocolmo, Suecia</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1 Imagen"/>
          <p:cNvPicPr>
            <a:picLocks noChangeAspect="1"/>
          </p:cNvPicPr>
          <p:nvPr/>
        </p:nvPicPr>
        <p:blipFill>
          <a:blip r:embed="rId2" cstate="print"/>
          <a:srcRect/>
          <a:stretch>
            <a:fillRect/>
          </a:stretch>
        </p:blipFill>
        <p:spPr bwMode="auto">
          <a:xfrm>
            <a:off x="371475" y="188913"/>
            <a:ext cx="8459788" cy="5551487"/>
          </a:xfrm>
          <a:prstGeom prst="rect">
            <a:avLst/>
          </a:prstGeom>
          <a:noFill/>
          <a:ln w="57150">
            <a:solidFill>
              <a:srgbClr val="632523"/>
            </a:solidFill>
            <a:miter lim="800000"/>
            <a:headEnd/>
            <a:tailEnd/>
          </a:ln>
        </p:spPr>
      </p:pic>
      <p:sp>
        <p:nvSpPr>
          <p:cNvPr id="3" name="2 CuadroTexto"/>
          <p:cNvSpPr txBox="1"/>
          <p:nvPr/>
        </p:nvSpPr>
        <p:spPr>
          <a:xfrm>
            <a:off x="371475" y="5949950"/>
            <a:ext cx="8496300" cy="706438"/>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Metro de Estocolmo, Suecia. Más de 90 de sus 110 estaciones exhiben obras creadas por más de 150 artistas</a:t>
            </a:r>
            <a:r>
              <a:rPr lang="es-CO" sz="1200" dirty="0">
                <a:solidFill>
                  <a:schemeClr val="bg2">
                    <a:lumMod val="90000"/>
                  </a:schemeClr>
                </a:solidFill>
                <a:latin typeface="+mn-lt"/>
                <a:cs typeface="+mn-cs"/>
              </a:rPr>
              <a:t>.</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1 Imagen"/>
          <p:cNvPicPr>
            <a:picLocks noChangeAspect="1"/>
          </p:cNvPicPr>
          <p:nvPr/>
        </p:nvPicPr>
        <p:blipFill>
          <a:blip r:embed="rId2" cstate="print"/>
          <a:srcRect/>
          <a:stretch>
            <a:fillRect/>
          </a:stretch>
        </p:blipFill>
        <p:spPr bwMode="auto">
          <a:xfrm>
            <a:off x="198438" y="227013"/>
            <a:ext cx="8747125" cy="5741987"/>
          </a:xfrm>
          <a:prstGeom prst="rect">
            <a:avLst/>
          </a:prstGeom>
          <a:noFill/>
          <a:ln w="57150">
            <a:solidFill>
              <a:srgbClr val="632523"/>
            </a:solidFill>
            <a:miter lim="800000"/>
            <a:headEnd/>
            <a:tailEnd/>
          </a:ln>
        </p:spPr>
      </p:pic>
      <p:sp>
        <p:nvSpPr>
          <p:cNvPr id="3" name="2 CuadroTexto"/>
          <p:cNvSpPr txBox="1"/>
          <p:nvPr/>
        </p:nvSpPr>
        <p:spPr>
          <a:xfrm>
            <a:off x="2484438" y="6121400"/>
            <a:ext cx="3613150"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Estocolmo, Suecia</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1 Imagen"/>
          <p:cNvPicPr>
            <a:picLocks noChangeAspect="1"/>
          </p:cNvPicPr>
          <p:nvPr/>
        </p:nvPicPr>
        <p:blipFill>
          <a:blip r:embed="rId2" cstate="print"/>
          <a:srcRect/>
          <a:stretch>
            <a:fillRect/>
          </a:stretch>
        </p:blipFill>
        <p:spPr bwMode="auto">
          <a:xfrm>
            <a:off x="227013" y="260350"/>
            <a:ext cx="8688387" cy="5256213"/>
          </a:xfrm>
          <a:prstGeom prst="rect">
            <a:avLst/>
          </a:prstGeom>
          <a:noFill/>
          <a:ln w="38100">
            <a:solidFill>
              <a:srgbClr val="002060"/>
            </a:solidFill>
            <a:miter lim="800000"/>
            <a:headEnd/>
            <a:tailEnd/>
          </a:ln>
        </p:spPr>
      </p:pic>
      <p:sp>
        <p:nvSpPr>
          <p:cNvPr id="4" name="3 CuadroTexto"/>
          <p:cNvSpPr txBox="1"/>
          <p:nvPr/>
        </p:nvSpPr>
        <p:spPr>
          <a:xfrm>
            <a:off x="215900" y="5724525"/>
            <a:ext cx="8699500" cy="922338"/>
          </a:xfrm>
          <a:prstGeom prst="rect">
            <a:avLst/>
          </a:prstGeom>
          <a:noFill/>
          <a:ln w="19050">
            <a:solidFill>
              <a:srgbClr val="002060"/>
            </a:solidFill>
          </a:ln>
        </p:spPr>
        <p:txBody>
          <a:bodyPr>
            <a:spAutoFit/>
          </a:bodyPr>
          <a:lstStyle/>
          <a:p>
            <a:pPr fontAlgn="auto">
              <a:spcBef>
                <a:spcPts val="0"/>
              </a:spcBef>
              <a:spcAft>
                <a:spcPts val="0"/>
              </a:spcAft>
              <a:defRPr/>
            </a:pPr>
            <a:r>
              <a:rPr lang="es-CO" b="1" dirty="0">
                <a:solidFill>
                  <a:srgbClr val="FFC000"/>
                </a:solidFill>
                <a:latin typeface="+mn-lt"/>
                <a:cs typeface="+mn-cs"/>
              </a:rPr>
              <a:t>Metro de San Petersburgo, Rusia. Inaugurado en 1955, es el más profundo del mundo. Tiene 63 estaciones en cinco líneas con una longitud total de 109.8 </a:t>
            </a:r>
            <a:r>
              <a:rPr lang="es-CO" b="1" dirty="0">
                <a:solidFill>
                  <a:srgbClr val="FFC000"/>
                </a:solidFill>
                <a:latin typeface="+mn-lt"/>
                <a:cs typeface="+mn-cs"/>
              </a:rPr>
              <a:t> kms</a:t>
            </a:r>
            <a:r>
              <a:rPr lang="es-CO" b="1" dirty="0">
                <a:solidFill>
                  <a:srgbClr val="FFC000"/>
                </a:solidFill>
                <a:latin typeface="+mn-lt"/>
                <a:cs typeface="+mn-cs"/>
              </a:rPr>
              <a:t>. No tiene estaciones o tramos al aire </a:t>
            </a:r>
            <a:r>
              <a:rPr lang="es-CO" b="1" dirty="0">
                <a:solidFill>
                  <a:srgbClr val="FFC000"/>
                </a:solidFill>
                <a:latin typeface="+mn-lt"/>
                <a:cs typeface="+mn-cs"/>
              </a:rPr>
              <a:t>libre.</a:t>
            </a:r>
            <a:endParaRPr lang="es-CO" b="1" dirty="0">
              <a:solidFill>
                <a:srgbClr val="FFC000"/>
              </a:solidFill>
              <a:latin typeface="+mn-lt"/>
              <a:cs typeface="+mn-cs"/>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1 Imagen"/>
          <p:cNvPicPr>
            <a:picLocks noChangeAspect="1"/>
          </p:cNvPicPr>
          <p:nvPr/>
        </p:nvPicPr>
        <p:blipFill>
          <a:blip r:embed="rId2" cstate="print"/>
          <a:srcRect/>
          <a:stretch>
            <a:fillRect/>
          </a:stretch>
        </p:blipFill>
        <p:spPr bwMode="auto">
          <a:xfrm>
            <a:off x="249238" y="79375"/>
            <a:ext cx="8597900" cy="5903913"/>
          </a:xfrm>
          <a:prstGeom prst="rect">
            <a:avLst/>
          </a:prstGeom>
          <a:noFill/>
          <a:ln w="38100">
            <a:solidFill>
              <a:srgbClr val="4A452A"/>
            </a:solidFill>
            <a:miter lim="800000"/>
            <a:headEnd/>
            <a:tailEnd/>
          </a:ln>
        </p:spPr>
      </p:pic>
      <p:sp>
        <p:nvSpPr>
          <p:cNvPr id="3" name="2 CuadroTexto"/>
          <p:cNvSpPr txBox="1"/>
          <p:nvPr/>
        </p:nvSpPr>
        <p:spPr>
          <a:xfrm>
            <a:off x="2411413" y="6181725"/>
            <a:ext cx="4219575"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San Petersburgo, Rusia</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CuadroTexto"/>
          <p:cNvSpPr txBox="1"/>
          <p:nvPr/>
        </p:nvSpPr>
        <p:spPr>
          <a:xfrm>
            <a:off x="244475" y="5459413"/>
            <a:ext cx="8670925" cy="1209675"/>
          </a:xfrm>
          <a:prstGeom prst="rect">
            <a:avLst/>
          </a:prstGeom>
          <a:noFill/>
          <a:ln w="19050">
            <a:solidFill>
              <a:schemeClr val="accent6">
                <a:lumMod val="75000"/>
              </a:schemeClr>
            </a:solidFill>
          </a:ln>
        </p:spPr>
        <p:txBody>
          <a:bodyPr>
            <a:spAutoFit/>
          </a:bodyPr>
          <a:lstStyle/>
          <a:p>
            <a:r>
              <a:rPr lang="es-CO" b="1">
                <a:solidFill>
                  <a:srgbClr val="FFC000"/>
                </a:solidFill>
              </a:rPr>
              <a:t>El Metro de Paris ocupa el segundo lugar en el mundo por la antigüedad. La construcción del primer sistema de Metro fue terminada en 1900. Anualmente viajan 1.365 mil millones de pasajeros en el Metro de Paris. La red cuenta con 216 kms y 380 estaciones.</a:t>
            </a:r>
          </a:p>
        </p:txBody>
      </p:sp>
      <p:pic>
        <p:nvPicPr>
          <p:cNvPr id="51203" name="4 Imagen"/>
          <p:cNvPicPr>
            <a:picLocks noChangeAspect="1"/>
          </p:cNvPicPr>
          <p:nvPr/>
        </p:nvPicPr>
        <p:blipFill>
          <a:blip r:embed="rId2" cstate="print"/>
          <a:srcRect/>
          <a:stretch>
            <a:fillRect/>
          </a:stretch>
        </p:blipFill>
        <p:spPr bwMode="auto">
          <a:xfrm>
            <a:off x="233363" y="333375"/>
            <a:ext cx="8669337" cy="4884738"/>
          </a:xfrm>
          <a:prstGeom prst="rect">
            <a:avLst/>
          </a:prstGeom>
          <a:noFill/>
          <a:ln w="38100">
            <a:solidFill>
              <a:srgbClr val="984807"/>
            </a:solidFill>
            <a:miter lim="800000"/>
            <a:headEnd/>
            <a:tailEnd/>
          </a:ln>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1 Imagen"/>
          <p:cNvPicPr>
            <a:picLocks noChangeAspect="1"/>
          </p:cNvPicPr>
          <p:nvPr/>
        </p:nvPicPr>
        <p:blipFill>
          <a:blip r:embed="rId2" cstate="print"/>
          <a:srcRect/>
          <a:stretch>
            <a:fillRect/>
          </a:stretch>
        </p:blipFill>
        <p:spPr bwMode="auto">
          <a:xfrm>
            <a:off x="309563" y="115888"/>
            <a:ext cx="8532812" cy="5976937"/>
          </a:xfrm>
          <a:prstGeom prst="rect">
            <a:avLst/>
          </a:prstGeom>
          <a:noFill/>
          <a:ln w="57150">
            <a:solidFill>
              <a:srgbClr val="632523"/>
            </a:solidFill>
            <a:miter lim="800000"/>
            <a:headEnd/>
            <a:tailEnd/>
          </a:ln>
        </p:spPr>
      </p:pic>
      <p:sp>
        <p:nvSpPr>
          <p:cNvPr id="3" name="2 CuadroTexto"/>
          <p:cNvSpPr txBox="1"/>
          <p:nvPr/>
        </p:nvSpPr>
        <p:spPr>
          <a:xfrm>
            <a:off x="3149600" y="6318250"/>
            <a:ext cx="3041650"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Paris, Francia</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3250" name="1 Imagen"/>
          <p:cNvPicPr>
            <a:picLocks noChangeAspect="1"/>
          </p:cNvPicPr>
          <p:nvPr/>
        </p:nvPicPr>
        <p:blipFill>
          <a:blip r:embed="rId2" cstate="print"/>
          <a:srcRect/>
          <a:stretch>
            <a:fillRect/>
          </a:stretch>
        </p:blipFill>
        <p:spPr bwMode="auto">
          <a:xfrm>
            <a:off x="179388" y="166688"/>
            <a:ext cx="8820150" cy="5638800"/>
          </a:xfrm>
          <a:prstGeom prst="rect">
            <a:avLst/>
          </a:prstGeom>
          <a:noFill/>
          <a:ln w="57150">
            <a:solidFill>
              <a:srgbClr val="595959"/>
            </a:solidFill>
            <a:miter lim="800000"/>
            <a:headEnd/>
            <a:tailEnd/>
          </a:ln>
        </p:spPr>
      </p:pic>
      <p:sp>
        <p:nvSpPr>
          <p:cNvPr id="3" name="2 CuadroTexto"/>
          <p:cNvSpPr txBox="1"/>
          <p:nvPr/>
        </p:nvSpPr>
        <p:spPr>
          <a:xfrm>
            <a:off x="179388" y="5983288"/>
            <a:ext cx="8820150" cy="830262"/>
          </a:xfrm>
          <a:prstGeom prst="rect">
            <a:avLst/>
          </a:prstGeom>
          <a:noFill/>
          <a:ln w="19050">
            <a:solidFill>
              <a:schemeClr val="tx1">
                <a:lumMod val="65000"/>
                <a:lumOff val="35000"/>
              </a:schemeClr>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a:t>
            </a:r>
            <a:r>
              <a:rPr lang="es-CO" sz="1600" b="1" dirty="0" err="1">
                <a:solidFill>
                  <a:srgbClr val="FFC000"/>
                </a:solidFill>
                <a:latin typeface="+mn-lt"/>
                <a:cs typeface="+mn-cs"/>
              </a:rPr>
              <a:t>Munich</a:t>
            </a:r>
            <a:r>
              <a:rPr lang="es-CO" sz="1600" b="1" dirty="0">
                <a:solidFill>
                  <a:srgbClr val="FFC000"/>
                </a:solidFill>
                <a:latin typeface="+mn-lt"/>
                <a:cs typeface="+mn-cs"/>
              </a:rPr>
              <a:t>, Alemania. El sistema de metro se implementó en la ciudad en el año 1971, con motivo de </a:t>
            </a:r>
            <a:r>
              <a:rPr lang="es-CO" sz="1600" b="1" dirty="0">
                <a:solidFill>
                  <a:srgbClr val="FFC000"/>
                </a:solidFill>
                <a:latin typeface="+mn-lt"/>
                <a:cs typeface="+mn-cs"/>
              </a:rPr>
              <a:t>brindar </a:t>
            </a:r>
            <a:r>
              <a:rPr lang="es-CO" sz="1600" b="1" dirty="0">
                <a:solidFill>
                  <a:srgbClr val="FFC000"/>
                </a:solidFill>
                <a:latin typeface="+mn-lt"/>
                <a:cs typeface="+mn-cs"/>
              </a:rPr>
              <a:t>un óptimo servicio de transporte durante la realización de los Juegos Olímpicos de 1972.</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1 Imagen"/>
          <p:cNvPicPr>
            <a:picLocks noChangeAspect="1"/>
          </p:cNvPicPr>
          <p:nvPr/>
        </p:nvPicPr>
        <p:blipFill>
          <a:blip r:embed="rId2" cstate="print"/>
          <a:srcRect/>
          <a:stretch>
            <a:fillRect/>
          </a:stretch>
        </p:blipFill>
        <p:spPr bwMode="auto">
          <a:xfrm>
            <a:off x="161925" y="190500"/>
            <a:ext cx="8805863" cy="5876925"/>
          </a:xfrm>
          <a:prstGeom prst="rect">
            <a:avLst/>
          </a:prstGeom>
          <a:noFill/>
          <a:ln w="57150">
            <a:solidFill>
              <a:srgbClr val="953735"/>
            </a:solidFill>
            <a:miter lim="800000"/>
            <a:headEnd/>
            <a:tailEnd/>
          </a:ln>
        </p:spPr>
      </p:pic>
      <p:sp>
        <p:nvSpPr>
          <p:cNvPr id="3" name="2 CuadroTexto"/>
          <p:cNvSpPr txBox="1"/>
          <p:nvPr/>
        </p:nvSpPr>
        <p:spPr>
          <a:xfrm>
            <a:off x="2570163" y="6237288"/>
            <a:ext cx="3516312"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Munich, Alemania</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2 Imagen"/>
          <p:cNvPicPr>
            <a:picLocks noChangeAspect="1"/>
          </p:cNvPicPr>
          <p:nvPr/>
        </p:nvPicPr>
        <p:blipFill>
          <a:blip r:embed="rId2" cstate="print"/>
          <a:srcRect/>
          <a:stretch>
            <a:fillRect/>
          </a:stretch>
        </p:blipFill>
        <p:spPr bwMode="auto">
          <a:xfrm>
            <a:off x="292100" y="188913"/>
            <a:ext cx="8601075" cy="5619750"/>
          </a:xfrm>
          <a:prstGeom prst="rect">
            <a:avLst/>
          </a:prstGeom>
          <a:noFill/>
          <a:ln w="57150">
            <a:solidFill>
              <a:srgbClr val="4A452A"/>
            </a:solidFill>
            <a:miter lim="800000"/>
            <a:headEnd/>
            <a:tailEnd/>
          </a:ln>
        </p:spPr>
      </p:pic>
      <p:sp>
        <p:nvSpPr>
          <p:cNvPr id="2" name="1 CuadroTexto"/>
          <p:cNvSpPr txBox="1"/>
          <p:nvPr/>
        </p:nvSpPr>
        <p:spPr>
          <a:xfrm>
            <a:off x="292100" y="5943600"/>
            <a:ext cx="8601075" cy="922338"/>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b="1" dirty="0">
                <a:solidFill>
                  <a:srgbClr val="FFC000"/>
                </a:solidFill>
                <a:latin typeface="+mn-lt"/>
                <a:cs typeface="+mn-cs"/>
              </a:rPr>
              <a:t>Metro de </a:t>
            </a:r>
            <a:r>
              <a:rPr lang="es-CO" b="1" dirty="0">
                <a:solidFill>
                  <a:srgbClr val="FFC000"/>
                </a:solidFill>
                <a:latin typeface="+mn-lt"/>
                <a:cs typeface="+mn-cs"/>
              </a:rPr>
              <a:t>Múnich, </a:t>
            </a:r>
            <a:r>
              <a:rPr lang="es-CO" b="1" dirty="0">
                <a:solidFill>
                  <a:srgbClr val="FFC000"/>
                </a:solidFill>
                <a:latin typeface="+mn-lt"/>
                <a:cs typeface="+mn-cs"/>
              </a:rPr>
              <a:t>Alemania. Tiene 100 estaciones activas y más de 103 kilómetros de longitud </a:t>
            </a:r>
            <a:r>
              <a:rPr lang="es-CO" b="1" dirty="0">
                <a:solidFill>
                  <a:srgbClr val="FFC000"/>
                </a:solidFill>
                <a:latin typeface="+mn-lt"/>
                <a:cs typeface="+mn-cs"/>
              </a:rPr>
              <a:t>en su </a:t>
            </a:r>
            <a:r>
              <a:rPr lang="es-CO" b="1" dirty="0">
                <a:solidFill>
                  <a:srgbClr val="FFC000"/>
                </a:solidFill>
                <a:latin typeface="+mn-lt"/>
                <a:cs typeface="+mn-cs"/>
              </a:rPr>
              <a:t>recorrido, la velocidad suele estar por debajo de los 80km/h.</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1 Imagen"/>
          <p:cNvPicPr>
            <a:picLocks noChangeAspect="1"/>
          </p:cNvPicPr>
          <p:nvPr/>
        </p:nvPicPr>
        <p:blipFill>
          <a:blip r:embed="rId2" cstate="print"/>
          <a:srcRect/>
          <a:stretch>
            <a:fillRect/>
          </a:stretch>
        </p:blipFill>
        <p:spPr bwMode="auto">
          <a:xfrm>
            <a:off x="298450" y="260350"/>
            <a:ext cx="8547100" cy="5619750"/>
          </a:xfrm>
          <a:prstGeom prst="rect">
            <a:avLst/>
          </a:prstGeom>
          <a:noFill/>
          <a:ln w="57150">
            <a:solidFill>
              <a:srgbClr val="002060"/>
            </a:solidFill>
            <a:miter lim="800000"/>
            <a:headEnd/>
            <a:tailEnd/>
          </a:ln>
        </p:spPr>
      </p:pic>
      <p:sp>
        <p:nvSpPr>
          <p:cNvPr id="3" name="2 CuadroTexto"/>
          <p:cNvSpPr txBox="1"/>
          <p:nvPr/>
        </p:nvSpPr>
        <p:spPr>
          <a:xfrm>
            <a:off x="2900363" y="6137275"/>
            <a:ext cx="3516312" cy="415925"/>
          </a:xfrm>
          <a:prstGeom prst="rect">
            <a:avLst/>
          </a:prstGeom>
          <a:noFill/>
          <a:ln w="19050">
            <a:solidFill>
              <a:srgbClr val="002060"/>
            </a:solidFill>
          </a:ln>
        </p:spPr>
        <p:txBody>
          <a:bodyPr wrap="none">
            <a:spAutoFit/>
          </a:bodyPr>
          <a:lstStyle/>
          <a:p>
            <a:r>
              <a:rPr lang="es-CO" sz="2000" b="1">
                <a:solidFill>
                  <a:srgbClr val="FFC000"/>
                </a:solidFill>
              </a:rPr>
              <a:t>Metro de Munich, Alemania</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1 Imagen"/>
          <p:cNvPicPr>
            <a:picLocks noChangeAspect="1"/>
          </p:cNvPicPr>
          <p:nvPr/>
        </p:nvPicPr>
        <p:blipFill>
          <a:blip r:embed="rId2" cstate="print"/>
          <a:srcRect/>
          <a:stretch>
            <a:fillRect/>
          </a:stretch>
        </p:blipFill>
        <p:spPr bwMode="auto">
          <a:xfrm>
            <a:off x="169863" y="258763"/>
            <a:ext cx="8820150" cy="5808662"/>
          </a:xfrm>
          <a:prstGeom prst="rect">
            <a:avLst/>
          </a:prstGeom>
          <a:noFill/>
          <a:ln w="57150">
            <a:solidFill>
              <a:srgbClr val="E46C0A"/>
            </a:solidFill>
            <a:miter lim="800000"/>
            <a:headEnd/>
            <a:tailEnd/>
          </a:ln>
        </p:spPr>
      </p:pic>
      <p:sp>
        <p:nvSpPr>
          <p:cNvPr id="3" name="2 CuadroTexto"/>
          <p:cNvSpPr txBox="1"/>
          <p:nvPr/>
        </p:nvSpPr>
        <p:spPr>
          <a:xfrm>
            <a:off x="2568575" y="6303963"/>
            <a:ext cx="3516313"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Munich, Alemania</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CuadroTexto"/>
          <p:cNvSpPr txBox="1"/>
          <p:nvPr/>
        </p:nvSpPr>
        <p:spPr>
          <a:xfrm>
            <a:off x="295275" y="5838825"/>
            <a:ext cx="8531225" cy="831850"/>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Praga,  República Checa. Debido a su pasado soviético y su mezcla de culturas, el Metro de Praga es una visita obligada. Además, es la mejor forma de recorrer la ciudad, con tarifas muy económicas y trenes cada 2-3 minutos.</a:t>
            </a:r>
          </a:p>
        </p:txBody>
      </p:sp>
      <p:pic>
        <p:nvPicPr>
          <p:cNvPr id="58371" name="4 Imagen"/>
          <p:cNvPicPr>
            <a:picLocks noChangeAspect="1"/>
          </p:cNvPicPr>
          <p:nvPr/>
        </p:nvPicPr>
        <p:blipFill>
          <a:blip r:embed="rId2" cstate="print"/>
          <a:srcRect/>
          <a:stretch>
            <a:fillRect/>
          </a:stretch>
        </p:blipFill>
        <p:spPr bwMode="auto">
          <a:xfrm>
            <a:off x="295275" y="254000"/>
            <a:ext cx="8531225" cy="5462588"/>
          </a:xfrm>
          <a:prstGeom prst="rect">
            <a:avLst/>
          </a:prstGeom>
          <a:noFill/>
          <a:ln w="38100">
            <a:solidFill>
              <a:srgbClr val="E46C0A"/>
            </a:solidFill>
            <a:miter lim="800000"/>
            <a:headEnd/>
            <a:tailEnd/>
          </a:ln>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1 Imagen"/>
          <p:cNvPicPr>
            <a:picLocks noChangeAspect="1"/>
          </p:cNvPicPr>
          <p:nvPr/>
        </p:nvPicPr>
        <p:blipFill>
          <a:blip r:embed="rId2" cstate="print"/>
          <a:srcRect/>
          <a:stretch>
            <a:fillRect/>
          </a:stretch>
        </p:blipFill>
        <p:spPr bwMode="auto">
          <a:xfrm>
            <a:off x="125413" y="193675"/>
            <a:ext cx="8893175" cy="5905500"/>
          </a:xfrm>
          <a:prstGeom prst="rect">
            <a:avLst/>
          </a:prstGeom>
          <a:noFill/>
          <a:ln w="57150">
            <a:solidFill>
              <a:srgbClr val="984807"/>
            </a:solidFill>
            <a:miter lim="800000"/>
            <a:headEnd/>
            <a:tailEnd/>
          </a:ln>
        </p:spPr>
      </p:pic>
      <p:sp>
        <p:nvSpPr>
          <p:cNvPr id="3" name="2 CuadroTexto"/>
          <p:cNvSpPr txBox="1"/>
          <p:nvPr/>
        </p:nvSpPr>
        <p:spPr>
          <a:xfrm>
            <a:off x="2243138" y="6308725"/>
            <a:ext cx="4273550"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Praga, República Checa</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1 Imagen"/>
          <p:cNvPicPr>
            <a:picLocks noChangeAspect="1"/>
          </p:cNvPicPr>
          <p:nvPr/>
        </p:nvPicPr>
        <p:blipFill>
          <a:blip r:embed="rId2" cstate="print"/>
          <a:srcRect/>
          <a:stretch>
            <a:fillRect/>
          </a:stretch>
        </p:blipFill>
        <p:spPr bwMode="auto">
          <a:xfrm>
            <a:off x="198438" y="552450"/>
            <a:ext cx="8747125" cy="5472113"/>
          </a:xfrm>
          <a:prstGeom prst="rect">
            <a:avLst/>
          </a:prstGeom>
          <a:noFill/>
          <a:ln w="57150">
            <a:solidFill>
              <a:srgbClr val="4A452A"/>
            </a:solidFill>
            <a:miter lim="800000"/>
            <a:headEnd/>
            <a:tailEnd/>
          </a:ln>
        </p:spPr>
      </p:pic>
      <p:sp>
        <p:nvSpPr>
          <p:cNvPr id="3" name="2 CuadroTexto"/>
          <p:cNvSpPr txBox="1"/>
          <p:nvPr/>
        </p:nvSpPr>
        <p:spPr>
          <a:xfrm>
            <a:off x="2516188" y="6283325"/>
            <a:ext cx="3632200"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Barcelona, España</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1 Imagen"/>
          <p:cNvPicPr>
            <a:picLocks noChangeAspect="1"/>
          </p:cNvPicPr>
          <p:nvPr/>
        </p:nvPicPr>
        <p:blipFill>
          <a:blip r:embed="rId2" cstate="print"/>
          <a:srcRect/>
          <a:stretch>
            <a:fillRect/>
          </a:stretch>
        </p:blipFill>
        <p:spPr bwMode="auto">
          <a:xfrm>
            <a:off x="107950" y="476250"/>
            <a:ext cx="8818563" cy="5400675"/>
          </a:xfrm>
          <a:prstGeom prst="rect">
            <a:avLst/>
          </a:prstGeom>
          <a:noFill/>
          <a:ln w="57150">
            <a:solidFill>
              <a:srgbClr val="984807"/>
            </a:solidFill>
            <a:miter lim="800000"/>
            <a:headEnd/>
            <a:tailEnd/>
          </a:ln>
        </p:spPr>
      </p:pic>
      <p:sp>
        <p:nvSpPr>
          <p:cNvPr id="3" name="2 CuadroTexto"/>
          <p:cNvSpPr txBox="1"/>
          <p:nvPr/>
        </p:nvSpPr>
        <p:spPr>
          <a:xfrm>
            <a:off x="2530475" y="6254750"/>
            <a:ext cx="3632200"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Barcelona, España</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1 Imagen"/>
          <p:cNvPicPr>
            <a:picLocks noChangeAspect="1"/>
          </p:cNvPicPr>
          <p:nvPr/>
        </p:nvPicPr>
        <p:blipFill>
          <a:blip r:embed="rId2" cstate="print"/>
          <a:srcRect/>
          <a:stretch>
            <a:fillRect/>
          </a:stretch>
        </p:blipFill>
        <p:spPr bwMode="auto">
          <a:xfrm>
            <a:off x="306388" y="188913"/>
            <a:ext cx="8531225" cy="5691187"/>
          </a:xfrm>
          <a:prstGeom prst="rect">
            <a:avLst/>
          </a:prstGeom>
          <a:noFill/>
          <a:ln w="57150">
            <a:solidFill>
              <a:srgbClr val="4A452A"/>
            </a:solidFill>
            <a:miter lim="800000"/>
            <a:headEnd/>
            <a:tailEnd/>
          </a:ln>
        </p:spPr>
      </p:pic>
      <p:sp>
        <p:nvSpPr>
          <p:cNvPr id="3" name="2 CuadroTexto"/>
          <p:cNvSpPr txBox="1"/>
          <p:nvPr/>
        </p:nvSpPr>
        <p:spPr>
          <a:xfrm>
            <a:off x="2614613" y="6170613"/>
            <a:ext cx="3482975"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Varsovia, Polonia</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1 Imagen"/>
          <p:cNvPicPr>
            <a:picLocks noChangeAspect="1"/>
          </p:cNvPicPr>
          <p:nvPr/>
        </p:nvPicPr>
        <p:blipFill>
          <a:blip r:embed="rId2" cstate="print"/>
          <a:srcRect/>
          <a:stretch>
            <a:fillRect/>
          </a:stretch>
        </p:blipFill>
        <p:spPr bwMode="auto">
          <a:xfrm>
            <a:off x="174625" y="188913"/>
            <a:ext cx="8789988" cy="5278437"/>
          </a:xfrm>
          <a:prstGeom prst="rect">
            <a:avLst/>
          </a:prstGeom>
          <a:noFill/>
          <a:ln w="57150">
            <a:solidFill>
              <a:srgbClr val="632523"/>
            </a:solidFill>
            <a:miter lim="800000"/>
            <a:headEnd/>
            <a:tailEnd/>
          </a:ln>
        </p:spPr>
      </p:pic>
      <p:sp>
        <p:nvSpPr>
          <p:cNvPr id="3" name="2 CuadroTexto"/>
          <p:cNvSpPr txBox="1"/>
          <p:nvPr/>
        </p:nvSpPr>
        <p:spPr>
          <a:xfrm>
            <a:off x="174625" y="5610225"/>
            <a:ext cx="8812213" cy="1077913"/>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Bruselas, Bélgica. Estación </a:t>
            </a:r>
            <a:r>
              <a:rPr lang="es-CO" sz="1600" b="1" dirty="0" err="1">
                <a:solidFill>
                  <a:srgbClr val="FFC000"/>
                </a:solidFill>
                <a:latin typeface="+mn-lt"/>
                <a:cs typeface="+mn-cs"/>
              </a:rPr>
              <a:t>Hankar</a:t>
            </a:r>
            <a:r>
              <a:rPr lang="es-CO" sz="1600" b="1" dirty="0">
                <a:solidFill>
                  <a:srgbClr val="FFC000"/>
                </a:solidFill>
                <a:latin typeface="+mn-lt"/>
                <a:cs typeface="+mn-cs"/>
              </a:rPr>
              <a:t>. El Metro es un Museo en sí mismo. Hay 60 estaciones en su red y todas están intervenidas por artistas. De hecho, cuando este sistema fue construido ya se tenía en mente que el arte estaría presente en sus andenes, pasillos, entradas y boleterías. </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1 Imagen"/>
          <p:cNvPicPr>
            <a:picLocks noChangeAspect="1"/>
          </p:cNvPicPr>
          <p:nvPr/>
        </p:nvPicPr>
        <p:blipFill>
          <a:blip r:embed="rId2" cstate="print"/>
          <a:srcRect/>
          <a:stretch>
            <a:fillRect/>
          </a:stretch>
        </p:blipFill>
        <p:spPr bwMode="auto">
          <a:xfrm>
            <a:off x="338138" y="260350"/>
            <a:ext cx="8639175" cy="5832475"/>
          </a:xfrm>
          <a:prstGeom prst="rect">
            <a:avLst/>
          </a:prstGeom>
          <a:noFill/>
          <a:ln w="57150">
            <a:solidFill>
              <a:srgbClr val="984807"/>
            </a:solidFill>
            <a:miter lim="800000"/>
            <a:headEnd/>
            <a:tailEnd/>
          </a:ln>
        </p:spPr>
      </p:pic>
      <p:sp>
        <p:nvSpPr>
          <p:cNvPr id="3" name="2 CuadroTexto"/>
          <p:cNvSpPr txBox="1"/>
          <p:nvPr/>
        </p:nvSpPr>
        <p:spPr>
          <a:xfrm>
            <a:off x="2776538" y="6308725"/>
            <a:ext cx="3451225"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Bruselas, Bélgica</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8" name="1 Imagen"/>
          <p:cNvPicPr>
            <a:picLocks noChangeAspect="1"/>
          </p:cNvPicPr>
          <p:nvPr/>
        </p:nvPicPr>
        <p:blipFill>
          <a:blip r:embed="rId2" cstate="print"/>
          <a:srcRect/>
          <a:stretch>
            <a:fillRect/>
          </a:stretch>
        </p:blipFill>
        <p:spPr bwMode="auto">
          <a:xfrm>
            <a:off x="233363" y="252413"/>
            <a:ext cx="8570912" cy="5441950"/>
          </a:xfrm>
          <a:prstGeom prst="rect">
            <a:avLst/>
          </a:prstGeom>
          <a:noFill/>
          <a:ln w="57150">
            <a:solidFill>
              <a:srgbClr val="002060"/>
            </a:solidFill>
            <a:miter lim="800000"/>
            <a:headEnd/>
            <a:tailEnd/>
          </a:ln>
        </p:spPr>
      </p:pic>
      <p:sp>
        <p:nvSpPr>
          <p:cNvPr id="4" name="3 Rectángulo"/>
          <p:cNvSpPr/>
          <p:nvPr/>
        </p:nvSpPr>
        <p:spPr>
          <a:xfrm>
            <a:off x="233363" y="5694363"/>
            <a:ext cx="8570912" cy="1076325"/>
          </a:xfrm>
          <a:prstGeom prst="rect">
            <a:avLst/>
          </a:prstGeom>
          <a:noFill/>
          <a:ln w="19050">
            <a:solidFill>
              <a:srgbClr val="002060"/>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Nápoles, Italia. Estación Toledo. Diseñada por Oscar </a:t>
            </a:r>
            <a:r>
              <a:rPr lang="es-CO" sz="1600" b="1" dirty="0" err="1">
                <a:solidFill>
                  <a:srgbClr val="FFC000"/>
                </a:solidFill>
                <a:latin typeface="+mn-lt"/>
                <a:cs typeface="+mn-cs"/>
              </a:rPr>
              <a:t>Tusquets</a:t>
            </a:r>
            <a:r>
              <a:rPr lang="es-CO" sz="1600" b="1" dirty="0">
                <a:solidFill>
                  <a:srgbClr val="FFC000"/>
                </a:solidFill>
                <a:latin typeface="+mn-lt"/>
                <a:cs typeface="+mn-cs"/>
              </a:rPr>
              <a:t> Blanca, arquitecto </a:t>
            </a:r>
            <a:r>
              <a:rPr lang="es-CO" sz="1600" b="1" dirty="0">
                <a:solidFill>
                  <a:srgbClr val="FFC000"/>
                </a:solidFill>
                <a:latin typeface="+mn-lt"/>
                <a:cs typeface="+mn-cs"/>
              </a:rPr>
              <a:t> Catalán</a:t>
            </a:r>
            <a:r>
              <a:rPr lang="es-CO" sz="1600" b="1" dirty="0">
                <a:solidFill>
                  <a:srgbClr val="FFC000"/>
                </a:solidFill>
                <a:latin typeface="+mn-lt"/>
                <a:cs typeface="+mn-cs"/>
              </a:rPr>
              <a:t>, los pisos y muros de la estación han sido cubiertos con pequeños mosaicos en diversos tonos de azul, obteniendo una especie de sensación subacuática al introducirse en sus pasillos.</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1 Imagen"/>
          <p:cNvPicPr>
            <a:picLocks noChangeAspect="1"/>
          </p:cNvPicPr>
          <p:nvPr/>
        </p:nvPicPr>
        <p:blipFill>
          <a:blip r:embed="rId2" cstate="print"/>
          <a:srcRect/>
          <a:stretch>
            <a:fillRect/>
          </a:stretch>
        </p:blipFill>
        <p:spPr bwMode="auto">
          <a:xfrm>
            <a:off x="250825" y="188913"/>
            <a:ext cx="8702675" cy="5976937"/>
          </a:xfrm>
          <a:prstGeom prst="rect">
            <a:avLst/>
          </a:prstGeom>
          <a:noFill/>
          <a:ln w="57150">
            <a:solidFill>
              <a:srgbClr val="002060"/>
            </a:solidFill>
            <a:miter lim="800000"/>
            <a:headEnd/>
            <a:tailEnd/>
          </a:ln>
        </p:spPr>
      </p:pic>
      <p:sp>
        <p:nvSpPr>
          <p:cNvPr id="3" name="2 Rectángulo"/>
          <p:cNvSpPr/>
          <p:nvPr/>
        </p:nvSpPr>
        <p:spPr>
          <a:xfrm>
            <a:off x="1709738" y="6326188"/>
            <a:ext cx="5238750" cy="415925"/>
          </a:xfrm>
          <a:prstGeom prst="rect">
            <a:avLst/>
          </a:prstGeom>
          <a:noFill/>
          <a:ln w="19050">
            <a:solidFill>
              <a:srgbClr val="002060"/>
            </a:solidFill>
          </a:ln>
        </p:spPr>
        <p:txBody>
          <a:bodyPr wrap="none">
            <a:spAutoFit/>
          </a:bodyPr>
          <a:lstStyle/>
          <a:p>
            <a:r>
              <a:rPr lang="es-CO" sz="2000" b="1">
                <a:solidFill>
                  <a:srgbClr val="FFC000"/>
                </a:solidFill>
              </a:rPr>
              <a:t>Metro de Nápoles, Italia. Estación Toledo</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1 Imagen"/>
          <p:cNvPicPr>
            <a:picLocks noChangeAspect="1"/>
          </p:cNvPicPr>
          <p:nvPr/>
        </p:nvPicPr>
        <p:blipFill>
          <a:blip r:embed="rId2" cstate="print"/>
          <a:srcRect/>
          <a:stretch>
            <a:fillRect/>
          </a:stretch>
        </p:blipFill>
        <p:spPr bwMode="auto">
          <a:xfrm>
            <a:off x="176213" y="620713"/>
            <a:ext cx="8820150" cy="5184775"/>
          </a:xfrm>
          <a:prstGeom prst="rect">
            <a:avLst/>
          </a:prstGeom>
          <a:noFill/>
          <a:ln w="38100">
            <a:solidFill>
              <a:srgbClr val="002060"/>
            </a:solidFill>
            <a:miter lim="800000"/>
            <a:headEnd/>
            <a:tailEnd/>
          </a:ln>
        </p:spPr>
      </p:pic>
      <p:sp>
        <p:nvSpPr>
          <p:cNvPr id="3" name="2 CuadroTexto"/>
          <p:cNvSpPr txBox="1"/>
          <p:nvPr/>
        </p:nvSpPr>
        <p:spPr>
          <a:xfrm>
            <a:off x="1649413" y="6165850"/>
            <a:ext cx="5443537" cy="415925"/>
          </a:xfrm>
          <a:prstGeom prst="rect">
            <a:avLst/>
          </a:prstGeom>
          <a:noFill/>
          <a:ln w="19050">
            <a:solidFill>
              <a:srgbClr val="002060"/>
            </a:solidFill>
          </a:ln>
        </p:spPr>
        <p:txBody>
          <a:bodyPr wrap="none">
            <a:spAutoFit/>
          </a:bodyPr>
          <a:lstStyle/>
          <a:p>
            <a:r>
              <a:rPr lang="es-CO" sz="2000" b="1">
                <a:solidFill>
                  <a:srgbClr val="FFC000"/>
                </a:solidFill>
              </a:rPr>
              <a:t>Metro de Nápoles, Italia. Estación Materdei</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8610" name="1 Imagen"/>
          <p:cNvPicPr>
            <a:picLocks noChangeAspect="1"/>
          </p:cNvPicPr>
          <p:nvPr/>
        </p:nvPicPr>
        <p:blipFill>
          <a:blip r:embed="rId2" cstate="print"/>
          <a:srcRect/>
          <a:stretch>
            <a:fillRect/>
          </a:stretch>
        </p:blipFill>
        <p:spPr bwMode="auto">
          <a:xfrm>
            <a:off x="198438" y="260350"/>
            <a:ext cx="8747125" cy="5834063"/>
          </a:xfrm>
          <a:prstGeom prst="rect">
            <a:avLst/>
          </a:prstGeom>
          <a:noFill/>
          <a:ln w="57150">
            <a:solidFill>
              <a:srgbClr val="4A452A"/>
            </a:solidFill>
            <a:miter lim="800000"/>
            <a:headEnd/>
            <a:tailEnd/>
          </a:ln>
        </p:spPr>
      </p:pic>
      <p:sp>
        <p:nvSpPr>
          <p:cNvPr id="4" name="3 CuadroTexto"/>
          <p:cNvSpPr txBox="1"/>
          <p:nvPr/>
        </p:nvSpPr>
        <p:spPr>
          <a:xfrm>
            <a:off x="1865313" y="6329363"/>
            <a:ext cx="5443537"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Nápoles, Italia. Estación Materdei</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9634" name="3 Imagen"/>
          <p:cNvPicPr>
            <a:picLocks noChangeAspect="1"/>
          </p:cNvPicPr>
          <p:nvPr/>
        </p:nvPicPr>
        <p:blipFill>
          <a:blip r:embed="rId2" cstate="print"/>
          <a:srcRect/>
          <a:stretch>
            <a:fillRect/>
          </a:stretch>
        </p:blipFill>
        <p:spPr bwMode="auto">
          <a:xfrm>
            <a:off x="323850" y="692150"/>
            <a:ext cx="8748713" cy="5257800"/>
          </a:xfrm>
          <a:prstGeom prst="rect">
            <a:avLst/>
          </a:prstGeom>
          <a:noFill/>
          <a:ln w="38100">
            <a:solidFill>
              <a:srgbClr val="002060"/>
            </a:solidFill>
            <a:miter lim="800000"/>
            <a:headEnd/>
            <a:tailEnd/>
          </a:ln>
        </p:spPr>
      </p:pic>
      <p:sp>
        <p:nvSpPr>
          <p:cNvPr id="5" name="4 CuadroTexto"/>
          <p:cNvSpPr txBox="1"/>
          <p:nvPr/>
        </p:nvSpPr>
        <p:spPr>
          <a:xfrm>
            <a:off x="1982788" y="6202363"/>
            <a:ext cx="5110162" cy="415925"/>
          </a:xfrm>
          <a:prstGeom prst="rect">
            <a:avLst/>
          </a:prstGeom>
          <a:noFill/>
          <a:ln w="19050">
            <a:solidFill>
              <a:srgbClr val="002060"/>
            </a:solidFill>
          </a:ln>
        </p:spPr>
        <p:txBody>
          <a:bodyPr wrap="none">
            <a:spAutoFit/>
          </a:bodyPr>
          <a:lstStyle/>
          <a:p>
            <a:r>
              <a:rPr lang="es-CO" sz="2000" b="1">
                <a:solidFill>
                  <a:srgbClr val="FFC000"/>
                </a:solidFill>
              </a:rPr>
              <a:t>Metro de Nápoles, Italia. Estación Dante</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1 Imagen"/>
          <p:cNvPicPr>
            <a:picLocks noChangeAspect="1"/>
          </p:cNvPicPr>
          <p:nvPr/>
        </p:nvPicPr>
        <p:blipFill>
          <a:blip r:embed="rId2" cstate="print"/>
          <a:srcRect/>
          <a:stretch>
            <a:fillRect/>
          </a:stretch>
        </p:blipFill>
        <p:spPr bwMode="auto">
          <a:xfrm>
            <a:off x="233363" y="188913"/>
            <a:ext cx="8677275" cy="5791200"/>
          </a:xfrm>
          <a:prstGeom prst="rect">
            <a:avLst/>
          </a:prstGeom>
          <a:noFill/>
          <a:ln w="38100">
            <a:solidFill>
              <a:srgbClr val="E46C0A"/>
            </a:solidFill>
            <a:miter lim="800000"/>
            <a:headEnd/>
            <a:tailEnd/>
          </a:ln>
        </p:spPr>
      </p:pic>
      <p:sp>
        <p:nvSpPr>
          <p:cNvPr id="3" name="2 CuadroTexto"/>
          <p:cNvSpPr txBox="1"/>
          <p:nvPr/>
        </p:nvSpPr>
        <p:spPr>
          <a:xfrm>
            <a:off x="1838325" y="6237288"/>
            <a:ext cx="5110163"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Nápoles, Italia. Estación Dante</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1 Imagen"/>
          <p:cNvPicPr>
            <a:picLocks noChangeAspect="1"/>
          </p:cNvPicPr>
          <p:nvPr/>
        </p:nvPicPr>
        <p:blipFill>
          <a:blip r:embed="rId2" cstate="print"/>
          <a:srcRect/>
          <a:stretch>
            <a:fillRect/>
          </a:stretch>
        </p:blipFill>
        <p:spPr bwMode="auto">
          <a:xfrm>
            <a:off x="95250" y="31750"/>
            <a:ext cx="6637338" cy="6750050"/>
          </a:xfrm>
          <a:prstGeom prst="rect">
            <a:avLst/>
          </a:prstGeom>
          <a:noFill/>
          <a:ln w="38100">
            <a:solidFill>
              <a:srgbClr val="002060"/>
            </a:solidFill>
            <a:miter lim="800000"/>
            <a:headEnd/>
            <a:tailEnd/>
          </a:ln>
        </p:spPr>
      </p:pic>
      <p:sp>
        <p:nvSpPr>
          <p:cNvPr id="3" name="2 CuadroTexto"/>
          <p:cNvSpPr txBox="1"/>
          <p:nvPr/>
        </p:nvSpPr>
        <p:spPr>
          <a:xfrm>
            <a:off x="6715125" y="2652713"/>
            <a:ext cx="2390775" cy="1016000"/>
          </a:xfrm>
          <a:prstGeom prst="rect">
            <a:avLst/>
          </a:prstGeom>
          <a:noFill/>
          <a:ln w="19050">
            <a:solidFill>
              <a:srgbClr val="002060"/>
            </a:solidFill>
          </a:ln>
        </p:spPr>
        <p:txBody>
          <a:bodyPr wrap="none">
            <a:spAutoFit/>
          </a:bodyPr>
          <a:lstStyle/>
          <a:p>
            <a:pPr fontAlgn="auto">
              <a:spcBef>
                <a:spcPts val="0"/>
              </a:spcBef>
              <a:spcAft>
                <a:spcPts val="0"/>
              </a:spcAft>
              <a:defRPr/>
            </a:pPr>
            <a:r>
              <a:rPr lang="es-CO" sz="2000" b="1" dirty="0">
                <a:solidFill>
                  <a:srgbClr val="FFC000"/>
                </a:solidFill>
                <a:latin typeface="+mn-lt"/>
                <a:cs typeface="+mn-cs"/>
              </a:rPr>
              <a:t>Metro de Nápoles, </a:t>
            </a:r>
            <a:endParaRPr lang="es-CO" sz="2000" b="1" dirty="0">
              <a:solidFill>
                <a:srgbClr val="FFC000"/>
              </a:solidFill>
              <a:latin typeface="+mn-lt"/>
              <a:cs typeface="+mn-cs"/>
            </a:endParaRPr>
          </a:p>
          <a:p>
            <a:pPr fontAlgn="auto">
              <a:spcBef>
                <a:spcPts val="0"/>
              </a:spcBef>
              <a:spcAft>
                <a:spcPts val="0"/>
              </a:spcAft>
              <a:defRPr/>
            </a:pPr>
            <a:r>
              <a:rPr lang="es-CO" sz="2000" b="1" dirty="0">
                <a:solidFill>
                  <a:srgbClr val="FFC000"/>
                </a:solidFill>
                <a:latin typeface="+mn-lt"/>
                <a:cs typeface="+mn-cs"/>
              </a:rPr>
              <a:t>Italia</a:t>
            </a:r>
            <a:endParaRPr lang="es-CO" sz="2000" b="1" dirty="0">
              <a:solidFill>
                <a:srgbClr val="FFC000"/>
              </a:solidFill>
              <a:latin typeface="+mn-lt"/>
              <a:cs typeface="+mn-cs"/>
            </a:endParaRPr>
          </a:p>
          <a:p>
            <a:pPr fontAlgn="auto">
              <a:spcBef>
                <a:spcPts val="0"/>
              </a:spcBef>
              <a:spcAft>
                <a:spcPts val="0"/>
              </a:spcAft>
              <a:defRPr/>
            </a:pPr>
            <a:r>
              <a:rPr lang="es-CO" sz="2000" b="1" dirty="0">
                <a:solidFill>
                  <a:srgbClr val="FFC000"/>
                </a:solidFill>
                <a:latin typeface="+mn-lt"/>
                <a:cs typeface="+mn-cs"/>
              </a:rPr>
              <a:t>Estación Museo</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2 Imagen"/>
          <p:cNvPicPr>
            <a:picLocks noChangeAspect="1"/>
          </p:cNvPicPr>
          <p:nvPr/>
        </p:nvPicPr>
        <p:blipFill>
          <a:blip r:embed="rId2" cstate="print"/>
          <a:srcRect/>
          <a:stretch>
            <a:fillRect/>
          </a:stretch>
        </p:blipFill>
        <p:spPr bwMode="auto">
          <a:xfrm>
            <a:off x="144463" y="219075"/>
            <a:ext cx="8748712" cy="5554663"/>
          </a:xfrm>
          <a:prstGeom prst="rect">
            <a:avLst/>
          </a:prstGeom>
          <a:noFill/>
          <a:ln w="38100">
            <a:solidFill>
              <a:srgbClr val="FF0066"/>
            </a:solidFill>
            <a:miter lim="800000"/>
            <a:headEnd/>
            <a:tailEnd/>
          </a:ln>
        </p:spPr>
      </p:pic>
      <p:sp>
        <p:nvSpPr>
          <p:cNvPr id="4" name="3 CuadroTexto"/>
          <p:cNvSpPr txBox="1"/>
          <p:nvPr/>
        </p:nvSpPr>
        <p:spPr>
          <a:xfrm>
            <a:off x="144463" y="5876925"/>
            <a:ext cx="8748712" cy="831850"/>
          </a:xfrm>
          <a:prstGeom prst="rect">
            <a:avLst/>
          </a:prstGeom>
          <a:noFill/>
          <a:ln>
            <a:solidFill>
              <a:srgbClr val="FF0066"/>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Nápoles, Italia. Estación </a:t>
            </a:r>
            <a:r>
              <a:rPr lang="es-CO" sz="1600" b="1" dirty="0" err="1">
                <a:solidFill>
                  <a:srgbClr val="FFC000"/>
                </a:solidFill>
                <a:latin typeface="+mn-lt"/>
                <a:cs typeface="+mn-cs"/>
              </a:rPr>
              <a:t>Universitá</a:t>
            </a:r>
            <a:r>
              <a:rPr lang="es-CO" sz="1600" b="1" dirty="0">
                <a:solidFill>
                  <a:srgbClr val="FFC000"/>
                </a:solidFill>
                <a:latin typeface="+mn-lt"/>
                <a:cs typeface="+mn-cs"/>
              </a:rPr>
              <a:t>. </a:t>
            </a:r>
            <a:r>
              <a:rPr lang="es-ES" sz="1600" b="1" dirty="0">
                <a:solidFill>
                  <a:srgbClr val="FFC000"/>
                </a:solidFill>
                <a:latin typeface="+mn-lt"/>
                <a:cs typeface="+mn-cs"/>
              </a:rPr>
              <a:t>En el mes de Marzo de 2012 fue inaugurada esta estación del Metro</a:t>
            </a:r>
            <a:r>
              <a:rPr lang="es-CO" sz="1600" b="1" dirty="0">
                <a:solidFill>
                  <a:srgbClr val="FFC000"/>
                </a:solidFill>
                <a:latin typeface="+mn-lt"/>
                <a:cs typeface="+mn-cs"/>
              </a:rPr>
              <a:t>,</a:t>
            </a:r>
            <a:r>
              <a:rPr lang="es-ES" sz="1600" b="1" dirty="0">
                <a:solidFill>
                  <a:srgbClr val="FFC000"/>
                </a:solidFill>
                <a:latin typeface="+mn-lt"/>
                <a:cs typeface="+mn-cs"/>
              </a:rPr>
              <a:t> </a:t>
            </a:r>
            <a:r>
              <a:rPr lang="es-ES" sz="1600" b="1" dirty="0">
                <a:solidFill>
                  <a:srgbClr val="FFC000"/>
                </a:solidFill>
                <a:latin typeface="+mn-lt"/>
                <a:cs typeface="+mn-cs"/>
              </a:rPr>
              <a:t>diseñada </a:t>
            </a:r>
            <a:r>
              <a:rPr lang="es-ES" sz="1600" b="1" dirty="0">
                <a:solidFill>
                  <a:srgbClr val="FFC000"/>
                </a:solidFill>
                <a:latin typeface="+mn-lt"/>
                <a:cs typeface="+mn-cs"/>
              </a:rPr>
              <a:t>por Karim </a:t>
            </a:r>
            <a:r>
              <a:rPr lang="es-ES" sz="1600" b="1" dirty="0" err="1">
                <a:solidFill>
                  <a:srgbClr val="FFC000"/>
                </a:solidFill>
                <a:latin typeface="+mn-lt"/>
                <a:cs typeface="+mn-cs"/>
              </a:rPr>
              <a:t>Rashid</a:t>
            </a:r>
            <a:r>
              <a:rPr lang="es-ES" sz="1600" b="1" dirty="0">
                <a:solidFill>
                  <a:srgbClr val="FFC000"/>
                </a:solidFill>
                <a:latin typeface="+mn-lt"/>
                <a:cs typeface="+mn-cs"/>
              </a:rPr>
              <a:t>. Es una ruta de dos kilómetros en la que pueden viajar veinte mil pasajeros</a:t>
            </a:r>
            <a:r>
              <a:rPr lang="es-ES" sz="1200" dirty="0">
                <a:solidFill>
                  <a:schemeClr val="bg2">
                    <a:lumMod val="90000"/>
                  </a:schemeClr>
                </a:solidFill>
                <a:latin typeface="+mn-lt"/>
                <a:cs typeface="+mn-cs"/>
              </a:rPr>
              <a:t>. </a:t>
            </a:r>
            <a:endParaRPr lang="es-CO" sz="1200" dirty="0">
              <a:solidFill>
                <a:schemeClr val="bg2">
                  <a:lumMod val="90000"/>
                </a:schemeClr>
              </a:solidFill>
              <a:latin typeface="+mn-lt"/>
              <a:cs typeface="+mn-cs"/>
            </a:endParaRP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3730" name="1 Imagen"/>
          <p:cNvPicPr>
            <a:picLocks noChangeAspect="1"/>
          </p:cNvPicPr>
          <p:nvPr/>
        </p:nvPicPr>
        <p:blipFill>
          <a:blip r:embed="rId2" cstate="print"/>
          <a:srcRect/>
          <a:stretch>
            <a:fillRect/>
          </a:stretch>
        </p:blipFill>
        <p:spPr bwMode="auto">
          <a:xfrm>
            <a:off x="179388" y="260350"/>
            <a:ext cx="8755062" cy="5832475"/>
          </a:xfrm>
          <a:prstGeom prst="rect">
            <a:avLst/>
          </a:prstGeom>
          <a:noFill/>
          <a:ln w="38100">
            <a:solidFill>
              <a:srgbClr val="FF0066"/>
            </a:solidFill>
            <a:miter lim="800000"/>
            <a:headEnd/>
            <a:tailEnd/>
          </a:ln>
        </p:spPr>
      </p:pic>
      <p:sp>
        <p:nvSpPr>
          <p:cNvPr id="3" name="2 CuadroTexto"/>
          <p:cNvSpPr txBox="1"/>
          <p:nvPr/>
        </p:nvSpPr>
        <p:spPr>
          <a:xfrm>
            <a:off x="1733550" y="6262688"/>
            <a:ext cx="5575300" cy="406400"/>
          </a:xfrm>
          <a:prstGeom prst="rect">
            <a:avLst/>
          </a:prstGeom>
          <a:noFill/>
          <a:ln>
            <a:solidFill>
              <a:srgbClr val="FF0000"/>
            </a:solidFill>
          </a:ln>
        </p:spPr>
        <p:txBody>
          <a:bodyPr wrap="none">
            <a:spAutoFit/>
          </a:bodyPr>
          <a:lstStyle/>
          <a:p>
            <a:r>
              <a:rPr lang="es-CO" sz="2000" b="1">
                <a:solidFill>
                  <a:srgbClr val="FFC000"/>
                </a:solidFill>
              </a:rPr>
              <a:t>Metro de Nápoles, Italia. Estación Universitá</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4754" name="1 Imagen"/>
          <p:cNvPicPr>
            <a:picLocks noChangeAspect="1"/>
          </p:cNvPicPr>
          <p:nvPr/>
        </p:nvPicPr>
        <p:blipFill>
          <a:blip r:embed="rId2" cstate="print"/>
          <a:srcRect/>
          <a:stretch>
            <a:fillRect/>
          </a:stretch>
        </p:blipFill>
        <p:spPr bwMode="auto">
          <a:xfrm>
            <a:off x="207963" y="252413"/>
            <a:ext cx="8712200" cy="5454650"/>
          </a:xfrm>
          <a:prstGeom prst="rect">
            <a:avLst/>
          </a:prstGeom>
          <a:noFill/>
          <a:ln w="38100">
            <a:solidFill>
              <a:srgbClr val="953735"/>
            </a:solidFill>
            <a:miter lim="800000"/>
            <a:headEnd/>
            <a:tailEnd/>
          </a:ln>
        </p:spPr>
      </p:pic>
      <p:sp>
        <p:nvSpPr>
          <p:cNvPr id="3" name="2 CuadroTexto"/>
          <p:cNvSpPr txBox="1"/>
          <p:nvPr/>
        </p:nvSpPr>
        <p:spPr>
          <a:xfrm>
            <a:off x="250825" y="5919788"/>
            <a:ext cx="8685213" cy="749300"/>
          </a:xfrm>
          <a:prstGeom prst="rect">
            <a:avLst/>
          </a:prstGeom>
          <a:noFill/>
          <a:ln w="19050">
            <a:solidFill>
              <a:schemeClr val="accent6">
                <a:lumMod val="75000"/>
              </a:schemeClr>
            </a:solidFill>
          </a:ln>
        </p:spPr>
        <p:txBody>
          <a:bodyPr>
            <a:spAutoFit/>
          </a:bodyPr>
          <a:lstStyle/>
          <a:p>
            <a:r>
              <a:rPr lang="es-CO" sz="1400" b="1">
                <a:solidFill>
                  <a:srgbClr val="FFC000"/>
                </a:solidFill>
              </a:rPr>
              <a:t>Metro de Nápoles, Italia. Estación Universitá. </a:t>
            </a:r>
            <a:r>
              <a:rPr lang="es-ES" sz="1400" b="1">
                <a:solidFill>
                  <a:srgbClr val="FFC000"/>
                </a:solidFill>
              </a:rPr>
              <a:t>Multicolor y futurista, algo poco frecuente para una estación de Metro.  Un toque de creatividad por parte del diseñador anglo indio Karim Rashid, realizado en colaboración con el estudio Atelier Mendini.</a:t>
            </a:r>
            <a:endParaRPr lang="es-CO" sz="1400" b="1">
              <a:solidFill>
                <a:srgbClr val="FFC000"/>
              </a:solidFill>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5778" name="1 Imagen"/>
          <p:cNvPicPr>
            <a:picLocks noChangeAspect="1"/>
          </p:cNvPicPr>
          <p:nvPr/>
        </p:nvPicPr>
        <p:blipFill>
          <a:blip r:embed="rId2" cstate="print"/>
          <a:srcRect/>
          <a:stretch>
            <a:fillRect/>
          </a:stretch>
        </p:blipFill>
        <p:spPr bwMode="auto">
          <a:xfrm>
            <a:off x="125413" y="185738"/>
            <a:ext cx="8893175" cy="5924550"/>
          </a:xfrm>
          <a:prstGeom prst="rect">
            <a:avLst/>
          </a:prstGeom>
          <a:noFill/>
          <a:ln w="38100">
            <a:solidFill>
              <a:srgbClr val="984807"/>
            </a:solidFill>
            <a:miter lim="800000"/>
            <a:headEnd/>
            <a:tailEnd/>
          </a:ln>
        </p:spPr>
      </p:pic>
      <p:sp>
        <p:nvSpPr>
          <p:cNvPr id="3" name="2 CuadroTexto"/>
          <p:cNvSpPr txBox="1"/>
          <p:nvPr/>
        </p:nvSpPr>
        <p:spPr>
          <a:xfrm>
            <a:off x="1724025" y="6308725"/>
            <a:ext cx="5584825"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Nápoles, Italia. Estación Universitá</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6802" name="1 Imagen"/>
          <p:cNvPicPr>
            <a:picLocks noChangeAspect="1"/>
          </p:cNvPicPr>
          <p:nvPr/>
        </p:nvPicPr>
        <p:blipFill>
          <a:blip r:embed="rId2" cstate="print"/>
          <a:srcRect/>
          <a:stretch>
            <a:fillRect/>
          </a:stretch>
        </p:blipFill>
        <p:spPr bwMode="auto">
          <a:xfrm>
            <a:off x="104775" y="215900"/>
            <a:ext cx="8820150" cy="5648325"/>
          </a:xfrm>
          <a:prstGeom prst="rect">
            <a:avLst/>
          </a:prstGeom>
          <a:noFill/>
          <a:ln w="38100">
            <a:solidFill>
              <a:srgbClr val="002060"/>
            </a:solidFill>
            <a:miter lim="800000"/>
            <a:headEnd/>
            <a:tailEnd/>
          </a:ln>
        </p:spPr>
      </p:pic>
      <p:sp>
        <p:nvSpPr>
          <p:cNvPr id="4" name="3 CuadroTexto"/>
          <p:cNvSpPr txBox="1"/>
          <p:nvPr/>
        </p:nvSpPr>
        <p:spPr>
          <a:xfrm>
            <a:off x="107950" y="6092825"/>
            <a:ext cx="8820150" cy="536575"/>
          </a:xfrm>
          <a:prstGeom prst="rect">
            <a:avLst/>
          </a:prstGeom>
          <a:noFill/>
          <a:ln w="19050">
            <a:solidFill>
              <a:srgbClr val="002060"/>
            </a:solidFill>
          </a:ln>
        </p:spPr>
        <p:txBody>
          <a:bodyPr>
            <a:spAutoFit/>
          </a:bodyPr>
          <a:lstStyle/>
          <a:p>
            <a:r>
              <a:rPr lang="es-CO" sz="1400" b="1">
                <a:solidFill>
                  <a:srgbClr val="FFC000"/>
                </a:solidFill>
              </a:rPr>
              <a:t>El Metro de Nueva York es el mayor del mundo por la extensión de sus tramos. La longitud total de líneas en funcionamiento es de 1.355 kms. Cuenta con 468 estaciones.</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7826" name="1 Imagen"/>
          <p:cNvPicPr>
            <a:picLocks noChangeAspect="1"/>
          </p:cNvPicPr>
          <p:nvPr/>
        </p:nvPicPr>
        <p:blipFill>
          <a:blip r:embed="rId2" cstate="print"/>
          <a:srcRect/>
          <a:stretch>
            <a:fillRect/>
          </a:stretch>
        </p:blipFill>
        <p:spPr bwMode="auto">
          <a:xfrm>
            <a:off x="596900" y="404813"/>
            <a:ext cx="8018463" cy="5400675"/>
          </a:xfrm>
          <a:prstGeom prst="rect">
            <a:avLst/>
          </a:prstGeom>
          <a:noFill/>
          <a:ln w="57150">
            <a:solidFill>
              <a:srgbClr val="4A452A"/>
            </a:solidFill>
            <a:miter lim="800000"/>
            <a:headEnd/>
            <a:tailEnd/>
          </a:ln>
        </p:spPr>
      </p:pic>
      <p:sp>
        <p:nvSpPr>
          <p:cNvPr id="5" name="4 CuadroTexto"/>
          <p:cNvSpPr txBox="1"/>
          <p:nvPr/>
        </p:nvSpPr>
        <p:spPr>
          <a:xfrm>
            <a:off x="523875" y="6021388"/>
            <a:ext cx="8151813" cy="600075"/>
          </a:xfrm>
          <a:prstGeom prst="rect">
            <a:avLst/>
          </a:prstGeom>
          <a:noFill/>
          <a:ln w="19050">
            <a:solidFill>
              <a:schemeClr val="bg2">
                <a:lumMod val="25000"/>
              </a:schemeClr>
            </a:solidFill>
          </a:ln>
        </p:spPr>
        <p:txBody>
          <a:bodyPr>
            <a:spAutoFit/>
          </a:bodyPr>
          <a:lstStyle/>
          <a:p>
            <a:r>
              <a:rPr lang="es-CO" sz="1600" b="1">
                <a:solidFill>
                  <a:srgbClr val="FFC000"/>
                </a:solidFill>
              </a:rPr>
              <a:t>El Metro de Nueva York puede transportar a unos 4 millones de pasajeros al día. Un 40% de los tramos pasa por o sobre la superficie de la tierra.</a:t>
            </a: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0" name="1 Imagen"/>
          <p:cNvPicPr>
            <a:picLocks noChangeAspect="1"/>
          </p:cNvPicPr>
          <p:nvPr/>
        </p:nvPicPr>
        <p:blipFill>
          <a:blip r:embed="rId2" cstate="print"/>
          <a:srcRect/>
          <a:stretch>
            <a:fillRect/>
          </a:stretch>
        </p:blipFill>
        <p:spPr bwMode="auto">
          <a:xfrm>
            <a:off x="360363" y="188913"/>
            <a:ext cx="8459787" cy="5370512"/>
          </a:xfrm>
          <a:prstGeom prst="rect">
            <a:avLst/>
          </a:prstGeom>
          <a:noFill/>
          <a:ln w="57150">
            <a:solidFill>
              <a:srgbClr val="002060"/>
            </a:solidFill>
            <a:miter lim="800000"/>
            <a:headEnd/>
            <a:tailEnd/>
          </a:ln>
        </p:spPr>
      </p:pic>
      <p:sp>
        <p:nvSpPr>
          <p:cNvPr id="5" name="4 CuadroTexto"/>
          <p:cNvSpPr txBox="1"/>
          <p:nvPr/>
        </p:nvSpPr>
        <p:spPr>
          <a:xfrm>
            <a:off x="360363" y="5732463"/>
            <a:ext cx="8459787" cy="923925"/>
          </a:xfrm>
          <a:prstGeom prst="rect">
            <a:avLst/>
          </a:prstGeom>
          <a:noFill/>
          <a:ln w="19050">
            <a:solidFill>
              <a:srgbClr val="002060"/>
            </a:solidFill>
          </a:ln>
        </p:spPr>
        <p:txBody>
          <a:bodyPr>
            <a:spAutoFit/>
          </a:bodyPr>
          <a:lstStyle/>
          <a:p>
            <a:pPr fontAlgn="auto">
              <a:spcBef>
                <a:spcPts val="0"/>
              </a:spcBef>
              <a:spcAft>
                <a:spcPts val="0"/>
              </a:spcAft>
              <a:defRPr/>
            </a:pPr>
            <a:r>
              <a:rPr lang="es-CO" b="1" dirty="0">
                <a:solidFill>
                  <a:srgbClr val="FFC000"/>
                </a:solidFill>
                <a:latin typeface="+mn-lt"/>
                <a:cs typeface="+mn-cs"/>
              </a:rPr>
              <a:t>El Metro de Kiev, en Ucrania, cumplió 50 años en 2010. Su diámetro de túneles es mayor que el de los países europeos occidentales, lo que le permite utilizar trenes de más capacidad de pasajeros.</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874" name="1 Imagen"/>
          <p:cNvPicPr>
            <a:picLocks noChangeAspect="1"/>
          </p:cNvPicPr>
          <p:nvPr/>
        </p:nvPicPr>
        <p:blipFill>
          <a:blip r:embed="rId2" cstate="print"/>
          <a:srcRect/>
          <a:stretch>
            <a:fillRect/>
          </a:stretch>
        </p:blipFill>
        <p:spPr bwMode="auto">
          <a:xfrm>
            <a:off x="241300" y="52388"/>
            <a:ext cx="8637588" cy="5551487"/>
          </a:xfrm>
          <a:prstGeom prst="rect">
            <a:avLst/>
          </a:prstGeom>
          <a:noFill/>
          <a:ln w="57150">
            <a:solidFill>
              <a:srgbClr val="632523"/>
            </a:solidFill>
            <a:miter lim="800000"/>
            <a:headEnd/>
            <a:tailEnd/>
          </a:ln>
        </p:spPr>
      </p:pic>
      <p:sp>
        <p:nvSpPr>
          <p:cNvPr id="3" name="2 CuadroTexto"/>
          <p:cNvSpPr txBox="1"/>
          <p:nvPr/>
        </p:nvSpPr>
        <p:spPr>
          <a:xfrm>
            <a:off x="215900" y="5732463"/>
            <a:ext cx="8662988" cy="923925"/>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b="1" dirty="0">
                <a:solidFill>
                  <a:srgbClr val="FFC000"/>
                </a:solidFill>
                <a:latin typeface="+mn-lt"/>
                <a:cs typeface="+mn-cs"/>
              </a:rPr>
              <a:t>Metro de Frankfurt, Alemania. </a:t>
            </a:r>
            <a:r>
              <a:rPr lang="en-US" b="1" dirty="0">
                <a:solidFill>
                  <a:srgbClr val="FFC000"/>
                </a:solidFill>
                <a:latin typeface="+mn-lt"/>
                <a:cs typeface="+mn-cs"/>
              </a:rPr>
              <a:t>La </a:t>
            </a:r>
            <a:r>
              <a:rPr lang="en-US" b="1" dirty="0" err="1">
                <a:solidFill>
                  <a:srgbClr val="FFC000"/>
                </a:solidFill>
                <a:latin typeface="+mn-lt"/>
                <a:cs typeface="+mn-cs"/>
              </a:rPr>
              <a:t>estación</a:t>
            </a:r>
            <a:r>
              <a:rPr lang="en-US" b="1" dirty="0">
                <a:solidFill>
                  <a:srgbClr val="FFC000"/>
                </a:solidFill>
                <a:latin typeface="+mn-lt"/>
                <a:cs typeface="+mn-cs"/>
              </a:rPr>
              <a:t> </a:t>
            </a:r>
            <a:r>
              <a:rPr lang="en-US" b="1" dirty="0" err="1">
                <a:solidFill>
                  <a:srgbClr val="FFC000"/>
                </a:solidFill>
                <a:latin typeface="+mn-lt"/>
                <a:cs typeface="+mn-cs"/>
              </a:rPr>
              <a:t>Bockenheimer</a:t>
            </a:r>
            <a:r>
              <a:rPr lang="en-US" b="1" dirty="0">
                <a:solidFill>
                  <a:srgbClr val="FFC000"/>
                </a:solidFill>
                <a:latin typeface="+mn-lt"/>
                <a:cs typeface="+mn-cs"/>
              </a:rPr>
              <a:t> </a:t>
            </a:r>
            <a:r>
              <a:rPr lang="en-US" b="1" dirty="0" err="1">
                <a:solidFill>
                  <a:srgbClr val="FFC000"/>
                </a:solidFill>
                <a:latin typeface="+mn-lt"/>
                <a:cs typeface="+mn-cs"/>
              </a:rPr>
              <a:t>Warte</a:t>
            </a:r>
            <a:r>
              <a:rPr lang="en-US" b="1" dirty="0">
                <a:solidFill>
                  <a:srgbClr val="FFC000"/>
                </a:solidFill>
                <a:latin typeface="+mn-lt"/>
                <a:cs typeface="+mn-cs"/>
              </a:rPr>
              <a:t> </a:t>
            </a:r>
            <a:r>
              <a:rPr lang="en-US" b="1" dirty="0" err="1">
                <a:solidFill>
                  <a:srgbClr val="FFC000"/>
                </a:solidFill>
                <a:latin typeface="+mn-lt"/>
                <a:cs typeface="+mn-cs"/>
              </a:rPr>
              <a:t>tiene</a:t>
            </a:r>
            <a:r>
              <a:rPr lang="en-US" b="1" dirty="0">
                <a:solidFill>
                  <a:srgbClr val="FFC000"/>
                </a:solidFill>
                <a:latin typeface="+mn-lt"/>
                <a:cs typeface="+mn-cs"/>
              </a:rPr>
              <a:t> </a:t>
            </a:r>
            <a:r>
              <a:rPr lang="en-US" b="1" dirty="0" err="1">
                <a:solidFill>
                  <a:srgbClr val="FFC000"/>
                </a:solidFill>
                <a:latin typeface="+mn-lt"/>
                <a:cs typeface="+mn-cs"/>
              </a:rPr>
              <a:t>una</a:t>
            </a:r>
            <a:r>
              <a:rPr lang="en-US" b="1" dirty="0">
                <a:solidFill>
                  <a:srgbClr val="FFC000"/>
                </a:solidFill>
                <a:latin typeface="+mn-lt"/>
                <a:cs typeface="+mn-cs"/>
              </a:rPr>
              <a:t> </a:t>
            </a:r>
            <a:r>
              <a:rPr lang="en-US" b="1" dirty="0" err="1">
                <a:solidFill>
                  <a:srgbClr val="FFC000"/>
                </a:solidFill>
                <a:latin typeface="+mn-lt"/>
                <a:cs typeface="+mn-cs"/>
              </a:rPr>
              <a:t>entrada</a:t>
            </a:r>
            <a:r>
              <a:rPr lang="en-US" b="1" dirty="0">
                <a:solidFill>
                  <a:srgbClr val="FFC000"/>
                </a:solidFill>
                <a:latin typeface="+mn-lt"/>
                <a:cs typeface="+mn-cs"/>
              </a:rPr>
              <a:t> </a:t>
            </a:r>
            <a:r>
              <a:rPr lang="en-US" b="1" dirty="0" err="1">
                <a:solidFill>
                  <a:srgbClr val="FFC000"/>
                </a:solidFill>
                <a:latin typeface="+mn-lt"/>
                <a:cs typeface="+mn-cs"/>
              </a:rPr>
              <a:t>muy</a:t>
            </a:r>
            <a:r>
              <a:rPr lang="en-US" b="1" dirty="0">
                <a:solidFill>
                  <a:srgbClr val="FFC000"/>
                </a:solidFill>
                <a:latin typeface="+mn-lt"/>
                <a:cs typeface="+mn-cs"/>
              </a:rPr>
              <a:t> </a:t>
            </a:r>
            <a:r>
              <a:rPr lang="en-US" b="1" dirty="0" err="1">
                <a:solidFill>
                  <a:srgbClr val="FFC000"/>
                </a:solidFill>
                <a:latin typeface="+mn-lt"/>
                <a:cs typeface="+mn-cs"/>
              </a:rPr>
              <a:t>impresionante</a:t>
            </a:r>
            <a:r>
              <a:rPr lang="en-US" b="1" dirty="0">
                <a:solidFill>
                  <a:srgbClr val="FFC000"/>
                </a:solidFill>
                <a:latin typeface="+mn-lt"/>
                <a:cs typeface="+mn-cs"/>
              </a:rPr>
              <a:t>. Se </a:t>
            </a:r>
            <a:r>
              <a:rPr lang="en-US" b="1" dirty="0" err="1">
                <a:solidFill>
                  <a:srgbClr val="FFC000"/>
                </a:solidFill>
                <a:latin typeface="+mn-lt"/>
                <a:cs typeface="+mn-cs"/>
              </a:rPr>
              <a:t>parece</a:t>
            </a:r>
            <a:r>
              <a:rPr lang="en-US" b="1" dirty="0">
                <a:solidFill>
                  <a:srgbClr val="FFC000"/>
                </a:solidFill>
                <a:latin typeface="+mn-lt"/>
                <a:cs typeface="+mn-cs"/>
              </a:rPr>
              <a:t> a un </a:t>
            </a:r>
            <a:r>
              <a:rPr lang="en-US" b="1" dirty="0" err="1">
                <a:solidFill>
                  <a:srgbClr val="FFC000"/>
                </a:solidFill>
                <a:latin typeface="+mn-lt"/>
                <a:cs typeface="+mn-cs"/>
              </a:rPr>
              <a:t>barco</a:t>
            </a:r>
            <a:r>
              <a:rPr lang="en-US" b="1" dirty="0">
                <a:solidFill>
                  <a:srgbClr val="FFC000"/>
                </a:solidFill>
                <a:latin typeface="+mn-lt"/>
                <a:cs typeface="+mn-cs"/>
              </a:rPr>
              <a:t> </a:t>
            </a:r>
            <a:r>
              <a:rPr lang="en-US" b="1" dirty="0" err="1">
                <a:solidFill>
                  <a:srgbClr val="FFC000"/>
                </a:solidFill>
                <a:latin typeface="+mn-lt"/>
                <a:cs typeface="+mn-cs"/>
              </a:rPr>
              <a:t>que</a:t>
            </a:r>
            <a:r>
              <a:rPr lang="en-US" b="1" dirty="0">
                <a:solidFill>
                  <a:srgbClr val="FFC000"/>
                </a:solidFill>
                <a:latin typeface="+mn-lt"/>
                <a:cs typeface="+mn-cs"/>
              </a:rPr>
              <a:t> </a:t>
            </a:r>
            <a:r>
              <a:rPr lang="en-US" b="1" dirty="0" err="1">
                <a:solidFill>
                  <a:srgbClr val="FFC000"/>
                </a:solidFill>
                <a:latin typeface="+mn-lt"/>
                <a:cs typeface="+mn-cs"/>
              </a:rPr>
              <a:t>está</a:t>
            </a:r>
            <a:r>
              <a:rPr lang="en-US" b="1" dirty="0">
                <a:solidFill>
                  <a:srgbClr val="FFC000"/>
                </a:solidFill>
                <a:latin typeface="+mn-lt"/>
                <a:cs typeface="+mn-cs"/>
              </a:rPr>
              <a:t> </a:t>
            </a:r>
            <a:r>
              <a:rPr lang="en-US" b="1" dirty="0" err="1">
                <a:solidFill>
                  <a:srgbClr val="FFC000"/>
                </a:solidFill>
                <a:latin typeface="+mn-lt"/>
                <a:cs typeface="+mn-cs"/>
              </a:rPr>
              <a:t>naufragando</a:t>
            </a:r>
            <a:r>
              <a:rPr lang="en-US" b="1" dirty="0">
                <a:solidFill>
                  <a:srgbClr val="FFC000"/>
                </a:solidFill>
                <a:latin typeface="+mn-lt"/>
                <a:cs typeface="+mn-cs"/>
              </a:rPr>
              <a:t> y se </a:t>
            </a:r>
            <a:r>
              <a:rPr lang="en-US" b="1" dirty="0" err="1">
                <a:solidFill>
                  <a:srgbClr val="FFC000"/>
                </a:solidFill>
                <a:latin typeface="+mn-lt"/>
                <a:cs typeface="+mn-cs"/>
              </a:rPr>
              <a:t>hunde</a:t>
            </a:r>
            <a:r>
              <a:rPr lang="en-US" b="1" dirty="0">
                <a:solidFill>
                  <a:srgbClr val="FFC000"/>
                </a:solidFill>
                <a:latin typeface="+mn-lt"/>
                <a:cs typeface="+mn-cs"/>
              </a:rPr>
              <a:t> en el </a:t>
            </a:r>
            <a:r>
              <a:rPr lang="en-US" b="1" dirty="0" err="1">
                <a:solidFill>
                  <a:srgbClr val="FFC000"/>
                </a:solidFill>
                <a:latin typeface="+mn-lt"/>
                <a:cs typeface="+mn-cs"/>
              </a:rPr>
              <a:t>suelo</a:t>
            </a:r>
            <a:r>
              <a:rPr lang="en-US" b="1" dirty="0">
                <a:solidFill>
                  <a:srgbClr val="FFC000"/>
                </a:solidFill>
                <a:latin typeface="+mn-lt"/>
                <a:cs typeface="+mn-cs"/>
              </a:rPr>
              <a:t>. </a:t>
            </a:r>
            <a:endParaRPr lang="es-CO" b="1" dirty="0">
              <a:solidFill>
                <a:srgbClr val="FFC000"/>
              </a:solidFill>
              <a:latin typeface="+mn-lt"/>
              <a:cs typeface="+mn-cs"/>
            </a:endParaRP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0898" name="1 Imagen"/>
          <p:cNvPicPr>
            <a:picLocks noChangeAspect="1"/>
          </p:cNvPicPr>
          <p:nvPr/>
        </p:nvPicPr>
        <p:blipFill>
          <a:blip r:embed="rId2" cstate="print"/>
          <a:srcRect/>
          <a:stretch>
            <a:fillRect/>
          </a:stretch>
        </p:blipFill>
        <p:spPr bwMode="auto">
          <a:xfrm>
            <a:off x="287338" y="260350"/>
            <a:ext cx="8605837" cy="5378450"/>
          </a:xfrm>
          <a:prstGeom prst="rect">
            <a:avLst/>
          </a:prstGeom>
          <a:noFill/>
          <a:ln w="57150">
            <a:solidFill>
              <a:srgbClr val="4A452A"/>
            </a:solidFill>
            <a:miter lim="800000"/>
            <a:headEnd/>
            <a:tailEnd/>
          </a:ln>
        </p:spPr>
      </p:pic>
      <p:sp>
        <p:nvSpPr>
          <p:cNvPr id="5" name="4 CuadroTexto"/>
          <p:cNvSpPr txBox="1"/>
          <p:nvPr/>
        </p:nvSpPr>
        <p:spPr>
          <a:xfrm>
            <a:off x="287338" y="5805488"/>
            <a:ext cx="8634412" cy="922337"/>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b="1" dirty="0">
                <a:solidFill>
                  <a:srgbClr val="FFC000"/>
                </a:solidFill>
                <a:latin typeface="+mn-lt"/>
                <a:cs typeface="+mn-cs"/>
              </a:rPr>
              <a:t>Metro de Moscú, Rusia. El 4 de Febrero de 1935 el primer tren del Metro recorrió el trayecto de prueba. Actualmente cuenta con 180 estaciones en 12 líneas, cuya longitud total es de 298.8 kms.</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22" name="1 Imagen"/>
          <p:cNvPicPr>
            <a:picLocks noChangeAspect="1"/>
          </p:cNvPicPr>
          <p:nvPr/>
        </p:nvPicPr>
        <p:blipFill>
          <a:blip r:embed="rId2" cstate="print"/>
          <a:srcRect/>
          <a:stretch>
            <a:fillRect/>
          </a:stretch>
        </p:blipFill>
        <p:spPr bwMode="auto">
          <a:xfrm>
            <a:off x="204788" y="260350"/>
            <a:ext cx="8756650" cy="5837238"/>
          </a:xfrm>
          <a:prstGeom prst="rect">
            <a:avLst/>
          </a:prstGeom>
          <a:noFill/>
          <a:ln w="57150">
            <a:solidFill>
              <a:srgbClr val="4A452A"/>
            </a:solidFill>
            <a:miter lim="800000"/>
            <a:headEnd/>
            <a:tailEnd/>
          </a:ln>
        </p:spPr>
      </p:pic>
      <p:sp>
        <p:nvSpPr>
          <p:cNvPr id="3" name="2 CuadroTexto"/>
          <p:cNvSpPr txBox="1"/>
          <p:nvPr/>
        </p:nvSpPr>
        <p:spPr>
          <a:xfrm>
            <a:off x="2843213" y="6237288"/>
            <a:ext cx="2990850"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Moscú, Rusia</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2946" name="1 Imagen"/>
          <p:cNvPicPr>
            <a:picLocks noChangeAspect="1"/>
          </p:cNvPicPr>
          <p:nvPr/>
        </p:nvPicPr>
        <p:blipFill>
          <a:blip r:embed="rId2" cstate="print"/>
          <a:srcRect/>
          <a:stretch>
            <a:fillRect/>
          </a:stretch>
        </p:blipFill>
        <p:spPr bwMode="auto">
          <a:xfrm>
            <a:off x="300038" y="296863"/>
            <a:ext cx="8593137" cy="5521325"/>
          </a:xfrm>
          <a:prstGeom prst="rect">
            <a:avLst/>
          </a:prstGeom>
          <a:noFill/>
          <a:ln w="57150">
            <a:solidFill>
              <a:srgbClr val="4A452A"/>
            </a:solidFill>
            <a:miter lim="800000"/>
            <a:headEnd/>
            <a:tailEnd/>
          </a:ln>
        </p:spPr>
      </p:pic>
      <p:sp>
        <p:nvSpPr>
          <p:cNvPr id="4" name="3 CuadroTexto"/>
          <p:cNvSpPr txBox="1"/>
          <p:nvPr/>
        </p:nvSpPr>
        <p:spPr>
          <a:xfrm>
            <a:off x="300038" y="6021388"/>
            <a:ext cx="8593137" cy="708025"/>
          </a:xfrm>
          <a:prstGeom prst="rect">
            <a:avLst/>
          </a:prstGeom>
          <a:noFill/>
          <a:ln w="19050">
            <a:solidFill>
              <a:schemeClr val="bg2">
                <a:lumMod val="25000"/>
              </a:schemeClr>
            </a:solidFill>
          </a:ln>
        </p:spPr>
        <p:txBody>
          <a:bodyPr>
            <a:spAutoFit/>
          </a:bodyPr>
          <a:lstStyle/>
          <a:p>
            <a:pPr fontAlgn="auto">
              <a:spcBef>
                <a:spcPts val="0"/>
              </a:spcBef>
              <a:spcAft>
                <a:spcPts val="0"/>
              </a:spcAft>
              <a:defRPr/>
            </a:pPr>
            <a:r>
              <a:rPr lang="es-CO" sz="2000" b="1" dirty="0">
                <a:solidFill>
                  <a:srgbClr val="FFC000"/>
                </a:solidFill>
                <a:latin typeface="+mn-lt"/>
                <a:cs typeface="+mn-cs"/>
              </a:rPr>
              <a:t>Metro de Moscú, Rusia. Ocupa el segundo lugar en el mundo por el flujo de pasajeros, y solo es superado por el Metro de Tokio.</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3970" name="3 Imagen"/>
          <p:cNvPicPr>
            <a:picLocks noChangeAspect="1"/>
          </p:cNvPicPr>
          <p:nvPr/>
        </p:nvPicPr>
        <p:blipFill>
          <a:blip r:embed="rId2" cstate="print"/>
          <a:srcRect/>
          <a:stretch>
            <a:fillRect/>
          </a:stretch>
        </p:blipFill>
        <p:spPr bwMode="auto">
          <a:xfrm>
            <a:off x="219075" y="188913"/>
            <a:ext cx="8705850" cy="5832475"/>
          </a:xfrm>
          <a:prstGeom prst="rect">
            <a:avLst/>
          </a:prstGeom>
          <a:noFill/>
          <a:ln w="38100">
            <a:solidFill>
              <a:srgbClr val="953735"/>
            </a:solidFill>
            <a:miter lim="800000"/>
            <a:headEnd/>
            <a:tailEnd/>
          </a:ln>
        </p:spPr>
      </p:pic>
      <p:sp>
        <p:nvSpPr>
          <p:cNvPr id="5" name="4 CuadroTexto"/>
          <p:cNvSpPr txBox="1"/>
          <p:nvPr/>
        </p:nvSpPr>
        <p:spPr>
          <a:xfrm>
            <a:off x="1481138" y="6237288"/>
            <a:ext cx="5899150" cy="415925"/>
          </a:xfrm>
          <a:prstGeom prst="rect">
            <a:avLst/>
          </a:prstGeom>
          <a:noFill/>
          <a:ln w="19050">
            <a:solidFill>
              <a:schemeClr val="accent6">
                <a:lumMod val="75000"/>
              </a:schemeClr>
            </a:solidFill>
          </a:ln>
        </p:spPr>
        <p:txBody>
          <a:bodyPr wrap="none">
            <a:spAutoFit/>
          </a:bodyPr>
          <a:lstStyle/>
          <a:p>
            <a:r>
              <a:rPr lang="es-CO" sz="2000" b="1">
                <a:solidFill>
                  <a:srgbClr val="FFC000"/>
                </a:solidFill>
              </a:rPr>
              <a:t>Metro de Santiago, Chile. Estación Universidad</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4994" name="1 Imagen"/>
          <p:cNvPicPr>
            <a:picLocks noChangeAspect="1"/>
          </p:cNvPicPr>
          <p:nvPr/>
        </p:nvPicPr>
        <p:blipFill>
          <a:blip r:embed="rId2" cstate="print"/>
          <a:srcRect/>
          <a:stretch>
            <a:fillRect/>
          </a:stretch>
        </p:blipFill>
        <p:spPr bwMode="auto">
          <a:xfrm>
            <a:off x="539750" y="188913"/>
            <a:ext cx="8064500" cy="5427662"/>
          </a:xfrm>
          <a:prstGeom prst="rect">
            <a:avLst/>
          </a:prstGeom>
          <a:noFill/>
          <a:ln w="57150">
            <a:solidFill>
              <a:srgbClr val="632523"/>
            </a:solidFill>
            <a:miter lim="800000"/>
            <a:headEnd/>
            <a:tailEnd/>
          </a:ln>
        </p:spPr>
      </p:pic>
      <p:sp>
        <p:nvSpPr>
          <p:cNvPr id="4" name="3 CuadroTexto"/>
          <p:cNvSpPr txBox="1"/>
          <p:nvPr/>
        </p:nvSpPr>
        <p:spPr>
          <a:xfrm>
            <a:off x="539750" y="5805488"/>
            <a:ext cx="8064500" cy="830262"/>
          </a:xfrm>
          <a:prstGeom prst="rect">
            <a:avLst/>
          </a:prstGeom>
          <a:noFill/>
          <a:ln w="19050">
            <a:solidFill>
              <a:schemeClr val="accent6">
                <a:lumMod val="75000"/>
              </a:schemeClr>
            </a:solidFill>
          </a:ln>
        </p:spPr>
        <p:txBody>
          <a:bodyPr>
            <a:spAutoFit/>
          </a:bodyPr>
          <a:lstStyle/>
          <a:p>
            <a:pPr fontAlgn="auto">
              <a:spcBef>
                <a:spcPts val="0"/>
              </a:spcBef>
              <a:spcAft>
                <a:spcPts val="0"/>
              </a:spcAft>
              <a:defRPr/>
            </a:pPr>
            <a:r>
              <a:rPr lang="es-CO" sz="1600" b="1" dirty="0">
                <a:solidFill>
                  <a:srgbClr val="FFC000"/>
                </a:solidFill>
                <a:latin typeface="+mn-lt"/>
                <a:cs typeface="+mn-cs"/>
              </a:rPr>
              <a:t>Metro de Tokio, Japón. Ocupa el tercer lugar en el mundo por la extensión de tramos. La primera línea fue inaugurada en 1927. Hoy cuenta con 13 líneas. Este Metro es el que más transporta pasajeros en el mundo</a:t>
            </a:r>
            <a:r>
              <a:rPr lang="es-CO" sz="1600" dirty="0">
                <a:solidFill>
                  <a:schemeClr val="bg2">
                    <a:lumMod val="90000"/>
                  </a:schemeClr>
                </a:solidFill>
                <a:latin typeface="+mn-lt"/>
                <a:cs typeface="+mn-cs"/>
              </a:rPr>
              <a:t>.</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6018" name="1 Imagen"/>
          <p:cNvPicPr>
            <a:picLocks noChangeAspect="1"/>
          </p:cNvPicPr>
          <p:nvPr/>
        </p:nvPicPr>
        <p:blipFill>
          <a:blip r:embed="rId2" cstate="print"/>
          <a:srcRect/>
          <a:stretch>
            <a:fillRect/>
          </a:stretch>
        </p:blipFill>
        <p:spPr bwMode="auto">
          <a:xfrm>
            <a:off x="276225" y="268288"/>
            <a:ext cx="8748713" cy="5753100"/>
          </a:xfrm>
          <a:prstGeom prst="rect">
            <a:avLst/>
          </a:prstGeom>
          <a:noFill/>
          <a:ln w="57150">
            <a:solidFill>
              <a:srgbClr val="336600"/>
            </a:solidFill>
            <a:miter lim="800000"/>
            <a:headEnd/>
            <a:tailEnd/>
          </a:ln>
        </p:spPr>
      </p:pic>
      <p:sp>
        <p:nvSpPr>
          <p:cNvPr id="3" name="2 CuadroTexto"/>
          <p:cNvSpPr txBox="1"/>
          <p:nvPr/>
        </p:nvSpPr>
        <p:spPr>
          <a:xfrm>
            <a:off x="3173413" y="6237288"/>
            <a:ext cx="2982912" cy="415925"/>
          </a:xfrm>
          <a:prstGeom prst="rect">
            <a:avLst/>
          </a:prstGeom>
          <a:noFill/>
          <a:ln w="19050">
            <a:solidFill>
              <a:srgbClr val="336600"/>
            </a:solidFill>
          </a:ln>
        </p:spPr>
        <p:txBody>
          <a:bodyPr wrap="none">
            <a:spAutoFit/>
          </a:bodyPr>
          <a:lstStyle/>
          <a:p>
            <a:r>
              <a:rPr lang="es-CO" sz="2000" b="1">
                <a:solidFill>
                  <a:srgbClr val="FFC000"/>
                </a:solidFill>
              </a:rPr>
              <a:t>Metro de Tokio, Japón</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7042" name="4 Imagen"/>
          <p:cNvPicPr>
            <a:picLocks noChangeAspect="1"/>
          </p:cNvPicPr>
          <p:nvPr/>
        </p:nvPicPr>
        <p:blipFill>
          <a:blip r:embed="rId2" cstate="print"/>
          <a:srcRect/>
          <a:stretch>
            <a:fillRect/>
          </a:stretch>
        </p:blipFill>
        <p:spPr bwMode="auto">
          <a:xfrm>
            <a:off x="328613" y="260350"/>
            <a:ext cx="8677275" cy="5440363"/>
          </a:xfrm>
          <a:prstGeom prst="rect">
            <a:avLst/>
          </a:prstGeom>
          <a:noFill/>
          <a:ln w="38100">
            <a:solidFill>
              <a:srgbClr val="002060"/>
            </a:solidFill>
            <a:miter lim="800000"/>
            <a:headEnd/>
            <a:tailEnd/>
          </a:ln>
        </p:spPr>
      </p:pic>
      <p:sp>
        <p:nvSpPr>
          <p:cNvPr id="7" name="6 CuadroTexto"/>
          <p:cNvSpPr txBox="1"/>
          <p:nvPr/>
        </p:nvSpPr>
        <p:spPr>
          <a:xfrm>
            <a:off x="328613" y="5842000"/>
            <a:ext cx="8677275" cy="923925"/>
          </a:xfrm>
          <a:prstGeom prst="rect">
            <a:avLst/>
          </a:prstGeom>
          <a:noFill/>
          <a:ln w="19050">
            <a:solidFill>
              <a:srgbClr val="002060"/>
            </a:solidFill>
          </a:ln>
        </p:spPr>
        <p:txBody>
          <a:bodyPr>
            <a:spAutoFit/>
          </a:bodyPr>
          <a:lstStyle/>
          <a:p>
            <a:pPr fontAlgn="auto">
              <a:spcBef>
                <a:spcPts val="0"/>
              </a:spcBef>
              <a:spcAft>
                <a:spcPts val="0"/>
              </a:spcAft>
              <a:defRPr/>
            </a:pPr>
            <a:r>
              <a:rPr lang="es-CO" b="1" dirty="0">
                <a:solidFill>
                  <a:srgbClr val="FFC000"/>
                </a:solidFill>
                <a:latin typeface="+mn-lt"/>
                <a:cs typeface="+mn-cs"/>
              </a:rPr>
              <a:t>Metro de Berlín, Alemania. Es uno de los primeros de Europa continental. Cuenta con 173 estaciones y 9 líneas de 151.7 kms de longitud. El 80% de los tramos son subterráneos</a:t>
            </a:r>
            <a:r>
              <a:rPr lang="es-CO" dirty="0">
                <a:solidFill>
                  <a:schemeClr val="bg2">
                    <a:lumMod val="90000"/>
                  </a:schemeClr>
                </a:solidFill>
                <a:latin typeface="+mn-lt"/>
                <a:cs typeface="+mn-cs"/>
              </a:rPr>
              <a:t>.</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8066" name="1 Imagen"/>
          <p:cNvPicPr>
            <a:picLocks noChangeAspect="1"/>
          </p:cNvPicPr>
          <p:nvPr/>
        </p:nvPicPr>
        <p:blipFill>
          <a:blip r:embed="rId2" cstate="print"/>
          <a:srcRect/>
          <a:stretch>
            <a:fillRect/>
          </a:stretch>
        </p:blipFill>
        <p:spPr bwMode="auto">
          <a:xfrm>
            <a:off x="254000" y="260350"/>
            <a:ext cx="8575675" cy="5607050"/>
          </a:xfrm>
          <a:prstGeom prst="rect">
            <a:avLst/>
          </a:prstGeom>
          <a:noFill/>
          <a:ln w="57150">
            <a:solidFill>
              <a:srgbClr val="002060"/>
            </a:solidFill>
            <a:miter lim="800000"/>
            <a:headEnd/>
            <a:tailEnd/>
          </a:ln>
        </p:spPr>
      </p:pic>
      <p:sp>
        <p:nvSpPr>
          <p:cNvPr id="3" name="2 CuadroTexto"/>
          <p:cNvSpPr txBox="1"/>
          <p:nvPr/>
        </p:nvSpPr>
        <p:spPr>
          <a:xfrm>
            <a:off x="2735263" y="6165850"/>
            <a:ext cx="3349625" cy="415925"/>
          </a:xfrm>
          <a:prstGeom prst="rect">
            <a:avLst/>
          </a:prstGeom>
          <a:noFill/>
          <a:ln w="19050">
            <a:solidFill>
              <a:srgbClr val="002060"/>
            </a:solidFill>
          </a:ln>
        </p:spPr>
        <p:txBody>
          <a:bodyPr wrap="none">
            <a:spAutoFit/>
          </a:bodyPr>
          <a:lstStyle/>
          <a:p>
            <a:r>
              <a:rPr lang="es-CO" sz="2000" b="1">
                <a:solidFill>
                  <a:srgbClr val="FFC000"/>
                </a:solidFill>
              </a:rPr>
              <a:t>Metro de Berlín, Alemania</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9090" name="1 Imagen"/>
          <p:cNvPicPr>
            <a:picLocks noChangeAspect="1"/>
          </p:cNvPicPr>
          <p:nvPr/>
        </p:nvPicPr>
        <p:blipFill>
          <a:blip r:embed="rId2" cstate="print"/>
          <a:srcRect/>
          <a:stretch>
            <a:fillRect/>
          </a:stretch>
        </p:blipFill>
        <p:spPr bwMode="auto">
          <a:xfrm>
            <a:off x="395288" y="404813"/>
            <a:ext cx="8643937" cy="5586412"/>
          </a:xfrm>
          <a:prstGeom prst="rect">
            <a:avLst/>
          </a:prstGeom>
          <a:noFill/>
          <a:ln w="57150">
            <a:solidFill>
              <a:srgbClr val="4A452A"/>
            </a:solidFill>
            <a:miter lim="800000"/>
            <a:headEnd/>
            <a:tailEnd/>
          </a:ln>
        </p:spPr>
      </p:pic>
      <p:sp>
        <p:nvSpPr>
          <p:cNvPr id="3" name="2 CuadroTexto"/>
          <p:cNvSpPr txBox="1"/>
          <p:nvPr/>
        </p:nvSpPr>
        <p:spPr>
          <a:xfrm>
            <a:off x="2735263" y="6253163"/>
            <a:ext cx="3349625"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Berlín, Alemania</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0114" name="1 Imagen"/>
          <p:cNvPicPr>
            <a:picLocks noChangeAspect="1"/>
          </p:cNvPicPr>
          <p:nvPr/>
        </p:nvPicPr>
        <p:blipFill>
          <a:blip r:embed="rId2" cstate="print"/>
          <a:srcRect/>
          <a:stretch>
            <a:fillRect/>
          </a:stretch>
        </p:blipFill>
        <p:spPr bwMode="auto">
          <a:xfrm>
            <a:off x="107950" y="692150"/>
            <a:ext cx="8928100" cy="5143500"/>
          </a:xfrm>
          <a:prstGeom prst="rect">
            <a:avLst/>
          </a:prstGeom>
          <a:noFill/>
          <a:ln w="57150">
            <a:solidFill>
              <a:srgbClr val="4A452A"/>
            </a:solidFill>
            <a:miter lim="800000"/>
            <a:headEnd/>
            <a:tailEnd/>
          </a:ln>
        </p:spPr>
      </p:pic>
      <p:sp>
        <p:nvSpPr>
          <p:cNvPr id="3" name="2 CuadroTexto"/>
          <p:cNvSpPr txBox="1"/>
          <p:nvPr/>
        </p:nvSpPr>
        <p:spPr>
          <a:xfrm>
            <a:off x="3419475" y="6108700"/>
            <a:ext cx="2243138"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Taiwán</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1138" name="1 Imagen"/>
          <p:cNvPicPr>
            <a:picLocks noChangeAspect="1"/>
          </p:cNvPicPr>
          <p:nvPr/>
        </p:nvPicPr>
        <p:blipFill>
          <a:blip r:embed="rId2" cstate="print"/>
          <a:srcRect/>
          <a:stretch>
            <a:fillRect/>
          </a:stretch>
        </p:blipFill>
        <p:spPr bwMode="auto">
          <a:xfrm>
            <a:off x="107950" y="188913"/>
            <a:ext cx="8928100" cy="5876925"/>
          </a:xfrm>
          <a:prstGeom prst="rect">
            <a:avLst/>
          </a:prstGeom>
          <a:noFill/>
          <a:ln w="57150">
            <a:solidFill>
              <a:srgbClr val="4A452A"/>
            </a:solidFill>
            <a:miter lim="800000"/>
            <a:headEnd/>
            <a:tailEnd/>
          </a:ln>
        </p:spPr>
      </p:pic>
      <p:sp>
        <p:nvSpPr>
          <p:cNvPr id="3" name="2 CuadroTexto"/>
          <p:cNvSpPr txBox="1"/>
          <p:nvPr/>
        </p:nvSpPr>
        <p:spPr>
          <a:xfrm>
            <a:off x="2681288" y="6224588"/>
            <a:ext cx="3779837" cy="476250"/>
          </a:xfrm>
          <a:prstGeom prst="rect">
            <a:avLst/>
          </a:prstGeom>
          <a:noFill/>
          <a:ln w="19050">
            <a:solidFill>
              <a:srgbClr val="336600"/>
            </a:solidFill>
          </a:ln>
        </p:spPr>
        <p:txBody>
          <a:bodyPr>
            <a:spAutoFit/>
          </a:bodyPr>
          <a:lstStyle/>
          <a:p>
            <a:pPr algn="ctr"/>
            <a:r>
              <a:rPr lang="es-CO" sz="2400" b="1">
                <a:solidFill>
                  <a:srgbClr val="FFC000"/>
                </a:solidFill>
              </a:rPr>
              <a:t>Metro de Sao Paulo</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62" name="2 Imagen"/>
          <p:cNvPicPr>
            <a:picLocks noChangeAspect="1"/>
          </p:cNvPicPr>
          <p:nvPr/>
        </p:nvPicPr>
        <p:blipFill>
          <a:blip r:embed="rId2" cstate="print"/>
          <a:srcRect/>
          <a:stretch>
            <a:fillRect/>
          </a:stretch>
        </p:blipFill>
        <p:spPr bwMode="auto">
          <a:xfrm>
            <a:off x="107950" y="260350"/>
            <a:ext cx="8928100" cy="5854700"/>
          </a:xfrm>
          <a:prstGeom prst="rect">
            <a:avLst/>
          </a:prstGeom>
          <a:noFill/>
          <a:ln w="38100">
            <a:solidFill>
              <a:srgbClr val="4A452A"/>
            </a:solidFill>
            <a:miter lim="800000"/>
            <a:headEnd/>
            <a:tailEnd/>
          </a:ln>
        </p:spPr>
      </p:pic>
      <p:sp>
        <p:nvSpPr>
          <p:cNvPr id="4" name="3 CuadroTexto"/>
          <p:cNvSpPr txBox="1"/>
          <p:nvPr/>
        </p:nvSpPr>
        <p:spPr>
          <a:xfrm>
            <a:off x="2019300" y="6253163"/>
            <a:ext cx="4857750" cy="415925"/>
          </a:xfrm>
          <a:prstGeom prst="rect">
            <a:avLst/>
          </a:prstGeom>
          <a:noFill/>
          <a:ln w="19050">
            <a:solidFill>
              <a:schemeClr val="bg2">
                <a:lumMod val="25000"/>
              </a:schemeClr>
            </a:solidFill>
          </a:ln>
        </p:spPr>
        <p:txBody>
          <a:bodyPr wrap="none">
            <a:spAutoFit/>
          </a:bodyPr>
          <a:lstStyle/>
          <a:p>
            <a:r>
              <a:rPr lang="es-CO" sz="2000" b="1">
                <a:solidFill>
                  <a:srgbClr val="FFC000"/>
                </a:solidFill>
              </a:rPr>
              <a:t>Metro de Pyongyang, Corea del Norte</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3186" name="1 Imagen"/>
          <p:cNvPicPr>
            <a:picLocks noChangeAspect="1"/>
          </p:cNvPicPr>
          <p:nvPr/>
        </p:nvPicPr>
        <p:blipFill>
          <a:blip r:embed="rId2" cstate="print"/>
          <a:srcRect/>
          <a:stretch>
            <a:fillRect/>
          </a:stretch>
        </p:blipFill>
        <p:spPr bwMode="auto">
          <a:xfrm>
            <a:off x="219075" y="188913"/>
            <a:ext cx="8770938" cy="5761037"/>
          </a:xfrm>
          <a:prstGeom prst="rect">
            <a:avLst/>
          </a:prstGeom>
          <a:noFill/>
          <a:ln w="38100">
            <a:solidFill>
              <a:srgbClr val="002060"/>
            </a:solidFill>
            <a:miter lim="800000"/>
            <a:headEnd/>
            <a:tailEnd/>
          </a:ln>
        </p:spPr>
      </p:pic>
      <p:sp>
        <p:nvSpPr>
          <p:cNvPr id="3" name="2 CuadroTexto"/>
          <p:cNvSpPr txBox="1"/>
          <p:nvPr/>
        </p:nvSpPr>
        <p:spPr>
          <a:xfrm>
            <a:off x="719138" y="6211888"/>
            <a:ext cx="7597775" cy="385762"/>
          </a:xfrm>
          <a:prstGeom prst="rect">
            <a:avLst/>
          </a:prstGeom>
          <a:noFill/>
          <a:ln w="19050">
            <a:solidFill>
              <a:srgbClr val="002060"/>
            </a:solidFill>
          </a:ln>
        </p:spPr>
        <p:txBody>
          <a:bodyPr wrap="none">
            <a:spAutoFit/>
          </a:bodyPr>
          <a:lstStyle/>
          <a:p>
            <a:r>
              <a:rPr lang="es-CO" b="1">
                <a:solidFill>
                  <a:srgbClr val="FFC000"/>
                </a:solidFill>
              </a:rPr>
              <a:t>Metro de Ciudad de México. Estación La Raza, Túnel de la Ciencia</a:t>
            </a:r>
          </a:p>
        </p:txBody>
      </p:sp>
      <p:sp>
        <p:nvSpPr>
          <p:cNvPr id="2" name="1 CuadroTexto"/>
          <p:cNvSpPr txBox="1">
            <a:spLocks noChangeArrowheads="1"/>
          </p:cNvSpPr>
          <p:nvPr/>
        </p:nvSpPr>
        <p:spPr bwMode="auto">
          <a:xfrm>
            <a:off x="3951288" y="188913"/>
            <a:ext cx="1306512" cy="1108075"/>
          </a:xfrm>
          <a:prstGeom prst="rect">
            <a:avLst/>
          </a:prstGeom>
          <a:noFill/>
          <a:ln w="9525">
            <a:noFill/>
            <a:miter lim="800000"/>
            <a:headEnd/>
            <a:tailEnd/>
          </a:ln>
        </p:spPr>
        <p:txBody>
          <a:bodyPr wrap="none">
            <a:spAutoFit/>
          </a:bodyPr>
          <a:lstStyle/>
          <a:p>
            <a:r>
              <a:rPr lang="es-MX" sz="6600">
                <a:solidFill>
                  <a:srgbClr val="FF0000"/>
                </a:solidFill>
              </a:rPr>
              <a:t>Fin</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latin typeface="Arial" charset="0"/>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latin typeface="Arial" charset="0"/>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latin typeface="Arial" charset="0"/>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latin typeface="Arial" charset="0"/>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latin typeface="Arial" charset="0"/>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TROS_DEL_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5">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METROS_DEL_MUNDO</Template>
  <TotalTime>2</TotalTime>
  <Words>1499</Words>
  <Application>Microsoft Office PowerPoint</Application>
  <PresentationFormat>Presentación en pantalla (4:3)</PresentationFormat>
  <Paragraphs>114</Paragraphs>
  <Slides>80</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80</vt:i4>
      </vt:variant>
    </vt:vector>
  </HeadingPairs>
  <TitlesOfParts>
    <vt:vector size="87" baseType="lpstr">
      <vt:lpstr>Euphemia</vt:lpstr>
      <vt:lpstr>Arial</vt:lpstr>
      <vt:lpstr>Calibri</vt:lpstr>
      <vt:lpstr>Verdana</vt:lpstr>
      <vt:lpstr>Narkisim</vt:lpstr>
      <vt:lpstr>METROS_DEL_MUNDO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2014-12-01T14:10:34Z</dcterms:created>
  <dcterms:modified xsi:type="dcterms:W3CDTF">2014-12-01T14:13:06Z</dcterms:modified>
</cp:coreProperties>
</file>