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8" r:id="rId3"/>
    <p:sldId id="385" r:id="rId4"/>
    <p:sldId id="304" r:id="rId5"/>
    <p:sldId id="378" r:id="rId6"/>
    <p:sldId id="312" r:id="rId7"/>
    <p:sldId id="379" r:id="rId8"/>
    <p:sldId id="380" r:id="rId9"/>
    <p:sldId id="311" r:id="rId10"/>
    <p:sldId id="381" r:id="rId11"/>
    <p:sldId id="308" r:id="rId12"/>
    <p:sldId id="310" r:id="rId13"/>
    <p:sldId id="387" r:id="rId14"/>
    <p:sldId id="376" r:id="rId15"/>
    <p:sldId id="305" r:id="rId16"/>
    <p:sldId id="306" r:id="rId17"/>
    <p:sldId id="307" r:id="rId18"/>
    <p:sldId id="367" r:id="rId19"/>
    <p:sldId id="386" r:id="rId20"/>
    <p:sldId id="325" r:id="rId21"/>
    <p:sldId id="300" r:id="rId22"/>
    <p:sldId id="301" r:id="rId23"/>
    <p:sldId id="302" r:id="rId24"/>
    <p:sldId id="309" r:id="rId25"/>
    <p:sldId id="383" r:id="rId26"/>
    <p:sldId id="384" r:id="rId27"/>
    <p:sldId id="382" r:id="rId28"/>
    <p:sldId id="375" r:id="rId29"/>
    <p:sldId id="361" r:id="rId30"/>
    <p:sldId id="362" r:id="rId31"/>
    <p:sldId id="365" r:id="rId32"/>
    <p:sldId id="366" r:id="rId33"/>
    <p:sldId id="364" r:id="rId34"/>
    <p:sldId id="368" r:id="rId35"/>
    <p:sldId id="369" r:id="rId36"/>
    <p:sldId id="370" r:id="rId37"/>
    <p:sldId id="371" r:id="rId38"/>
    <p:sldId id="372" r:id="rId39"/>
    <p:sldId id="326" r:id="rId40"/>
    <p:sldId id="324" r:id="rId41"/>
    <p:sldId id="321" r:id="rId42"/>
    <p:sldId id="320" r:id="rId43"/>
    <p:sldId id="333" r:id="rId44"/>
    <p:sldId id="330" r:id="rId45"/>
    <p:sldId id="332" r:id="rId46"/>
    <p:sldId id="331" r:id="rId47"/>
    <p:sldId id="323" r:id="rId48"/>
    <p:sldId id="322" r:id="rId49"/>
    <p:sldId id="389" r:id="rId50"/>
    <p:sldId id="390" r:id="rId51"/>
    <p:sldId id="391" r:id="rId52"/>
    <p:sldId id="392" r:id="rId53"/>
    <p:sldId id="388" r:id="rId54"/>
    <p:sldId id="393" r:id="rId5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5pPr>
    <a:lvl6pPr marL="2286000" algn="l" defTabSz="914400" rtl="0" eaLnBrk="1" latinLnBrk="0" hangingPunct="1"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6pPr>
    <a:lvl7pPr marL="2743200" algn="l" defTabSz="914400" rtl="0" eaLnBrk="1" latinLnBrk="0" hangingPunct="1"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7pPr>
    <a:lvl8pPr marL="3200400" algn="l" defTabSz="914400" rtl="0" eaLnBrk="1" latinLnBrk="0" hangingPunct="1"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8pPr>
    <a:lvl9pPr marL="3657600" algn="l" defTabSz="914400" rtl="0" eaLnBrk="1" latinLnBrk="0" hangingPunct="1">
      <a:defRPr sz="2400" i="1" kern="1200">
        <a:solidFill>
          <a:schemeClr val="bg1"/>
        </a:solidFill>
        <a:latin typeface="Cooper Black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vpn5ES6RJ8jvAMNffNFbQ" hashData="SmM+S2KSTzUUssHAWn1B+YrrqU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990000"/>
    <a:srgbClr val="003399"/>
    <a:srgbClr val="B88800"/>
    <a:srgbClr val="FFFFFF"/>
    <a:srgbClr val="EAAD00"/>
    <a:srgbClr val="BC8B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65" autoAdjust="0"/>
    <p:restoredTop sz="94700" autoAdjust="0"/>
  </p:normalViewPr>
  <p:slideViewPr>
    <p:cSldViewPr>
      <p:cViewPr varScale="1">
        <p:scale>
          <a:sx n="87" d="100"/>
          <a:sy n="87" d="100"/>
        </p:scale>
        <p:origin x="-48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83C4A-F40E-4FA6-9A58-750F33DA9060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C0F80-B8E7-4F30-9AE3-2344835842C1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06E06-05F7-46EA-8C98-B86093DC7D20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AA489-A4A0-4965-B1F4-8FCF8C782E0C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8A809-DF65-4EA6-9C8D-108C8422B0BA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2D8D3-32F7-416D-A5B6-ACEC23E007B4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0570F-C8DA-4088-9A8E-6123BF9706B1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42989-AB8A-4B6E-8F8C-BF341F61BF91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06BE1-86C6-4A9B-8839-F03E6EAB0307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BB178-1A87-451C-92CE-BAC14066B33E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5DA20-149B-48D1-9825-394738EAE378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8000">
    <p:blinds dir="vert"/>
    <p:sndAc>
      <p:stSnd loop="1">
        <p:snd r:embed="rId1" name="UM BOM MOTIVO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83C70-764B-48F9-8DD8-5368214625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>
                <a:solidFill>
                  <a:schemeClr val="tx1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DDF9F2F8-0BBF-484D-9855-DEAF085D3288}" type="slidenum">
              <a:rPr lang="en-US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blinds dir="vert"/>
    <p:sndAc>
      <p:stSnd loop="1">
        <p:snd r:embed="rId13" name="UM BOM MOTIVO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150678-C40F-46FD-B375-827CCBE219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163" y="579438"/>
            <a:ext cx="7924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285852" y="4786322"/>
            <a:ext cx="68580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A mi manera…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6" name="5 Rectángulo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3038" y="2322513"/>
            <a:ext cx="51149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  <p:sndAc>
      <p:stSnd loop="1">
        <p:snd r:embed="rId2" name="UM BOM MOTI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713" y="1700213"/>
            <a:ext cx="7997825" cy="293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Mar del Plata 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m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71813" y="5857875"/>
            <a:ext cx="56435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>
                <a:solidFill>
                  <a:srgbClr val="FFFF00"/>
                </a:solidFill>
                <a:latin typeface="Edwardian Script ITC" pitchFamily="66" charset="0"/>
              </a:rPr>
              <a:t>Residencia de los Ortiz Basualdo, actual museo Castagnino</a:t>
            </a:r>
            <a:endParaRPr lang="es-ES" sz="3200">
              <a:solidFill>
                <a:srgbClr val="FFFF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3 Imagen" descr="P10401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SC051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P10401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m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Mar del Plata 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4 Imagen" descr="P10401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275" y="2749550"/>
            <a:ext cx="4656138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110036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m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Mar del Plata 0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Mar del Plata 0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Mar del Plata 0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450" y="2139950"/>
            <a:ext cx="76073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110038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110038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110038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1100389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5072063" y="142875"/>
            <a:ext cx="40719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solidFill>
                  <a:srgbClr val="FFC000"/>
                </a:solidFill>
              </a:rPr>
              <a:t>Su inolvidable “Piluso”</a:t>
            </a:r>
            <a:endParaRPr lang="es-ES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350" y="2401888"/>
            <a:ext cx="7224713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714500" y="1071563"/>
            <a:ext cx="6286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Bodoni MT Poster Compressed" pitchFamily="18" charset="0"/>
              </a:rPr>
              <a:t>“Quisiera esta tarde divina de octubre</a:t>
            </a:r>
          </a:p>
          <a:p>
            <a:r>
              <a:rPr lang="es-ES" sz="3600">
                <a:latin typeface="Bodoni MT Poster Compressed" pitchFamily="18" charset="0"/>
              </a:rPr>
              <a:t>Pasear por la orilla lejana del mar…”</a:t>
            </a:r>
          </a:p>
        </p:txBody>
      </p:sp>
      <p:pic>
        <p:nvPicPr>
          <p:cNvPr id="3" name="2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8300" y="2225675"/>
            <a:ext cx="50768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929188" y="4071938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rgbClr val="FFC000"/>
                </a:solidFill>
                <a:latin typeface="Bodoni MT Poster Compressed" pitchFamily="18" charset="0"/>
              </a:rPr>
              <a:t>Para ella el homenaje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07770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5 Imagen" descr="077700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3450" y="1487488"/>
            <a:ext cx="4686300" cy="231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Marcador de contenido" descr="077700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3 Imagen" descr="077700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643188" y="5715000"/>
            <a:ext cx="378618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Plaza España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8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9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0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Imagen" descr="Mar del Plata 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14375" y="214313"/>
            <a:ext cx="3286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/>
              <a:t>Sobre las barrancas a S. Martín</a:t>
            </a:r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5638" y="2066925"/>
            <a:ext cx="552926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4" name="3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0388" y="2749550"/>
            <a:ext cx="7261225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3" descr="http://www.argentour.com/images/torreon_del_monj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2675" y="2352675"/>
            <a:ext cx="4219575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4 Imagen" descr="077700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1038" y="2139950"/>
            <a:ext cx="6192837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 descr="Hotel Hermit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72563" cy="680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28662" y="2214554"/>
            <a:ext cx="7237071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B888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Buen gusto en la decoración de su interior</a:t>
            </a:r>
          </a:p>
        </p:txBody>
      </p:sp>
      <p:pic>
        <p:nvPicPr>
          <p:cNvPr id="5" name="1 Imagen" descr="0777002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077700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1238" y="2498725"/>
            <a:ext cx="68580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077700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2 Imagen" descr="0777002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738" y="2749550"/>
            <a:ext cx="824865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0777003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2 Imagen" descr="0777003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25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77700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077700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0"/>
            <a:ext cx="4786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050" y="2036763"/>
            <a:ext cx="853440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11003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4705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071563"/>
            <a:ext cx="629761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85852" y="2571744"/>
            <a:ext cx="6519735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Edwardian Script ITC" pitchFamily="66" charset="0"/>
              </a:rPr>
              <a:t>Los murales de su atrio</a:t>
            </a:r>
          </a:p>
          <a:p>
            <a:pPr algn="ctr">
              <a:defRPr/>
            </a:pPr>
            <a:r>
              <a:rPr lang="es-ES_tradnl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Edwardian Script ITC" pitchFamily="66" charset="0"/>
              </a:rPr>
              <a:t>Obras del pintor César Bustillo</a:t>
            </a:r>
          </a:p>
          <a:p>
            <a:pPr algn="ctr">
              <a:defRPr/>
            </a:pPr>
            <a:r>
              <a:rPr lang="es-ES_tradnl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Edwardian Script ITC" pitchFamily="66" charset="0"/>
              </a:rPr>
              <a:t>hijo del famoso</a:t>
            </a:r>
          </a:p>
          <a:p>
            <a:pPr algn="ctr">
              <a:defRPr/>
            </a:pPr>
            <a:r>
              <a:rPr lang="es-ES_tradnl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Edwardian Script ITC" pitchFamily="66" charset="0"/>
              </a:rPr>
              <a:t>arquitecto Alejandro Bustillo</a:t>
            </a:r>
            <a:endParaRPr lang="es-ES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2 Imagen" descr="P11003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110037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110037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P110037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07950"/>
            <a:ext cx="9286875" cy="696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P11003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110037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110037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P11003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110037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110037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071688" y="4214813"/>
            <a:ext cx="6500812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600" i="0">
                <a:solidFill>
                  <a:srgbClr val="FFC000"/>
                </a:solidFill>
                <a:latin typeface="Edwardian Script ITC" pitchFamily="66" charset="0"/>
              </a:rPr>
              <a:t>Estupendo artista</a:t>
            </a:r>
          </a:p>
          <a:p>
            <a:pPr algn="ctr"/>
            <a:r>
              <a:rPr lang="es-ES_tradnl" sz="6600" i="0">
                <a:solidFill>
                  <a:srgbClr val="FFC000"/>
                </a:solidFill>
                <a:latin typeface="Edwardian Script ITC" pitchFamily="66" charset="0"/>
              </a:rPr>
              <a:t>¿No les parece?</a:t>
            </a:r>
            <a:endParaRPr lang="es-ES" sz="6600" i="0">
              <a:solidFill>
                <a:srgbClr val="FFC000"/>
              </a:solidFill>
              <a:latin typeface="Edwardian Script ITC" pitchFamily="66" charset="0"/>
            </a:endParaRPr>
          </a:p>
          <a:p>
            <a:endParaRPr lang="es-ES" i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85750" y="428625"/>
            <a:ext cx="8572500" cy="5929313"/>
          </a:xfrm>
          <a:prstGeom prst="rect">
            <a:avLst/>
          </a:prstGeom>
          <a:gradFill rotWithShape="0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16200000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9938" name="1 CuadroTexto"/>
          <p:cNvSpPr txBox="1">
            <a:spLocks noChangeArrowheads="1"/>
          </p:cNvSpPr>
          <p:nvPr/>
        </p:nvSpPr>
        <p:spPr bwMode="auto">
          <a:xfrm>
            <a:off x="357188" y="785813"/>
            <a:ext cx="8501062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0">
                <a:solidFill>
                  <a:schemeClr val="tx1"/>
                </a:solidFill>
                <a:latin typeface="Edwardian Script ITC" pitchFamily="66" charset="0"/>
              </a:rPr>
              <a:t>En la calle Matheu 1851 funciona el Centro Cultural Villa Victoria Ocampo ,en un edificio construido por el Sr. Manuel Ocampo como regalo a la abuela de Victoria Ocampo, la Sra. Francisca Ocampo de Ocampo. La estructura de la casona es de madera y hierro y fue traída en 1912 desde Inglaterra. </a:t>
            </a:r>
            <a:br>
              <a:rPr lang="es-ES" sz="3600" i="0">
                <a:solidFill>
                  <a:schemeClr val="tx1"/>
                </a:solidFill>
                <a:latin typeface="Edwardian Script ITC" pitchFamily="66" charset="0"/>
              </a:rPr>
            </a:br>
            <a:r>
              <a:rPr lang="es-ES" sz="3600" i="0">
                <a:solidFill>
                  <a:schemeClr val="tx1"/>
                </a:solidFill>
                <a:latin typeface="Edwardian Script ITC" pitchFamily="66" charset="0"/>
              </a:rPr>
              <a:t/>
            </a:r>
            <a:br>
              <a:rPr lang="es-ES" sz="3600" i="0">
                <a:solidFill>
                  <a:schemeClr val="tx1"/>
                </a:solidFill>
                <a:latin typeface="Edwardian Script ITC" pitchFamily="66" charset="0"/>
              </a:rPr>
            </a:br>
            <a:r>
              <a:rPr lang="es-ES" sz="3600" i="0">
                <a:solidFill>
                  <a:schemeClr val="tx1"/>
                </a:solidFill>
                <a:latin typeface="Edwardian Script ITC" pitchFamily="66" charset="0"/>
              </a:rPr>
              <a:t>La escritora la convirtió en lugar de encuentro para los literatos de su época, y fue allí donde se realizaron numerosas y ricas reuniones entre los amantes de las letras durante décadas. </a:t>
            </a:r>
            <a:r>
              <a:rPr lang="es-ES" sz="3600">
                <a:solidFill>
                  <a:schemeClr val="tx1"/>
                </a:solidFill>
                <a:latin typeface="Juice ITC" pitchFamily="82" charset="0"/>
              </a:rPr>
              <a:t/>
            </a:r>
            <a:br>
              <a:rPr lang="es-ES" sz="3600">
                <a:solidFill>
                  <a:schemeClr val="tx1"/>
                </a:solidFill>
                <a:latin typeface="Juice ITC" pitchFamily="82" charset="0"/>
              </a:rPr>
            </a:br>
            <a:endParaRPr lang="es-ES" sz="3600">
              <a:solidFill>
                <a:schemeClr val="tx1"/>
              </a:solidFill>
              <a:latin typeface="Juice ITC" pitchFamily="82" charset="0"/>
            </a:endParaRPr>
          </a:p>
          <a:p>
            <a:endParaRPr lang="es-ES">
              <a:solidFill>
                <a:schemeClr val="tx1"/>
              </a:solidFill>
              <a:latin typeface="Juice ITC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SC051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SC051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SC051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CuadroTexto"/>
          <p:cNvSpPr txBox="1">
            <a:spLocks noChangeArrowheads="1"/>
          </p:cNvSpPr>
          <p:nvPr/>
        </p:nvSpPr>
        <p:spPr bwMode="auto">
          <a:xfrm>
            <a:off x="1428750" y="1357313"/>
            <a:ext cx="65008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i="0">
                <a:latin typeface="Edwardian Script ITC" pitchFamily="66" charset="0"/>
              </a:rPr>
              <a:t>La decoración interior es típicamente inglesa</a:t>
            </a:r>
          </a:p>
        </p:txBody>
      </p:sp>
      <p:sp>
        <p:nvSpPr>
          <p:cNvPr id="44035" name="2 CuadroTexto"/>
          <p:cNvSpPr txBox="1">
            <a:spLocks noChangeArrowheads="1"/>
          </p:cNvSpPr>
          <p:nvPr/>
        </p:nvSpPr>
        <p:spPr bwMode="auto">
          <a:xfrm>
            <a:off x="1785938" y="4000500"/>
            <a:ext cx="62150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8000" i="0">
                <a:latin typeface="Edwardian Script ITC" pitchFamily="66" charset="0"/>
              </a:rPr>
              <a:t>Veamos…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SC051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DSC051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428625"/>
            <a:ext cx="7929562" cy="594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SC051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DSC051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SC051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500313" y="1928813"/>
            <a:ext cx="35004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/>
              <a:t>Vista de la residencia de los caseros y abandonamos el lugar</a:t>
            </a:r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1481138"/>
            <a:ext cx="8528050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000125" y="2857500"/>
            <a:ext cx="6643688" cy="295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i="0" dirty="0">
                <a:solidFill>
                  <a:schemeClr val="tx1"/>
                </a:solidFill>
                <a:latin typeface="Edwardian Script ITC" pitchFamily="66" charset="0"/>
              </a:rPr>
              <a:t>Catedral  de Mar del Plata</a:t>
            </a:r>
            <a:br>
              <a:rPr lang="es-ES" sz="5400" i="0" dirty="0">
                <a:solidFill>
                  <a:schemeClr val="tx1"/>
                </a:solidFill>
                <a:latin typeface="Edwardian Script ITC" pitchFamily="66" charset="0"/>
              </a:rPr>
            </a:br>
            <a:r>
              <a:rPr lang="es-ES" sz="5400" i="0" dirty="0">
                <a:solidFill>
                  <a:schemeClr val="tx1"/>
                </a:solidFill>
                <a:latin typeface="Edwardian Script ITC" pitchFamily="66" charset="0"/>
              </a:rPr>
              <a:t>Basílica de San Pedro y Santa Cecilia</a:t>
            </a:r>
            <a:endParaRPr lang="es-ES" sz="5400" i="0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>
              <a:defRPr/>
            </a:pPr>
            <a:endParaRPr lang="es-ES" i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3 Imagen" descr="P10401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7188" y="428625"/>
            <a:ext cx="4143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4000">
                <a:latin typeface="Edwardian Script ITC" pitchFamily="66" charset="0"/>
              </a:rPr>
              <a:t>Hacer una visita… vale …</a:t>
            </a:r>
            <a:endParaRPr lang="es-ES" sz="4000"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51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8596" y="2071678"/>
            <a:ext cx="4572032" cy="12926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dirty="0">
                <a:solidFill>
                  <a:srgbClr val="FFFF00"/>
                </a:solidFill>
                <a:latin typeface="Edwardian Script ITC" pitchFamily="66" charset="0"/>
              </a:rPr>
              <a:t>Iglesia Stella Maris</a:t>
            </a:r>
            <a:endParaRPr lang="es-E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Edwardian Script ITC" pitchFamily="66" charset="0"/>
            </a:endParaRPr>
          </a:p>
          <a:p>
            <a:pPr>
              <a:defRPr/>
            </a:pPr>
            <a:endParaRPr lang="es-ES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571500"/>
            <a:ext cx="3143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600" i="0">
                <a:solidFill>
                  <a:srgbClr val="FFFF00"/>
                </a:solidFill>
                <a:latin typeface="Edwardian Script ITC" pitchFamily="66" charset="0"/>
              </a:rPr>
              <a:t>Digna de ser conocida es la…</a:t>
            </a:r>
            <a:endParaRPr lang="es-ES" sz="3600" i="0">
              <a:solidFill>
                <a:srgbClr val="FFFF00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28625" y="2428875"/>
            <a:ext cx="3214688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i="0">
                <a:latin typeface="Edwardian Script ITC" pitchFamily="66" charset="0"/>
              </a:rPr>
              <a:t>La Torre Tanque de Obras Sanitarias, con un mirador a casi 80 metros sobre el nivel del mar, desde donde puede verse la ciudad.</a:t>
            </a:r>
          </a:p>
        </p:txBody>
      </p:sp>
      <p:pic>
        <p:nvPicPr>
          <p:cNvPr id="3" name="2 Imagen" descr="m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11675" y="0"/>
            <a:ext cx="4632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85750" y="357188"/>
            <a:ext cx="33575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Bodoni MT Condensed" pitchFamily="18" charset="0"/>
              </a:rPr>
              <a:t>Revestida con la típica piedra Mar del Plata y muy cerca de la iglesia Stella Maris podemos conocer</a:t>
            </a:r>
            <a:endParaRPr lang="es-ES">
              <a:latin typeface="Bodoni MT Condensed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42875" y="214313"/>
            <a:ext cx="8858250" cy="6429375"/>
          </a:xfrm>
          <a:prstGeom prst="rect">
            <a:avLst/>
          </a:prstGeom>
          <a:gradFill rotWithShape="0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" name="1 Imagen" descr="DSC05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0988" y="2944813"/>
            <a:ext cx="4194175" cy="440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85813" y="1143000"/>
            <a:ext cx="5429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solidFill>
                  <a:schemeClr val="tx1"/>
                </a:solidFill>
              </a:rPr>
              <a:t>Y esto ha sido…</a:t>
            </a: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928688" y="1857375"/>
            <a:ext cx="5286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Mar del Plata “A mi manera”</a:t>
            </a:r>
            <a:endParaRPr lang="es-ES"/>
          </a:p>
        </p:txBody>
      </p:sp>
      <p:pic>
        <p:nvPicPr>
          <p:cNvPr id="7" name="6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2525" y="4059238"/>
            <a:ext cx="2249488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 DEL PLATA - AM">
  <a:themeElements>
    <a:clrScheme name="Cópia de NossosVelhoshera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C0C0C0"/>
      </a:folHlink>
    </a:clrScheme>
    <a:fontScheme name="Cópia de NossosVelhoshe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oper Blac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oper Black" pitchFamily="18" charset="0"/>
          </a:defRPr>
        </a:defPPr>
      </a:lstStyle>
    </a:lnDef>
  </a:objectDefaults>
  <a:extraClrSchemeLst>
    <a:extraClrScheme>
      <a:clrScheme name="Cópia de NossosVelhoshe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ópia de NossosVelhoshe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ópia de NossosVelhoshe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ópia de NossosVelhoshe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ópia de NossosVelhoshe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ópia de NossosVelhoshe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ópia de NossosVelhoshera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 DEL PLATA - AM</Template>
  <TotalTime>1</TotalTime>
  <Words>293</Words>
  <Application>Microsoft Office PowerPoint</Application>
  <PresentationFormat>Presentación en pantalla (4:3)</PresentationFormat>
  <Paragraphs>55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62" baseType="lpstr">
      <vt:lpstr>Cooper Black</vt:lpstr>
      <vt:lpstr>Arial</vt:lpstr>
      <vt:lpstr>Calibri</vt:lpstr>
      <vt:lpstr>Edwardian Script ITC</vt:lpstr>
      <vt:lpstr>Bodoni MT Poster Compressed</vt:lpstr>
      <vt:lpstr>Juice ITC</vt:lpstr>
      <vt:lpstr>Bodoni MT Condensed</vt:lpstr>
      <vt:lpstr>MAR DEL PLATA - AM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2014-04-10T07:44:12Z</dcterms:created>
  <dcterms:modified xsi:type="dcterms:W3CDTF">2014-04-10T07:45:59Z</dcterms:modified>
  <cp:category>Turismo</cp:category>
</cp:coreProperties>
</file>