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8" r:id="rId3"/>
    <p:sldId id="312" r:id="rId4"/>
    <p:sldId id="304" r:id="rId5"/>
    <p:sldId id="303" r:id="rId6"/>
    <p:sldId id="283" r:id="rId7"/>
    <p:sldId id="260" r:id="rId8"/>
    <p:sldId id="262" r:id="rId9"/>
    <p:sldId id="279" r:id="rId10"/>
    <p:sldId id="281" r:id="rId11"/>
    <p:sldId id="282" r:id="rId12"/>
    <p:sldId id="261" r:id="rId13"/>
    <p:sldId id="259" r:id="rId14"/>
    <p:sldId id="291" r:id="rId15"/>
    <p:sldId id="271" r:id="rId16"/>
    <p:sldId id="275" r:id="rId17"/>
    <p:sldId id="307" r:id="rId18"/>
    <p:sldId id="268" r:id="rId19"/>
    <p:sldId id="285" r:id="rId20"/>
    <p:sldId id="287" r:id="rId21"/>
    <p:sldId id="273" r:id="rId22"/>
    <p:sldId id="278" r:id="rId23"/>
    <p:sldId id="284" r:id="rId24"/>
    <p:sldId id="297" r:id="rId25"/>
    <p:sldId id="288" r:id="rId26"/>
    <p:sldId id="277" r:id="rId27"/>
    <p:sldId id="265" r:id="rId28"/>
    <p:sldId id="272" r:id="rId29"/>
    <p:sldId id="263" r:id="rId30"/>
    <p:sldId id="266" r:id="rId31"/>
    <p:sldId id="269" r:id="rId32"/>
    <p:sldId id="267" r:id="rId33"/>
    <p:sldId id="294" r:id="rId34"/>
    <p:sldId id="298" r:id="rId35"/>
    <p:sldId id="302" r:id="rId36"/>
    <p:sldId id="306" r:id="rId37"/>
    <p:sldId id="292" r:id="rId38"/>
    <p:sldId id="289" r:id="rId39"/>
    <p:sldId id="295" r:id="rId40"/>
    <p:sldId id="296" r:id="rId41"/>
    <p:sldId id="293" r:id="rId42"/>
    <p:sldId id="301" r:id="rId43"/>
    <p:sldId id="313" r:id="rId44"/>
    <p:sldId id="316" r:id="rId4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sCvxsDRKfhc78P6EISmqw==" hashData="a5Eatl9CjZCevVepzyzENSf/2n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33" autoAdjust="0"/>
    <p:restoredTop sz="94595" autoAdjust="0"/>
  </p:normalViewPr>
  <p:slideViewPr>
    <p:cSldViewPr>
      <p:cViewPr>
        <p:scale>
          <a:sx n="47" d="100"/>
          <a:sy n="47" d="100"/>
        </p:scale>
        <p:origin x="-1656" y="-6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3B33E1-59FE-4C2C-AB68-9061F0C59D6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4841332"/>
      </p:ext>
    </p:extLst>
  </p:cSld>
  <p:clrMapOvr>
    <a:masterClrMapping/>
  </p:clrMapOvr>
  <p:transition spd="slow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D2AA0B-6722-4A6C-B035-777D3D04959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8032219"/>
      </p:ext>
    </p:extLst>
  </p:cSld>
  <p:clrMapOvr>
    <a:masterClrMapping/>
  </p:clrMapOvr>
  <p:transition spd="slow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CDD869-B033-489B-8E77-6EDD959C0D3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2489052"/>
      </p:ext>
    </p:extLst>
  </p:cSld>
  <p:clrMapOvr>
    <a:masterClrMapping/>
  </p:clrMapOvr>
  <p:transition spd="slow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E1608C-6613-49A7-B261-11B8A64F324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5747711"/>
      </p:ext>
    </p:extLst>
  </p:cSld>
  <p:clrMapOvr>
    <a:masterClrMapping/>
  </p:clrMapOvr>
  <p:transition spd="slow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1241E1-27D6-40B6-A704-8D47342EA38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4390032"/>
      </p:ext>
    </p:extLst>
  </p:cSld>
  <p:clrMapOvr>
    <a:masterClrMapping/>
  </p:clrMapOvr>
  <p:transition spd="slow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E511F4-7817-4CE8-BBB1-D79F1A6EE89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2954279"/>
      </p:ext>
    </p:extLst>
  </p:cSld>
  <p:clrMapOvr>
    <a:masterClrMapping/>
  </p:clrMapOvr>
  <p:transition spd="slow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C7EB2D-307B-4D26-B7FB-3A69C066CEF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424943"/>
      </p:ext>
    </p:extLst>
  </p:cSld>
  <p:clrMapOvr>
    <a:masterClrMapping/>
  </p:clrMapOvr>
  <p:transition spd="slow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C62992-E82F-4516-80F1-6DDFEB378B2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4087227"/>
      </p:ext>
    </p:extLst>
  </p:cSld>
  <p:clrMapOvr>
    <a:masterClrMapping/>
  </p:clrMapOvr>
  <p:transition spd="slow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451C21-00FF-44B2-9387-12F25EE7B56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6754005"/>
      </p:ext>
    </p:extLst>
  </p:cSld>
  <p:clrMapOvr>
    <a:masterClrMapping/>
  </p:clrMapOvr>
  <p:transition spd="slow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9BB98-333D-43AB-BAB0-70BFB81069B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4090239"/>
      </p:ext>
    </p:extLst>
  </p:cSld>
  <p:clrMapOvr>
    <a:masterClrMapping/>
  </p:clrMapOvr>
  <p:transition spd="slow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1639CE-2C27-4C66-8EDF-5C529DA1E88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3725406"/>
      </p:ext>
    </p:extLst>
  </p:cSld>
  <p:clrMapOvr>
    <a:masterClrMapping/>
  </p:clrMapOvr>
  <p:transition spd="slow">
    <p:pull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351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7948D31-B114-41EA-9351-AA87CCF94BB5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10" name="AutoShape 14" descr="Fuente-noche-1000w"/>
          <p:cNvSpPr>
            <a:spLocks noChangeArrowheads="1"/>
          </p:cNvSpPr>
          <p:nvPr/>
        </p:nvSpPr>
        <p:spPr bwMode="auto">
          <a:xfrm>
            <a:off x="539750" y="333375"/>
            <a:ext cx="2303463" cy="1368425"/>
          </a:xfrm>
          <a:prstGeom prst="flowChartProcess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5311" name="AutoShape 15" descr="6_reflejos"/>
          <p:cNvSpPr>
            <a:spLocks noChangeArrowheads="1"/>
          </p:cNvSpPr>
          <p:nvPr/>
        </p:nvSpPr>
        <p:spPr bwMode="auto">
          <a:xfrm>
            <a:off x="755650" y="549275"/>
            <a:ext cx="2303463" cy="1368425"/>
          </a:xfrm>
          <a:prstGeom prst="flowChartProcess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5312" name="AutoShape 16" descr="49_ventan_flores"/>
          <p:cNvSpPr>
            <a:spLocks noChangeArrowheads="1"/>
          </p:cNvSpPr>
          <p:nvPr/>
        </p:nvSpPr>
        <p:spPr bwMode="auto">
          <a:xfrm>
            <a:off x="971550" y="765175"/>
            <a:ext cx="2303463" cy="1368425"/>
          </a:xfrm>
          <a:prstGeom prst="flowChartProcess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5315" name="AutoShape 19" descr="torreon 1"/>
          <p:cNvSpPr>
            <a:spLocks noChangeArrowheads="1"/>
          </p:cNvSpPr>
          <p:nvPr/>
        </p:nvSpPr>
        <p:spPr bwMode="auto">
          <a:xfrm>
            <a:off x="1835150" y="1844675"/>
            <a:ext cx="2303463" cy="1368425"/>
          </a:xfrm>
          <a:prstGeom prst="flowChartProcess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5323" name="AutoShape 27" descr="villa emilio mitre"/>
          <p:cNvSpPr>
            <a:spLocks noChangeArrowheads="1"/>
          </p:cNvSpPr>
          <p:nvPr/>
        </p:nvSpPr>
        <p:spPr bwMode="auto">
          <a:xfrm>
            <a:off x="4140200" y="3213100"/>
            <a:ext cx="2305050" cy="1368425"/>
          </a:xfrm>
          <a:prstGeom prst="flowChartProcess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5324" name="AutoShape 28" descr="Villa-Victoria-765w"/>
          <p:cNvSpPr>
            <a:spLocks noChangeArrowheads="1"/>
          </p:cNvSpPr>
          <p:nvPr/>
        </p:nvSpPr>
        <p:spPr bwMode="auto">
          <a:xfrm>
            <a:off x="4356100" y="3429000"/>
            <a:ext cx="2305050" cy="1368425"/>
          </a:xfrm>
          <a:prstGeom prst="flowChartProcess">
            <a:avLst/>
          </a:prstGeom>
          <a:blipFill dpi="0" rotWithShape="1">
            <a:blip r:embed="rId8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5326" name="AutoShape 30" descr="puerto de mar del plata4_"/>
          <p:cNvSpPr>
            <a:spLocks noChangeArrowheads="1"/>
          </p:cNvSpPr>
          <p:nvPr/>
        </p:nvSpPr>
        <p:spPr bwMode="auto">
          <a:xfrm>
            <a:off x="4643438" y="3716338"/>
            <a:ext cx="2305050" cy="1368425"/>
          </a:xfrm>
          <a:prstGeom prst="flowChartProcess">
            <a:avLst/>
          </a:prstGeom>
          <a:blipFill dpi="0" rotWithShape="1">
            <a:blip r:embed="rId9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5329" name="AutoShape 33" descr="mardel 2007 080"/>
          <p:cNvSpPr>
            <a:spLocks noChangeArrowheads="1"/>
          </p:cNvSpPr>
          <p:nvPr/>
        </p:nvSpPr>
        <p:spPr bwMode="auto">
          <a:xfrm>
            <a:off x="6084888" y="4724400"/>
            <a:ext cx="2305050" cy="1368425"/>
          </a:xfrm>
          <a:prstGeom prst="flowChartProcess">
            <a:avLst/>
          </a:prstGeom>
          <a:blipFill dpi="0" rotWithShape="1">
            <a:blip r:embed="rId10"/>
            <a:srcRect/>
            <a:stretch>
              <a:fillRect/>
            </a:stretch>
          </a:blipFill>
          <a:ln w="2857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5332" name="WordArt 36" descr="m_306447510_4ee5c3f502_b"/>
          <p:cNvSpPr>
            <a:spLocks noChangeArrowheads="1" noChangeShapeType="1" noTextEdit="1"/>
          </p:cNvSpPr>
          <p:nvPr/>
        </p:nvSpPr>
        <p:spPr bwMode="auto">
          <a:xfrm>
            <a:off x="4500563" y="333375"/>
            <a:ext cx="4464050" cy="2447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kern="10" spc="88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11"/>
                  <a:srcRect/>
                  <a:stretch>
                    <a:fillRect/>
                  </a:stretch>
                </a:blip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MAR DEL PLATA</a:t>
            </a:r>
          </a:p>
          <a:p>
            <a:pPr algn="ctr"/>
            <a:r>
              <a:rPr lang="es-ES" sz="4400" kern="10" spc="88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11"/>
                  <a:srcRect/>
                  <a:stretch>
                    <a:fillRect/>
                  </a:stretch>
                </a:blip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ARGENTINA</a:t>
            </a:r>
          </a:p>
          <a:p>
            <a:pPr algn="ctr"/>
            <a:endParaRPr lang="es-ES" sz="4400" kern="10" spc="88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11"/>
                <a:srcRect/>
                <a:stretch>
                  <a:fillRect/>
                </a:stretch>
              </a:blip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4400" kern="10" spc="88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11"/>
                  <a:srcRect/>
                  <a:stretch>
                    <a:fillRect/>
                  </a:stretch>
                </a:blip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EN </a:t>
            </a:r>
          </a:p>
          <a:p>
            <a:pPr algn="ctr"/>
            <a:r>
              <a:rPr lang="es-ES" sz="4400" kern="10" spc="88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11"/>
                  <a:srcRect/>
                  <a:stretch>
                    <a:fillRect/>
                  </a:stretch>
                </a:blip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IMAGENES</a:t>
            </a:r>
          </a:p>
        </p:txBody>
      </p:sp>
      <p:sp>
        <p:nvSpPr>
          <p:cNvPr id="55333" name="WordArt 37" descr="m_306447510_4ee5c3f502_b"/>
          <p:cNvSpPr>
            <a:spLocks noChangeArrowheads="1" noChangeShapeType="1" noTextEdit="1"/>
          </p:cNvSpPr>
          <p:nvPr/>
        </p:nvSpPr>
        <p:spPr bwMode="auto">
          <a:xfrm>
            <a:off x="611188" y="4581525"/>
            <a:ext cx="3000375" cy="1333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kern="10" spc="40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0">
                  <a:blip r:embed="rId11"/>
                  <a:srcRect/>
                  <a:stretch>
                    <a:fillRect/>
                  </a:stretch>
                </a:blip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BEATRIZ PRESENTACIONES</a:t>
            </a:r>
          </a:p>
          <a:p>
            <a:pPr algn="ctr"/>
            <a:r>
              <a:rPr lang="es-ES" sz="2000" kern="10" spc="40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0">
                  <a:blip r:embed="rId11"/>
                  <a:srcRect/>
                  <a:stretch>
                    <a:fillRect/>
                  </a:stretch>
                </a:blip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JUNÍN (B)</a:t>
            </a:r>
          </a:p>
          <a:p>
            <a:pPr algn="ctr"/>
            <a:r>
              <a:rPr lang="es-ES" sz="2000" kern="10" spc="40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0">
                  <a:blip r:embed="rId11"/>
                  <a:srcRect/>
                  <a:stretch>
                    <a:fillRect/>
                  </a:stretch>
                </a:blip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ARGENTINA</a:t>
            </a:r>
          </a:p>
        </p:txBody>
      </p:sp>
      <p:pic>
        <p:nvPicPr>
          <p:cNvPr id="55334" name="Picture 38" descr="Imagen1CV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644900"/>
            <a:ext cx="3635375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335" name="Picture 39" descr="Imagen1CV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237288"/>
            <a:ext cx="3635375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  <p:sndAc>
      <p:stSnd loop="1">
        <p:snd r:embed="rId2" name="donald - las olas y el viento17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3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5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5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55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5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55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1000"/>
                                        <p:tgtEl>
                                          <p:spTgt spid="5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5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5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53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5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5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5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0" grpId="0" animBg="1"/>
      <p:bldP spid="55311" grpId="0" animBg="1"/>
      <p:bldP spid="55312" grpId="0" animBg="1"/>
      <p:bldP spid="55315" grpId="0" animBg="1"/>
      <p:bldP spid="55323" grpId="0" animBg="1"/>
      <p:bldP spid="55324" grpId="0" animBg="1"/>
      <p:bldP spid="55326" grpId="0" animBg="1"/>
      <p:bldP spid="55329" grpId="0" animBg="1"/>
      <p:bldP spid="55332" grpId="0" animBg="1"/>
      <p:bldP spid="5533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515" name="Group 27"/>
          <p:cNvGrpSpPr>
            <a:grpSpLocks/>
          </p:cNvGrpSpPr>
          <p:nvPr/>
        </p:nvGrpSpPr>
        <p:grpSpPr bwMode="auto">
          <a:xfrm>
            <a:off x="179388" y="188913"/>
            <a:ext cx="4105275" cy="3024187"/>
            <a:chOff x="113" y="119"/>
            <a:chExt cx="2586" cy="1905"/>
          </a:xfrm>
        </p:grpSpPr>
        <p:grpSp>
          <p:nvGrpSpPr>
            <p:cNvPr id="63506" name="Group 18"/>
            <p:cNvGrpSpPr>
              <a:grpSpLocks/>
            </p:cNvGrpSpPr>
            <p:nvPr/>
          </p:nvGrpSpPr>
          <p:grpSpPr bwMode="auto">
            <a:xfrm>
              <a:off x="113" y="119"/>
              <a:ext cx="2585" cy="1905"/>
              <a:chOff x="113" y="119"/>
              <a:chExt cx="2585" cy="1905"/>
            </a:xfrm>
          </p:grpSpPr>
          <p:sp>
            <p:nvSpPr>
              <p:cNvPr id="63493" name="Rectangle 5" descr="m_306447510_4ee5c3f502_b"/>
              <p:cNvSpPr>
                <a:spLocks noChangeArrowheads="1"/>
              </p:cNvSpPr>
              <p:nvPr/>
            </p:nvSpPr>
            <p:spPr bwMode="auto">
              <a:xfrm>
                <a:off x="113" y="119"/>
                <a:ext cx="2313" cy="1633"/>
              </a:xfrm>
              <a:prstGeom prst="rect">
                <a:avLst/>
              </a:prstGeom>
              <a:blipFill dpi="0" rotWithShape="1">
                <a:blip r:embed="rId2"/>
                <a:srcRect/>
                <a:stretch>
                  <a:fillRect/>
                </a:stretch>
              </a:blipFill>
              <a:ln w="38100">
                <a:solidFill>
                  <a:srgbClr val="FF99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3494" name="Rectangle 6" descr="m_306447510_4ee5c3f502_b"/>
              <p:cNvSpPr>
                <a:spLocks noChangeArrowheads="1"/>
              </p:cNvSpPr>
              <p:nvPr/>
            </p:nvSpPr>
            <p:spPr bwMode="auto">
              <a:xfrm>
                <a:off x="249" y="255"/>
                <a:ext cx="2313" cy="1633"/>
              </a:xfrm>
              <a:prstGeom prst="rect">
                <a:avLst/>
              </a:prstGeom>
              <a:blipFill dpi="0" rotWithShape="1">
                <a:blip r:embed="rId2"/>
                <a:srcRect/>
                <a:stretch>
                  <a:fillRect/>
                </a:stretch>
              </a:blipFill>
              <a:ln w="38100">
                <a:solidFill>
                  <a:srgbClr val="FF99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3495" name="Rectangle 7" descr="m_306447510_4ee5c3f502_b"/>
              <p:cNvSpPr>
                <a:spLocks noChangeArrowheads="1"/>
              </p:cNvSpPr>
              <p:nvPr/>
            </p:nvSpPr>
            <p:spPr bwMode="auto">
              <a:xfrm>
                <a:off x="385" y="391"/>
                <a:ext cx="2313" cy="1633"/>
              </a:xfrm>
              <a:prstGeom prst="rect">
                <a:avLst/>
              </a:prstGeom>
              <a:blipFill dpi="0" rotWithShape="1">
                <a:blip r:embed="rId2"/>
                <a:srcRect/>
                <a:stretch>
                  <a:fillRect/>
                </a:stretch>
              </a:blipFill>
              <a:ln w="38100">
                <a:solidFill>
                  <a:srgbClr val="FF99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sp>
          <p:nvSpPr>
            <p:cNvPr id="63508" name="Rectangle 20"/>
            <p:cNvSpPr>
              <a:spLocks noChangeArrowheads="1"/>
            </p:cNvSpPr>
            <p:nvPr/>
          </p:nvSpPr>
          <p:spPr bwMode="auto">
            <a:xfrm>
              <a:off x="431" y="572"/>
              <a:ext cx="2268" cy="1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1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s-ES" b="1"/>
                <a:t>Mar del Plata o ”Mardel”, como se la conoce normalmente, es el centro turístico mas importante del país, como</a:t>
              </a:r>
            </a:p>
            <a:p>
              <a:r>
                <a:rPr lang="es-ES" b="1"/>
                <a:t>así lo demuestra la afluencia de turistas extranjeros y nacionales año tras año.</a:t>
              </a:r>
            </a:p>
          </p:txBody>
        </p:sp>
      </p:grpSp>
      <p:grpSp>
        <p:nvGrpSpPr>
          <p:cNvPr id="63513" name="Group 25"/>
          <p:cNvGrpSpPr>
            <a:grpSpLocks/>
          </p:cNvGrpSpPr>
          <p:nvPr/>
        </p:nvGrpSpPr>
        <p:grpSpPr bwMode="auto">
          <a:xfrm>
            <a:off x="4211638" y="1052513"/>
            <a:ext cx="3671887" cy="2592387"/>
            <a:chOff x="3152" y="436"/>
            <a:chExt cx="2313" cy="1633"/>
          </a:xfrm>
        </p:grpSpPr>
        <p:sp>
          <p:nvSpPr>
            <p:cNvPr id="63496" name="Rectangle 8" descr="m_306447510_4ee5c3f502_b"/>
            <p:cNvSpPr>
              <a:spLocks noChangeArrowheads="1"/>
            </p:cNvSpPr>
            <p:nvPr/>
          </p:nvSpPr>
          <p:spPr bwMode="auto">
            <a:xfrm>
              <a:off x="3152" y="436"/>
              <a:ext cx="2313" cy="1633"/>
            </a:xfrm>
            <a:prstGeom prst="rect">
              <a:avLst/>
            </a:prstGeom>
            <a:blipFill dpi="0" rotWithShape="1">
              <a:blip r:embed="rId2"/>
              <a:srcRect/>
              <a:stretch>
                <a:fillRect/>
              </a:stretch>
            </a:blipFill>
            <a:ln w="38100">
              <a:solidFill>
                <a:srgbClr val="FF99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es-ES"/>
            </a:p>
          </p:txBody>
        </p:sp>
        <p:sp>
          <p:nvSpPr>
            <p:cNvPr id="63509" name="Rectangle 21"/>
            <p:cNvSpPr>
              <a:spLocks noChangeArrowheads="1"/>
            </p:cNvSpPr>
            <p:nvPr/>
          </p:nvSpPr>
          <p:spPr bwMode="auto">
            <a:xfrm>
              <a:off x="3198" y="618"/>
              <a:ext cx="2267" cy="1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1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s-ES" b="1"/>
                <a:t>Posee todo lo que se puede necesitar en las vacaciones, desde las hermosas playas, nadar, practicar surf, paseos a </a:t>
              </a:r>
            </a:p>
            <a:p>
              <a:r>
                <a:rPr lang="es-ES" b="1"/>
                <a:t>caballos, golf, acuarios, parques temáticos y hasta una vibrante vida nocturna</a:t>
              </a:r>
            </a:p>
          </p:txBody>
        </p:sp>
      </p:grpSp>
      <p:grpSp>
        <p:nvGrpSpPr>
          <p:cNvPr id="63514" name="Group 26"/>
          <p:cNvGrpSpPr>
            <a:grpSpLocks/>
          </p:cNvGrpSpPr>
          <p:nvPr/>
        </p:nvGrpSpPr>
        <p:grpSpPr bwMode="auto">
          <a:xfrm>
            <a:off x="250825" y="3429000"/>
            <a:ext cx="4103688" cy="3024188"/>
            <a:chOff x="158" y="2160"/>
            <a:chExt cx="2585" cy="1905"/>
          </a:xfrm>
        </p:grpSpPr>
        <p:grpSp>
          <p:nvGrpSpPr>
            <p:cNvPr id="63507" name="Group 19"/>
            <p:cNvGrpSpPr>
              <a:grpSpLocks/>
            </p:cNvGrpSpPr>
            <p:nvPr/>
          </p:nvGrpSpPr>
          <p:grpSpPr bwMode="auto">
            <a:xfrm>
              <a:off x="158" y="2160"/>
              <a:ext cx="2585" cy="1905"/>
              <a:chOff x="158" y="2160"/>
              <a:chExt cx="2585" cy="1905"/>
            </a:xfrm>
          </p:grpSpPr>
          <p:sp>
            <p:nvSpPr>
              <p:cNvPr id="63501" name="Rectangle 13" descr="m_306447510_4ee5c3f502_b"/>
              <p:cNvSpPr>
                <a:spLocks noChangeArrowheads="1"/>
              </p:cNvSpPr>
              <p:nvPr/>
            </p:nvSpPr>
            <p:spPr bwMode="auto">
              <a:xfrm>
                <a:off x="158" y="2160"/>
                <a:ext cx="2313" cy="1633"/>
              </a:xfrm>
              <a:prstGeom prst="rect">
                <a:avLst/>
              </a:prstGeom>
              <a:blipFill dpi="0" rotWithShape="1">
                <a:blip r:embed="rId2"/>
                <a:srcRect/>
                <a:stretch>
                  <a:fillRect/>
                </a:stretch>
              </a:blipFill>
              <a:ln w="38100">
                <a:solidFill>
                  <a:srgbClr val="FF99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3503" name="Rectangle 15" descr="m_306447510_4ee5c3f502_b"/>
              <p:cNvSpPr>
                <a:spLocks noChangeArrowheads="1"/>
              </p:cNvSpPr>
              <p:nvPr/>
            </p:nvSpPr>
            <p:spPr bwMode="auto">
              <a:xfrm>
                <a:off x="294" y="2296"/>
                <a:ext cx="2313" cy="1633"/>
              </a:xfrm>
              <a:prstGeom prst="rect">
                <a:avLst/>
              </a:prstGeom>
              <a:blipFill dpi="0" rotWithShape="1">
                <a:blip r:embed="rId2"/>
                <a:srcRect/>
                <a:stretch>
                  <a:fillRect/>
                </a:stretch>
              </a:blipFill>
              <a:ln w="38100">
                <a:solidFill>
                  <a:srgbClr val="FF99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63504" name="Rectangle 16" descr="m_306447510_4ee5c3f502_b"/>
              <p:cNvSpPr>
                <a:spLocks noChangeArrowheads="1"/>
              </p:cNvSpPr>
              <p:nvPr/>
            </p:nvSpPr>
            <p:spPr bwMode="auto">
              <a:xfrm>
                <a:off x="430" y="2432"/>
                <a:ext cx="2313" cy="1633"/>
              </a:xfrm>
              <a:prstGeom prst="rect">
                <a:avLst/>
              </a:prstGeom>
              <a:blipFill dpi="0" rotWithShape="1">
                <a:blip r:embed="rId2"/>
                <a:srcRect/>
                <a:stretch>
                  <a:fillRect/>
                </a:stretch>
              </a:blipFill>
              <a:ln w="38100">
                <a:solidFill>
                  <a:srgbClr val="FF99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sp>
          <p:nvSpPr>
            <p:cNvPr id="63510" name="Rectangle 22"/>
            <p:cNvSpPr>
              <a:spLocks noChangeArrowheads="1"/>
            </p:cNvSpPr>
            <p:nvPr/>
          </p:nvSpPr>
          <p:spPr bwMode="auto">
            <a:xfrm>
              <a:off x="431" y="2614"/>
              <a:ext cx="2268" cy="12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s-ES" b="1"/>
                <a:t>Mar del Plata es sede de una series de eventos anuales: Convenciones, desfiles </a:t>
              </a:r>
            </a:p>
            <a:p>
              <a:r>
                <a:rPr lang="es-ES" b="1"/>
                <a:t>de modas, semana de la Falla Valenciana, Semana del mar, que culmina con la elección de la Reina del Mar.</a:t>
              </a:r>
            </a:p>
          </p:txBody>
        </p:sp>
      </p:grpSp>
      <p:grpSp>
        <p:nvGrpSpPr>
          <p:cNvPr id="63512" name="Group 24"/>
          <p:cNvGrpSpPr>
            <a:grpSpLocks/>
          </p:cNvGrpSpPr>
          <p:nvPr/>
        </p:nvGrpSpPr>
        <p:grpSpPr bwMode="auto">
          <a:xfrm>
            <a:off x="4211638" y="4265613"/>
            <a:ext cx="3671887" cy="2592387"/>
            <a:chOff x="3334" y="2432"/>
            <a:chExt cx="2313" cy="1633"/>
          </a:xfrm>
        </p:grpSpPr>
        <p:sp>
          <p:nvSpPr>
            <p:cNvPr id="63505" name="Rectangle 17" descr="m_306447510_4ee5c3f502_b"/>
            <p:cNvSpPr>
              <a:spLocks noChangeArrowheads="1"/>
            </p:cNvSpPr>
            <p:nvPr/>
          </p:nvSpPr>
          <p:spPr bwMode="auto">
            <a:xfrm>
              <a:off x="3334" y="2432"/>
              <a:ext cx="2313" cy="1633"/>
            </a:xfrm>
            <a:prstGeom prst="rect">
              <a:avLst/>
            </a:prstGeom>
            <a:blipFill dpi="0" rotWithShape="1">
              <a:blip r:embed="rId2"/>
              <a:srcRect/>
              <a:stretch>
                <a:fillRect/>
              </a:stretch>
            </a:blipFill>
            <a:ln w="38100">
              <a:solidFill>
                <a:srgbClr val="FF99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63511" name="Rectangle 23"/>
            <p:cNvSpPr>
              <a:spLocks noChangeArrowheads="1"/>
            </p:cNvSpPr>
            <p:nvPr/>
          </p:nvSpPr>
          <p:spPr bwMode="auto">
            <a:xfrm>
              <a:off x="3424" y="2750"/>
              <a:ext cx="2178" cy="9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s-ES" b="1"/>
                <a:t>Además es sede de dos festivales de cine:</a:t>
              </a:r>
            </a:p>
            <a:p>
              <a:r>
                <a:rPr lang="es-ES" b="1"/>
                <a:t>Festival Internacional de Cine de Mar de Plata y el  Festival de cine Independiente</a:t>
              </a:r>
              <a:r>
                <a:rPr lang="es-ES"/>
                <a:t> </a:t>
              </a:r>
            </a:p>
          </p:txBody>
        </p:sp>
      </p:grpSp>
      <p:pic>
        <p:nvPicPr>
          <p:cNvPr id="63516" name="Picture 28" descr="Imagen1CV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716338"/>
            <a:ext cx="2916237" cy="37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518" name="Picture 30" descr="Imagen1CV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6250"/>
            <a:ext cx="2916238" cy="37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3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3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35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3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35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3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3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3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35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3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3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3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35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3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3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3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panoramica1gw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808038" y="207963"/>
            <a:ext cx="4756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accent2"/>
                </a:solidFill>
              </a:rPr>
              <a:t>MAR DEL PLATA VISTA DESDE EL CIELO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panoramica2l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mardelplata5fp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995738" y="207963"/>
            <a:ext cx="24003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accent2"/>
                </a:solidFill>
              </a:rPr>
              <a:t>AVDA. COLON</a:t>
            </a:r>
          </a:p>
          <a:p>
            <a:pPr algn="ctr"/>
            <a:r>
              <a:rPr lang="es-ES" b="1">
                <a:solidFill>
                  <a:schemeClr val="accent2"/>
                </a:solidFill>
              </a:rPr>
              <a:t>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merian-mar-del-pla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100_61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00_6076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00_60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dificio%20Casino%20Cent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0" y="6381750"/>
            <a:ext cx="9144000" cy="4762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ES" b="1">
                <a:solidFill>
                  <a:schemeClr val="bg1"/>
                </a:solidFill>
              </a:rPr>
              <a:t>PLAZA MILENIUN – 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ASINO DE MAR DEL PLA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31775" y="207963"/>
            <a:ext cx="3384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accent2"/>
                </a:solidFill>
              </a:rPr>
              <a:t>CASINO DE 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8426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7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0" y="5824538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HOTEL PROVINCIAL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heraton-mar-del-pla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290513" y="207963"/>
            <a:ext cx="230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HOTEL SHERATON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2759095740059294516rruLwf_p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592138" y="280988"/>
            <a:ext cx="2863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HOTEL COSTA GALANA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mardel 2007 0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519113" y="352425"/>
            <a:ext cx="2051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MIRADOR DE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mar20del20plata202020el20golf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247900" y="280988"/>
            <a:ext cx="3448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accent2"/>
                </a:solidFill>
              </a:rPr>
              <a:t>GOLF CLUB 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100_64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4140200" y="5681663"/>
            <a:ext cx="43767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VILLA VICTORIA OCAMPOS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800px-Museo_castagnino MUSEO MUNICIPAL DE AR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4121150" y="188913"/>
            <a:ext cx="5022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chemeClr val="accent2"/>
                </a:solidFill>
              </a:rPr>
              <a:t>MUSEO MUNICIPAL DE ARTE CASTAGNINO</a:t>
            </a:r>
          </a:p>
          <a:p>
            <a:pPr algn="ctr"/>
            <a:r>
              <a:rPr lang="es-ES" b="1">
                <a:solidFill>
                  <a:schemeClr val="accent2"/>
                </a:solidFill>
              </a:rPr>
              <a:t>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uente-sol-1024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Mardel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6453188"/>
            <a:ext cx="9324975" cy="4048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ES" b="1">
                <a:solidFill>
                  <a:schemeClr val="bg1"/>
                </a:solidFill>
              </a:rPr>
              <a:t>PEATONAL SAN MARTIN – 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65kb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212725" y="136525"/>
            <a:ext cx="2825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chemeClr val="accent2"/>
                </a:solidFill>
              </a:rPr>
              <a:t>BARRIO LOS TRONCOS</a:t>
            </a:r>
          </a:p>
          <a:p>
            <a:pPr algn="ctr"/>
            <a:r>
              <a:rPr lang="es-ES" b="1">
                <a:solidFill>
                  <a:schemeClr val="accent2"/>
                </a:solidFill>
              </a:rPr>
              <a:t>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1003302fr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800px-Torresmananti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519113" y="280988"/>
            <a:ext cx="3244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TORRES DE MANANTIALES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torre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519113" y="136525"/>
            <a:ext cx="272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chemeClr val="accent2"/>
                </a:solidFill>
              </a:rPr>
              <a:t>TORREON DEL MONJE</a:t>
            </a:r>
          </a:p>
          <a:p>
            <a:pPr algn="ctr"/>
            <a:r>
              <a:rPr lang="es-ES" b="1">
                <a:solidFill>
                  <a:schemeClr val="accent2"/>
                </a:solidFill>
              </a:rPr>
              <a:t>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CONO DEL LOBO MARINO PLAYA BRIST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554038" y="136525"/>
            <a:ext cx="3321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chemeClr val="accent2"/>
                </a:solidFill>
              </a:rPr>
              <a:t>ICONO DE MAR DEL PLATA:</a:t>
            </a:r>
          </a:p>
          <a:p>
            <a:pPr algn="ctr"/>
            <a:r>
              <a:rPr lang="es-ES" b="1">
                <a:solidFill>
                  <a:schemeClr val="accent2"/>
                </a:solidFill>
              </a:rPr>
              <a:t>EL LOBO MARINO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Servicio%20de%20Carp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447675" y="5824538"/>
            <a:ext cx="4006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accent2"/>
                </a:solidFill>
              </a:rPr>
              <a:t>BALNEARIOS DE 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t-playa-gran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LAYA GRAN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92138" y="136525"/>
            <a:ext cx="2012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accent2"/>
                </a:solidFill>
              </a:rPr>
              <a:t>PLAYA GRANDE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3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laya-grande-gets-crowd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mardelbsasargentinacr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PLAYA BRISTOL Y LA RAMB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4049713" y="-7938"/>
            <a:ext cx="3663950" cy="641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chemeClr val="accent2"/>
                </a:solidFill>
              </a:rPr>
              <a:t>PLAYA BRISTOL Y LA RAMBLA</a:t>
            </a:r>
          </a:p>
          <a:p>
            <a:pPr algn="ctr"/>
            <a:r>
              <a:rPr lang="es-ES" b="1">
                <a:solidFill>
                  <a:schemeClr val="accent2"/>
                </a:solidFill>
              </a:rPr>
              <a:t>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mardel 2007 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519113" y="136525"/>
            <a:ext cx="2203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PUNTA MOGOTES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56_la_seren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4211638" y="6021388"/>
            <a:ext cx="32400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PLAYAS DEL SUR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AEREA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800px-Puerto-mar-del-pla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5219700" y="260350"/>
            <a:ext cx="3448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PUERTO DE 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BN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592138" y="207963"/>
            <a:ext cx="2051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BASE NAVAL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P33ARAGranvil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447675" y="280988"/>
            <a:ext cx="3600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chemeClr val="accent2"/>
                </a:solidFill>
              </a:rPr>
              <a:t>CORBETA ARAS</a:t>
            </a:r>
          </a:p>
          <a:p>
            <a:pPr algn="ctr"/>
            <a:r>
              <a:rPr lang="es-ES" b="1">
                <a:solidFill>
                  <a:schemeClr val="accent2"/>
                </a:solidFill>
              </a:rPr>
              <a:t>BASE NAVAL 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aqu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3" descr="mardel 2007 1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5703888" y="5681663"/>
            <a:ext cx="2051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LA GRUTA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MAR DEL PLATA</a:t>
            </a: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WordArt 4" descr="m_306447510_4ee5c3f502_b"/>
          <p:cNvSpPr>
            <a:spLocks noChangeArrowheads="1" noChangeShapeType="1" noTextEdit="1"/>
          </p:cNvSpPr>
          <p:nvPr/>
        </p:nvSpPr>
        <p:spPr bwMode="auto">
          <a:xfrm>
            <a:off x="611188" y="981075"/>
            <a:ext cx="8124825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kern="10" spc="88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¡¡ FELICES VACACIONES !!</a:t>
            </a:r>
          </a:p>
        </p:txBody>
      </p:sp>
      <p:sp>
        <p:nvSpPr>
          <p:cNvPr id="64517" name="WordArt 5" descr="m_306447510_4ee5c3f502_b"/>
          <p:cNvSpPr>
            <a:spLocks noChangeArrowheads="1" noChangeShapeType="1" noTextEdit="1"/>
          </p:cNvSpPr>
          <p:nvPr/>
        </p:nvSpPr>
        <p:spPr bwMode="auto">
          <a:xfrm>
            <a:off x="827088" y="5734050"/>
            <a:ext cx="7658100" cy="361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b="1" kern="10" spc="40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BEATRIZ PRESENTACIONES - JUNIN (B) - ARGENTINA</a:t>
            </a:r>
          </a:p>
        </p:txBody>
      </p:sp>
      <p:pic>
        <p:nvPicPr>
          <p:cNvPr id="64520" name="Picture 8" descr="A SOL 15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966913"/>
            <a:ext cx="4824413" cy="3160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 animBg="1"/>
      <p:bldP spid="645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gentine - Mar del Plata .. 17 01 2012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Argentine - Mar del Plata .. 17 01 2012</Template>
  <TotalTime>113</TotalTime>
  <Words>324</Words>
  <Application>Microsoft Office PowerPoint</Application>
  <PresentationFormat>Presentación en pantalla (4:3)</PresentationFormat>
  <Paragraphs>62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6" baseType="lpstr">
      <vt:lpstr>Arial</vt:lpstr>
      <vt:lpstr>Argentine - Mar del Plata .. 17 01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>B&amp;L</Manager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MAR DEL PLATA LA PERLA DEL ATLANTICO</dc:subject>
  <dc:creator>Jose Luis</dc:creator>
  <cp:lastModifiedBy>Jose Luis</cp:lastModifiedBy>
  <cp:revision>5</cp:revision>
  <dcterms:created xsi:type="dcterms:W3CDTF">2021-07-15T11:17:28Z</dcterms:created>
  <dcterms:modified xsi:type="dcterms:W3CDTF">2021-07-15T13:10:40Z</dcterms:modified>
  <cp:category>UNA CIUDAD ARGENTINA</cp:category>
</cp:coreProperties>
</file>