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3"/>
  </p:notesMasterIdLst>
  <p:sldIdLst>
    <p:sldId id="318" r:id="rId3"/>
    <p:sldId id="268" r:id="rId4"/>
    <p:sldId id="261" r:id="rId5"/>
    <p:sldId id="258" r:id="rId6"/>
    <p:sldId id="274" r:id="rId7"/>
    <p:sldId id="266" r:id="rId8"/>
    <p:sldId id="264" r:id="rId9"/>
    <p:sldId id="298" r:id="rId10"/>
    <p:sldId id="272" r:id="rId11"/>
    <p:sldId id="265" r:id="rId12"/>
    <p:sldId id="262" r:id="rId13"/>
    <p:sldId id="263" r:id="rId14"/>
    <p:sldId id="273" r:id="rId15"/>
    <p:sldId id="285" r:id="rId16"/>
    <p:sldId id="279" r:id="rId17"/>
    <p:sldId id="309" r:id="rId18"/>
    <p:sldId id="310" r:id="rId19"/>
    <p:sldId id="307" r:id="rId20"/>
    <p:sldId id="294" r:id="rId21"/>
    <p:sldId id="304" r:id="rId22"/>
    <p:sldId id="303" r:id="rId23"/>
    <p:sldId id="256" r:id="rId24"/>
    <p:sldId id="291" r:id="rId25"/>
    <p:sldId id="281" r:id="rId26"/>
    <p:sldId id="312" r:id="rId27"/>
    <p:sldId id="278" r:id="rId28"/>
    <p:sldId id="271" r:id="rId29"/>
    <p:sldId id="295" r:id="rId30"/>
    <p:sldId id="305" r:id="rId31"/>
    <p:sldId id="306" r:id="rId32"/>
    <p:sldId id="269" r:id="rId33"/>
    <p:sldId id="292" r:id="rId34"/>
    <p:sldId id="302" r:id="rId35"/>
    <p:sldId id="308" r:id="rId36"/>
    <p:sldId id="288" r:id="rId37"/>
    <p:sldId id="296" r:id="rId38"/>
    <p:sldId id="257" r:id="rId39"/>
    <p:sldId id="299" r:id="rId40"/>
    <p:sldId id="300" r:id="rId41"/>
    <p:sldId id="297" r:id="rId42"/>
    <p:sldId id="282" r:id="rId43"/>
    <p:sldId id="311" r:id="rId44"/>
    <p:sldId id="315" r:id="rId45"/>
    <p:sldId id="314" r:id="rId46"/>
    <p:sldId id="316" r:id="rId47"/>
    <p:sldId id="277" r:id="rId48"/>
    <p:sldId id="313" r:id="rId49"/>
    <p:sldId id="317" r:id="rId50"/>
    <p:sldId id="270" r:id="rId51"/>
    <p:sldId id="319" r:id="rId5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62H8xiHc9h3kpnGZGYbg==" hashData="7sb3XZMDRZ19ZaFPsKItTxBi0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3926" autoAdjust="0"/>
  </p:normalViewPr>
  <p:slideViewPr>
    <p:cSldViewPr>
      <p:cViewPr>
        <p:scale>
          <a:sx n="46" d="100"/>
          <a:sy n="46" d="100"/>
        </p:scale>
        <p:origin x="-1686" y="-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D5A8A2B-EF79-46F6-AAC9-929A1A060400}" type="datetimeFigureOut">
              <a:rPr lang="es-ES_tradnl"/>
              <a:pPr>
                <a:defRPr/>
              </a:pPr>
              <a:t>23/08/2021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BD8671-6005-43D6-A148-2F1EFA0E8E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11419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B719E-A67A-4240-9ECD-080A678D58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2388674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5D2FD6-78E0-45F8-B9F1-E07BD92B25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2935694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6AC0E-B7DE-4497-8C98-189C79051E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0319808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33D83-86AA-42B1-A01C-3781C5F786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7008383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FD114-AFBE-429F-A053-CB9437A996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2964755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B5CBE-C48B-4EB3-9C8A-B4F6475FDD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4667148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69AD8-8B0F-4761-9468-DAAF1929CF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2563503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FCE8F-8DD4-4FFD-913D-5BB451A513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6198676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0E7F7-64C9-4535-8CB7-4279DC7185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02265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4D871-A39F-4E1C-B2BC-7018194590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4257464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2D836-361F-4CEE-BBA0-5DD04D691B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1595907"/>
      </p:ext>
    </p:extLst>
  </p:cSld>
  <p:clrMapOvr>
    <a:masterClrMapping/>
  </p:clrMapOvr>
  <p:transition spd="slow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C4BBB-D79D-4078-A524-08896806A7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7098970"/>
      </p:ext>
    </p:extLst>
  </p:cSld>
  <p:clrMapOvr>
    <a:masterClrMapping/>
  </p:clrMapOvr>
  <p:transition spd="slow" advClick="0"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472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287A8C6-6E1F-4B80-BF3A-463BD9966A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1714500" y="1428750"/>
            <a:ext cx="4714875" cy="3929063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endParaRPr lang="es-ES" sz="3600" kern="1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2052" name="6 Imagen" descr="275px-Escudo_de_Madrid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928688"/>
            <a:ext cx="15716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4"/>
          <p:cNvSpPr>
            <a:spLocks noChangeArrowheads="1" noChangeShapeType="1" noTextEdit="1"/>
          </p:cNvSpPr>
          <p:nvPr/>
        </p:nvSpPr>
        <p:spPr bwMode="auto">
          <a:xfrm>
            <a:off x="6643688" y="4929188"/>
            <a:ext cx="1133475" cy="10477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endParaRPr lang="es-E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>
                <a:outerShdw dist="107763" dir="13500000" algn="ctr" rotWithShape="0">
                  <a:srgbClr val="868686">
                    <a:alpha val="50000"/>
                  </a:srgbClr>
                </a:outerShdw>
              </a:effectLst>
              <a:latin typeface="Magneto"/>
            </a:endParaRPr>
          </a:p>
        </p:txBody>
      </p:sp>
      <p:sp>
        <p:nvSpPr>
          <p:cNvPr id="2055" name="9 Marcador de fecha"/>
          <p:cNvSpPr>
            <a:spLocks noGrp="1"/>
          </p:cNvSpPr>
          <p:nvPr>
            <p:ph type="dt" sz="quarter" idx="10"/>
          </p:nvPr>
        </p:nvSpPr>
        <p:spPr>
          <a:xfrm>
            <a:off x="928688" y="4572000"/>
            <a:ext cx="2714625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393F63-7174-4E49-87BC-D7F9CC0F5B74}" type="datetime2">
              <a:rPr lang="es-ES_tradnl" sz="2000" i="1" smtClean="0">
                <a:solidFill>
                  <a:srgbClr val="92D050"/>
                </a:solidFill>
                <a:latin typeface="Arial Black" pitchFamily="34" charset="0"/>
                <a:cs typeface="Aharoni" pitchFamily="2" charset="-79"/>
              </a:rPr>
              <a:pPr eaLnBrk="1" hangingPunct="1"/>
              <a:t>lunes, 23 de agosto de 2021</a:t>
            </a:fld>
            <a:endParaRPr lang="es-ES" i="1" smtClean="0">
              <a:solidFill>
                <a:srgbClr val="92D05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1785938" y="2000250"/>
            <a:ext cx="3786187" cy="17811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977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MADRID</a:t>
            </a:r>
          </a:p>
        </p:txBody>
      </p:sp>
      <p:sp>
        <p:nvSpPr>
          <p:cNvPr id="9" name="8 Rectángulo"/>
          <p:cNvSpPr/>
          <p:nvPr/>
        </p:nvSpPr>
        <p:spPr>
          <a:xfrm>
            <a:off x="785786" y="714356"/>
            <a:ext cx="2723823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AVANCE AUTOMATICO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14196">
    <p:sndAc>
      <p:stSnd loop="1">
        <p:snd r:embed="rId3" name="LUIS cobos - pasodobles - la cales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075" name="Picture 4" descr="Puente-Segovi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34938"/>
            <a:ext cx="9144000" cy="6992938"/>
          </a:xfrm>
          <a:noFill/>
        </p:spPr>
      </p:pic>
      <p:sp>
        <p:nvSpPr>
          <p:cNvPr id="3076" name="Text Box 8"/>
          <p:cNvSpPr txBox="1">
            <a:spLocks noChangeArrowheads="1"/>
          </p:cNvSpPr>
          <p:nvPr/>
        </p:nvSpPr>
        <p:spPr bwMode="auto">
          <a:xfrm>
            <a:off x="357188" y="285750"/>
            <a:ext cx="8569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Puente de Segovia sobre el río Manzanares, reinado de Felipe II siglo XIV</a:t>
            </a:r>
          </a:p>
        </p:txBody>
      </p:sp>
    </p:spTree>
  </p:cSld>
  <p:clrMapOvr>
    <a:masterClrMapping/>
  </p:clrMapOvr>
  <p:transition spd="slow" advClick="0" advTm="5507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drid_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598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28625" y="214313"/>
            <a:ext cx="1357313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Cibeles: Palacio de Comunicaciones ( Real Casa de Correos), Ayuntamiento de Madrid</a:t>
            </a: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672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57188" y="285750"/>
            <a:ext cx="307181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Cibeles: Fuente de Cibeles, al fondo el Palacio de Linares o Casa de América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638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6147" name="Picture 4" descr="02Madrid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0513" cy="6858000"/>
          </a:xfrm>
          <a:noFill/>
        </p:spPr>
      </p:pic>
      <p:sp>
        <p:nvSpPr>
          <p:cNvPr id="6148" name="Text Box 8"/>
          <p:cNvSpPr txBox="1">
            <a:spLocks noChangeArrowheads="1"/>
          </p:cNvSpPr>
          <p:nvPr/>
        </p:nvSpPr>
        <p:spPr bwMode="auto">
          <a:xfrm>
            <a:off x="571500" y="285750"/>
            <a:ext cx="7358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Puerta de Alcalá (1778), Antiguo acceso a la ciudad. Reinado de Carlos III.</a:t>
            </a:r>
          </a:p>
        </p:txBody>
      </p:sp>
    </p:spTree>
  </p:cSld>
  <p:clrMapOvr>
    <a:masterClrMapping/>
  </p:clrMapOvr>
  <p:transition spd="slow" advClick="0" advTm="507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-latina-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643438" y="1000125"/>
            <a:ext cx="171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Barrio de la Latina</a:t>
            </a:r>
          </a:p>
        </p:txBody>
      </p:sp>
    </p:spTree>
  </p:cSld>
  <p:clrMapOvr>
    <a:masterClrMapping/>
  </p:clrMapOvr>
  <p:transition spd="slow" advClick="0" advTm="511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drid_edificio_Metropoli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0"/>
            <a:ext cx="4859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000875" y="0"/>
            <a:ext cx="21431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21431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es-ES" sz="1400" b="1" dirty="0">
                <a:solidFill>
                  <a:schemeClr val="bg1"/>
                </a:solidFill>
                <a:latin typeface="Comic Sans MS" pitchFamily="66" charset="0"/>
              </a:rPr>
              <a:t>Edificio Metrópolis: Esquina calle Alcalá con Gran Vía.</a:t>
            </a:r>
          </a:p>
        </p:txBody>
      </p:sp>
      <p:sp>
        <p:nvSpPr>
          <p:cNvPr id="6" name="5 Rectángulo"/>
          <p:cNvSpPr/>
          <p:nvPr/>
        </p:nvSpPr>
        <p:spPr>
          <a:xfrm flipH="1">
            <a:off x="9572625" y="0"/>
            <a:ext cx="28575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70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9220" name="Picture 4" descr="Elcielosobre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4 Rectángulo"/>
          <p:cNvSpPr>
            <a:spLocks noChangeArrowheads="1"/>
          </p:cNvSpPr>
          <p:nvPr/>
        </p:nvSpPr>
        <p:spPr bwMode="auto">
          <a:xfrm>
            <a:off x="6889750" y="428625"/>
            <a:ext cx="1423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Calle Gran Vía</a:t>
            </a:r>
          </a:p>
        </p:txBody>
      </p:sp>
    </p:spTree>
  </p:cSld>
  <p:clrMapOvr>
    <a:masterClrMapping/>
  </p:clrMapOvr>
  <p:transition spd="slow" advClick="0" advTm="494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0243" name="Picture 4" descr="parque-del-retiro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0244" name="Text Box 7"/>
          <p:cNvSpPr txBox="1">
            <a:spLocks noChangeArrowheads="1"/>
          </p:cNvSpPr>
          <p:nvPr/>
        </p:nvSpPr>
        <p:spPr bwMode="auto">
          <a:xfrm>
            <a:off x="574675" y="357188"/>
            <a:ext cx="8569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Parque del Retiro: monumento a Alfonso XII (inaugurado en 1922)</a:t>
            </a:r>
          </a:p>
        </p:txBody>
      </p:sp>
    </p:spTree>
  </p:cSld>
  <p:clrMapOvr>
    <a:masterClrMapping/>
  </p:clrMapOvr>
  <p:transition spd="slow" advClick="0" advTm="580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9253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285750"/>
            <a:ext cx="5143500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Templo de Debod dedicado a Amón 200 a.c.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 (regalo de Egipto a España por la ayuda prestada en la construcción de la presa de Aswan)</a:t>
            </a:r>
          </a:p>
        </p:txBody>
      </p:sp>
    </p:spTree>
  </p:cSld>
  <p:clrMapOvr>
    <a:masterClrMapping/>
  </p:clrMapOvr>
  <p:transition spd="slow" advClick="0" advTm="6927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aro_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14313" y="642938"/>
            <a:ext cx="8569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Faro de Moncloa, mirador excepcional de gran parte de la ciudad.</a:t>
            </a:r>
          </a:p>
        </p:txBody>
      </p:sp>
    </p:spTree>
  </p:cSld>
  <p:clrMapOvr>
    <a:masterClrMapping/>
  </p:clrMapOvr>
  <p:transition spd="slow" advClick="0" advTm="5179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460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79388" y="285750"/>
            <a:ext cx="89646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Puerta del Sol: Con el oso y el madroño (símbolo de Madrid).</a:t>
            </a:r>
          </a:p>
        </p:txBody>
      </p:sp>
    </p:spTree>
  </p:cSld>
  <p:clrMapOvr>
    <a:masterClrMapping/>
  </p:clrMapOvr>
  <p:transition spd="slow" advClick="0" advTm="5554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4339" name="Picture 4" descr="Madrid_2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14340" name="Text Box 7"/>
          <p:cNvSpPr txBox="1">
            <a:spLocks noChangeArrowheads="1"/>
          </p:cNvSpPr>
          <p:nvPr/>
        </p:nvSpPr>
        <p:spPr bwMode="auto">
          <a:xfrm>
            <a:off x="1285875" y="428625"/>
            <a:ext cx="47863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Palacio de Cristal. Parque del Retiro. (1887)</a:t>
            </a:r>
          </a:p>
        </p:txBody>
      </p:sp>
    </p:spTree>
  </p:cSld>
  <p:clrMapOvr>
    <a:masterClrMapping/>
  </p:clrMapOvr>
  <p:transition spd="slow" advClick="0" advTm="5678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estanque ret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3575050" y="214313"/>
            <a:ext cx="5568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Parque del Retiro: El estanque con sus barcas de paseo.</a:t>
            </a:r>
          </a:p>
        </p:txBody>
      </p:sp>
    </p:spTree>
  </p:cSld>
  <p:clrMapOvr>
    <a:masterClrMapping/>
  </p:clrMapOvr>
  <p:transition spd="slow" advClick="0" advTm="5741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laza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0" y="285750"/>
            <a:ext cx="91440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la Villa: Vista de la Casa Cisneros (antiguo Ayuntamiento de Madrid). 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Siglo XVII  Pertenece al Madrid Medieval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7035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7411" name="Picture 4" descr="plaza-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260013" cy="6858000"/>
          </a:xfrm>
          <a:noFill/>
        </p:spPr>
      </p:pic>
      <p:sp>
        <p:nvSpPr>
          <p:cNvPr id="17412" name="Text Box 7"/>
          <p:cNvSpPr txBox="1">
            <a:spLocks noChangeArrowheads="1"/>
          </p:cNvSpPr>
          <p:nvPr/>
        </p:nvSpPr>
        <p:spPr bwMode="auto">
          <a:xfrm>
            <a:off x="-571500" y="357188"/>
            <a:ext cx="89646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la Villa, zona medieval de Madrid, Siglo XV.</a:t>
            </a:r>
          </a:p>
        </p:txBody>
      </p:sp>
    </p:spTree>
  </p:cSld>
  <p:clrMapOvr>
    <a:masterClrMapping/>
  </p:clrMapOvr>
  <p:transition spd="slow" advClick="0" advTm="5601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 descr="DSCN2338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1188" y="0"/>
            <a:ext cx="5143500" cy="6858000"/>
          </a:xfrm>
          <a:noFill/>
        </p:spPr>
      </p:pic>
      <p:pic>
        <p:nvPicPr>
          <p:cNvPr id="18435" name="Picture 4" descr="villa-80"/>
          <p:cNvPicPr>
            <a:picLocks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14338" y="0"/>
            <a:ext cx="5132388" cy="6858000"/>
          </a:xfrm>
          <a:noFill/>
        </p:spPr>
      </p:pic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857250" y="214313"/>
            <a:ext cx="178593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1050" b="1" dirty="0">
                <a:solidFill>
                  <a:srgbClr val="002060"/>
                </a:solidFill>
                <a:latin typeface="Comic Sans MS" pitchFamily="66" charset="0"/>
              </a:rPr>
              <a:t>Calle del Rollo. Próxima al colegio donde estudió Cervantes.</a:t>
            </a:r>
          </a:p>
        </p:txBody>
      </p:sp>
    </p:spTree>
  </p:cSld>
  <p:clrMapOvr>
    <a:masterClrMapping/>
  </p:clrMapOvr>
  <p:transition spd="slow" advClick="0" advTm="5507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19459" name="Picture 4" descr="debod-madrid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756775" cy="6858000"/>
          </a:xfrm>
          <a:noFill/>
        </p:spPr>
      </p:pic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179388" y="642938"/>
            <a:ext cx="89646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Palacio Real y Catedral de la Almudena desde la montaña de Príncipe Pío</a:t>
            </a:r>
          </a:p>
        </p:txBody>
      </p:sp>
    </p:spTree>
  </p:cSld>
  <p:clrMapOvr>
    <a:masterClrMapping/>
  </p:clrMapOvr>
  <p:transition spd="slow" advClick="0" advTm="56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0483" name="Picture 8" descr="800px-Jardines_de_Sabatini_(Madrid)_0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0484" name="Text Box 9"/>
          <p:cNvSpPr txBox="1">
            <a:spLocks noChangeArrowheads="1"/>
          </p:cNvSpPr>
          <p:nvPr/>
        </p:nvSpPr>
        <p:spPr bwMode="auto">
          <a:xfrm>
            <a:off x="214313" y="428625"/>
            <a:ext cx="4214812" cy="738188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Palacio Real de Madrid también llamado Palacio de Oriente. Construido por Carlos III en el Siglo XVIII</a:t>
            </a:r>
          </a:p>
        </p:txBody>
      </p:sp>
    </p:spTree>
  </p:cSld>
  <p:clrMapOvr>
    <a:masterClrMapping/>
  </p:clrMapOvr>
  <p:transition spd="slow" advClick="0" advTm="6833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1507" name="Picture 4" descr="pala-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1508" name="Text Box 7"/>
          <p:cNvSpPr txBox="1">
            <a:spLocks noChangeArrowheads="1"/>
          </p:cNvSpPr>
          <p:nvPr/>
        </p:nvSpPr>
        <p:spPr bwMode="auto">
          <a:xfrm>
            <a:off x="5143500" y="571500"/>
            <a:ext cx="3357563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Palacio Real de Madrid y estatua ecuestre de Felipe IV siglo XVIII 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(primera estatua ecuestre del mundo sujetada por solo dos patas).</a:t>
            </a:r>
          </a:p>
        </p:txBody>
      </p:sp>
    </p:spTree>
  </p:cSld>
  <p:clrMapOvr>
    <a:masterClrMapping/>
  </p:clrMapOvr>
  <p:transition spd="slow" advClick="0" advTm="6474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Plaza de Orient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6988"/>
            <a:ext cx="9180513" cy="6884988"/>
          </a:xfrm>
          <a:noFill/>
        </p:spPr>
      </p:pic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642938" y="500063"/>
            <a:ext cx="3929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Edificios antiguos de la Plaza de Oriente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5881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3556" name="Picture 4" descr="a1615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85750" y="500063"/>
            <a:ext cx="42148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Oriente : Teatro Real, 1817 y estatua ecuestre de Felipe IV del siglo XVII.</a:t>
            </a:r>
          </a:p>
        </p:txBody>
      </p:sp>
    </p:spTree>
  </p:cSld>
  <p:clrMapOvr>
    <a:masterClrMapping/>
  </p:clrMapOvr>
  <p:transition spd="slow" advClick="0" advTm="6552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5288" cy="696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85750" y="642938"/>
            <a:ext cx="3000375" cy="954087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Catedral de la Almudena de estilo Neoclásico, Neogótico y Neorromano. Construida sobre las ruinas de una mezquita. </a:t>
            </a:r>
          </a:p>
        </p:txBody>
      </p:sp>
    </p:spTree>
  </p:cSld>
  <p:clrMapOvr>
    <a:masterClrMapping/>
  </p:clrMapOvr>
  <p:transition spd="slow" advClick="0" advTm="702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19-plaza-may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3214688" y="500063"/>
            <a:ext cx="3214687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Plaza Mayor: (zona de los Austrias) Siglo XVI Mandada construir por Felipe II.</a:t>
            </a:r>
          </a:p>
        </p:txBody>
      </p:sp>
    </p:spTree>
  </p:cSld>
  <p:clrMapOvr>
    <a:masterClrMapping/>
  </p:clrMapOvr>
  <p:transition spd="slow" advClick="0" advTm="5959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6627" name="Picture 4" descr="PA120137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541338" y="0"/>
            <a:ext cx="4899026" cy="6858000"/>
          </a:xfrm>
          <a:noFill/>
        </p:spPr>
      </p:pic>
      <p:pic>
        <p:nvPicPr>
          <p:cNvPr id="26628" name="Picture 7" descr="070307-01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4875" y="0"/>
            <a:ext cx="4464050" cy="6858000"/>
          </a:xfrm>
          <a:noFill/>
        </p:spPr>
      </p:pic>
      <p:sp>
        <p:nvSpPr>
          <p:cNvPr id="26629" name="Text Box 10"/>
          <p:cNvSpPr txBox="1">
            <a:spLocks noChangeArrowheads="1"/>
          </p:cNvSpPr>
          <p:nvPr/>
        </p:nvSpPr>
        <p:spPr bwMode="auto">
          <a:xfrm>
            <a:off x="-1785938" y="214313"/>
            <a:ext cx="56070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Posada del Peine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357688" y="0"/>
            <a:ext cx="35718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slow" advClick="0" advTm="5257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06-10-23 Madrid - by Ja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74675" y="642938"/>
            <a:ext cx="8569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Vistas de los edificios de la zona centro de Madrid desde el Viaducto de Segovia. </a:t>
            </a:r>
          </a:p>
        </p:txBody>
      </p:sp>
    </p:spTree>
  </p:cSld>
  <p:clrMapOvr>
    <a:masterClrMapping/>
  </p:clrMapOvr>
  <p:transition spd="slow" advClick="0" advTm="5351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28675" name="Picture 4" descr="la-latin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-357188" y="214313"/>
            <a:ext cx="7215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Aperitivo y zona de tapas en el centro de Madrid ( Puerta Cerrada)</a:t>
            </a:r>
          </a:p>
        </p:txBody>
      </p:sp>
    </p:spTree>
  </p:cSld>
  <p:clrMapOvr>
    <a:masterClrMapping/>
  </p:clrMapOvr>
  <p:transition spd="slow" advClick="0" advTm="5179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9" descr="P101018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29699" name="Text Box 10"/>
          <p:cNvSpPr txBox="1">
            <a:spLocks noChangeArrowheads="1"/>
          </p:cNvSpPr>
          <p:nvPr/>
        </p:nvSpPr>
        <p:spPr bwMode="auto">
          <a:xfrm>
            <a:off x="0" y="214313"/>
            <a:ext cx="9144000" cy="523875"/>
          </a:xfrm>
          <a:prstGeom prst="rect">
            <a:avLst/>
          </a:prstGeom>
          <a:solidFill>
            <a:schemeClr val="tx1">
              <a:alpha val="5882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“Arco de Cuchilleros” acceso a la Plaza Mayor y la Cava de San Miguel. (Debe su nombre a los talleres de cuchillos para carniceros que antiguamente se ubicaban en esta calle).</a:t>
            </a:r>
          </a:p>
        </p:txBody>
      </p:sp>
    </p:spTree>
  </p:cSld>
  <p:clrMapOvr>
    <a:masterClrMapping/>
  </p:clrMapOvr>
  <p:transition spd="slow" advClick="0" advTm="6443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0723" name="Picture 4" descr="esp078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42938" y="-293688"/>
            <a:ext cx="10287001" cy="7500938"/>
          </a:xfrm>
          <a:noFill/>
        </p:spPr>
      </p:pic>
      <p:sp>
        <p:nvSpPr>
          <p:cNvPr id="30724" name="Text Box 7"/>
          <p:cNvSpPr txBox="1">
            <a:spLocks noChangeArrowheads="1"/>
          </p:cNvSpPr>
          <p:nvPr/>
        </p:nvSpPr>
        <p:spPr bwMode="auto">
          <a:xfrm>
            <a:off x="1928813" y="428625"/>
            <a:ext cx="3500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Cava de San Miguel, también conocida por sus múltiples mesones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6193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1747" name="Picture 8" descr="IMGP0085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53975"/>
            <a:ext cx="10404475" cy="6911975"/>
          </a:xfrm>
          <a:noFill/>
        </p:spPr>
      </p:pic>
      <p:sp>
        <p:nvSpPr>
          <p:cNvPr id="31748" name="Text Box 10"/>
          <p:cNvSpPr txBox="1">
            <a:spLocks noChangeArrowheads="1"/>
          </p:cNvSpPr>
          <p:nvPr/>
        </p:nvSpPr>
        <p:spPr bwMode="auto">
          <a:xfrm>
            <a:off x="642938" y="428625"/>
            <a:ext cx="5715000" cy="307975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Banco Español de Crédito “ Edificio de la central Banesto”</a:t>
            </a:r>
          </a:p>
        </p:txBody>
      </p:sp>
    </p:spTree>
  </p:cSld>
  <p:clrMapOvr>
    <a:masterClrMapping/>
  </p:clrMapOvr>
  <p:transition spd="slow" advClick="0" advTm="6521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2771" name="Picture 10" descr="800px-Estación_de_Atocha_(Madrid)_06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643063"/>
            <a:ext cx="9144000" cy="8501063"/>
          </a:xfrm>
          <a:noFill/>
        </p:spPr>
      </p:pic>
      <p:sp>
        <p:nvSpPr>
          <p:cNvPr id="32772" name="Text Box 12"/>
          <p:cNvSpPr txBox="1">
            <a:spLocks noChangeArrowheads="1"/>
          </p:cNvSpPr>
          <p:nvPr/>
        </p:nvSpPr>
        <p:spPr bwMode="auto">
          <a:xfrm>
            <a:off x="4357688" y="5500688"/>
            <a:ext cx="3786187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Estación de Atocha: Fachada del 1888. Alberto de Palacio, colaborador de Gustave Eiffel.</a:t>
            </a:r>
          </a:p>
        </p:txBody>
      </p:sp>
    </p:spTree>
  </p:cSld>
  <p:clrMapOvr>
    <a:masterClrMapping/>
  </p:clrMapOvr>
  <p:transition spd="slow" advClick="0" advTm="6615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6360638-lg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3795" name="Text Box 7"/>
          <p:cNvSpPr txBox="1">
            <a:spLocks noChangeArrowheads="1"/>
          </p:cNvSpPr>
          <p:nvPr/>
        </p:nvSpPr>
        <p:spPr bwMode="auto">
          <a:xfrm>
            <a:off x="5715000" y="428625"/>
            <a:ext cx="2857500" cy="1169988"/>
          </a:xfrm>
          <a:prstGeom prst="rect">
            <a:avLst/>
          </a:prstGeom>
          <a:solidFill>
            <a:schemeClr val="tx2">
              <a:alpha val="1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Estación de Atocha. Con su invernadero tropical de mas de 500 especies y 4000 metros cuadrados de superficie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7113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4819" name="Picture 4" descr="puerta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4820" name="Text Box 8"/>
          <p:cNvSpPr txBox="1">
            <a:spLocks noChangeArrowheads="1"/>
          </p:cNvSpPr>
          <p:nvPr/>
        </p:nvSpPr>
        <p:spPr bwMode="auto">
          <a:xfrm>
            <a:off x="285750" y="500063"/>
            <a:ext cx="3214688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Puerta de Toledo. Antiguo acceso a la ciudad de Madrid. (Felipe IV 1625), la actual data de 1827 en homenaje al rey Fernando VII, el deseado</a:t>
            </a:r>
          </a:p>
        </p:txBody>
      </p:sp>
    </p:spTree>
  </p:cSld>
  <p:clrMapOvr>
    <a:masterClrMapping/>
  </p:clrMapOvr>
  <p:transition spd="slow" advClick="0" advTm="6459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5843" name="Picture 4" descr="800px-Paseo_del_Prado_(Madrid)_0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5844" name="Text Box 7"/>
          <p:cNvSpPr txBox="1">
            <a:spLocks noChangeArrowheads="1"/>
          </p:cNvSpPr>
          <p:nvPr/>
        </p:nvSpPr>
        <p:spPr bwMode="auto">
          <a:xfrm>
            <a:off x="0" y="5000625"/>
            <a:ext cx="2928938" cy="738188"/>
          </a:xfrm>
          <a:prstGeom prst="rect">
            <a:avLst/>
          </a:prstGeom>
          <a:solidFill>
            <a:schemeClr val="tx2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Paseo del Prado, donde se encuentran los museos más importantes de la capital.</a:t>
            </a:r>
          </a:p>
        </p:txBody>
      </p:sp>
    </p:spTree>
  </p:cSld>
  <p:clrMapOvr>
    <a:masterClrMapping/>
  </p:clrMapOvr>
  <p:transition spd="slow" advClick="0" advTm="6037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Museo_del_Prado_(Madrid)_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4429125" y="285750"/>
            <a:ext cx="24288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Museo del Prado. Carlos III 1786. Obras de Murillo, Goya, Velázquez, El Greco, pintores flamencos e italianos. Actualmente la mayor pinacoteca del mundo.</a:t>
            </a:r>
          </a:p>
        </p:txBody>
      </p:sp>
    </p:spTree>
  </p:cSld>
  <p:clrMapOvr>
    <a:masterClrMapping/>
  </p:clrMapOvr>
  <p:transition spd="slow" advClick="0" advTm="7176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7891" name="Picture 4" descr="url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7892" name="Text Box 7"/>
          <p:cNvSpPr txBox="1">
            <a:spLocks noChangeArrowheads="1"/>
          </p:cNvSpPr>
          <p:nvPr/>
        </p:nvSpPr>
        <p:spPr bwMode="auto">
          <a:xfrm>
            <a:off x="5500688" y="357188"/>
            <a:ext cx="30003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Toros de las Ventas (1931). Considerada por críticos y entendidos como la más importante del mundo.</a:t>
            </a:r>
          </a:p>
        </p:txBody>
      </p:sp>
    </p:spTree>
  </p:cSld>
  <p:clrMapOvr>
    <a:masterClrMapping/>
  </p:clrMapOvr>
  <p:transition spd="slow" advClick="0" advTm="6349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05095RB0584_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5"/>
          <p:cNvSpPr txBox="1">
            <a:spLocks noChangeArrowheads="1"/>
          </p:cNvSpPr>
          <p:nvPr/>
        </p:nvSpPr>
        <p:spPr bwMode="auto">
          <a:xfrm>
            <a:off x="-1000125" y="285750"/>
            <a:ext cx="8569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Calle Alcalá con el edificio de Metrópolis al fondo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546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39939" name="Picture 4" descr="street-view-madrid-gran-vi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9940" name="Text Box 7"/>
          <p:cNvSpPr txBox="1">
            <a:spLocks noChangeArrowheads="1"/>
          </p:cNvSpPr>
          <p:nvPr/>
        </p:nvSpPr>
        <p:spPr bwMode="auto">
          <a:xfrm>
            <a:off x="214313" y="714375"/>
            <a:ext cx="9144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600" b="1">
                <a:solidFill>
                  <a:srgbClr val="002060"/>
                </a:solidFill>
                <a:latin typeface="Comic Sans MS" pitchFamily="66" charset="0"/>
              </a:rPr>
              <a:t>Calle Gran Vía</a:t>
            </a:r>
          </a:p>
        </p:txBody>
      </p:sp>
    </p:spTree>
  </p:cSld>
  <p:clrMapOvr>
    <a:masterClrMapping/>
  </p:clrMapOvr>
  <p:transition spd="slow" advClick="0" advTm="507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0963" name="Picture 4" descr="Gran_Vía_38_(Madrid)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429125" cy="6858000"/>
          </a:xfrm>
          <a:noFill/>
        </p:spPr>
      </p:pic>
      <p:pic>
        <p:nvPicPr>
          <p:cNvPr id="40964" name="Picture 7" descr="Callao_in_the_twilight_zone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6313" y="0"/>
            <a:ext cx="4357687" cy="6858000"/>
          </a:xfrm>
          <a:noFill/>
        </p:spPr>
      </p:pic>
      <p:sp>
        <p:nvSpPr>
          <p:cNvPr id="40965" name="Text Box 10"/>
          <p:cNvSpPr txBox="1">
            <a:spLocks noChangeArrowheads="1"/>
          </p:cNvSpPr>
          <p:nvPr/>
        </p:nvSpPr>
        <p:spPr bwMode="auto">
          <a:xfrm>
            <a:off x="5429250" y="500063"/>
            <a:ext cx="33575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Calle Gran Vía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429125" y="0"/>
            <a:ext cx="357188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</p:spTree>
  </p:cSld>
  <p:clrMapOvr>
    <a:masterClrMapping/>
  </p:clrMapOvr>
  <p:transition spd="slow" advClick="0" advTm="4712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1987" name="Picture 8" descr="Centro-Financiero-Azc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44000" cy="6854825"/>
          </a:xfrm>
          <a:noFill/>
        </p:spPr>
      </p:pic>
      <p:sp>
        <p:nvSpPr>
          <p:cNvPr id="41988" name="Text Box 9"/>
          <p:cNvSpPr txBox="1">
            <a:spLocks noChangeArrowheads="1"/>
          </p:cNvSpPr>
          <p:nvPr/>
        </p:nvSpPr>
        <p:spPr bwMode="auto">
          <a:xfrm>
            <a:off x="1071563" y="714375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Complejo empresarial zona de Azca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5834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5"/>
          <p:cNvSpPr txBox="1">
            <a:spLocks noChangeArrowheads="1"/>
          </p:cNvSpPr>
          <p:nvPr/>
        </p:nvSpPr>
        <p:spPr bwMode="auto">
          <a:xfrm>
            <a:off x="0" y="2000250"/>
            <a:ext cx="914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Torres Kio, Plaza Castilla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5148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4035" name="Picture 4" descr="portada_01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467850" cy="7245350"/>
          </a:xfrm>
          <a:noFill/>
        </p:spPr>
      </p:pic>
      <p:sp>
        <p:nvSpPr>
          <p:cNvPr id="44036" name="Text Box 7"/>
          <p:cNvSpPr txBox="1">
            <a:spLocks noChangeArrowheads="1"/>
          </p:cNvSpPr>
          <p:nvPr/>
        </p:nvSpPr>
        <p:spPr bwMode="auto">
          <a:xfrm>
            <a:off x="214313" y="642938"/>
            <a:ext cx="2857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Hotel Puerta de América</a:t>
            </a:r>
            <a:r>
              <a:rPr lang="es-ES" sz="140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5117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5059" name="Picture 4" descr="ifema1_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6988"/>
            <a:ext cx="9540875" cy="6884988"/>
          </a:xfrm>
          <a:noFill/>
        </p:spPr>
      </p:pic>
      <p:sp>
        <p:nvSpPr>
          <p:cNvPr id="45060" name="Text Box 7"/>
          <p:cNvSpPr txBox="1">
            <a:spLocks noChangeArrowheads="1"/>
          </p:cNvSpPr>
          <p:nvPr/>
        </p:nvSpPr>
        <p:spPr bwMode="auto">
          <a:xfrm>
            <a:off x="179388" y="428625"/>
            <a:ext cx="89646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Feria de Madrid “IFEMA”</a:t>
            </a:r>
          </a:p>
        </p:txBody>
      </p:sp>
    </p:spTree>
  </p:cSld>
  <p:clrMapOvr>
    <a:masterClrMapping/>
  </p:clrMapOvr>
  <p:transition spd="slow" advClick="0" advTm="5054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6083" name="Picture 4" descr="Terminal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36525"/>
            <a:ext cx="9144000" cy="6994525"/>
          </a:xfrm>
          <a:noFill/>
        </p:spPr>
      </p:pic>
      <p:sp>
        <p:nvSpPr>
          <p:cNvPr id="46084" name="Text Box 7"/>
          <p:cNvSpPr txBox="1">
            <a:spLocks noChangeArrowheads="1"/>
          </p:cNvSpPr>
          <p:nvPr/>
        </p:nvSpPr>
        <p:spPr bwMode="auto">
          <a:xfrm>
            <a:off x="857250" y="1428750"/>
            <a:ext cx="2071688" cy="738188"/>
          </a:xfrm>
          <a:prstGeom prst="rect">
            <a:avLst/>
          </a:prstGeom>
          <a:solidFill>
            <a:schemeClr val="tx2">
              <a:alpha val="3294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Aeropuerto Terminal 4 de Barajas, Madrid.</a:t>
            </a:r>
          </a:p>
        </p:txBody>
      </p:sp>
    </p:spTree>
  </p:cSld>
  <p:clrMapOvr>
    <a:masterClrMapping/>
  </p:clrMapOvr>
  <p:transition spd="slow" advClick="0" advTm="5663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7107" name="Picture 4" descr="t4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402763" cy="6858000"/>
          </a:xfrm>
          <a:noFill/>
        </p:spPr>
      </p:pic>
      <p:sp>
        <p:nvSpPr>
          <p:cNvPr id="47108" name="Text Box 7"/>
          <p:cNvSpPr txBox="1">
            <a:spLocks noChangeArrowheads="1"/>
          </p:cNvSpPr>
          <p:nvPr/>
        </p:nvSpPr>
        <p:spPr bwMode="auto">
          <a:xfrm>
            <a:off x="500063" y="3000375"/>
            <a:ext cx="30353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Aeropuerto Barajas, Terminal 4</a:t>
            </a:r>
            <a:r>
              <a:rPr lang="es-ES" sz="140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ransition spd="slow" advClick="0" advTm="5865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6" descr="IMG_23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 Box 7"/>
          <p:cNvSpPr txBox="1">
            <a:spLocks noChangeArrowheads="1"/>
          </p:cNvSpPr>
          <p:nvPr/>
        </p:nvSpPr>
        <p:spPr bwMode="auto">
          <a:xfrm>
            <a:off x="0" y="6143625"/>
            <a:ext cx="9144000" cy="307975"/>
          </a:xfrm>
          <a:prstGeom prst="rect">
            <a:avLst/>
          </a:prstGeom>
          <a:solidFill>
            <a:schemeClr val="tx2">
              <a:alpha val="6705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Biblioteca Nacional fundada por Felipe V en 1712 contiene 17 millones de documentos.</a:t>
            </a:r>
          </a:p>
        </p:txBody>
      </p:sp>
    </p:spTree>
  </p:cSld>
  <p:clrMapOvr>
    <a:masterClrMapping/>
  </p:clrMapOvr>
  <p:transition spd="slow" advClick="0" advTm="6724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49155" name="Picture 4" descr="Madrid-MuseoReinaSofia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65088"/>
            <a:ext cx="9144000" cy="6923088"/>
          </a:xfrm>
          <a:noFill/>
        </p:spPr>
      </p:pic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6429375" y="5857875"/>
            <a:ext cx="2463800" cy="954088"/>
          </a:xfrm>
          <a:prstGeom prst="rect">
            <a:avLst/>
          </a:prstGeom>
          <a:solidFill>
            <a:schemeClr val="tx2">
              <a:alpha val="4784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chemeClr val="bg1"/>
                </a:solidFill>
                <a:latin typeface="Comic Sans MS" pitchFamily="66" charset="0"/>
              </a:rPr>
              <a:t>Museo Reina Sofía, Miró, Dalí y Picasso entre otros pintores de arte moderno.</a:t>
            </a:r>
          </a:p>
        </p:txBody>
      </p:sp>
    </p:spTree>
  </p:cSld>
  <p:clrMapOvr>
    <a:masterClrMapping/>
  </p:clrMapOvr>
  <p:transition spd="slow" advClick="0" advTm="6786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9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50179" name="Picture 7" descr="chueca"/>
          <p:cNvPicPr>
            <a:picLocks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144000" cy="6873875"/>
          </a:xfrm>
          <a:noFill/>
        </p:spPr>
      </p:pic>
      <p:sp>
        <p:nvSpPr>
          <p:cNvPr id="50180" name="Text Box 13"/>
          <p:cNvSpPr txBox="1">
            <a:spLocks noChangeArrowheads="1"/>
          </p:cNvSpPr>
          <p:nvPr/>
        </p:nvSpPr>
        <p:spPr bwMode="auto">
          <a:xfrm>
            <a:off x="214313" y="5214938"/>
            <a:ext cx="13573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Barrio de Chueca, zona de ambiente gay.</a:t>
            </a:r>
          </a:p>
        </p:txBody>
      </p:sp>
      <p:grpSp>
        <p:nvGrpSpPr>
          <p:cNvPr id="50181" name="Group 23"/>
          <p:cNvGrpSpPr>
            <a:grpSpLocks/>
          </p:cNvGrpSpPr>
          <p:nvPr/>
        </p:nvGrpSpPr>
        <p:grpSpPr bwMode="auto">
          <a:xfrm>
            <a:off x="4716463" y="3933825"/>
            <a:ext cx="2663825" cy="2303463"/>
            <a:chOff x="2971" y="2251"/>
            <a:chExt cx="1678" cy="1451"/>
          </a:xfrm>
        </p:grpSpPr>
        <p:sp>
          <p:nvSpPr>
            <p:cNvPr id="50188" name="Rectangle 17"/>
            <p:cNvSpPr>
              <a:spLocks noChangeArrowheads="1"/>
            </p:cNvSpPr>
            <p:nvPr/>
          </p:nvSpPr>
          <p:spPr bwMode="auto">
            <a:xfrm>
              <a:off x="2971" y="2251"/>
              <a:ext cx="1678" cy="1451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_tradnl"/>
            </a:p>
          </p:txBody>
        </p:sp>
        <p:pic>
          <p:nvPicPr>
            <p:cNvPr id="50189" name="Picture 18" descr="Chuehca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1" y="2387"/>
              <a:ext cx="1501" cy="1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0182" name="Group 25"/>
          <p:cNvGrpSpPr>
            <a:grpSpLocks/>
          </p:cNvGrpSpPr>
          <p:nvPr/>
        </p:nvGrpSpPr>
        <p:grpSpPr bwMode="auto">
          <a:xfrm>
            <a:off x="6805613" y="692150"/>
            <a:ext cx="2087562" cy="2881313"/>
            <a:chOff x="4105" y="436"/>
            <a:chExt cx="1315" cy="1815"/>
          </a:xfrm>
        </p:grpSpPr>
        <p:sp>
          <p:nvSpPr>
            <p:cNvPr id="50186" name="Rectangle 12"/>
            <p:cNvSpPr>
              <a:spLocks noChangeArrowheads="1"/>
            </p:cNvSpPr>
            <p:nvPr/>
          </p:nvSpPr>
          <p:spPr bwMode="auto">
            <a:xfrm>
              <a:off x="4105" y="436"/>
              <a:ext cx="1315" cy="1815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_tradnl"/>
            </a:p>
          </p:txBody>
        </p:sp>
        <p:pic>
          <p:nvPicPr>
            <p:cNvPr id="50187" name="Picture 11" descr="2638819780_b1ae501c4c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5" y="572"/>
              <a:ext cx="1092" cy="1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0183" name="Group 22"/>
          <p:cNvGrpSpPr>
            <a:grpSpLocks/>
          </p:cNvGrpSpPr>
          <p:nvPr/>
        </p:nvGrpSpPr>
        <p:grpSpPr bwMode="auto">
          <a:xfrm>
            <a:off x="3706813" y="333375"/>
            <a:ext cx="2881312" cy="2087563"/>
            <a:chOff x="793" y="1888"/>
            <a:chExt cx="2313" cy="1633"/>
          </a:xfrm>
        </p:grpSpPr>
        <p:sp>
          <p:nvSpPr>
            <p:cNvPr id="50184" name="Rectangle 21"/>
            <p:cNvSpPr>
              <a:spLocks noChangeArrowheads="1"/>
            </p:cNvSpPr>
            <p:nvPr/>
          </p:nvSpPr>
          <p:spPr bwMode="auto">
            <a:xfrm>
              <a:off x="793" y="1888"/>
              <a:ext cx="2313" cy="1633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_tradnl"/>
            </a:p>
          </p:txBody>
        </p:sp>
        <p:pic>
          <p:nvPicPr>
            <p:cNvPr id="50185" name="Picture 14" descr="SpYsenial-chueca-chica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2024"/>
              <a:ext cx="2065" cy="1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4883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_tradnl" smtClean="0"/>
          </a:p>
        </p:txBody>
      </p:sp>
      <p:pic>
        <p:nvPicPr>
          <p:cNvPr id="51203" name="Picture 4" descr="plazak-1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1204" name="Text Box 7"/>
          <p:cNvSpPr txBox="1">
            <a:spLocks noChangeArrowheads="1"/>
          </p:cNvSpPr>
          <p:nvPr/>
        </p:nvSpPr>
        <p:spPr bwMode="auto">
          <a:xfrm>
            <a:off x="3214688" y="785813"/>
            <a:ext cx="29289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 b="1">
                <a:solidFill>
                  <a:srgbClr val="002060"/>
                </a:solidFill>
                <a:latin typeface="Comic Sans MS" pitchFamily="66" charset="0"/>
              </a:rPr>
              <a:t>Plaza de España: Estatua de Cervantes, con los edificios Torre de Madrid (Izq) 142 m. y España 117 m. (Dcha)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15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F I N </a:t>
            </a:r>
          </a:p>
          <a:p>
            <a:pPr algn="ctr">
              <a:defRPr/>
            </a:pP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Música: Luis Cobos ( La Calesera )</a:t>
            </a:r>
            <a:r>
              <a:rPr lang="es-ES" sz="96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14744" y="5643578"/>
            <a:ext cx="2689671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son las : </a:t>
            </a:r>
            <a:fld id="{D0D12BEE-3F35-423E-8C8E-90BEA6CC46B1}" type="datetime12">
              <a:rPr lang="es-ES" b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pPr algn="ctr">
                <a:defRPr/>
              </a:pPr>
              <a:t>8:50 </a:t>
            </a:fld>
            <a:r>
              <a:rPr lang="es-ES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322073" y="1714488"/>
            <a:ext cx="37702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97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heme/theme1.xml><?xml version="1.0" encoding="utf-8"?>
<a:theme xmlns:a="http://schemas.openxmlformats.org/drawingml/2006/main" name="Espagne - Madrid .. 24 05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Madrid .. 24 05 2012</Template>
  <TotalTime>2</TotalTime>
  <Words>725</Words>
  <Application>Microsoft Office PowerPoint</Application>
  <PresentationFormat>Presentación en pantalla (4:3)</PresentationFormat>
  <Paragraphs>60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7" baseType="lpstr">
      <vt:lpstr>Arial</vt:lpstr>
      <vt:lpstr>Calibri</vt:lpstr>
      <vt:lpstr>Arial Black</vt:lpstr>
      <vt:lpstr>Aharoni</vt:lpstr>
      <vt:lpstr>Comic Sans MS</vt:lpstr>
      <vt:lpstr>Espagne - Madrid .. 24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2021-08-23T18:50:10Z</dcterms:created>
  <dcterms:modified xsi:type="dcterms:W3CDTF">2021-08-23T18:52:54Z</dcterms:modified>
</cp:coreProperties>
</file>