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6" r:id="rId3"/>
    <p:sldId id="285" r:id="rId4"/>
    <p:sldId id="284" r:id="rId5"/>
    <p:sldId id="283" r:id="rId6"/>
    <p:sldId id="282" r:id="rId7"/>
    <p:sldId id="281" r:id="rId8"/>
    <p:sldId id="280" r:id="rId9"/>
    <p:sldId id="279" r:id="rId10"/>
    <p:sldId id="278" r:id="rId11"/>
    <p:sldId id="277" r:id="rId12"/>
    <p:sldId id="276" r:id="rId13"/>
    <p:sldId id="275" r:id="rId14"/>
    <p:sldId id="274" r:id="rId15"/>
    <p:sldId id="273" r:id="rId16"/>
    <p:sldId id="272" r:id="rId17"/>
    <p:sldId id="271" r:id="rId18"/>
    <p:sldId id="270" r:id="rId19"/>
    <p:sldId id="269" r:id="rId20"/>
    <p:sldId id="268" r:id="rId21"/>
    <p:sldId id="267" r:id="rId22"/>
    <p:sldId id="266" r:id="rId23"/>
    <p:sldId id="265" r:id="rId24"/>
    <p:sldId id="264" r:id="rId25"/>
    <p:sldId id="263" r:id="rId26"/>
    <p:sldId id="262" r:id="rId27"/>
    <p:sldId id="261" r:id="rId28"/>
    <p:sldId id="287" r:id="rId29"/>
  </p:sldIdLst>
  <p:sldSz cx="12192000" cy="6858000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txRmZl0Aa/3PkauLmwhqiw==" hashData="zZaRjv9IUsSVVSISqEhWTHdBWg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7E48"/>
    <a:srgbClr val="DCDCB6"/>
    <a:srgbClr val="CD99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>
        <p:scale>
          <a:sx n="63" d="100"/>
          <a:sy n="63" d="100"/>
        </p:scale>
        <p:origin x="-606" y="-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13FE0D-3173-4774-B94F-C8479F6ABD20}" type="datetimeFigureOut">
              <a:rPr lang="fr-FR"/>
              <a:pPr/>
              <a:t>28/04/2019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88E55-7D5E-4E7C-9D19-5ED05F003EC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892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CA9CD53-3696-4F78-96DE-9F178B5CB3EE}" type="datetimeFigureOut">
              <a:rPr lang="fr-FR"/>
              <a:pPr/>
              <a:t>28/04/2019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7B60C7-CBC3-4063-B2DD-B850E42B458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049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76CB194-4C18-498A-B0D2-603974172F0B}" type="datetimeFigureOut">
              <a:rPr lang="fr-FR"/>
              <a:pPr/>
              <a:t>28/04/2019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017B57-9B4A-459A-9996-25C67B9FCBF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539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F7A142-72B6-4508-9AED-86BE92AC7ADA}" type="datetimeFigureOut">
              <a:rPr lang="fr-FR"/>
              <a:pPr/>
              <a:t>28/04/2019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FF8E6D-72BB-4A1C-9102-8AA3DC221FF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356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8FE5E3-E144-4A79-8CA0-DB6338B5BF22}" type="datetimeFigureOut">
              <a:rPr lang="fr-FR"/>
              <a:pPr/>
              <a:t>28/04/2019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2B62A4-FD98-444A-9495-0E364C0EA51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99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18E228-736F-406F-94D2-86160F510BEA}" type="datetimeFigureOut">
              <a:rPr lang="fr-FR"/>
              <a:pPr/>
              <a:t>28/04/2019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AC989A-6BFC-403E-AA7D-F24BD5D5BF6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9613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CCBD9C-EEAF-484A-9F70-538577F2F9AF}" type="datetimeFigureOut">
              <a:rPr lang="fr-FR"/>
              <a:pPr/>
              <a:t>28/04/2019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E8080D-FC4E-41F7-9062-CE3C8FD1C2D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42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18ECBD-F845-4FFF-863D-4AA1A39160FD}" type="datetimeFigureOut">
              <a:rPr lang="fr-FR"/>
              <a:pPr/>
              <a:t>28/04/2019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C5816E-76BE-4FF1-908F-A1F4CFBEC76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036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7AD7D3-98A8-42CD-B304-4C07632D20EE}" type="datetimeFigureOut">
              <a:rPr lang="fr-FR"/>
              <a:pPr/>
              <a:t>28/04/2019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897B2A-AA41-4543-8158-8C6A8A7CA34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3013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1FE44E-AD14-4F73-9DE6-37CD94BB2C60}" type="datetimeFigureOut">
              <a:rPr lang="fr-FR"/>
              <a:pPr/>
              <a:t>28/04/2019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AED0C7-2771-4E90-8BA2-6B0192C1C03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4381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A66FC02-FDAD-47C7-BE76-C82F11DBDA63}" type="datetimeFigureOut">
              <a:rPr lang="fr-FR"/>
              <a:pPr/>
              <a:t>28/04/2019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D0122-476C-4241-8241-4E884D52A94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376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201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0D850458-0F22-49AB-AE2F-72753639E367}" type="datetimeFigureOut">
              <a:rPr lang="fr-FR"/>
              <a:pPr/>
              <a:t>28/04/2019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7C4643BE-8FDF-420E-8D05-98A503339568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MS PGothic" pitchFamily="34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MS PGothic" pitchFamily="34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MS PGothic" pitchFamily="34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MS PGothic" pitchFamily="34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ＭＳ Ｐゴシック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ＭＳ Ｐゴシック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ＭＳ Ｐゴシック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ＭＳ Ｐゴシック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0763250" y="5886450"/>
            <a:ext cx="10858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fr-FR" sz="4000" b="1"/>
              <a:t>CLIC</a:t>
            </a:r>
          </a:p>
        </p:txBody>
      </p:sp>
      <p:sp>
        <p:nvSpPr>
          <p:cNvPr id="13315" name="Rectangle 1"/>
          <p:cNvSpPr>
            <a:spLocks noChangeArrowheads="1"/>
          </p:cNvSpPr>
          <p:nvPr/>
        </p:nvSpPr>
        <p:spPr bwMode="auto">
          <a:xfrm>
            <a:off x="1394460" y="838199"/>
            <a:ext cx="8740140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hangingPunct="1"/>
            <a:r>
              <a:rPr lang="fr-FR" b="1" dirty="0"/>
              <a:t>Des millions d'enfants  dans le monde entier ont commencé une nouvelle année scolaire. </a:t>
            </a:r>
          </a:p>
          <a:p>
            <a:pPr algn="ctr" eaLnBrk="1" hangingPunct="1"/>
            <a:endParaRPr lang="fr-FR" b="1" dirty="0"/>
          </a:p>
          <a:p>
            <a:pPr algn="ctr" eaLnBrk="1" hangingPunct="1"/>
            <a:r>
              <a:rPr lang="fr-FR" b="1" dirty="0"/>
              <a:t>Mais dans certains pays, la scolarisation est un luxe inabordable. Beaucoup d'enfants sont obligés d'aller à l'école et emprunter des routes  incroyables et inimaginables pour obtenir une éducation que beaucoup d'entre nous tiennent pour acquise.</a:t>
            </a:r>
          </a:p>
          <a:p>
            <a:pPr algn="ctr" eaLnBrk="1" hangingPunct="1"/>
            <a:endParaRPr lang="fr-FR" b="1" dirty="0"/>
          </a:p>
          <a:p>
            <a:pPr algn="ctr" eaLnBrk="1" hangingPunct="1"/>
            <a:r>
              <a:rPr lang="fr-FR" b="1" dirty="0"/>
              <a:t>Quels courage et détermination pour que ces jeunes puissent</a:t>
            </a:r>
          </a:p>
          <a:p>
            <a:pPr algn="ctr" eaLnBrk="1" hangingPunct="1"/>
            <a:r>
              <a:rPr lang="fr-FR" sz="2800" b="1" dirty="0"/>
              <a:t>acquérir des connaissances.</a:t>
            </a:r>
          </a:p>
        </p:txBody>
      </p:sp>
      <p:sp>
        <p:nvSpPr>
          <p:cNvPr id="13316" name="ZoneTexte 1"/>
          <p:cNvSpPr txBox="1">
            <a:spLocks noChangeArrowheads="1"/>
          </p:cNvSpPr>
          <p:nvPr/>
        </p:nvSpPr>
        <p:spPr bwMode="auto">
          <a:xfrm>
            <a:off x="1" y="53368"/>
            <a:ext cx="12192000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/>
            <a:r>
              <a:rPr lang="fr-FR" sz="3200" b="1" dirty="0">
                <a:latin typeface="Arial" pitchFamily="34" charset="0"/>
                <a:cs typeface="Arial" pitchFamily="34" charset="0"/>
              </a:rPr>
              <a:t>Les chemins les plus dangereux pour aller à </a:t>
            </a:r>
            <a:r>
              <a:rPr lang="fr-FR" sz="3200" b="1" dirty="0" smtClean="0">
                <a:latin typeface="Arial" pitchFamily="34" charset="0"/>
                <a:cs typeface="Arial" pitchFamily="34" charset="0"/>
              </a:rPr>
              <a:t>l'école</a:t>
            </a:r>
          </a:p>
          <a:p>
            <a:pPr algn="ctr"/>
            <a:endParaRPr lang="fr-FR" sz="3200" b="1" dirty="0">
              <a:latin typeface="Arial" pitchFamily="34" charset="0"/>
              <a:cs typeface="Arial" pitchFamily="34" charset="0"/>
            </a:endParaRPr>
          </a:p>
          <a:p>
            <a:pPr algn="ctr"/>
            <a:endParaRPr lang="fr-FR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fr-FR" sz="3200" b="1" dirty="0">
              <a:latin typeface="Arial" pitchFamily="34" charset="0"/>
              <a:cs typeface="Arial" pitchFamily="34" charset="0"/>
            </a:endParaRPr>
          </a:p>
          <a:p>
            <a:pPr algn="ctr"/>
            <a:endParaRPr lang="fr-FR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fr-FR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s-ES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s-ES" sz="3200" b="1" dirty="0" smtClean="0">
                <a:latin typeface="Arial" pitchFamily="34" charset="0"/>
                <a:cs typeface="Arial" pitchFamily="34" charset="0"/>
              </a:rPr>
              <a:t>Los caminos más peligrosos para ir a la escuela.</a:t>
            </a:r>
            <a:endParaRPr lang="fr-FR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394460" y="3430021"/>
            <a:ext cx="936879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000" b="1" dirty="0" smtClean="0"/>
          </a:p>
          <a:p>
            <a:pPr algn="ctr"/>
            <a:endParaRPr lang="es-ES" sz="2000" b="1" dirty="0" smtClean="0"/>
          </a:p>
          <a:p>
            <a:pPr algn="ctr"/>
            <a:r>
              <a:rPr lang="es-ES" sz="2000" b="1" dirty="0" smtClean="0"/>
              <a:t>Millones de niños en todo el mundo han comenzado un nuevo año escolar.</a:t>
            </a:r>
          </a:p>
          <a:p>
            <a:pPr algn="ctr"/>
            <a:endParaRPr lang="es-ES" sz="2000" b="1" dirty="0" smtClean="0"/>
          </a:p>
          <a:p>
            <a:pPr algn="ctr"/>
            <a:r>
              <a:rPr lang="es-ES" sz="2000" b="1" dirty="0" smtClean="0"/>
              <a:t>Pero en algunos países, la escolarización es un lujo inasequible. Muchos niños se ven obligados a ir a la escuela y tomar caminos increíbles e inimaginables para obtener una educación que muchos de nosotros damos por sentado.</a:t>
            </a:r>
          </a:p>
          <a:p>
            <a:pPr algn="ctr"/>
            <a:endParaRPr lang="es-ES" sz="2000" b="1" dirty="0" smtClean="0"/>
          </a:p>
          <a:p>
            <a:pPr algn="ctr"/>
            <a:r>
              <a:rPr lang="es-ES" sz="2000" b="1" dirty="0" smtClean="0"/>
              <a:t>¿Qué coraje y determinación para que estos jóvenes puedan</a:t>
            </a:r>
          </a:p>
          <a:p>
            <a:pPr algn="ctr"/>
            <a:r>
              <a:rPr lang="es-ES" sz="2000" b="1" dirty="0" smtClean="0"/>
              <a:t>adquirir conocimiento.</a:t>
            </a:r>
            <a:endParaRPr lang="es-E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323850"/>
            <a:ext cx="12192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fr-FR" sz="2000" b="1">
                <a:solidFill>
                  <a:schemeClr val="bg1"/>
                </a:solidFill>
              </a:rPr>
              <a:t>5 heures de  route étroite à travers les montagnes pour aller  à l'école la plus éloignée dans le monde. Gulu, Chine</a:t>
            </a: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12192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12192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482600"/>
            <a:ext cx="12192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fr-FR" b="1">
                <a:solidFill>
                  <a:schemeClr val="bg1"/>
                </a:solidFill>
              </a:rPr>
              <a:t> </a:t>
            </a:r>
            <a:r>
              <a:rPr lang="fr-FR" sz="2000" b="1">
                <a:solidFill>
                  <a:schemeClr val="bg1"/>
                </a:solidFill>
              </a:rPr>
              <a:t>Escaliers en bois sans assurance. Sud de la Chine</a:t>
            </a: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913"/>
            <a:ext cx="12192000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1219200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6210300"/>
            <a:ext cx="12192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fr-FR" sz="2000" b="1"/>
              <a:t>Verss un pensionnat à travers l'Himalaya. Zanskar, Inde</a:t>
            </a:r>
          </a:p>
        </p:txBody>
      </p:sp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121920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425450"/>
            <a:ext cx="12192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fr-FR" b="1">
                <a:solidFill>
                  <a:schemeClr val="bg1"/>
                </a:solidFill>
              </a:rPr>
              <a:t> </a:t>
            </a:r>
            <a:r>
              <a:rPr lang="fr-FR" sz="2000" b="1">
                <a:solidFill>
                  <a:schemeClr val="bg1"/>
                </a:solidFill>
              </a:rPr>
              <a:t>Pont suspendu. Lebak, Indonésie</a:t>
            </a:r>
          </a:p>
        </p:txBody>
      </p:sp>
    </p:spTree>
  </p:cSld>
  <p:clrMapOvr>
    <a:masterClrMapping/>
  </p:clrMapOvr>
  <p:transition spd="slow" advClick="0" advTm="5000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12192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12192000" cy="6854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6000750"/>
            <a:ext cx="12065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fr-FR" sz="2000" b="1">
                <a:solidFill>
                  <a:schemeClr val="bg1"/>
                </a:solidFill>
              </a:rPr>
              <a:t>Selon la longueur du câble d'acier de 800 mètres au-dessus du fleuve Rio Negro. Patagonie- Argentine.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pull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3856038" y="425450"/>
            <a:ext cx="50498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fr-FR" b="1"/>
              <a:t> </a:t>
            </a:r>
            <a:r>
              <a:rPr lang="fr-FR" sz="2000" b="1">
                <a:solidFill>
                  <a:schemeClr val="bg1"/>
                </a:solidFill>
              </a:rPr>
              <a:t>Dans la pirogue de l'école. Riau, en Indonésie</a:t>
            </a:r>
          </a:p>
        </p:txBody>
      </p:sp>
    </p:spTree>
  </p:cSld>
  <p:clrMapOvr>
    <a:masterClrMapping/>
  </p:clrMapOvr>
  <p:transition spd="slow" advClick="0" advTm="5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325"/>
            <a:ext cx="12192000" cy="690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342900"/>
            <a:ext cx="12192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fr-FR" b="1">
                <a:solidFill>
                  <a:schemeClr val="bg1"/>
                </a:solidFill>
              </a:rPr>
              <a:t> </a:t>
            </a:r>
            <a:r>
              <a:rPr lang="fr-FR" sz="2000" b="1">
                <a:solidFill>
                  <a:schemeClr val="bg1"/>
                </a:solidFill>
              </a:rPr>
              <a:t>A travers la forêt à travers le pont à partir des racines d'arbres. Inde</a:t>
            </a:r>
          </a:p>
        </p:txBody>
      </p:sp>
    </p:spTree>
  </p:cSld>
  <p:clrMapOvr>
    <a:masterClrMapping/>
  </p:clrMapOvr>
  <p:transition spd="slow" advClick="0" advTm="5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12192000" cy="686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4464050" y="234950"/>
            <a:ext cx="22463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fr-FR" sz="2000" b="1"/>
              <a:t>A buffle. Birmanie.</a:t>
            </a:r>
          </a:p>
        </p:txBody>
      </p:sp>
    </p:spTree>
  </p:cSld>
  <p:clrMapOvr>
    <a:masterClrMapping/>
  </p:clrMapOvr>
  <p:transition spd="slow" advClick="0" advTm="500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4094163" y="6254750"/>
            <a:ext cx="68865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fr-FR"/>
              <a:t>,</a:t>
            </a:r>
            <a:endParaRPr lang="fr-FR" b="1"/>
          </a:p>
        </p:txBody>
      </p:sp>
      <p:sp>
        <p:nvSpPr>
          <p:cNvPr id="27651" name="ZoneTexte 1"/>
          <p:cNvSpPr txBox="1">
            <a:spLocks noChangeArrowheads="1"/>
          </p:cNvSpPr>
          <p:nvPr/>
        </p:nvSpPr>
        <p:spPr bwMode="auto">
          <a:xfrm>
            <a:off x="153988" y="219075"/>
            <a:ext cx="3656012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/>
            <a:r>
              <a:rPr lang="fr-FR" sz="2000" b="1"/>
              <a:t>En triporteur. Beldanga, Inde</a:t>
            </a:r>
          </a:p>
          <a:p>
            <a:pPr algn="ctr"/>
            <a:endParaRPr lang="fr-FR" sz="1800"/>
          </a:p>
        </p:txBody>
      </p:sp>
    </p:spTree>
  </p:cSld>
  <p:clrMapOvr>
    <a:masterClrMapping/>
  </p:clrMapOvr>
  <p:transition spd="slow" advClick="0" advTm="5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5321300" y="590550"/>
            <a:ext cx="67770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fr-FR" sz="2000" b="1">
                <a:solidFill>
                  <a:schemeClr val="bg1"/>
                </a:solidFill>
              </a:rPr>
              <a:t>Au coeur d'une tempête de neige sur un pont cassé. </a:t>
            </a:r>
          </a:p>
          <a:p>
            <a:pPr algn="ctr" eaLnBrk="1" hangingPunct="1"/>
            <a:r>
              <a:rPr lang="fr-FR" sz="2000" b="1">
                <a:solidFill>
                  <a:schemeClr val="bg1"/>
                </a:solidFill>
              </a:rPr>
              <a:t>Sichuan, en Chine</a:t>
            </a: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1219200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444500"/>
            <a:ext cx="12192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fr-FR" sz="2000" b="1">
                <a:solidFill>
                  <a:srgbClr val="FFFFFF"/>
                </a:solidFill>
              </a:rPr>
              <a:t>Sur un bateau en bois. Pangururan, Indonésie.</a:t>
            </a:r>
          </a:p>
        </p:txBody>
      </p:sp>
    </p:spTree>
  </p:cSld>
  <p:clrMapOvr>
    <a:masterClrMapping/>
  </p:clrMapOvr>
  <p:transition spd="slow" advClick="0" advTm="5000">
    <p:pu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838200" y="228600"/>
            <a:ext cx="10515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fr-FR" sz="2000" b="1">
                <a:solidFill>
                  <a:srgbClr val="FFFFFF"/>
                </a:solidFill>
              </a:rPr>
              <a:t>Sur une poutre entre des rochers, Fort de Galle au Sri Lanka.</a:t>
            </a:r>
          </a:p>
        </p:txBody>
      </p:sp>
    </p:spTree>
  </p:cSld>
  <p:clrMapOvr>
    <a:masterClrMapping/>
  </p:clrMapOvr>
  <p:transition spd="slow" advClick="0" advTm="50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12192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3695700" y="6488113"/>
            <a:ext cx="4800600" cy="400050"/>
          </a:xfrm>
          <a:prstGeom prst="rect">
            <a:avLst/>
          </a:prstGeom>
          <a:solidFill>
            <a:srgbClr val="CD990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sv-SE" sz="2000" b="1">
                <a:solidFill>
                  <a:schemeClr val="bg1"/>
                </a:solidFill>
              </a:rPr>
              <a:t>En bateau. Kerala, en Inde</a:t>
            </a:r>
            <a:endParaRPr lang="fr-FR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strip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-4763"/>
            <a:ext cx="100584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ZoneTexte 1"/>
          <p:cNvSpPr txBox="1">
            <a:spLocks noChangeArrowheads="1"/>
          </p:cNvSpPr>
          <p:nvPr/>
        </p:nvSpPr>
        <p:spPr bwMode="auto">
          <a:xfrm>
            <a:off x="1089025" y="4006850"/>
            <a:ext cx="17319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/>
            <a:r>
              <a:rPr lang="fr-FR" sz="2000" b="1"/>
              <a:t>En charrette. New Delhi, Inde</a:t>
            </a:r>
          </a:p>
          <a:p>
            <a:endParaRPr lang="fr-FR" sz="2000"/>
          </a:p>
        </p:txBody>
      </p:sp>
    </p:spTree>
  </p:cSld>
  <p:clrMapOvr>
    <a:masterClrMapping/>
  </p:clrMapOvr>
  <p:transition spd="slow" advClick="0" advTm="5000">
    <p:pull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3746500" y="196850"/>
            <a:ext cx="5300663" cy="400050"/>
          </a:xfrm>
          <a:prstGeom prst="rect">
            <a:avLst/>
          </a:prstGeom>
          <a:solidFill>
            <a:srgbClr val="9E7E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fr-FR" sz="2000" b="1">
                <a:solidFill>
                  <a:schemeClr val="bg1"/>
                </a:solidFill>
              </a:rPr>
              <a:t>Sur un radeau de bambou de fortune. Indonésie</a:t>
            </a:r>
          </a:p>
        </p:txBody>
      </p:sp>
    </p:spTree>
  </p:cSld>
  <p:clrMapOvr>
    <a:masterClrMapping/>
  </p:clrMapOvr>
  <p:transition spd="slow" advClick="0" advTm="5000">
    <p:push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3330575" y="6216650"/>
            <a:ext cx="66881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fr-FR" sz="2000" b="1"/>
              <a:t>Route vers un pensionnat à travers les montagnes. Pili, Chine</a:t>
            </a: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2192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6153150"/>
            <a:ext cx="12192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fr-FR" sz="2000" b="1">
                <a:solidFill>
                  <a:schemeClr val="bg1"/>
                </a:solidFill>
              </a:rPr>
              <a:t>Filin tendu à une hauteur de 10 mètres au-dessus de la corde de la rivière. Sumatra, Indonésie</a:t>
            </a:r>
          </a:p>
        </p:txBody>
      </p:sp>
    </p:spTree>
  </p:cSld>
  <p:clrMapOvr>
    <a:masterClrMapping/>
  </p:clrMapOvr>
  <p:transition spd="slow" advClick="0" advTm="5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12192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over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1047750" y="330200"/>
            <a:ext cx="10210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fr-FR" sz="2000" b="1">
                <a:solidFill>
                  <a:schemeClr val="bg1"/>
                </a:solidFill>
              </a:rPr>
              <a:t>À travers le fleuve sur un pneu gonflé. Rizal, Philippines</a:t>
            </a: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12192000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0058400" y="1771650"/>
            <a:ext cx="1390650" cy="83026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4800">
                <a:solidFill>
                  <a:schemeClr val="bg1"/>
                </a:solidFill>
              </a:rPr>
              <a:t>FIN</a:t>
            </a:r>
          </a:p>
        </p:txBody>
      </p:sp>
    </p:spTree>
  </p:cSld>
  <p:clrMapOvr>
    <a:masterClrMapping/>
  </p:clrMapOvr>
  <p:transition spd="slow" advClick="0" advTm="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pitchFamily="34" charset="0"/>
                <a:ea typeface="+mn-ea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pitchFamily="34" charset="0"/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emins pour aller à l'école .. 26 02 201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Chemins pour aller à l'école .. 26 02 2015</Template>
  <TotalTime>10</TotalTime>
  <Words>382</Words>
  <Application>Microsoft Office PowerPoint</Application>
  <PresentationFormat>Personalizado</PresentationFormat>
  <Paragraphs>46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3" baseType="lpstr">
      <vt:lpstr>Calibri</vt:lpstr>
      <vt:lpstr>MS PGothic</vt:lpstr>
      <vt:lpstr>Arial</vt:lpstr>
      <vt:lpstr>Calibri Light</vt:lpstr>
      <vt:lpstr>Chemins pour aller à l'école .. 26 02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2019-04-28T09:08:52Z</dcterms:created>
  <dcterms:modified xsi:type="dcterms:W3CDTF">2019-04-28T09:19:15Z</dcterms:modified>
</cp:coreProperties>
</file>