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0" r:id="rId6"/>
    <p:sldId id="259" r:id="rId7"/>
    <p:sldId id="261" r:id="rId8"/>
    <p:sldId id="262" r:id="rId9"/>
    <p:sldId id="263" r:id="rId10"/>
    <p:sldId id="264" r:id="rId11"/>
    <p:sldId id="265" r:id="rId12"/>
    <p:sldId id="266" r:id="rId13"/>
    <p:sldId id="267" r:id="rId14"/>
    <p:sldId id="268" r:id="rId15"/>
    <p:sldId id="269" r:id="rId16"/>
    <p:sldId id="270" r:id="rId17"/>
    <p:sldId id="272" r:id="rId18"/>
    <p:sldId id="273" r:id="rId19"/>
    <p:sldId id="271"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300" r:id="rId45"/>
    <p:sldId id="298" r:id="rId46"/>
    <p:sldId id="301" r:id="rId47"/>
    <p:sldId id="302" r:id="rId48"/>
    <p:sldId id="303" r:id="rId49"/>
    <p:sldId id="304" r:id="rId50"/>
    <p:sldId id="305" r:id="rId51"/>
    <p:sldId id="299" r:id="rId52"/>
    <p:sldId id="306" r:id="rId5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RdD6HhN0mlnF06dZImaYEw==" hashData="tOpMchwiQaebfLCqnhL5hl+6D0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996" y="-2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89A9A5CD-5374-4CA1-928A-985F97D7B99A}" type="datetimeFigureOut">
              <a:rPr lang="es-ES"/>
              <a:pPr>
                <a:defRPr/>
              </a:pPr>
              <a:t>10/07/2015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DCC816D-B6B3-405E-9783-22F58DAF4B9E}"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0CA4695-151F-4C5F-BB19-2895E3AB3AF8}" type="datetimeFigureOut">
              <a:rPr lang="es-ES"/>
              <a:pPr>
                <a:defRPr/>
              </a:pPr>
              <a:t>10/07/2015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296EDC-DB2C-4E0A-93EE-744DD786261F}"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E5A0046-4DF3-4552-8493-1E2D53A3FC55}" type="datetimeFigureOut">
              <a:rPr lang="es-ES"/>
              <a:pPr>
                <a:defRPr/>
              </a:pPr>
              <a:t>10/07/2015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D2C90B-55E0-4CDE-A469-621552486AE1}"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470392D-1B76-4B7F-AF54-50216C8C7D24}" type="datetimeFigureOut">
              <a:rPr lang="es-ES"/>
              <a:pPr>
                <a:defRPr/>
              </a:pPr>
              <a:t>10/07/2015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9F26AB8-8620-4CEF-BC48-DDE73318DC6F}"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5FCA859D-7B7E-461F-8307-D0FC168278B9}" type="datetimeFigureOut">
              <a:rPr lang="es-ES"/>
              <a:pPr>
                <a:defRPr/>
              </a:pPr>
              <a:t>10/07/2015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22B36C77-8BC2-461E-AB8B-1F2E17ECF317}"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627689E-355A-4E83-8F64-6AF6F0873AA5}" type="datetimeFigureOut">
              <a:rPr lang="es-ES"/>
              <a:pPr>
                <a:defRPr/>
              </a:pPr>
              <a:t>10/07/2015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29BF86F-F8DD-4AC7-B076-32A2C766EB19}"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ADE50F6-6DDD-4687-BA0F-38919EB55F21}" type="datetimeFigureOut">
              <a:rPr lang="es-ES"/>
              <a:pPr>
                <a:defRPr/>
              </a:pPr>
              <a:t>10/07/2015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CEB7530-926F-4FE8-890A-EA8E8472F692}"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7F91C69-E68D-47AF-B5C4-2FDF8FEA9107}" type="datetimeFigureOut">
              <a:rPr lang="es-ES"/>
              <a:pPr>
                <a:defRPr/>
              </a:pPr>
              <a:t>10/07/2015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9ACBA5D-8519-49D2-8EAE-EE9819A62E6B}"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9C9A8E9E-BE74-4544-A9B8-A81F47D07565}" type="datetimeFigureOut">
              <a:rPr lang="es-ES"/>
              <a:pPr>
                <a:defRPr/>
              </a:pPr>
              <a:t>10/07/2015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AA34F66-CC7E-481D-9B19-A3A53163412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E62BC6D-B323-4348-9701-E5F87669F3CB}" type="datetimeFigureOut">
              <a:rPr lang="es-ES"/>
              <a:pPr>
                <a:defRPr/>
              </a:pPr>
              <a:t>10/07/2015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1674C49-A9A3-4C7F-8838-36DC9224055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18E463C-4D1D-4319-A9E6-21D1DD47B696}" type="datetimeFigureOut">
              <a:rPr lang="es-ES"/>
              <a:pPr>
                <a:defRPr/>
              </a:pPr>
              <a:t>10/07/2015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6A75FDF-6C99-4104-8D28-A368091996A9}"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CD5B5"/>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5EECF1C-B02D-452D-B55D-E12E78BAF766}" type="datetimeFigureOut">
              <a:rPr lang="es-ES"/>
              <a:pPr>
                <a:defRPr/>
              </a:pPr>
              <a:t>10/07/2015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8B2C6D0-D35D-480F-B7BE-4EC1227BE2A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hyperlink" Target="https://vk.com/mispps" TargetMode="External"/><Relationship Id="rId3" Type="http://schemas.openxmlformats.org/officeDocument/2006/relationships/image" Target="../media/image43.png"/><Relationship Id="rId7" Type="http://schemas.openxmlformats.org/officeDocument/2006/relationships/hyperlink" Target="https://www.facebook.com/mispps" TargetMode="External"/><Relationship Id="rId12" Type="http://schemas.openxmlformats.org/officeDocument/2006/relationships/image" Target="../media/image4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5.png"/><Relationship Id="rId11" Type="http://schemas.openxmlformats.org/officeDocument/2006/relationships/hyperlink" Target="https://plus.google.com/+Mispps/" TargetMode="External"/><Relationship Id="rId5" Type="http://schemas.openxmlformats.org/officeDocument/2006/relationships/image" Target="../media/image44.png"/><Relationship Id="rId10" Type="http://schemas.openxmlformats.org/officeDocument/2006/relationships/image" Target="../media/image4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0.jpg"/>
          <p:cNvPicPr>
            <a:picLocks noChangeAspect="1"/>
          </p:cNvPicPr>
          <p:nvPr/>
        </p:nvPicPr>
        <p:blipFill>
          <a:blip r:embed="rId3" cstate="print"/>
          <a:srcRect/>
          <a:stretch>
            <a:fillRect/>
          </a:stretch>
        </p:blipFill>
        <p:spPr bwMode="auto">
          <a:xfrm>
            <a:off x="323850" y="242888"/>
            <a:ext cx="8496300" cy="6372225"/>
          </a:xfrm>
          <a:prstGeom prst="rect">
            <a:avLst/>
          </a:prstGeom>
          <a:noFill/>
          <a:ln w="38100">
            <a:solidFill>
              <a:srgbClr val="C00000"/>
            </a:solidFill>
            <a:miter lim="800000"/>
            <a:headEnd/>
            <a:tailEnd/>
          </a:ln>
        </p:spPr>
      </p:pic>
      <p:sp>
        <p:nvSpPr>
          <p:cNvPr id="5" name="4 Rectángulo"/>
          <p:cNvSpPr/>
          <p:nvPr/>
        </p:nvSpPr>
        <p:spPr>
          <a:xfrm>
            <a:off x="323528" y="2564904"/>
            <a:ext cx="8496944" cy="1754326"/>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5400" b="1" dirty="0">
                <a:ln w="11430"/>
                <a:solidFill>
                  <a:schemeClr val="accent6">
                    <a:lumMod val="60000"/>
                    <a:lumOff val="40000"/>
                  </a:schemeClr>
                </a:solidFill>
                <a:effectLst>
                  <a:outerShdw blurRad="50800" dist="39000" dir="5460000" algn="tl">
                    <a:srgbClr val="000000">
                      <a:alpha val="38000"/>
                    </a:srgbClr>
                  </a:outerShdw>
                </a:effectLst>
                <a:latin typeface="Rockwell Extra Bold" pitchFamily="18" charset="0"/>
                <a:cs typeface="+mn-cs"/>
              </a:rPr>
              <a:t>LO MÁS</a:t>
            </a:r>
            <a:br>
              <a:rPr lang="es-ES" sz="5400" b="1" dirty="0">
                <a:ln w="11430"/>
                <a:solidFill>
                  <a:schemeClr val="accent6">
                    <a:lumMod val="60000"/>
                    <a:lumOff val="40000"/>
                  </a:schemeClr>
                </a:solidFill>
                <a:effectLst>
                  <a:outerShdw blurRad="50800" dist="39000" dir="5460000" algn="tl">
                    <a:srgbClr val="000000">
                      <a:alpha val="38000"/>
                    </a:srgbClr>
                  </a:outerShdw>
                </a:effectLst>
                <a:latin typeface="Rockwell Extra Bold" pitchFamily="18" charset="0"/>
                <a:cs typeface="+mn-cs"/>
              </a:rPr>
            </a:br>
            <a:r>
              <a:rPr lang="es-ES" sz="5400" b="1" dirty="0">
                <a:ln w="11430"/>
                <a:solidFill>
                  <a:schemeClr val="accent6">
                    <a:lumMod val="60000"/>
                    <a:lumOff val="40000"/>
                  </a:schemeClr>
                </a:solidFill>
                <a:effectLst>
                  <a:outerShdw blurRad="50800" dist="39000" dir="5460000" algn="tl">
                    <a:srgbClr val="000000">
                      <a:alpha val="38000"/>
                    </a:srgbClr>
                  </a:outerShdw>
                </a:effectLst>
                <a:latin typeface="Rockwell Extra Bold" pitchFamily="18" charset="0"/>
                <a:cs typeface="+mn-cs"/>
              </a:rPr>
              <a:t>DE LO MÁS</a:t>
            </a:r>
          </a:p>
        </p:txBody>
      </p:sp>
    </p:spTree>
  </p:cSld>
  <p:clrMapOvr>
    <a:masterClrMapping/>
  </p:clrMapOvr>
  <p:transition>
    <p:sndAc>
      <p:stSnd loop="1">
        <p:snd r:embed="rId2" name="Easy to Love.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3 CuadroTexto"/>
          <p:cNvSpPr txBox="1">
            <a:spLocks noChangeArrowheads="1"/>
          </p:cNvSpPr>
          <p:nvPr/>
        </p:nvSpPr>
        <p:spPr bwMode="auto">
          <a:xfrm>
            <a:off x="755650" y="1916113"/>
            <a:ext cx="7632700" cy="2986087"/>
          </a:xfrm>
          <a:prstGeom prst="rect">
            <a:avLst/>
          </a:prstGeom>
          <a:noFill/>
          <a:ln w="9525">
            <a:noFill/>
            <a:miter lim="800000"/>
            <a:headEnd/>
            <a:tailEnd/>
          </a:ln>
        </p:spPr>
        <p:txBody>
          <a:bodyPr>
            <a:spAutoFit/>
          </a:bodyPr>
          <a:lstStyle/>
          <a:p>
            <a:pPr algn="ctr"/>
            <a:r>
              <a:rPr lang="es-ES" sz="2800" b="1"/>
              <a:t>El salto de agua más grande de España</a:t>
            </a:r>
          </a:p>
          <a:p>
            <a:endParaRPr lang="es-ES" sz="2000" b="1"/>
          </a:p>
          <a:p>
            <a:endParaRPr lang="es-ES" sz="2000" b="1"/>
          </a:p>
          <a:p>
            <a:pPr algn="just"/>
            <a:r>
              <a:rPr lang="es-ES" sz="2000" b="1"/>
              <a:t>El salto del Nervión es el más grande del país. La mejor época para ver el salto es durante el deshielo, en primavera: el agua cae desde una altura de 222 metros. Se puede ver el espectáculo desde el mirador del que también se abraza de un vistazo el cañón del Nervión y el valle de Délica. Se encuentra en el límite entre Álava y Burgos.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01 fuente de santiag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Nacimiento del Nervión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pic>
        <p:nvPicPr>
          <p:cNvPr id="5123" name="3 Marcador de contenido" descr="01 Salto-del-Nervion.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Salto del Nervión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01 nervion.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Cañón del Nervión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01 mirador nacimiento nervion.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Mirador</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01 paisaje zon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Valle de </a:t>
            </a:r>
            <a:r>
              <a:rPr lang="es-ES" b="1" dirty="0" err="1">
                <a:solidFill>
                  <a:schemeClr val="bg1"/>
                </a:solidFill>
                <a:effectLst>
                  <a:outerShdw blurRad="38100" dist="38100" dir="2700000" algn="tl">
                    <a:srgbClr val="000000">
                      <a:alpha val="43137"/>
                    </a:srgbClr>
                  </a:outerShdw>
                </a:effectLst>
              </a:rPr>
              <a:t>Délica</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3 CuadroTexto"/>
          <p:cNvSpPr txBox="1">
            <a:spLocks noChangeArrowheads="1"/>
          </p:cNvSpPr>
          <p:nvPr/>
        </p:nvSpPr>
        <p:spPr bwMode="auto">
          <a:xfrm>
            <a:off x="827088" y="1628775"/>
            <a:ext cx="7561262" cy="3724275"/>
          </a:xfrm>
          <a:prstGeom prst="rect">
            <a:avLst/>
          </a:prstGeom>
          <a:noFill/>
          <a:ln w="9525">
            <a:noFill/>
            <a:miter lim="800000"/>
            <a:headEnd/>
            <a:tailEnd/>
          </a:ln>
        </p:spPr>
        <p:txBody>
          <a:bodyPr>
            <a:spAutoFit/>
          </a:bodyPr>
          <a:lstStyle/>
          <a:p>
            <a:pPr algn="ctr"/>
            <a:r>
              <a:rPr lang="es-ES" sz="2800" b="1"/>
              <a:t>El Mercado Medieval más grande de España</a:t>
            </a:r>
          </a:p>
          <a:p>
            <a:pPr algn="just"/>
            <a:endParaRPr lang="es-ES" sz="2000" b="1"/>
          </a:p>
          <a:p>
            <a:pPr algn="just"/>
            <a:r>
              <a:rPr lang="es-ES" sz="2000" b="1"/>
              <a:t>Parece que el Mercado Medieval más grande de España es el de Orihuela, en Alicante, con casi 5 km de extensión y más de 400 puestos de artesanos. También se ha dicho que el más grande de Europa es el de Alcalá de Henares, con casi 4 km, más de 500 puestos y cerca de 325.000 visitantes. La cosa está disputada. El de Orihuela se organiza a primeros de febrero; el de Alcalá a principios de octubre, en el marco de la Semana Cervantina.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02 mercado_medieval_orihuel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Exhibiciones en Orihuela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02 orihuel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Caballeros medievales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02 musicos.jpg"/>
          <p:cNvPicPr>
            <a:picLocks noGrp="1" noChangeAspect="1"/>
          </p:cNvPicPr>
          <p:nvPr>
            <p:ph idx="1"/>
          </p:nvPr>
        </p:nvPicPr>
        <p:blipFill>
          <a:blip r:embed="rId2" cstate="print"/>
          <a:srcRect/>
          <a:stretch>
            <a:fillRect/>
          </a:stretch>
        </p:blipFill>
        <p:spPr>
          <a:xfrm>
            <a:off x="0" y="0"/>
            <a:ext cx="9155113"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Músicos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02 torne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324975"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Combates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02 alcal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Alcalá de Henares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3 CuadroTexto"/>
          <p:cNvSpPr txBox="1">
            <a:spLocks noChangeArrowheads="1"/>
          </p:cNvSpPr>
          <p:nvPr/>
        </p:nvSpPr>
        <p:spPr bwMode="auto">
          <a:xfrm>
            <a:off x="755650" y="1844675"/>
            <a:ext cx="7632700" cy="3294063"/>
          </a:xfrm>
          <a:prstGeom prst="rect">
            <a:avLst/>
          </a:prstGeom>
          <a:noFill/>
          <a:ln w="9525">
            <a:noFill/>
            <a:miter lim="800000"/>
            <a:headEnd/>
            <a:tailEnd/>
          </a:ln>
        </p:spPr>
        <p:txBody>
          <a:bodyPr>
            <a:spAutoFit/>
          </a:bodyPr>
          <a:lstStyle/>
          <a:p>
            <a:pPr algn="ctr"/>
            <a:r>
              <a:rPr lang="es-ES" sz="2800" b="1"/>
              <a:t>La ruta más larga de España</a:t>
            </a:r>
          </a:p>
          <a:p>
            <a:pPr algn="just"/>
            <a:endParaRPr lang="es-ES" sz="2000" b="1"/>
          </a:p>
          <a:p>
            <a:pPr algn="just"/>
            <a:r>
              <a:rPr lang="es-ES" sz="2000" b="1"/>
              <a:t>La ruta de gran recorrido GR-99 es el itinerario más largo del país. Se trata del Camino Natural del Ebro, una ruta señalizada de 42 etapas a pie y 1.280 km de longitud. Aunque la ruta más famosa sea el Camino de Santiago, la GR-99 nada tiene que envidiarle. Se extiende desde el nacimiento del Ebro, en Cantabria, hasta su desembocadura en el Delta, en Tarragona. El GR-99 forma parte del programa “Caminos Naturales”, impulsado por el Ministerio de Medio Ambiente.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03 fontibre-nacimiento-rio-ebr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Nacimiento del Ebro en </a:t>
            </a:r>
            <a:r>
              <a:rPr lang="es-ES" b="1" dirty="0" err="1">
                <a:solidFill>
                  <a:schemeClr val="bg1"/>
                </a:solidFill>
                <a:effectLst>
                  <a:outerShdw blurRad="38100" dist="38100" dir="2700000" algn="tl">
                    <a:srgbClr val="000000">
                      <a:alpha val="43137"/>
                    </a:srgbClr>
                  </a:outerShdw>
                </a:effectLst>
              </a:rPr>
              <a:t>Fontibre</a:t>
            </a:r>
            <a:r>
              <a:rPr lang="es-ES" b="1" dirty="0">
                <a:solidFill>
                  <a:schemeClr val="bg1"/>
                </a:solidFill>
                <a:effectLst>
                  <a:outerShdw blurRad="38100" dist="38100" dir="2700000" algn="tl">
                    <a:srgbClr val="000000">
                      <a:alpha val="43137"/>
                    </a:srgbClr>
                  </a:outerShdw>
                </a:effectLst>
              </a:rPr>
              <a:t>.- Santander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03 Miranda del ebro. burgos.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Miranda de Ebro.- Burgos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03 Panorámica_de_Caspe zaragoz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Caspe.- Zaragoza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 </a:t>
            </a:r>
          </a:p>
        </p:txBody>
      </p:sp>
      <p:pic>
        <p:nvPicPr>
          <p:cNvPr id="19460" name="6 Marcador de contenido" descr="03 Miravet tarragona.jpg"/>
          <p:cNvPicPr>
            <a:picLocks noGrp="1" noChangeAspect="1"/>
          </p:cNvPicPr>
          <p:nvPr>
            <p:ph idx="1"/>
          </p:nvPr>
        </p:nvPicPr>
        <p:blipFill>
          <a:blip r:embed="rId2" cstate="print"/>
          <a:srcRect/>
          <a:stretch>
            <a:fillRect/>
          </a:stretch>
        </p:blipFill>
        <p:spPr>
          <a:xfrm>
            <a:off x="0" y="0"/>
            <a:ext cx="9144000" cy="6858000"/>
          </a:xfrm>
        </p:spPr>
      </p:pic>
      <p:sp>
        <p:nvSpPr>
          <p:cNvPr id="8" name="7 CuadroTexto"/>
          <p:cNvSpPr txBox="1"/>
          <p:nvPr/>
        </p:nvSpPr>
        <p:spPr>
          <a:xfrm>
            <a:off x="0" y="6308725"/>
            <a:ext cx="9144000" cy="369888"/>
          </a:xfrm>
          <a:prstGeom prst="rect">
            <a:avLst/>
          </a:prstGeom>
          <a:noFill/>
        </p:spPr>
        <p:txBody>
          <a:bodyPr>
            <a:spAutoFit/>
          </a:bodyPr>
          <a:lstStyle/>
          <a:p>
            <a:pPr algn="ctr">
              <a:defRPr/>
            </a:pPr>
            <a:r>
              <a:rPr lang="es-ES" b="1" dirty="0" err="1">
                <a:solidFill>
                  <a:schemeClr val="bg1"/>
                </a:solidFill>
                <a:effectLst>
                  <a:outerShdw blurRad="38100" dist="38100" dir="2700000" algn="tl">
                    <a:srgbClr val="000000">
                      <a:alpha val="43137"/>
                    </a:srgbClr>
                  </a:outerShdw>
                </a:effectLst>
              </a:rPr>
              <a:t>Miravet</a:t>
            </a:r>
            <a:r>
              <a:rPr lang="es-ES" b="1" dirty="0">
                <a:solidFill>
                  <a:schemeClr val="bg1"/>
                </a:solidFill>
                <a:effectLst>
                  <a:outerShdw blurRad="38100" dist="38100" dir="2700000" algn="tl">
                    <a:srgbClr val="000000">
                      <a:alpha val="43137"/>
                    </a:srgbClr>
                  </a:outerShdw>
                </a:effectLst>
              </a:rPr>
              <a:t>.- Tarragona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03 Delta_de_l'Ebre.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Delta del Ebro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3 CuadroTexto"/>
          <p:cNvSpPr txBox="1">
            <a:spLocks noChangeArrowheads="1"/>
          </p:cNvSpPr>
          <p:nvPr/>
        </p:nvSpPr>
        <p:spPr bwMode="auto">
          <a:xfrm>
            <a:off x="611188" y="2060575"/>
            <a:ext cx="7921625" cy="2678113"/>
          </a:xfrm>
          <a:prstGeom prst="rect">
            <a:avLst/>
          </a:prstGeom>
          <a:noFill/>
          <a:ln w="9525">
            <a:noFill/>
            <a:miter lim="800000"/>
            <a:headEnd/>
            <a:tailEnd/>
          </a:ln>
        </p:spPr>
        <p:txBody>
          <a:bodyPr>
            <a:spAutoFit/>
          </a:bodyPr>
          <a:lstStyle/>
          <a:p>
            <a:pPr algn="ctr"/>
            <a:r>
              <a:rPr lang="es-ES" sz="2800" b="1"/>
              <a:t>Garita Herbeira, los acantilados más altos </a:t>
            </a:r>
          </a:p>
          <a:p>
            <a:pPr algn="just"/>
            <a:endParaRPr lang="es-ES" sz="2000" b="1"/>
          </a:p>
          <a:p>
            <a:pPr algn="just"/>
            <a:r>
              <a:rPr lang="es-ES" sz="2000" b="1"/>
              <a:t>No son sólo los más altos de la Península, al parecer son los más altos de Europa continental. Miden 613 m y su precipicio pasa de la mitología gallega de San Andrés de Teixido al despeño y el olvido en el Océano. Se encuentran en el municipio de Cedeira, muy cerca del punto más septentrional de la Península, el Norte del Norte, la punta Estaca de Bares.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endParaRPr lang="es-ES" smtClean="0"/>
          </a:p>
        </p:txBody>
      </p:sp>
      <p:pic>
        <p:nvPicPr>
          <p:cNvPr id="22531" name="3 Marcador de contenido" descr="04 Garita-Herbeira-2-680x455.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Garita </a:t>
            </a:r>
            <a:r>
              <a:rPr lang="es-ES" b="1" dirty="0" err="1">
                <a:solidFill>
                  <a:schemeClr val="bg1"/>
                </a:solidFill>
                <a:effectLst>
                  <a:outerShdw blurRad="38100" dist="38100" dir="2700000" algn="tl">
                    <a:srgbClr val="000000">
                      <a:alpha val="43137"/>
                    </a:srgbClr>
                  </a:outerShdw>
                </a:effectLst>
              </a:rPr>
              <a:t>Herbeira</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pPr eaLnBrk="1" hangingPunct="1"/>
            <a:endParaRPr lang="es-ES" smtClean="0"/>
          </a:p>
        </p:txBody>
      </p:sp>
      <p:pic>
        <p:nvPicPr>
          <p:cNvPr id="23555" name="3 Marcador de contenido" descr="04 Capelada-618x401.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Sierra de A </a:t>
            </a:r>
            <a:r>
              <a:rPr lang="es-ES" b="1" dirty="0" err="1">
                <a:solidFill>
                  <a:schemeClr val="bg1"/>
                </a:solidFill>
                <a:effectLst>
                  <a:outerShdw blurRad="38100" dist="38100" dir="2700000" algn="tl">
                    <a:srgbClr val="000000">
                      <a:alpha val="43137"/>
                    </a:srgbClr>
                  </a:outerShdw>
                </a:effectLst>
              </a:rPr>
              <a:t>Capelada</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04.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Pastos de altura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pic>
        <p:nvPicPr>
          <p:cNvPr id="25603" name="3 Marcador de contenido" descr="04 ermita San_Andres_De_Teixid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Ermita de San Andrés de </a:t>
            </a:r>
            <a:r>
              <a:rPr lang="es-ES" b="1" dirty="0" err="1">
                <a:solidFill>
                  <a:schemeClr val="bg1"/>
                </a:solidFill>
                <a:effectLst>
                  <a:outerShdw blurRad="38100" dist="38100" dir="2700000" algn="tl">
                    <a:srgbClr val="000000">
                      <a:alpha val="43137"/>
                    </a:srgbClr>
                  </a:outerShdw>
                </a:effectLst>
              </a:rPr>
              <a:t>Teixido</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04 teixid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Panorama desde </a:t>
            </a:r>
            <a:r>
              <a:rPr lang="es-ES" b="1" dirty="0" err="1">
                <a:solidFill>
                  <a:schemeClr val="bg1"/>
                </a:solidFill>
                <a:effectLst>
                  <a:outerShdw blurRad="38100" dist="38100" dir="2700000" algn="tl">
                    <a:srgbClr val="000000">
                      <a:alpha val="43137"/>
                    </a:srgbClr>
                  </a:outerShdw>
                </a:effectLst>
              </a:rPr>
              <a:t>Teixido</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3 CuadroTexto"/>
          <p:cNvSpPr txBox="1">
            <a:spLocks noChangeArrowheads="1"/>
          </p:cNvSpPr>
          <p:nvPr/>
        </p:nvSpPr>
        <p:spPr bwMode="auto">
          <a:xfrm>
            <a:off x="684213" y="1700213"/>
            <a:ext cx="7775575" cy="3416300"/>
          </a:xfrm>
          <a:prstGeom prst="rect">
            <a:avLst/>
          </a:prstGeom>
          <a:noFill/>
          <a:ln w="9525">
            <a:noFill/>
            <a:miter lim="800000"/>
            <a:headEnd/>
            <a:tailEnd/>
          </a:ln>
        </p:spPr>
        <p:txBody>
          <a:bodyPr>
            <a:spAutoFit/>
          </a:bodyPr>
          <a:lstStyle/>
          <a:p>
            <a:pPr algn="ctr"/>
            <a:r>
              <a:rPr lang="es-ES" sz="2800" b="1"/>
              <a:t>El monasterio cisterciense habitado más grande de España</a:t>
            </a:r>
          </a:p>
          <a:p>
            <a:pPr algn="just"/>
            <a:endParaRPr lang="es-ES" sz="2000" b="1"/>
          </a:p>
          <a:p>
            <a:pPr algn="just"/>
            <a:r>
              <a:rPr lang="es-ES" sz="2000" b="1"/>
              <a:t>El Monasterio de Poblet se encuentra en el término de Vimbodía y Poblet, comarca de la Conca de Barberà, en Tarragona. Con 31 monjes, 1 oblato y 1 donado, pasa por ser el conjunto cisterciense habitado más grande de España y de Europa. Los monjes continúan viviendo bajo las prescripciones de la Regla de San Benito desde su fundación en 1150.</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05 poblet_01.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Monasterio de </a:t>
            </a:r>
            <a:r>
              <a:rPr lang="es-ES" b="1" dirty="0" err="1">
                <a:solidFill>
                  <a:schemeClr val="bg1"/>
                </a:solidFill>
                <a:effectLst>
                  <a:outerShdw blurRad="38100" dist="38100" dir="2700000" algn="tl">
                    <a:srgbClr val="000000">
                      <a:alpha val="43137"/>
                    </a:srgbClr>
                  </a:outerShdw>
                </a:effectLst>
              </a:rPr>
              <a:t>Poblet</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pic>
        <p:nvPicPr>
          <p:cNvPr id="29699" name="3 Marcador de contenido" descr="05cister_poblet2-big.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Fachada de la iglesia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05 POBLET2.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Nave central</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endParaRPr lang="es-ES" smtClean="0"/>
          </a:p>
        </p:txBody>
      </p:sp>
      <p:pic>
        <p:nvPicPr>
          <p:cNvPr id="31747" name="3 Marcador de contenido" descr="05 Monasterio_de_Poblet.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Claustro y fuente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pPr eaLnBrk="1" hangingPunct="1"/>
            <a:endParaRPr lang="es-ES" smtClean="0"/>
          </a:p>
        </p:txBody>
      </p:sp>
      <p:pic>
        <p:nvPicPr>
          <p:cNvPr id="32771" name="3 Marcador de contenido" descr="05 Monasterio-de-Poblet-2-6.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Jardines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CuadroTexto"/>
          <p:cNvSpPr txBox="1">
            <a:spLocks noChangeArrowheads="1"/>
          </p:cNvSpPr>
          <p:nvPr/>
        </p:nvSpPr>
        <p:spPr bwMode="auto">
          <a:xfrm>
            <a:off x="611188" y="1844675"/>
            <a:ext cx="7921625" cy="3294063"/>
          </a:xfrm>
          <a:prstGeom prst="rect">
            <a:avLst/>
          </a:prstGeom>
          <a:noFill/>
          <a:ln w="9525">
            <a:noFill/>
            <a:miter lim="800000"/>
            <a:headEnd/>
            <a:tailEnd/>
          </a:ln>
        </p:spPr>
        <p:txBody>
          <a:bodyPr>
            <a:spAutoFit/>
          </a:bodyPr>
          <a:lstStyle/>
          <a:p>
            <a:pPr algn="ctr"/>
            <a:r>
              <a:rPr lang="es-ES" sz="2800" b="1"/>
              <a:t>El pueblo más elevado de España</a:t>
            </a:r>
          </a:p>
          <a:p>
            <a:pPr algn="just"/>
            <a:endParaRPr lang="es-ES" sz="2000" b="1"/>
          </a:p>
          <a:p>
            <a:pPr algn="just"/>
            <a:r>
              <a:rPr lang="es-ES" sz="2000" b="1"/>
              <a:t>Valdelinares, en Teruel, a 1.692 m sobre el nivel del mar, es el pueblo habitado más elevado de España. Le sigue Tor, en el Pirineo catalán, con 1.649 m. Los datos se centran en un punto de referencia, la iglesia o el Ayuntamiento, por lo que hay edificaciones por encima de esa cota. Por ejemplo, el cementerio de Valdelinares se encuentra a 1.748 m. de altitud, Eliminando fronteras, el pueblo más elevado de la Península es Soldeu, en Andorra, que está por encima de los 1.800 m.</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smtClean="0"/>
          </a:p>
        </p:txBody>
      </p:sp>
      <p:pic>
        <p:nvPicPr>
          <p:cNvPr id="34819" name="3 Marcador de contenido" descr="06 valdelinares.jpg"/>
          <p:cNvPicPr>
            <a:picLocks noGrp="1" noChangeAspect="1"/>
          </p:cNvPicPr>
          <p:nvPr>
            <p:ph idx="1"/>
          </p:nvPr>
        </p:nvPicPr>
        <p:blipFill>
          <a:blip r:embed="rId2" cstate="print"/>
          <a:srcRect/>
          <a:stretch>
            <a:fillRect/>
          </a:stretch>
        </p:blipFill>
        <p:spPr>
          <a:xfrm>
            <a:off x="0" y="0"/>
            <a:ext cx="9144000" cy="6858000"/>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pic>
        <p:nvPicPr>
          <p:cNvPr id="35843" name="3 Marcador de contenido" descr="06 valde teruel.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Un suelo con pendiente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06 val.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La iglesia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3 Marcador de contenido" descr="06 Valdelinares-680x453.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Panorámica desde el pueblo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06.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Invierno en las alturas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3 CuadroTexto"/>
          <p:cNvSpPr txBox="1">
            <a:spLocks noChangeArrowheads="1"/>
          </p:cNvSpPr>
          <p:nvPr/>
        </p:nvSpPr>
        <p:spPr bwMode="auto">
          <a:xfrm>
            <a:off x="684213" y="1628775"/>
            <a:ext cx="7775575" cy="3600450"/>
          </a:xfrm>
          <a:prstGeom prst="rect">
            <a:avLst/>
          </a:prstGeom>
          <a:noFill/>
          <a:ln w="9525">
            <a:noFill/>
            <a:miter lim="800000"/>
            <a:headEnd/>
            <a:tailEnd/>
          </a:ln>
        </p:spPr>
        <p:txBody>
          <a:bodyPr>
            <a:spAutoFit/>
          </a:bodyPr>
          <a:lstStyle/>
          <a:p>
            <a:pPr algn="ctr"/>
            <a:r>
              <a:rPr lang="es-ES" sz="2800" b="1"/>
              <a:t>El lago más grande de España</a:t>
            </a:r>
          </a:p>
          <a:p>
            <a:pPr algn="just"/>
            <a:endParaRPr lang="es-ES" sz="2000" b="1"/>
          </a:p>
          <a:p>
            <a:pPr algn="just"/>
            <a:r>
              <a:rPr lang="es-ES" sz="2000" b="1"/>
              <a:t>El lago de Sanabria se ha constituido como el “sistema lacustre natural” más grande del país. Tiene 369 hectáreas de superficie, lo que representa 1,5 km de ancho por 3 km de largo con una profundidad máxima de 53 m. Si le ponemos adjetivos, como “de origen glaciar”, resulta ser el lago más grande de Europa. En cuanto a embalses, el mayor es el de La Serena, en Badajoz, en el recorrido del río Zújar, que puede recoger 3,2 billones de litros de agua en una superficie de 13.949 hectáreas.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pic>
        <p:nvPicPr>
          <p:cNvPr id="40963" name="3 Marcador de contenido" descr="07 Lago-de-Sanabria-2-680x421.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Lago de Sanabria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pic>
        <p:nvPicPr>
          <p:cNvPr id="41987" name="3 Marcador de contenido" descr="07 lag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Un bello rincón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pic>
        <p:nvPicPr>
          <p:cNvPr id="43011" name="3 Marcador de contenido" descr="07 crucer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2627313"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Catamarán turístico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pic>
        <p:nvPicPr>
          <p:cNvPr id="44035" name="3 Marcador de contenido" descr="07 play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El lago en verano</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endParaRPr lang="es-ES" smtClean="0"/>
          </a:p>
        </p:txBody>
      </p:sp>
      <p:pic>
        <p:nvPicPr>
          <p:cNvPr id="45059" name="3 Marcador de contenido" descr="07 invierno.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El lago en invierno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611188" y="1773238"/>
            <a:ext cx="7848600" cy="3262312"/>
          </a:xfrm>
          <a:prstGeom prst="rect">
            <a:avLst/>
          </a:prstGeom>
          <a:noFill/>
        </p:spPr>
        <p:txBody>
          <a:bodyPr>
            <a:spAutoFit/>
          </a:bodyPr>
          <a:lstStyle/>
          <a:p>
            <a:pPr algn="ctr">
              <a:defRPr/>
            </a:pPr>
            <a:r>
              <a:rPr lang="es-ES" sz="2800" b="1" dirty="0"/>
              <a:t>El árbol más grande de España</a:t>
            </a:r>
          </a:p>
          <a:p>
            <a:pPr algn="just">
              <a:defRPr/>
            </a:pPr>
            <a:endParaRPr lang="es-ES" b="1" dirty="0">
              <a:effectLst>
                <a:outerShdw blurRad="38100" dist="38100" dir="2700000" algn="tl">
                  <a:srgbClr val="000000">
                    <a:alpha val="43137"/>
                  </a:srgbClr>
                </a:outerShdw>
              </a:effectLst>
            </a:endParaRPr>
          </a:p>
          <a:p>
            <a:pPr algn="just">
              <a:defRPr/>
            </a:pPr>
            <a:r>
              <a:rPr lang="es-ES" sz="2000" b="1" dirty="0"/>
              <a:t>Entre toda la masa arbórea presente en el </a:t>
            </a:r>
            <a:r>
              <a:rPr lang="es-ES" sz="2000" b="1" dirty="0" err="1"/>
              <a:t>Souto</a:t>
            </a:r>
            <a:r>
              <a:rPr lang="es-ES" sz="2000" b="1" dirty="0"/>
              <a:t> da Retorta cabe destacar un eucalipto de la variedad </a:t>
            </a:r>
            <a:r>
              <a:rPr lang="es-ES" sz="2000" b="1" dirty="0" err="1"/>
              <a:t>globulus</a:t>
            </a:r>
            <a:r>
              <a:rPr lang="es-ES" sz="2000" b="1" dirty="0"/>
              <a:t>, conocido como "O </a:t>
            </a:r>
            <a:r>
              <a:rPr lang="es-ES" sz="2000" b="1" dirty="0" err="1"/>
              <a:t>Avó</a:t>
            </a:r>
            <a:r>
              <a:rPr lang="es-ES" sz="2000" b="1" dirty="0"/>
              <a:t>" (en gallego: "El Abuelo"). Aunque no es el ejemplar más alto de este conjunto, es el más sobresaliente por su grosor y por ser el más anciano de este paraje. Fue plantado en 1880, alcanza los 67 metros de altura, tiene 10,5 metros de perímetro en su base y un volumen de 75,2 metros cúbicos. Es considerado el árbol más grande de España.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endParaRPr lang="es-ES" smtClean="0"/>
          </a:p>
        </p:txBody>
      </p:sp>
      <p:pic>
        <p:nvPicPr>
          <p:cNvPr id="47107" name="3 Marcador de contenido" descr="08 eucaliptal.jpg"/>
          <p:cNvPicPr>
            <a:picLocks noGrp="1" noChangeAspect="1"/>
          </p:cNvPicPr>
          <p:nvPr>
            <p:ph idx="1"/>
          </p:nvPr>
        </p:nvPicPr>
        <p:blipFill>
          <a:blip r:embed="rId2" cstate="print"/>
          <a:srcRect/>
          <a:stretch>
            <a:fillRect/>
          </a:stretch>
        </p:blipFill>
        <p:spPr>
          <a:xfrm>
            <a:off x="0" y="0"/>
            <a:ext cx="9186863"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El </a:t>
            </a:r>
            <a:r>
              <a:rPr lang="es-ES" b="1" dirty="0" err="1">
                <a:solidFill>
                  <a:schemeClr val="bg1"/>
                </a:solidFill>
                <a:effectLst>
                  <a:outerShdw blurRad="38100" dist="38100" dir="2700000" algn="tl">
                    <a:srgbClr val="000000">
                      <a:alpha val="43137"/>
                    </a:srgbClr>
                  </a:outerShdw>
                </a:effectLst>
              </a:rPr>
              <a:t>eucaliptal</a:t>
            </a:r>
            <a:endParaRPr lang="es-ES"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Título"/>
          <p:cNvSpPr>
            <a:spLocks noGrp="1"/>
          </p:cNvSpPr>
          <p:nvPr>
            <p:ph type="title"/>
          </p:nvPr>
        </p:nvSpPr>
        <p:spPr/>
        <p:txBody>
          <a:bodyPr/>
          <a:lstStyle/>
          <a:p>
            <a:endParaRPr lang="es-ES" smtClean="0"/>
          </a:p>
        </p:txBody>
      </p:sp>
      <p:pic>
        <p:nvPicPr>
          <p:cNvPr id="48131" name="3 Marcador de contenido" descr="08 b.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1658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La altura de El Abuelo</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endParaRPr lang="es-ES" smtClean="0"/>
          </a:p>
        </p:txBody>
      </p:sp>
      <p:pic>
        <p:nvPicPr>
          <p:cNvPr id="49155" name="3 Marcador de contenido" descr="08 a.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81750"/>
            <a:ext cx="9144000" cy="368300"/>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El pie de El Abuelo</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endParaRPr lang="es-ES" smtClean="0"/>
          </a:p>
        </p:txBody>
      </p:sp>
      <p:pic>
        <p:nvPicPr>
          <p:cNvPr id="50179" name="3 Marcador de contenido" descr="08 c.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Tamaño real</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endParaRPr lang="es-ES" smtClean="0"/>
          </a:p>
        </p:txBody>
      </p:sp>
      <p:pic>
        <p:nvPicPr>
          <p:cNvPr id="51203" name="3 Marcador de contenido" descr="08 d.jpg"/>
          <p:cNvPicPr>
            <a:picLocks noGrp="1" noChangeAspect="1"/>
          </p:cNvPicPr>
          <p:nvPr>
            <p:ph idx="1"/>
          </p:nvPr>
        </p:nvPicPr>
        <p:blipFill>
          <a:blip r:embed="rId2" cstate="print"/>
          <a:srcRect/>
          <a:stretch>
            <a:fillRect/>
          </a:stretch>
        </p:blipFill>
        <p:spPr>
          <a:xfrm>
            <a:off x="0" y="0"/>
            <a:ext cx="9144000" cy="6858000"/>
          </a:xfrm>
        </p:spPr>
      </p:pic>
      <p:sp>
        <p:nvSpPr>
          <p:cNvPr id="5" name="4 CuadroTexto"/>
          <p:cNvSpPr txBox="1"/>
          <p:nvPr/>
        </p:nvSpPr>
        <p:spPr>
          <a:xfrm>
            <a:off x="0" y="6308725"/>
            <a:ext cx="9144000" cy="369888"/>
          </a:xfrm>
          <a:prstGeom prst="rect">
            <a:avLst/>
          </a:prstGeom>
          <a:noFill/>
        </p:spPr>
        <p:txBody>
          <a:bodyPr>
            <a:spAutoFit/>
          </a:bodyPr>
          <a:lstStyle/>
          <a:p>
            <a:pPr algn="ctr">
              <a:defRPr/>
            </a:pPr>
            <a:r>
              <a:rPr lang="es-ES" b="1" dirty="0">
                <a:solidFill>
                  <a:schemeClr val="bg1"/>
                </a:solidFill>
                <a:effectLst>
                  <a:outerShdw blurRad="38100" dist="38100" dir="2700000" algn="tl">
                    <a:srgbClr val="000000">
                      <a:alpha val="43137"/>
                    </a:srgbClr>
                  </a:outerShdw>
                </a:effectLst>
              </a:rPr>
              <a:t>Rodeando la base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pPr eaLnBrk="1" hangingPunct="1"/>
            <a:endParaRPr lang="es-ES" smtClean="0"/>
          </a:p>
        </p:txBody>
      </p:sp>
      <p:pic>
        <p:nvPicPr>
          <p:cNvPr id="52227" name="3 Marcador de contenido" descr="yy.jpg"/>
          <p:cNvPicPr>
            <a:picLocks noGrp="1" noChangeAspect="1"/>
          </p:cNvPicPr>
          <p:nvPr>
            <p:ph idx="1"/>
          </p:nvPr>
        </p:nvPicPr>
        <p:blipFill>
          <a:blip r:embed="rId2" cstate="print"/>
          <a:srcRect/>
          <a:stretch>
            <a:fillRect/>
          </a:stretch>
        </p:blipFill>
        <p:spPr>
          <a:xfrm>
            <a:off x="0" y="0"/>
            <a:ext cx="9144000" cy="6858000"/>
          </a:xfrm>
        </p:spPr>
      </p:pic>
      <p:sp>
        <p:nvSpPr>
          <p:cNvPr id="5" name="4 Rectángulo"/>
          <p:cNvSpPr/>
          <p:nvPr/>
        </p:nvSpPr>
        <p:spPr>
          <a:xfrm>
            <a:off x="251520" y="476672"/>
            <a:ext cx="2232248"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fontAlgn="auto">
              <a:spcBef>
                <a:spcPts val="0"/>
              </a:spcBef>
              <a:spcAft>
                <a:spcPts val="0"/>
              </a:spcAft>
              <a:defRPr/>
            </a:pPr>
            <a:r>
              <a:rPr lang="es-ES" sz="5400" b="1" dirty="0">
                <a:ln w="11430"/>
                <a:solidFill>
                  <a:schemeClr val="accent6">
                    <a:lumMod val="60000"/>
                    <a:lumOff val="40000"/>
                  </a:schemeClr>
                </a:solidFill>
                <a:effectLst>
                  <a:outerShdw blurRad="50800" dist="39000" dir="5460000" algn="tl">
                    <a:srgbClr val="000000">
                      <a:alpha val="38000"/>
                    </a:srgbClr>
                  </a:outerShdw>
                </a:effectLst>
                <a:latin typeface="Rockwell Extra Bold" pitchFamily="18" charset="0"/>
                <a:cs typeface="+mn-cs"/>
              </a:rPr>
              <a:t>FIN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 mu00E1s de lo mu00E1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 mu00E1s de lo mu00E1s</Template>
  <TotalTime>2</TotalTime>
  <Words>904</Words>
  <Application>Microsoft Office PowerPoint</Application>
  <PresentationFormat>Presentación en pantalla (4:3)</PresentationFormat>
  <Paragraphs>69</Paragraphs>
  <Slides>51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51</vt:i4>
      </vt:variant>
    </vt:vector>
  </HeadingPairs>
  <TitlesOfParts>
    <vt:vector size="55" baseType="lpstr">
      <vt:lpstr>Arial</vt:lpstr>
      <vt:lpstr>Calibri</vt:lpstr>
      <vt:lpstr>Lo mu00E1s de lo mu00E1s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2015-07-10T08:00:36Z</dcterms:created>
  <dcterms:modified xsi:type="dcterms:W3CDTF">2015-07-10T08:03:09Z</dcterms:modified>
</cp:coreProperties>
</file>