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3"/>
  </p:notesMasterIdLst>
  <p:sldIdLst>
    <p:sldId id="307" r:id="rId3"/>
    <p:sldId id="294" r:id="rId4"/>
    <p:sldId id="292" r:id="rId5"/>
    <p:sldId id="277" r:id="rId6"/>
    <p:sldId id="284" r:id="rId7"/>
    <p:sldId id="283" r:id="rId8"/>
    <p:sldId id="261" r:id="rId9"/>
    <p:sldId id="262" r:id="rId10"/>
    <p:sldId id="276" r:id="rId11"/>
    <p:sldId id="268" r:id="rId12"/>
    <p:sldId id="282" r:id="rId13"/>
    <p:sldId id="281" r:id="rId14"/>
    <p:sldId id="297" r:id="rId15"/>
    <p:sldId id="300" r:id="rId16"/>
    <p:sldId id="299" r:id="rId17"/>
    <p:sldId id="302" r:id="rId18"/>
    <p:sldId id="305" r:id="rId19"/>
    <p:sldId id="306" r:id="rId20"/>
    <p:sldId id="304" r:id="rId21"/>
    <p:sldId id="303" r:id="rId22"/>
    <p:sldId id="301" r:id="rId23"/>
    <p:sldId id="291" r:id="rId24"/>
    <p:sldId id="298" r:id="rId25"/>
    <p:sldId id="257" r:id="rId26"/>
    <p:sldId id="280" r:id="rId27"/>
    <p:sldId id="260" r:id="rId28"/>
    <p:sldId id="263" r:id="rId29"/>
    <p:sldId id="279" r:id="rId30"/>
    <p:sldId id="258" r:id="rId31"/>
    <p:sldId id="269" r:id="rId32"/>
    <p:sldId id="266" r:id="rId33"/>
    <p:sldId id="288" r:id="rId34"/>
    <p:sldId id="264" r:id="rId35"/>
    <p:sldId id="275" r:id="rId36"/>
    <p:sldId id="272" r:id="rId37"/>
    <p:sldId id="273" r:id="rId38"/>
    <p:sldId id="274" r:id="rId39"/>
    <p:sldId id="271" r:id="rId40"/>
    <p:sldId id="311" r:id="rId41"/>
    <p:sldId id="312" r:id="rId4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QvAx78Uprk7Hf3dUC76iw==" hashData="vO0mJcECsXQUlfY0O3+Oa4QPJy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6554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55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655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8A6C7CB-7716-45C2-9196-9BAFBCA9B00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16200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0BA485-58E5-4B48-88BF-E9DD75A3E3A4}" type="slidenum">
              <a:rPr lang="es-ES"/>
              <a:pPr/>
              <a:t>1</a:t>
            </a:fld>
            <a:endParaRPr lang="es-ES"/>
          </a:p>
        </p:txBody>
      </p:sp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Bolero Silbada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DEBB7D-D527-460D-9FD1-61156B257DB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0797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89E172-98DE-464B-B1D6-2EF2B4FA19B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767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A4C4B0-C937-4CC6-8F66-B882BC99F40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8811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8B602-6543-49EC-AC6B-471EB429438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0040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81332A-ADC6-4EDE-A6F0-DEDB81E99C1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5157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A24829-A5D7-4618-B368-CE3121F4FDA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0535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F92411-B86C-4A57-99E9-9CEA577C527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1102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97DE43-093F-45BE-A85A-864BE05012B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1162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2C8478-ACB3-4333-90AB-2818EF18A32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34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C9F8E7-D3AF-4800-B247-3966BE2A2D5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6329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F7402C-6268-4744-A2B5-0322E01438A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23011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678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937F829-193E-4CAD-B6F8-797E1A5466BE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23"/>
          <p:cNvPicPr>
            <a:picLocks noChangeAspect="1" noChangeArrowheads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88" cy="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3" descr="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88" cy="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115888"/>
            <a:ext cx="18415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endParaRPr lang="es-ES" sz="8000" b="1"/>
          </a:p>
        </p:txBody>
      </p:sp>
      <p:pic>
        <p:nvPicPr>
          <p:cNvPr id="64517" name="Picture 5" descr="Imagen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161925" y="15443"/>
            <a:ext cx="882015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</a:rPr>
              <a:t>León</a:t>
            </a:r>
            <a:r>
              <a:rPr lang="es-ES" b="1" dirty="0">
                <a:solidFill>
                  <a:schemeClr val="bg1"/>
                </a:solidFill>
              </a:rPr>
              <a:t> es una ciudad mexicana, en el estado </a:t>
            </a:r>
          </a:p>
          <a:p>
            <a:r>
              <a:rPr lang="es-ES" b="1" dirty="0">
                <a:solidFill>
                  <a:schemeClr val="bg1"/>
                </a:solidFill>
              </a:rPr>
              <a:t>de Guanajuato  ubicada  en la región del </a:t>
            </a:r>
            <a:r>
              <a:rPr lang="es-ES" b="1" u="sng" dirty="0">
                <a:solidFill>
                  <a:schemeClr val="bg1"/>
                </a:solidFill>
              </a:rPr>
              <a:t>Bajío.</a:t>
            </a:r>
            <a:r>
              <a:rPr lang="es-ES" dirty="0"/>
              <a:t> </a:t>
            </a:r>
          </a:p>
        </p:txBody>
      </p:sp>
    </p:spTree>
  </p:cSld>
  <p:clrMapOvr>
    <a:masterClrMapping/>
  </p:clrMapOvr>
  <p:transition spd="slow" advTm="8000">
    <p:randomBar/>
    <p:sndAc>
      <p:stSnd loop="1">
        <p:snd r:embed="rId3" name="12 piensa en m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800px-Arco_de_la_calzada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0" y="0"/>
            <a:ext cx="8261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El Arco coronado en su parte alta con una escultura de un León de</a:t>
            </a:r>
          </a:p>
          <a:p>
            <a:r>
              <a:rPr lang="es-ES" b="1">
                <a:solidFill>
                  <a:schemeClr val="bg1"/>
                </a:solidFill>
              </a:rPr>
              <a:t> bronce,  monumento de estilo neoclásico con columnas de orden dórico. </a:t>
            </a: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57666990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4" name="Rectangle 6"/>
          <p:cNvSpPr>
            <a:spLocks noChangeArrowheads="1"/>
          </p:cNvSpPr>
          <p:nvPr/>
        </p:nvSpPr>
        <p:spPr bwMode="auto">
          <a:xfrm>
            <a:off x="6372225" y="0"/>
            <a:ext cx="7812088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Considerado uno de los</a:t>
            </a:r>
          </a:p>
          <a:p>
            <a:r>
              <a:rPr lang="es-ES" b="1">
                <a:solidFill>
                  <a:schemeClr val="bg1"/>
                </a:solidFill>
              </a:rPr>
              <a:t>símbolos que identifican</a:t>
            </a:r>
          </a:p>
          <a:p>
            <a:r>
              <a:rPr lang="es-ES" b="1">
                <a:solidFill>
                  <a:schemeClr val="bg1"/>
                </a:solidFill>
              </a:rPr>
              <a:t>a León, ubicado en el</a:t>
            </a:r>
          </a:p>
          <a:p>
            <a:r>
              <a:rPr lang="es-ES" b="1">
                <a:solidFill>
                  <a:schemeClr val="bg1"/>
                </a:solidFill>
              </a:rPr>
              <a:t>paseo de la Calzada de </a:t>
            </a:r>
          </a:p>
          <a:p>
            <a:r>
              <a:rPr lang="es-ES" b="1">
                <a:solidFill>
                  <a:schemeClr val="bg1"/>
                </a:solidFill>
              </a:rPr>
              <a:t>los Héroes, Zona Centro. 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Imagen25"/>
          <p:cNvPicPr>
            <a:picLocks noChangeAspect="1" noChangeArrowheads="1"/>
          </p:cNvPicPr>
          <p:nvPr/>
        </p:nvPicPr>
        <p:blipFill>
          <a:blip r:embed="rId2">
            <a:lum bright="-12000"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0" y="0"/>
            <a:ext cx="72358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/>
              <a:t>  Fue construido en 1883 por el Ing. Civil</a:t>
            </a:r>
          </a:p>
          <a:p>
            <a:r>
              <a:rPr lang="es-ES" b="1"/>
              <a:t>  Pedro Tejada León en madera y revestido de yeso.  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Imagen32"/>
          <p:cNvPicPr>
            <a:picLocks noChangeAspect="1" noChangeArrowheads="1"/>
          </p:cNvPicPr>
          <p:nvPr/>
        </p:nvPicPr>
        <p:blipFill>
          <a:blip r:embed="rId2">
            <a:lum bright="-8000" contrast="-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2555875" y="0"/>
            <a:ext cx="4572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/>
              <a:t>Es conocida como la</a:t>
            </a:r>
          </a:p>
          <a:p>
            <a:r>
              <a:rPr lang="es-ES" b="1"/>
              <a:t>capital Mundial del Calzado. 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0" name="Picture 6" descr="Imagen31"/>
          <p:cNvPicPr>
            <a:picLocks noChangeAspect="1" noChangeArrowheads="1"/>
          </p:cNvPicPr>
          <p:nvPr/>
        </p:nvPicPr>
        <p:blipFill>
          <a:blip r:embed="rId2">
            <a:lum bright="-8000" contrast="-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2" name="Rectangle 8"/>
          <p:cNvSpPr>
            <a:spLocks noChangeArrowheads="1"/>
          </p:cNvSpPr>
          <p:nvPr/>
        </p:nvSpPr>
        <p:spPr bwMode="auto">
          <a:xfrm>
            <a:off x="0" y="0"/>
            <a:ext cx="8675688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/>
              <a:t>Ademas tiene una fuerte industria del cuero, ofreciendo, </a:t>
            </a:r>
          </a:p>
          <a:p>
            <a:r>
              <a:rPr lang="es-ES" b="1"/>
              <a:t>botas, cinturones, chaquetas.  Busto de Miguel Hidalgo y Costilla.</a:t>
            </a:r>
          </a:p>
          <a:p>
            <a:endParaRPr lang="es-ES" b="1"/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Imagen6"/>
          <p:cNvPicPr>
            <a:picLocks noChangeAspect="1" noChangeArrowheads="1"/>
          </p:cNvPicPr>
          <p:nvPr/>
        </p:nvPicPr>
        <p:blipFill>
          <a:blip r:embed="rId2">
            <a:lum bright="-8000" contrast="-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57959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/>
              <a:t> Otros accesorios de cuero, tanto para</a:t>
            </a:r>
          </a:p>
          <a:p>
            <a:r>
              <a:rPr lang="es-ES" b="1"/>
              <a:t> los mercados nacionales e internacionales.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Imagen7"/>
          <p:cNvPicPr>
            <a:picLocks noChangeAspect="1" noChangeArrowheads="1"/>
          </p:cNvPicPr>
          <p:nvPr/>
        </p:nvPicPr>
        <p:blipFill>
          <a:blip r:embed="rId2">
            <a:lum bright="-8000" contrast="-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0" y="0"/>
            <a:ext cx="5124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/>
              <a:t>Los artículos de piel de excelente calidad </a:t>
            </a:r>
          </a:p>
          <a:p>
            <a:r>
              <a:rPr lang="es-ES" b="1"/>
              <a:t>cuya fama ha rebasado las fronteras del país.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Imagen24"/>
          <p:cNvPicPr>
            <a:picLocks noChangeAspect="1" noChangeArrowheads="1"/>
          </p:cNvPicPr>
          <p:nvPr/>
        </p:nvPicPr>
        <p:blipFill>
          <a:blip r:embed="rId2">
            <a:lum bright="-8000" contrast="-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0"/>
            <a:ext cx="5594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/>
              <a:t> La zona peatonal  rodea la plaza</a:t>
            </a:r>
          </a:p>
          <a:p>
            <a:r>
              <a:rPr lang="es-ES" b="1"/>
              <a:t> principal y la contigua Plaza de los Fundadores. 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Imagen12"/>
          <p:cNvPicPr>
            <a:picLocks noChangeAspect="1" noChangeArrowheads="1"/>
          </p:cNvPicPr>
          <p:nvPr/>
        </p:nvPicPr>
        <p:blipFill>
          <a:blip r:embed="rId2">
            <a:lum bright="-10000"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611188" y="0"/>
            <a:ext cx="573405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/>
              <a:t>León es uno de los destinos histórico y cultural </a:t>
            </a:r>
          </a:p>
          <a:p>
            <a:r>
              <a:rPr lang="es-ES" b="1"/>
              <a:t>mas rico de la  región del Bajío. Casa de la Cultura.</a:t>
            </a:r>
          </a:p>
          <a:p>
            <a:r>
              <a:rPr lang="es-ES" b="1"/>
              <a:t>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Imagen30"/>
          <p:cNvPicPr>
            <a:picLocks noChangeAspect="1" noChangeArrowheads="1"/>
          </p:cNvPicPr>
          <p:nvPr/>
        </p:nvPicPr>
        <p:blipFill>
          <a:blip r:embed="rId2">
            <a:lum bright="-8000" contrast="-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0" y="0"/>
            <a:ext cx="6026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/>
              <a:t> Las encantadoras ciudades coloniales españolas de</a:t>
            </a:r>
          </a:p>
          <a:p>
            <a:r>
              <a:rPr lang="es-ES" b="1"/>
              <a:t> Guanajuato, San Miguel de Allende. Ayuntamiento.1.</a:t>
            </a:r>
            <a:r>
              <a:rPr lang="es-ES"/>
              <a:t> </a:t>
            </a:r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5148263" y="4076700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1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Imagen29"/>
          <p:cNvPicPr>
            <a:picLocks noChangeAspect="1" noChangeArrowheads="1"/>
          </p:cNvPicPr>
          <p:nvPr/>
        </p:nvPicPr>
        <p:blipFill>
          <a:blip r:embed="rId2">
            <a:lum bright="-8000" contrast="-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1258888" y="0"/>
            <a:ext cx="7080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/>
              <a:t> </a:t>
            </a:r>
            <a:r>
              <a:rPr lang="es-ES" b="1"/>
              <a:t>Zacatecas y San Luis Potosí  se encuentran cerca de León </a:t>
            </a:r>
          </a:p>
          <a:p>
            <a:r>
              <a:rPr lang="es-ES" b="1"/>
              <a:t> hay que ver los destinos para los visitantes de México central. </a:t>
            </a: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800px-CasaMunicipalLeonMX"/>
          <p:cNvPicPr>
            <a:picLocks noChangeAspect="1" noChangeArrowheads="1"/>
          </p:cNvPicPr>
          <p:nvPr/>
        </p:nvPicPr>
        <p:blipFill>
          <a:blip r:embed="rId2">
            <a:lum bright="-6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0" y="0"/>
            <a:ext cx="6521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chemeClr val="bg1"/>
                </a:solidFill>
              </a:rPr>
              <a:t>Palacio Municipal fue edificado sobre parte de lo que fue </a:t>
            </a:r>
          </a:p>
          <a:p>
            <a:r>
              <a:rPr lang="es-ES" b="1">
                <a:solidFill>
                  <a:schemeClr val="bg1"/>
                </a:solidFill>
              </a:rPr>
              <a:t> el Colegio Grande del Seminario de los  Padres Paulinos.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9" name="Picture 5" descr="42642370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0" y="6216650"/>
            <a:ext cx="7131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Pertenece al orden arquitectónico jónico. De 1861 a 1867 se </a:t>
            </a:r>
          </a:p>
          <a:p>
            <a:r>
              <a:rPr lang="es-ES" b="1">
                <a:solidFill>
                  <a:schemeClr val="bg1"/>
                </a:solidFill>
              </a:rPr>
              <a:t>utilizó como cuartel del ejército  hasta la intervención francesa.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5" name="Picture 5" descr="42642387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327" name="Rectangle 7"/>
          <p:cNvSpPr>
            <a:spLocks noChangeArrowheads="1"/>
          </p:cNvSpPr>
          <p:nvPr/>
        </p:nvSpPr>
        <p:spPr bwMode="auto">
          <a:xfrm>
            <a:off x="0" y="6216650"/>
            <a:ext cx="6381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Durante los siguientes años se hicieron las obras de</a:t>
            </a:r>
          </a:p>
          <a:p>
            <a:r>
              <a:rPr lang="es-ES" b="1">
                <a:solidFill>
                  <a:schemeClr val="bg1"/>
                </a:solidFill>
              </a:rPr>
              <a:t> reconstrucción</a:t>
            </a:r>
            <a:r>
              <a:rPr lang="es-ES">
                <a:solidFill>
                  <a:schemeClr val="bg1"/>
                </a:solidFill>
              </a:rPr>
              <a:t>. </a:t>
            </a:r>
            <a:r>
              <a:rPr lang="es-ES" b="1">
                <a:solidFill>
                  <a:schemeClr val="bg1"/>
                </a:solidFill>
              </a:rPr>
              <a:t>Mural Lucha Constante por la Identidad</a:t>
            </a:r>
            <a:r>
              <a:rPr lang="es-ES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7" name="Picture 5" descr="426423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0" y="6216650"/>
            <a:ext cx="4375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Conservando su arquitectura original,</a:t>
            </a:r>
          </a:p>
          <a:p>
            <a:r>
              <a:rPr lang="es-ES" b="1">
                <a:solidFill>
                  <a:schemeClr val="bg1"/>
                </a:solidFill>
              </a:rPr>
              <a:t> por  el  Coronel  Octaviano  Rosado.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9" name="Picture 5" descr="426428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70" name="Rectangle 6"/>
          <p:cNvSpPr>
            <a:spLocks noChangeArrowheads="1"/>
          </p:cNvSpPr>
          <p:nvPr/>
        </p:nvSpPr>
        <p:spPr bwMode="auto">
          <a:xfrm>
            <a:off x="0" y="6216650"/>
            <a:ext cx="4616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Para que desde el 21 de marzo de </a:t>
            </a:r>
          </a:p>
          <a:p>
            <a:r>
              <a:rPr lang="es-ES" b="1">
                <a:solidFill>
                  <a:schemeClr val="bg1"/>
                </a:solidFill>
              </a:rPr>
              <a:t>1869 fuera sede del Gobierno Municipal.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3" name="Picture 5" descr="426428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495" name="Rectangle 7"/>
          <p:cNvSpPr>
            <a:spLocks noChangeArrowheads="1"/>
          </p:cNvSpPr>
          <p:nvPr/>
        </p:nvSpPr>
        <p:spPr bwMode="auto">
          <a:xfrm>
            <a:off x="6635750" y="188913"/>
            <a:ext cx="2571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Mural Dualidad de </a:t>
            </a:r>
          </a:p>
          <a:p>
            <a:r>
              <a:rPr lang="es-ES" b="1">
                <a:solidFill>
                  <a:schemeClr val="bg1"/>
                </a:solidFill>
              </a:rPr>
              <a:t>la Vida y de la Muerte.</a:t>
            </a: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426424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47" name="Rectangle 7"/>
          <p:cNvSpPr>
            <a:spLocks noChangeArrowheads="1"/>
          </p:cNvSpPr>
          <p:nvPr/>
        </p:nvSpPr>
        <p:spPr bwMode="auto">
          <a:xfrm>
            <a:off x="0" y="6216650"/>
            <a:ext cx="2901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Mural Manufacturas,</a:t>
            </a:r>
          </a:p>
          <a:p>
            <a:r>
              <a:rPr lang="es-ES" b="1">
                <a:solidFill>
                  <a:schemeClr val="bg1"/>
                </a:solidFill>
              </a:rPr>
              <a:t> Agricultura y Ganadería.</a:t>
            </a: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1" name="Picture 5" descr="426424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23" name="Rectangle 7"/>
          <p:cNvSpPr>
            <a:spLocks noChangeArrowheads="1"/>
          </p:cNvSpPr>
          <p:nvPr/>
        </p:nvSpPr>
        <p:spPr bwMode="auto">
          <a:xfrm>
            <a:off x="0" y="6216650"/>
            <a:ext cx="2813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Mural de Educación</a:t>
            </a:r>
          </a:p>
          <a:p>
            <a:r>
              <a:rPr lang="es-ES" b="1">
                <a:solidFill>
                  <a:schemeClr val="bg1"/>
                </a:solidFill>
              </a:rPr>
              <a:t> y Símbolo de Identidad.</a:t>
            </a: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3" name="Picture 5" descr="426423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4" name="Rectangle 6"/>
          <p:cNvSpPr>
            <a:spLocks noChangeArrowheads="1"/>
          </p:cNvSpPr>
          <p:nvPr/>
        </p:nvSpPr>
        <p:spPr bwMode="auto">
          <a:xfrm>
            <a:off x="-323850" y="6262688"/>
            <a:ext cx="38671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 Su murales fueron echos</a:t>
            </a:r>
          </a:p>
          <a:p>
            <a:pPr algn="ctr"/>
            <a:r>
              <a:rPr lang="es-ES" b="1">
                <a:solidFill>
                  <a:schemeClr val="bg1"/>
                </a:solidFill>
              </a:rPr>
              <a:t>        por el leonés Jesús Gallardo.</a:t>
            </a:r>
          </a:p>
          <a:p>
            <a:pPr algn="ctr"/>
            <a:r>
              <a:rPr lang="es-ES" b="1">
                <a:solidFill>
                  <a:schemeClr val="bg1"/>
                </a:solidFill>
              </a:rPr>
              <a:t/>
            </a:r>
            <a:br>
              <a:rPr lang="es-ES" b="1">
                <a:solidFill>
                  <a:schemeClr val="bg1"/>
                </a:solidFill>
              </a:rPr>
            </a:br>
            <a:endParaRPr lang="es-ES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574242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0" y="0"/>
            <a:ext cx="2952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Plaza Principal de León</a:t>
            </a:r>
          </a:p>
          <a:p>
            <a:r>
              <a:rPr lang="es-ES" b="1">
                <a:solidFill>
                  <a:schemeClr val="bg1"/>
                </a:solidFill>
              </a:rPr>
              <a:t> y Parroquia del Sagrario.</a:t>
            </a: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Imagen1"/>
          <p:cNvPicPr>
            <a:picLocks noChangeAspect="1" noChangeArrowheads="1"/>
          </p:cNvPicPr>
          <p:nvPr/>
        </p:nvPicPr>
        <p:blipFill>
          <a:blip r:embed="rId2">
            <a:lum bright="-6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2411413" y="0"/>
            <a:ext cx="54006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La catedral  Madre Santisima de la Luz </a:t>
            </a:r>
          </a:p>
          <a:p>
            <a:r>
              <a:rPr lang="es-ES" b="1">
                <a:solidFill>
                  <a:schemeClr val="bg1"/>
                </a:solidFill>
              </a:rPr>
              <a:t> de torres gemelas, con su fachada barroca</a:t>
            </a:r>
            <a:r>
              <a:rPr lang="es-ES">
                <a:solidFill>
                  <a:schemeClr val="bg1"/>
                </a:solidFill>
              </a:rPr>
              <a:t>. 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AutoShape 5" descr="León 1.JPG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079" name="AutoShape 7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081" name="AutoShape 9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084" name="AutoShape 12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086" name="AutoShape 14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089" name="AutoShape 17" descr="?ui=2&amp;ik=9ee55829d6&amp;view=att&amp;th=13b8fcd46eb08f1b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092" name="AutoShape 20" descr="?ui=2&amp;ik=9ee55829d6&amp;view=att&amp;th=13b8fcd46eb08f1b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pic>
        <p:nvPicPr>
          <p:cNvPr id="3094" name="Picture 22" descr="Imagen4"/>
          <p:cNvPicPr>
            <a:picLocks noChangeAspect="1" noChangeArrowheads="1"/>
          </p:cNvPicPr>
          <p:nvPr/>
        </p:nvPicPr>
        <p:blipFill>
          <a:blip r:embed="rId2">
            <a:lum bright="-8000" contrast="-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95" name="Rectangle 23"/>
          <p:cNvSpPr>
            <a:spLocks noChangeArrowheads="1"/>
          </p:cNvSpPr>
          <p:nvPr/>
        </p:nvSpPr>
        <p:spPr bwMode="auto">
          <a:xfrm>
            <a:off x="2627313" y="0"/>
            <a:ext cx="6516687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/>
              <a:t>Casa Municipal.1.Parroquia del Sagrario</a:t>
            </a:r>
          </a:p>
          <a:p>
            <a:r>
              <a:rPr lang="es-ES" b="1"/>
              <a:t>.2. Catedral de León.3. y Plaza Principal.4.</a:t>
            </a:r>
          </a:p>
          <a:p>
            <a:pPr eaLnBrk="0" hangingPunct="0">
              <a:spcBef>
                <a:spcPct val="50000"/>
              </a:spcBef>
            </a:pPr>
            <a:endParaRPr lang="es-ES"/>
          </a:p>
        </p:txBody>
      </p:sp>
      <p:sp>
        <p:nvSpPr>
          <p:cNvPr id="3096" name="Rectangle 24"/>
          <p:cNvSpPr>
            <a:spLocks noChangeArrowheads="1"/>
          </p:cNvSpPr>
          <p:nvPr/>
        </p:nvSpPr>
        <p:spPr bwMode="auto">
          <a:xfrm>
            <a:off x="611188" y="3427413"/>
            <a:ext cx="43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1.</a:t>
            </a:r>
          </a:p>
        </p:txBody>
      </p:sp>
      <p:sp>
        <p:nvSpPr>
          <p:cNvPr id="3097" name="Rectangle 25"/>
          <p:cNvSpPr>
            <a:spLocks noChangeArrowheads="1"/>
          </p:cNvSpPr>
          <p:nvPr/>
        </p:nvSpPr>
        <p:spPr bwMode="auto">
          <a:xfrm>
            <a:off x="4384675" y="3173413"/>
            <a:ext cx="43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.2</a:t>
            </a:r>
          </a:p>
        </p:txBody>
      </p:sp>
      <p:sp>
        <p:nvSpPr>
          <p:cNvPr id="3098" name="Rectangle 26"/>
          <p:cNvSpPr>
            <a:spLocks noChangeArrowheads="1"/>
          </p:cNvSpPr>
          <p:nvPr/>
        </p:nvSpPr>
        <p:spPr bwMode="auto">
          <a:xfrm>
            <a:off x="7740650" y="3643313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3</a:t>
            </a:r>
          </a:p>
        </p:txBody>
      </p:sp>
      <p:sp>
        <p:nvSpPr>
          <p:cNvPr id="3099" name="Rectangle 27"/>
          <p:cNvSpPr>
            <a:spLocks noChangeArrowheads="1"/>
          </p:cNvSpPr>
          <p:nvPr/>
        </p:nvSpPr>
        <p:spPr bwMode="auto">
          <a:xfrm>
            <a:off x="3492500" y="5803900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4</a:t>
            </a:r>
          </a:p>
        </p:txBody>
      </p:sp>
    </p:spTree>
  </p:cSld>
  <p:clrMapOvr>
    <a:masterClrMapping/>
  </p:clrMapOvr>
  <p:transition spd="slow" advTm="11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Imagen28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7308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/>
              <a:t> Centro Histórico  está cerrado al tráfico de vehículos, por lo</a:t>
            </a:r>
          </a:p>
          <a:p>
            <a:r>
              <a:rPr lang="es-ES" b="1"/>
              <a:t> que resulta agradable visitar los monumentos arquitectónicos.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Imagen3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179388" y="0"/>
            <a:ext cx="6216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/>
              <a:t>En la zona peatonal frente al palacio de gobierno en </a:t>
            </a:r>
          </a:p>
          <a:p>
            <a:r>
              <a:rPr lang="es-ES" b="1"/>
              <a:t>la plaza principal se encuentra un quiosco informativo.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Imagen8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6732588" y="2851150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1</a:t>
            </a:r>
          </a:p>
        </p:txBody>
      </p:sp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0" y="0"/>
            <a:ext cx="8101013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/>
              <a:t> Se pueden encontrar cafés, hoteles, restaurantes,</a:t>
            </a:r>
          </a:p>
          <a:p>
            <a:r>
              <a:rPr lang="es-ES" b="1"/>
              <a:t> boutiques, jardines y más. Edificio de Luis Long.1.</a:t>
            </a:r>
          </a:p>
          <a:p>
            <a:r>
              <a:rPr lang="es-ES"/>
              <a:t>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Imagen27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0" y="0"/>
            <a:ext cx="4597400" cy="8239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s-ES" b="1"/>
              <a:t> Foto  tomada en la epoca de Navideña</a:t>
            </a:r>
            <a:r>
              <a:rPr lang="es-ES"/>
              <a:t>,</a:t>
            </a:r>
          </a:p>
          <a:p>
            <a:r>
              <a:rPr lang="es-ES"/>
              <a:t> </a:t>
            </a:r>
            <a:r>
              <a:rPr lang="es-ES" b="1"/>
              <a:t>Nacimiento Gigante en la Plaza Principal. </a:t>
            </a:r>
          </a:p>
          <a:p>
            <a:pPr eaLnBrk="0" hangingPunct="0"/>
            <a:endParaRPr lang="es-ES"/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AutoShape 5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27" name="AutoShape 7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29" name="AutoShape 9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33" name="AutoShape 13" descr="León 22.JPG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37" name="AutoShape 17" descr="Ver la foto en el mensaje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39" name="AutoShape 19" descr="León 17.JPG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41" name="AutoShape 21" descr="León 17.JPG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43" name="AutoShape 23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pic>
        <p:nvPicPr>
          <p:cNvPr id="5145" name="Picture 25" descr="Imagen1"/>
          <p:cNvPicPr>
            <a:picLocks noChangeAspect="1" noChangeArrowheads="1"/>
          </p:cNvPicPr>
          <p:nvPr/>
        </p:nvPicPr>
        <p:blipFill>
          <a:blip r:embed="rId2">
            <a:lum bright="-6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46" name="Rectangle 26"/>
          <p:cNvSpPr>
            <a:spLocks noChangeArrowheads="1"/>
          </p:cNvSpPr>
          <p:nvPr/>
        </p:nvSpPr>
        <p:spPr bwMode="auto">
          <a:xfrm>
            <a:off x="0" y="6216650"/>
            <a:ext cx="6965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Placa conmemorativa en azulejo de Capelo  con los </a:t>
            </a:r>
          </a:p>
          <a:p>
            <a:r>
              <a:rPr lang="es-ES" b="1">
                <a:solidFill>
                  <a:schemeClr val="bg1"/>
                </a:solidFill>
              </a:rPr>
              <a:t>nombres de los primeros pobladores españoles de la ciudad.  </a:t>
            </a:r>
          </a:p>
        </p:txBody>
      </p:sp>
    </p:spTree>
  </p:cSld>
  <p:clrMapOvr>
    <a:masterClrMapping/>
  </p:clrMapOvr>
  <p:transition spd="slow" advTm="11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Imagen13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0" y="0"/>
            <a:ext cx="3524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/>
              <a:t> Plaza los Fundadores antes</a:t>
            </a:r>
          </a:p>
          <a:p>
            <a:r>
              <a:rPr lang="es-ES" b="1"/>
              <a:t> llamada Jardin de la Industria.</a:t>
            </a: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Imagen11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0" y="0"/>
            <a:ext cx="4641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/>
              <a:t>  La Fuente IV Centenario, mejor</a:t>
            </a:r>
          </a:p>
          <a:p>
            <a:r>
              <a:rPr lang="es-ES" b="1"/>
              <a:t> conocida como la Fuente de los Leones.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Imagen34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0" y="0"/>
            <a:ext cx="8172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/>
              <a:t>Fue colocada en la Plaza de Fundadores en 1976, año en </a:t>
            </a:r>
          </a:p>
          <a:p>
            <a:r>
              <a:rPr lang="es-ES" b="1"/>
              <a:t>el cual se conmemoró el cuarto centenario. </a:t>
            </a:r>
            <a:r>
              <a:rPr lang="es-ES"/>
              <a:t> </a:t>
            </a:r>
            <a:r>
              <a:rPr lang="es-ES" b="1"/>
              <a:t>Grupo folclorico.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Imagen9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2051050" y="0"/>
            <a:ext cx="709295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/>
              <a:t>  Parroquia del Sagrario, fachada original, de estilo herreriano,</a:t>
            </a:r>
          </a:p>
          <a:p>
            <a:r>
              <a:rPr lang="es-ES" b="1"/>
              <a:t>  fue sustituida en el siglo XIX, por la neoclásica que hoy se ve.</a:t>
            </a:r>
            <a:r>
              <a:rPr lang="es-ES"/>
              <a:t> </a:t>
            </a:r>
            <a:endParaRPr lang="es-ES" b="1"/>
          </a:p>
          <a:p>
            <a:pPr eaLnBrk="0" hangingPunct="0"/>
            <a:endParaRPr lang="es-ES"/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Imagen22"/>
          <p:cNvPicPr>
            <a:picLocks noChangeAspect="1" noChangeArrowheads="1"/>
          </p:cNvPicPr>
          <p:nvPr/>
        </p:nvPicPr>
        <p:blipFill>
          <a:blip r:embed="rId2">
            <a:lum bright="4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0" y="0"/>
            <a:ext cx="4857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Se fundó hacia 1580 en una sede temporal</a:t>
            </a:r>
          </a:p>
          <a:p>
            <a:r>
              <a:rPr lang="es-ES" b="1">
                <a:solidFill>
                  <a:schemeClr val="bg1"/>
                </a:solidFill>
              </a:rPr>
              <a:t> y el templo empezó  a  edificarse en 1589.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Imagen18"/>
          <p:cNvPicPr>
            <a:picLocks noChangeAspect="1" noChangeArrowheads="1"/>
          </p:cNvPicPr>
          <p:nvPr/>
        </p:nvPicPr>
        <p:blipFill>
          <a:blip r:embed="rId2">
            <a:lum bright="4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0" y="0"/>
            <a:ext cx="5492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En 1762 se nombró patrono de la Villa de León </a:t>
            </a:r>
          </a:p>
          <a:p>
            <a:r>
              <a:rPr lang="es-ES" b="1">
                <a:solidFill>
                  <a:schemeClr val="bg1"/>
                </a:solidFill>
              </a:rPr>
              <a:t>a San Sebastián, ya venerado en esta parroquia.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Imagen19"/>
          <p:cNvPicPr>
            <a:picLocks noChangeAspect="1" noChangeArrowheads="1"/>
          </p:cNvPicPr>
          <p:nvPr/>
        </p:nvPicPr>
        <p:blipFill>
          <a:blip r:embed="rId2">
            <a:lum bright="4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0" y="0"/>
            <a:ext cx="5911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Destacan por todo el inmueble los estigmas, </a:t>
            </a:r>
          </a:p>
          <a:p>
            <a:r>
              <a:rPr lang="es-ES" b="1">
                <a:solidFill>
                  <a:schemeClr val="bg1"/>
                </a:solidFill>
              </a:rPr>
              <a:t>confesionarios, estaciones del vía crucis y pinturas.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Imagen21"/>
          <p:cNvPicPr>
            <a:picLocks noChangeAspect="1" noChangeArrowheads="1"/>
          </p:cNvPicPr>
          <p:nvPr/>
        </p:nvPicPr>
        <p:blipFill>
          <a:blip r:embed="rId2">
            <a:lum bright="4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0" y="0"/>
            <a:ext cx="6940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Su cúpula carece de tambor y el domo, formado por gajos </a:t>
            </a:r>
          </a:p>
          <a:p>
            <a:r>
              <a:rPr lang="es-ES" b="1">
                <a:solidFill>
                  <a:schemeClr val="bg1"/>
                </a:solidFill>
              </a:rPr>
              <a:t> y que arranca de la techumbre, alberga ventanales o lunetos.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Imagen16"/>
          <p:cNvPicPr>
            <a:picLocks noChangeAspect="1" noChangeArrowheads="1"/>
          </p:cNvPicPr>
          <p:nvPr/>
        </p:nvPicPr>
        <p:blipFill>
          <a:blip r:embed="rId2">
            <a:lum bright="4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20751" y="6093296"/>
            <a:ext cx="4984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b="1" dirty="0" err="1">
                <a:solidFill>
                  <a:schemeClr val="bg1"/>
                </a:solidFill>
              </a:rPr>
              <a:t>Abside</a:t>
            </a:r>
            <a:r>
              <a:rPr lang="es-ES" b="1" dirty="0">
                <a:solidFill>
                  <a:schemeClr val="bg1"/>
                </a:solidFill>
              </a:rPr>
              <a:t> con grandes ventanales para </a:t>
            </a:r>
          </a:p>
          <a:p>
            <a:r>
              <a:rPr lang="es-ES" b="1" dirty="0">
                <a:solidFill>
                  <a:schemeClr val="bg1"/>
                </a:solidFill>
              </a:rPr>
              <a:t>resaltar el altar mayor, de estilo neoclásico.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P1010070-2"/>
          <p:cNvPicPr>
            <a:picLocks noChangeAspect="1" noChangeArrowheads="1"/>
          </p:cNvPicPr>
          <p:nvPr/>
        </p:nvPicPr>
        <p:blipFill>
          <a:blip r:embed="rId2">
            <a:lum bright="-2000" contras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5088"/>
            <a:ext cx="9231313" cy="6923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251520" y="27709"/>
            <a:ext cx="795655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7735" tIns="43867" rIns="87735" bIns="43867">
            <a:spAutoFit/>
          </a:bodyPr>
          <a:lstStyle/>
          <a:p>
            <a:pPr defTabSz="877888"/>
            <a:r>
              <a:rPr lang="fr-FR" sz="3100" b="1" dirty="0" err="1">
                <a:solidFill>
                  <a:schemeClr val="bg1"/>
                </a:solidFill>
              </a:rPr>
              <a:t>Hoy</a:t>
            </a:r>
            <a:r>
              <a:rPr lang="fr-FR" sz="3100" b="1" dirty="0">
                <a:solidFill>
                  <a:schemeClr val="bg1"/>
                </a:solidFill>
              </a:rPr>
              <a:t> es </a:t>
            </a:r>
            <a:fld id="{A4950D60-4B74-4589-BC2A-285FC3B2BEC7}" type="datetime2">
              <a:rPr lang="es-ES_tradnl" sz="3100" b="1">
                <a:solidFill>
                  <a:schemeClr val="bg1"/>
                </a:solidFill>
              </a:rPr>
              <a:pPr defTabSz="877888"/>
              <a:t>domingo, 17 de enero de 2021</a:t>
            </a:fld>
            <a:endParaRPr lang="es-ES" sz="3100" b="1" dirty="0">
              <a:solidFill>
                <a:schemeClr val="bg1"/>
              </a:solidFill>
            </a:endParaRPr>
          </a:p>
          <a:p>
            <a:pPr defTabSz="877888"/>
            <a:r>
              <a:rPr lang="fr-FR" sz="3100" b="1" dirty="0" err="1">
                <a:solidFill>
                  <a:schemeClr val="bg1"/>
                </a:solidFill>
              </a:rPr>
              <a:t>Ahora</a:t>
            </a:r>
            <a:r>
              <a:rPr lang="fr-FR" sz="3100" b="1" dirty="0">
                <a:solidFill>
                  <a:schemeClr val="bg1"/>
                </a:solidFill>
              </a:rPr>
              <a:t> </a:t>
            </a:r>
            <a:r>
              <a:rPr lang="fr-FR" sz="3100" b="1" dirty="0" err="1">
                <a:solidFill>
                  <a:schemeClr val="bg1"/>
                </a:solidFill>
              </a:rPr>
              <a:t>mismo</a:t>
            </a:r>
            <a:r>
              <a:rPr lang="fr-FR" sz="3100" b="1" dirty="0">
                <a:solidFill>
                  <a:schemeClr val="bg1"/>
                </a:solidFill>
              </a:rPr>
              <a:t> son las </a:t>
            </a:r>
            <a:fld id="{A648A5E2-8367-4D0B-94C6-028760941DAB}" type="datetime10">
              <a:rPr lang="fr-FR" sz="3100" b="1">
                <a:solidFill>
                  <a:schemeClr val="bg1"/>
                </a:solidFill>
              </a:rPr>
              <a:pPr defTabSz="877888"/>
              <a:t>15:59</a:t>
            </a:fld>
            <a:r>
              <a:rPr lang="fr-FR" sz="3100" b="1" dirty="0">
                <a:solidFill>
                  <a:schemeClr val="bg1"/>
                </a:solidFill>
              </a:rPr>
              <a:t> h.</a:t>
            </a:r>
          </a:p>
          <a:p>
            <a:pPr defTabSz="877888"/>
            <a:r>
              <a:rPr lang="fr-FR" sz="3100" b="1" dirty="0" err="1">
                <a:solidFill>
                  <a:schemeClr val="bg1"/>
                </a:solidFill>
              </a:rPr>
              <a:t>Desde</a:t>
            </a:r>
            <a:r>
              <a:rPr lang="fr-FR" sz="3100" b="1" dirty="0">
                <a:solidFill>
                  <a:schemeClr val="bg1"/>
                </a:solidFill>
              </a:rPr>
              <a:t> </a:t>
            </a:r>
            <a:r>
              <a:rPr lang="fr-FR" sz="3100" b="1" dirty="0" err="1">
                <a:solidFill>
                  <a:schemeClr val="bg1"/>
                </a:solidFill>
              </a:rPr>
              <a:t>Meliana</a:t>
            </a:r>
            <a:r>
              <a:rPr lang="fr-FR" sz="3100" b="1" dirty="0">
                <a:solidFill>
                  <a:schemeClr val="bg1"/>
                </a:solidFill>
              </a:rPr>
              <a:t> Valencia (España).</a:t>
            </a:r>
          </a:p>
          <a:p>
            <a:pPr defTabSz="877888"/>
            <a:r>
              <a:rPr lang="fr-FR" sz="3100" b="1" dirty="0" err="1">
                <a:solidFill>
                  <a:schemeClr val="bg1"/>
                </a:solidFill>
              </a:rPr>
              <a:t>Saludos</a:t>
            </a:r>
            <a:r>
              <a:rPr lang="fr-FR" sz="3100" b="1" dirty="0">
                <a:solidFill>
                  <a:schemeClr val="bg1"/>
                </a:solidFill>
              </a:rPr>
              <a:t> de Vicente.</a:t>
            </a:r>
            <a:endParaRPr lang="es-ES" sz="31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xique - Léon .. 27 05 2013 (1)">
  <a:themeElements>
    <a:clrScheme name="LEÓN--GUANAJAUTO--(MEXICO)--SB.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EÓN--GUANAJAUTO--(MEXICO)--SB..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EÓN--GUANAJAUTO--(MEXICO)--SB.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ÓN--GUANAJAUTO--(MEXICO)--SB.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ÓN--GUANAJAUTO--(MEXICO)--SB.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ÓN--GUANAJAUTO--(MEXICO)--SB.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ÓN--GUANAJAUTO--(MEXICO)--SB.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ÓN--GUANAJAUTO--(MEXICO)--SB.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ÓN--GUANAJAUTO--(MEXICO)--SB.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ÓN--GUANAJAUTO--(MEXICO)--SB.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ÓN--GUANAJAUTO--(MEXICO)--SB.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ÓN--GUANAJAUTO--(MEXICO)--SB.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ÓN--GUANAJAUTO--(MEXICO)--SB.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ÓN--GUANAJAUTO--(MEXICO)--SB.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Mexique - Léon .. 27 05 2013 (1)</Template>
  <TotalTime>2</TotalTime>
  <Words>625</Words>
  <Application>Microsoft Office PowerPoint</Application>
  <PresentationFormat>Presentación en pantalla (4:3)</PresentationFormat>
  <Paragraphs>96</Paragraphs>
  <Slides>40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3" baseType="lpstr">
      <vt:lpstr>Arial</vt:lpstr>
      <vt:lpstr>Mexique - Léon .. 27 05 2013 (1)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2021-01-17T14:59:20Z</dcterms:created>
  <dcterms:modified xsi:type="dcterms:W3CDTF">2021-01-17T15:01:34Z</dcterms:modified>
</cp:coreProperties>
</file>