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7"/>
  </p:notesMasterIdLst>
  <p:sldIdLst>
    <p:sldId id="271" r:id="rId3"/>
    <p:sldId id="297" r:id="rId4"/>
    <p:sldId id="272" r:id="rId5"/>
    <p:sldId id="257" r:id="rId6"/>
    <p:sldId id="258" r:id="rId7"/>
    <p:sldId id="259" r:id="rId8"/>
    <p:sldId id="273" r:id="rId9"/>
    <p:sldId id="275" r:id="rId10"/>
    <p:sldId id="277" r:id="rId11"/>
    <p:sldId id="279" r:id="rId12"/>
    <p:sldId id="296" r:id="rId13"/>
    <p:sldId id="264" r:id="rId14"/>
    <p:sldId id="265" r:id="rId15"/>
    <p:sldId id="262" r:id="rId16"/>
    <p:sldId id="261" r:id="rId17"/>
    <p:sldId id="266" r:id="rId18"/>
    <p:sldId id="268" r:id="rId19"/>
    <p:sldId id="289" r:id="rId20"/>
    <p:sldId id="269" r:id="rId21"/>
    <p:sldId id="270" r:id="rId22"/>
    <p:sldId id="284" r:id="rId23"/>
    <p:sldId id="286" r:id="rId24"/>
    <p:sldId id="287" r:id="rId25"/>
    <p:sldId id="293" r:id="rId26"/>
    <p:sldId id="294" r:id="rId27"/>
    <p:sldId id="256" r:id="rId28"/>
    <p:sldId id="290" r:id="rId29"/>
    <p:sldId id="291" r:id="rId30"/>
    <p:sldId id="292" r:id="rId31"/>
    <p:sldId id="263" r:id="rId32"/>
    <p:sldId id="298" r:id="rId33"/>
    <p:sldId id="295" r:id="rId34"/>
    <p:sldId id="299" r:id="rId35"/>
    <p:sldId id="300" r:id="rId36"/>
  </p:sldIdLst>
  <p:sldSz cx="9144000" cy="6858000" type="screen4x3"/>
  <p:notesSz cx="6858000" cy="9144000"/>
  <p:defaultTextStyle>
    <a:defPPr>
      <a:defRPr lang="es-ES_trad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qPfZl8Kkuw9CtWJg/fFog==" hashData="Yw0upEYoDKaFRGthvPtEpxUI3q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p:scale>
          <a:sx n="45" d="100"/>
          <a:sy n="45" d="100"/>
        </p:scale>
        <p:origin x="-1716" y="-72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09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s-ES_tradnl"/>
          </a:p>
        </p:txBody>
      </p:sp>
      <p:sp>
        <p:nvSpPr>
          <p:cNvPr id="512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s-ES_tradnl"/>
          </a:p>
        </p:txBody>
      </p:sp>
      <p:sp>
        <p:nvSpPr>
          <p:cNvPr id="3584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noProof="0" smtClean="0"/>
              <a:t>Haga clic para modificar el estilo de texto del patrón</a:t>
            </a:r>
          </a:p>
          <a:p>
            <a:pPr lvl="1"/>
            <a:r>
              <a:rPr lang="es-ES_tradnl" noProof="0" smtClean="0"/>
              <a:t>Segundo nivel</a:t>
            </a:r>
          </a:p>
          <a:p>
            <a:pPr lvl="2"/>
            <a:r>
              <a:rPr lang="es-ES_tradnl" noProof="0" smtClean="0"/>
              <a:t>Tercer nivel</a:t>
            </a:r>
          </a:p>
          <a:p>
            <a:pPr lvl="3"/>
            <a:r>
              <a:rPr lang="es-ES_tradnl" noProof="0" smtClean="0"/>
              <a:t>Cuarto nivel</a:t>
            </a:r>
          </a:p>
          <a:p>
            <a:pPr lvl="4"/>
            <a:r>
              <a:rPr lang="es-ES_tradnl" noProof="0" smtClean="0"/>
              <a:t>Quinto nivel</a:t>
            </a:r>
          </a:p>
        </p:txBody>
      </p:sp>
      <p:sp>
        <p:nvSpPr>
          <p:cNvPr id="512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s-ES_tradnl"/>
          </a:p>
        </p:txBody>
      </p:sp>
      <p:sp>
        <p:nvSpPr>
          <p:cNvPr id="512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3ACF7F46-277D-4618-99AD-C65EABEDBA37}" type="slidenum">
              <a:rPr lang="es-ES_tradnl"/>
              <a:pPr>
                <a:defRPr/>
              </a:pPr>
              <a:t>‹Nº›</a:t>
            </a:fld>
            <a:endParaRPr lang="es-ES_tradnl"/>
          </a:p>
        </p:txBody>
      </p:sp>
    </p:spTree>
    <p:extLst>
      <p:ext uri="{BB962C8B-B14F-4D97-AF65-F5344CB8AC3E}">
        <p14:creationId xmlns:p14="http://schemas.microsoft.com/office/powerpoint/2010/main" val="17447973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C19A35DD-8BF6-43E5-9303-20CA3BECFC80}" type="slidenum">
              <a:rPr lang="es-ES_tradnl"/>
              <a:pPr>
                <a:defRPr/>
              </a:pPr>
              <a:t>‹Nº›</a:t>
            </a:fld>
            <a:endParaRPr lang="es-ES_tradnl"/>
          </a:p>
        </p:txBody>
      </p:sp>
    </p:spTree>
    <p:extLst>
      <p:ext uri="{BB962C8B-B14F-4D97-AF65-F5344CB8AC3E}">
        <p14:creationId xmlns:p14="http://schemas.microsoft.com/office/powerpoint/2010/main" val="3886299891"/>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EF5066E8-BC7B-48DA-ACBE-6E7201C2DAD8}" type="slidenum">
              <a:rPr lang="es-ES_tradnl"/>
              <a:pPr>
                <a:defRPr/>
              </a:pPr>
              <a:t>‹Nº›</a:t>
            </a:fld>
            <a:endParaRPr lang="es-ES_tradnl"/>
          </a:p>
        </p:txBody>
      </p:sp>
    </p:spTree>
    <p:extLst>
      <p:ext uri="{BB962C8B-B14F-4D97-AF65-F5344CB8AC3E}">
        <p14:creationId xmlns:p14="http://schemas.microsoft.com/office/powerpoint/2010/main" val="1430523046"/>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3721118-5601-4523-8C3D-104BE206A7C6}" type="slidenum">
              <a:rPr lang="es-ES_tradnl"/>
              <a:pPr>
                <a:defRPr/>
              </a:pPr>
              <a:t>‹Nº›</a:t>
            </a:fld>
            <a:endParaRPr lang="es-ES_tradnl"/>
          </a:p>
        </p:txBody>
      </p:sp>
    </p:spTree>
    <p:extLst>
      <p:ext uri="{BB962C8B-B14F-4D97-AF65-F5344CB8AC3E}">
        <p14:creationId xmlns:p14="http://schemas.microsoft.com/office/powerpoint/2010/main" val="3500987096"/>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83FDD4CD-7BB0-4054-9F22-A570A2CB4B49}" type="slidenum">
              <a:rPr lang="es-ES_tradnl"/>
              <a:pPr>
                <a:defRPr/>
              </a:pPr>
              <a:t>‹Nº›</a:t>
            </a:fld>
            <a:endParaRPr lang="es-ES_tradnl"/>
          </a:p>
        </p:txBody>
      </p:sp>
    </p:spTree>
    <p:extLst>
      <p:ext uri="{BB962C8B-B14F-4D97-AF65-F5344CB8AC3E}">
        <p14:creationId xmlns:p14="http://schemas.microsoft.com/office/powerpoint/2010/main" val="2650715266"/>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52365BA8-FBB4-48F7-AA6A-623D5581CB44}" type="slidenum">
              <a:rPr lang="es-ES_tradnl"/>
              <a:pPr>
                <a:defRPr/>
              </a:pPr>
              <a:t>‹Nº›</a:t>
            </a:fld>
            <a:endParaRPr lang="es-ES_tradnl"/>
          </a:p>
        </p:txBody>
      </p:sp>
    </p:spTree>
    <p:extLst>
      <p:ext uri="{BB962C8B-B14F-4D97-AF65-F5344CB8AC3E}">
        <p14:creationId xmlns:p14="http://schemas.microsoft.com/office/powerpoint/2010/main" val="2349767813"/>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87C605E9-0862-49AE-80A8-FCAD815871E5}" type="slidenum">
              <a:rPr lang="es-ES_tradnl"/>
              <a:pPr>
                <a:defRPr/>
              </a:pPr>
              <a:t>‹Nº›</a:t>
            </a:fld>
            <a:endParaRPr lang="es-ES_tradnl"/>
          </a:p>
        </p:txBody>
      </p:sp>
    </p:spTree>
    <p:extLst>
      <p:ext uri="{BB962C8B-B14F-4D97-AF65-F5344CB8AC3E}">
        <p14:creationId xmlns:p14="http://schemas.microsoft.com/office/powerpoint/2010/main" val="72131892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26B2E22D-285A-4288-9606-8A2B260A1B99}" type="slidenum">
              <a:rPr lang="es-ES_tradnl"/>
              <a:pPr>
                <a:defRPr/>
              </a:pPr>
              <a:t>‹Nº›</a:t>
            </a:fld>
            <a:endParaRPr lang="es-ES_tradnl"/>
          </a:p>
        </p:txBody>
      </p:sp>
    </p:spTree>
    <p:extLst>
      <p:ext uri="{BB962C8B-B14F-4D97-AF65-F5344CB8AC3E}">
        <p14:creationId xmlns:p14="http://schemas.microsoft.com/office/powerpoint/2010/main" val="2501434187"/>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EE184538-F20E-4013-99FA-30ADD4561D96}" type="slidenum">
              <a:rPr lang="es-ES_tradnl"/>
              <a:pPr>
                <a:defRPr/>
              </a:pPr>
              <a:t>‹Nº›</a:t>
            </a:fld>
            <a:endParaRPr lang="es-ES_tradnl"/>
          </a:p>
        </p:txBody>
      </p:sp>
    </p:spTree>
    <p:extLst>
      <p:ext uri="{BB962C8B-B14F-4D97-AF65-F5344CB8AC3E}">
        <p14:creationId xmlns:p14="http://schemas.microsoft.com/office/powerpoint/2010/main" val="2915844765"/>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AR"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07364FA7-EBBB-4033-923E-D6A33BD7DA85}" type="slidenum">
              <a:rPr lang="es-ES_tradnl"/>
              <a:pPr>
                <a:defRPr/>
              </a:pPr>
              <a:t>‹Nº›</a:t>
            </a:fld>
            <a:endParaRPr lang="es-ES_tradnl"/>
          </a:p>
        </p:txBody>
      </p:sp>
    </p:spTree>
    <p:extLst>
      <p:ext uri="{BB962C8B-B14F-4D97-AF65-F5344CB8AC3E}">
        <p14:creationId xmlns:p14="http://schemas.microsoft.com/office/powerpoint/2010/main" val="1900589575"/>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0B980119-B570-410E-9C4D-2065DAC1361F}" type="slidenum">
              <a:rPr lang="es-ES_tradnl"/>
              <a:pPr>
                <a:defRPr/>
              </a:pPr>
              <a:t>‹Nº›</a:t>
            </a:fld>
            <a:endParaRPr lang="es-ES_tradnl"/>
          </a:p>
        </p:txBody>
      </p:sp>
    </p:spTree>
    <p:extLst>
      <p:ext uri="{BB962C8B-B14F-4D97-AF65-F5344CB8AC3E}">
        <p14:creationId xmlns:p14="http://schemas.microsoft.com/office/powerpoint/2010/main" val="1797048680"/>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E050D621-8167-4182-90AC-BDFCDB11E509}" type="slidenum">
              <a:rPr lang="es-ES_tradnl"/>
              <a:pPr>
                <a:defRPr/>
              </a:pPr>
              <a:t>‹Nº›</a:t>
            </a:fld>
            <a:endParaRPr lang="es-ES_tradnl"/>
          </a:p>
        </p:txBody>
      </p:sp>
    </p:spTree>
    <p:extLst>
      <p:ext uri="{BB962C8B-B14F-4D97-AF65-F5344CB8AC3E}">
        <p14:creationId xmlns:p14="http://schemas.microsoft.com/office/powerpoint/2010/main" val="2514189673"/>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906273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492F7314-9258-4CE7-B3A0-954351644227}" type="slidenum">
              <a:rPr lang="es-ES_tradnl"/>
              <a:pPr>
                <a:defRPr/>
              </a:pPr>
              <a:t>‹Nº›</a:t>
            </a:fld>
            <a:endParaRPr lang="es-ES_tradnl"/>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3" name="Picture 5" descr="leon"/>
          <p:cNvPicPr>
            <a:picLocks noChangeAspect="1" noChangeArrowheads="1"/>
          </p:cNvPicPr>
          <p:nvPr/>
        </p:nvPicPr>
        <p:blipFill>
          <a:blip r:embed="rId3">
            <a:lum bright="-6000"/>
            <a:extLst>
              <a:ext uri="{28A0092B-C50C-407E-A947-70E740481C1C}">
                <a14:useLocalDpi xmlns:a14="http://schemas.microsoft.com/office/drawing/2010/main" val="0"/>
              </a:ext>
            </a:extLst>
          </a:blip>
          <a:srcRect/>
          <a:stretch>
            <a:fillRect/>
          </a:stretch>
        </p:blipFill>
        <p:spPr bwMode="auto">
          <a:xfrm>
            <a:off x="0" y="3175"/>
            <a:ext cx="9144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WordArt 6"/>
          <p:cNvSpPr>
            <a:spLocks noChangeArrowheads="1" noChangeShapeType="1" noTextEdit="1"/>
          </p:cNvSpPr>
          <p:nvPr/>
        </p:nvSpPr>
        <p:spPr bwMode="auto">
          <a:xfrm>
            <a:off x="3059113" y="3933825"/>
            <a:ext cx="2879725" cy="6477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kern="10" spc="720" dirty="0">
                <a:gradFill rotWithShape="1">
                  <a:gsLst>
                    <a:gs pos="0">
                      <a:srgbClr val="AAAAAA"/>
                    </a:gs>
                    <a:gs pos="100000">
                      <a:srgbClr val="FFFFFF"/>
                    </a:gs>
                  </a:gsLst>
                  <a:lin ang="5400000" scaled="1"/>
                </a:gradFill>
                <a:effectLst>
                  <a:outerShdw dist="45791" dir="3378596" algn="ctr" rotWithShape="0">
                    <a:srgbClr val="4D4D4D">
                      <a:alpha val="79999"/>
                    </a:srgbClr>
                  </a:outerShdw>
                </a:effectLst>
                <a:latin typeface="Arial Black"/>
              </a:rPr>
              <a:t>LEON</a:t>
            </a:r>
          </a:p>
        </p:txBody>
      </p:sp>
      <p:sp>
        <p:nvSpPr>
          <p:cNvPr id="2052" name="Text Box 8"/>
          <p:cNvSpPr txBox="1">
            <a:spLocks noChangeArrowheads="1"/>
          </p:cNvSpPr>
          <p:nvPr/>
        </p:nvSpPr>
        <p:spPr bwMode="auto">
          <a:xfrm>
            <a:off x="0" y="6491288"/>
            <a:ext cx="29527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s-ES_tradnl" b="1"/>
              <a:t>Hacer clic con el mouse</a:t>
            </a:r>
          </a:p>
        </p:txBody>
      </p:sp>
    </p:spTree>
  </p:cSld>
  <p:clrMapOvr>
    <a:masterClrMapping/>
  </p:clrMapOvr>
  <p:transition>
    <p:sndAc>
      <p:stSnd loop="1">
        <p:snd r:embed="rId2" name="AN DANZZA - New beginning.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17413"/>
                                        </p:tgtEl>
                                        <p:attrNameLst>
                                          <p:attrName>style.visibility</p:attrName>
                                        </p:attrNameLst>
                                      </p:cBhvr>
                                      <p:to>
                                        <p:strVal val="visible"/>
                                      </p:to>
                                    </p:set>
                                    <p:animEffect transition="in" filter="circle(out)">
                                      <p:cBhvr>
                                        <p:cTn id="7" dur="2000"/>
                                        <p:tgtEl>
                                          <p:spTgt spid="17413"/>
                                        </p:tgtEl>
                                      </p:cBhvr>
                                    </p:animEffect>
                                  </p:childTnLst>
                                </p:cTn>
                              </p:par>
                            </p:childTnLst>
                          </p:cTn>
                        </p:par>
                        <p:par>
                          <p:cTn id="8" fill="hold" nodeType="afterGroup">
                            <p:stCondLst>
                              <p:cond delay="2000"/>
                            </p:stCondLst>
                            <p:childTnLst>
                              <p:par>
                                <p:cTn id="9" presetID="31" presetClass="entr" presetSubtype="0" fill="hold" grpId="0" nodeType="afterEffect">
                                  <p:stCondLst>
                                    <p:cond delay="0"/>
                                  </p:stCondLst>
                                  <p:iterate type="lt">
                                    <p:tmPct val="5000"/>
                                  </p:iterate>
                                  <p:childTnLst>
                                    <p:set>
                                      <p:cBhvr>
                                        <p:cTn id="10" dur="1" fill="hold">
                                          <p:stCondLst>
                                            <p:cond delay="0"/>
                                          </p:stCondLst>
                                        </p:cTn>
                                        <p:tgtEl>
                                          <p:spTgt spid="17414"/>
                                        </p:tgtEl>
                                        <p:attrNameLst>
                                          <p:attrName>style.visibility</p:attrName>
                                        </p:attrNameLst>
                                      </p:cBhvr>
                                      <p:to>
                                        <p:strVal val="visible"/>
                                      </p:to>
                                    </p:set>
                                    <p:anim calcmode="lin" valueType="num">
                                      <p:cBhvr>
                                        <p:cTn id="11" dur="1000" fill="hold"/>
                                        <p:tgtEl>
                                          <p:spTgt spid="17414"/>
                                        </p:tgtEl>
                                        <p:attrNameLst>
                                          <p:attrName>ppt_w</p:attrName>
                                        </p:attrNameLst>
                                      </p:cBhvr>
                                      <p:tavLst>
                                        <p:tav tm="0">
                                          <p:val>
                                            <p:fltVal val="0"/>
                                          </p:val>
                                        </p:tav>
                                        <p:tav tm="100000">
                                          <p:val>
                                            <p:strVal val="#ppt_w"/>
                                          </p:val>
                                        </p:tav>
                                      </p:tavLst>
                                    </p:anim>
                                    <p:anim calcmode="lin" valueType="num">
                                      <p:cBhvr>
                                        <p:cTn id="12" dur="1000" fill="hold"/>
                                        <p:tgtEl>
                                          <p:spTgt spid="17414"/>
                                        </p:tgtEl>
                                        <p:attrNameLst>
                                          <p:attrName>ppt_h</p:attrName>
                                        </p:attrNameLst>
                                      </p:cBhvr>
                                      <p:tavLst>
                                        <p:tav tm="0">
                                          <p:val>
                                            <p:fltVal val="0"/>
                                          </p:val>
                                        </p:tav>
                                        <p:tav tm="100000">
                                          <p:val>
                                            <p:strVal val="#ppt_h"/>
                                          </p:val>
                                        </p:tav>
                                      </p:tavLst>
                                    </p:anim>
                                    <p:anim calcmode="lin" valueType="num">
                                      <p:cBhvr>
                                        <p:cTn id="13" dur="1000" fill="hold"/>
                                        <p:tgtEl>
                                          <p:spTgt spid="17414"/>
                                        </p:tgtEl>
                                        <p:attrNameLst>
                                          <p:attrName>style.rotation</p:attrName>
                                        </p:attrNameLst>
                                      </p:cBhvr>
                                      <p:tavLst>
                                        <p:tav tm="0">
                                          <p:val>
                                            <p:fltVal val="90"/>
                                          </p:val>
                                        </p:tav>
                                        <p:tav tm="100000">
                                          <p:val>
                                            <p:fltVal val="0"/>
                                          </p:val>
                                        </p:tav>
                                      </p:tavLst>
                                    </p:anim>
                                    <p:animEffect transition="in" filter="fade">
                                      <p:cBhvr>
                                        <p:cTn id="14" dur="1000"/>
                                        <p:tgtEl>
                                          <p:spTgt spid="174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noChangeArrowheads="1"/>
          </p:cNvSpPr>
          <p:nvPr>
            <p:ph type="body" idx="1"/>
          </p:nvPr>
        </p:nvSpPr>
        <p:spPr>
          <a:xfrm>
            <a:off x="179388" y="188913"/>
            <a:ext cx="8713787" cy="6669087"/>
          </a:xfrm>
        </p:spPr>
        <p:txBody>
          <a:bodyPr/>
          <a:lstStyle/>
          <a:p>
            <a:pPr algn="ctr" eaLnBrk="1" hangingPunct="1">
              <a:lnSpc>
                <a:spcPct val="80000"/>
              </a:lnSpc>
              <a:buFontTx/>
              <a:buNone/>
            </a:pPr>
            <a:r>
              <a:rPr lang="es-ES_tradnl" sz="2400" b="1" smtClean="0"/>
              <a:t>Recorrer la Ciudad de León </a:t>
            </a:r>
          </a:p>
          <a:p>
            <a:pPr algn="ctr" eaLnBrk="1" hangingPunct="1">
              <a:lnSpc>
                <a:spcPct val="80000"/>
              </a:lnSpc>
              <a:buFontTx/>
              <a:buNone/>
            </a:pPr>
            <a:r>
              <a:rPr lang="es-ES_tradnl" sz="2400" b="1" smtClean="0"/>
              <a:t>es revivir su historia, es admirar XXI siglos de arte.</a:t>
            </a:r>
          </a:p>
          <a:p>
            <a:pPr algn="ctr" eaLnBrk="1" hangingPunct="1">
              <a:lnSpc>
                <a:spcPct val="80000"/>
              </a:lnSpc>
              <a:buFontTx/>
              <a:buNone/>
            </a:pPr>
            <a:endParaRPr lang="es-ES_tradnl" sz="2400" b="1" smtClean="0"/>
          </a:p>
          <a:p>
            <a:pPr algn="ctr" eaLnBrk="1" hangingPunct="1">
              <a:lnSpc>
                <a:spcPct val="80000"/>
              </a:lnSpc>
              <a:buFontTx/>
              <a:buNone/>
            </a:pPr>
            <a:r>
              <a:rPr lang="es-ES_tradnl" sz="2400" b="1" smtClean="0"/>
              <a:t>La conquista romana duró alrededor de 200 años, durante los cuales fundaron un campamento fortificado llamado Legio, dando  origen al nombre de la ciudad. </a:t>
            </a:r>
          </a:p>
          <a:p>
            <a:pPr algn="ctr" eaLnBrk="1" hangingPunct="1">
              <a:lnSpc>
                <a:spcPct val="80000"/>
              </a:lnSpc>
              <a:buFontTx/>
              <a:buNone/>
            </a:pPr>
            <a:endParaRPr lang="es-ES_tradnl" sz="2400" b="1" smtClean="0"/>
          </a:p>
          <a:p>
            <a:pPr algn="ctr" eaLnBrk="1" hangingPunct="1">
              <a:lnSpc>
                <a:spcPct val="80000"/>
              </a:lnSpc>
              <a:buFontTx/>
              <a:buNone/>
            </a:pPr>
            <a:r>
              <a:rPr lang="es-ES_tradnl" sz="2400" b="1" smtClean="0"/>
              <a:t>La Catedral gótica  imponente y frágil, con casi 2000 m2 de vidrieras, no deja indiferente a nadie. </a:t>
            </a:r>
          </a:p>
          <a:p>
            <a:pPr algn="ctr" eaLnBrk="1" hangingPunct="1">
              <a:lnSpc>
                <a:spcPct val="80000"/>
              </a:lnSpc>
              <a:buFontTx/>
              <a:buNone/>
            </a:pPr>
            <a:endParaRPr lang="es-ES_tradnl" sz="2400" b="1" smtClean="0"/>
          </a:p>
          <a:p>
            <a:pPr algn="ctr" eaLnBrk="1" hangingPunct="1">
              <a:lnSpc>
                <a:spcPct val="80000"/>
              </a:lnSpc>
              <a:buFontTx/>
              <a:buNone/>
            </a:pPr>
            <a:r>
              <a:rPr lang="es-ES_tradnl" sz="2400" b="1" smtClean="0"/>
              <a:t>Contempla la Capilla Sixtina del Románico en la Basílica de San Isidoro, antiguo Panteón Real.</a:t>
            </a:r>
          </a:p>
          <a:p>
            <a:pPr algn="ctr" eaLnBrk="1" hangingPunct="1">
              <a:lnSpc>
                <a:spcPct val="80000"/>
              </a:lnSpc>
              <a:buFontTx/>
              <a:buNone/>
            </a:pPr>
            <a:endParaRPr lang="es-ES_tradnl" sz="2400" b="1" smtClean="0"/>
          </a:p>
          <a:p>
            <a:pPr algn="ctr" eaLnBrk="1" hangingPunct="1">
              <a:lnSpc>
                <a:spcPct val="80000"/>
              </a:lnSpc>
              <a:buFontTx/>
              <a:buNone/>
            </a:pPr>
            <a:r>
              <a:rPr lang="es-ES_tradnl" sz="2400" b="1" smtClean="0"/>
              <a:t>La huella del arquitecto catalán Antonio Gaudí, dejó su impronta en el Palacio de Botines. </a:t>
            </a:r>
          </a:p>
          <a:p>
            <a:pPr algn="ctr" eaLnBrk="1" hangingPunct="1">
              <a:lnSpc>
                <a:spcPct val="80000"/>
              </a:lnSpc>
              <a:buFontTx/>
              <a:buNone/>
            </a:pPr>
            <a:endParaRPr lang="es-ES_tradnl" sz="2400" b="1" smtClean="0"/>
          </a:p>
          <a:p>
            <a:pPr algn="ctr" eaLnBrk="1" hangingPunct="1">
              <a:lnSpc>
                <a:spcPct val="80000"/>
              </a:lnSpc>
              <a:buFontTx/>
              <a:buNone/>
            </a:pPr>
            <a:r>
              <a:rPr lang="es-ES_tradnl" sz="2400" b="1" smtClean="0"/>
              <a:t>y no pongas límites a tu imaginación y acércate al MUSAC, </a:t>
            </a:r>
          </a:p>
          <a:p>
            <a:pPr algn="ctr" eaLnBrk="1" hangingPunct="1">
              <a:lnSpc>
                <a:spcPct val="80000"/>
              </a:lnSpc>
              <a:buFontTx/>
              <a:buNone/>
            </a:pPr>
            <a:r>
              <a:rPr lang="es-ES_tradnl" sz="2400" b="1" smtClean="0"/>
              <a:t>León tiene todo el magnetismo del León más moderno.</a:t>
            </a:r>
          </a:p>
          <a:p>
            <a:pPr eaLnBrk="1" hangingPunct="1">
              <a:lnSpc>
                <a:spcPct val="80000"/>
              </a:lnSpc>
            </a:pPr>
            <a:endParaRPr lang="es-ES_tradnl" sz="2400"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46083">
                                            <p:txEl>
                                              <p:pRg st="0" end="0"/>
                                            </p:txEl>
                                          </p:spTgt>
                                        </p:tgtEl>
                                        <p:attrNameLst>
                                          <p:attrName>style.visibility</p:attrName>
                                        </p:attrNameLst>
                                      </p:cBhvr>
                                      <p:to>
                                        <p:strVal val="visible"/>
                                      </p:to>
                                    </p:set>
                                    <p:animEffect transition="in" filter="wheel(1)">
                                      <p:cBhvr>
                                        <p:cTn id="7" dur="1000"/>
                                        <p:tgtEl>
                                          <p:spTgt spid="46083">
                                            <p:txEl>
                                              <p:pRg st="0" end="0"/>
                                            </p:txEl>
                                          </p:spTgt>
                                        </p:tgtEl>
                                      </p:cBhvr>
                                    </p:animEffect>
                                  </p:childTnLst>
                                </p:cTn>
                              </p:par>
                            </p:childTnLst>
                          </p:cTn>
                        </p:par>
                        <p:par>
                          <p:cTn id="8" fill="hold" nodeType="afterGroup">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46083">
                                            <p:txEl>
                                              <p:pRg st="1" end="1"/>
                                            </p:txEl>
                                          </p:spTgt>
                                        </p:tgtEl>
                                        <p:attrNameLst>
                                          <p:attrName>style.visibility</p:attrName>
                                        </p:attrNameLst>
                                      </p:cBhvr>
                                      <p:to>
                                        <p:strVal val="visible"/>
                                      </p:to>
                                    </p:set>
                                    <p:animEffect transition="in" filter="wheel(1)">
                                      <p:cBhvr>
                                        <p:cTn id="11" dur="1000"/>
                                        <p:tgtEl>
                                          <p:spTgt spid="46083">
                                            <p:txEl>
                                              <p:pRg st="1" end="1"/>
                                            </p:txEl>
                                          </p:spTgt>
                                        </p:tgtEl>
                                      </p:cBhvr>
                                    </p:animEffect>
                                  </p:childTnLst>
                                </p:cTn>
                              </p:par>
                            </p:childTnLst>
                          </p:cTn>
                        </p:par>
                        <p:par>
                          <p:cTn id="12" fill="hold" nodeType="afterGroup">
                            <p:stCondLst>
                              <p:cond delay="2000"/>
                            </p:stCondLst>
                            <p:childTnLst>
                              <p:par>
                                <p:cTn id="13" presetID="21" presetClass="entr" presetSubtype="1" fill="hold" grpId="0" nodeType="afterEffect">
                                  <p:stCondLst>
                                    <p:cond delay="0"/>
                                  </p:stCondLst>
                                  <p:childTnLst>
                                    <p:set>
                                      <p:cBhvr>
                                        <p:cTn id="14" dur="1" fill="hold">
                                          <p:stCondLst>
                                            <p:cond delay="0"/>
                                          </p:stCondLst>
                                        </p:cTn>
                                        <p:tgtEl>
                                          <p:spTgt spid="46083">
                                            <p:txEl>
                                              <p:pRg st="3" end="3"/>
                                            </p:txEl>
                                          </p:spTgt>
                                        </p:tgtEl>
                                        <p:attrNameLst>
                                          <p:attrName>style.visibility</p:attrName>
                                        </p:attrNameLst>
                                      </p:cBhvr>
                                      <p:to>
                                        <p:strVal val="visible"/>
                                      </p:to>
                                    </p:set>
                                    <p:animEffect transition="in" filter="wheel(1)">
                                      <p:cBhvr>
                                        <p:cTn id="15" dur="1000"/>
                                        <p:tgtEl>
                                          <p:spTgt spid="46083">
                                            <p:txEl>
                                              <p:pRg st="3" end="3"/>
                                            </p:txEl>
                                          </p:spTgt>
                                        </p:tgtEl>
                                      </p:cBhvr>
                                    </p:animEffect>
                                  </p:childTnLst>
                                </p:cTn>
                              </p:par>
                            </p:childTnLst>
                          </p:cTn>
                        </p:par>
                        <p:par>
                          <p:cTn id="16" fill="hold" nodeType="afterGroup">
                            <p:stCondLst>
                              <p:cond delay="3000"/>
                            </p:stCondLst>
                            <p:childTnLst>
                              <p:par>
                                <p:cTn id="17" presetID="21" presetClass="entr" presetSubtype="1" fill="hold" grpId="0" nodeType="afterEffect">
                                  <p:stCondLst>
                                    <p:cond delay="0"/>
                                  </p:stCondLst>
                                  <p:childTnLst>
                                    <p:set>
                                      <p:cBhvr>
                                        <p:cTn id="18" dur="1" fill="hold">
                                          <p:stCondLst>
                                            <p:cond delay="0"/>
                                          </p:stCondLst>
                                        </p:cTn>
                                        <p:tgtEl>
                                          <p:spTgt spid="46083">
                                            <p:txEl>
                                              <p:pRg st="5" end="5"/>
                                            </p:txEl>
                                          </p:spTgt>
                                        </p:tgtEl>
                                        <p:attrNameLst>
                                          <p:attrName>style.visibility</p:attrName>
                                        </p:attrNameLst>
                                      </p:cBhvr>
                                      <p:to>
                                        <p:strVal val="visible"/>
                                      </p:to>
                                    </p:set>
                                    <p:animEffect transition="in" filter="wheel(1)">
                                      <p:cBhvr>
                                        <p:cTn id="19" dur="1000"/>
                                        <p:tgtEl>
                                          <p:spTgt spid="46083">
                                            <p:txEl>
                                              <p:pRg st="5" end="5"/>
                                            </p:txEl>
                                          </p:spTgt>
                                        </p:tgtEl>
                                      </p:cBhvr>
                                    </p:animEffect>
                                  </p:childTnLst>
                                </p:cTn>
                              </p:par>
                            </p:childTnLst>
                          </p:cTn>
                        </p:par>
                        <p:par>
                          <p:cTn id="20" fill="hold" nodeType="afterGroup">
                            <p:stCondLst>
                              <p:cond delay="4000"/>
                            </p:stCondLst>
                            <p:childTnLst>
                              <p:par>
                                <p:cTn id="21" presetID="21" presetClass="entr" presetSubtype="1" fill="hold" grpId="0" nodeType="afterEffect">
                                  <p:stCondLst>
                                    <p:cond delay="0"/>
                                  </p:stCondLst>
                                  <p:childTnLst>
                                    <p:set>
                                      <p:cBhvr>
                                        <p:cTn id="22" dur="1" fill="hold">
                                          <p:stCondLst>
                                            <p:cond delay="0"/>
                                          </p:stCondLst>
                                        </p:cTn>
                                        <p:tgtEl>
                                          <p:spTgt spid="46083">
                                            <p:txEl>
                                              <p:pRg st="7" end="7"/>
                                            </p:txEl>
                                          </p:spTgt>
                                        </p:tgtEl>
                                        <p:attrNameLst>
                                          <p:attrName>style.visibility</p:attrName>
                                        </p:attrNameLst>
                                      </p:cBhvr>
                                      <p:to>
                                        <p:strVal val="visible"/>
                                      </p:to>
                                    </p:set>
                                    <p:animEffect transition="in" filter="wheel(1)">
                                      <p:cBhvr>
                                        <p:cTn id="23" dur="1000"/>
                                        <p:tgtEl>
                                          <p:spTgt spid="46083">
                                            <p:txEl>
                                              <p:pRg st="7" end="7"/>
                                            </p:txEl>
                                          </p:spTgt>
                                        </p:tgtEl>
                                      </p:cBhvr>
                                    </p:animEffect>
                                  </p:childTnLst>
                                </p:cTn>
                              </p:par>
                            </p:childTnLst>
                          </p:cTn>
                        </p:par>
                        <p:par>
                          <p:cTn id="24" fill="hold" nodeType="afterGroup">
                            <p:stCondLst>
                              <p:cond delay="5000"/>
                            </p:stCondLst>
                            <p:childTnLst>
                              <p:par>
                                <p:cTn id="25" presetID="21" presetClass="entr" presetSubtype="1" fill="hold" grpId="0" nodeType="afterEffect">
                                  <p:stCondLst>
                                    <p:cond delay="0"/>
                                  </p:stCondLst>
                                  <p:childTnLst>
                                    <p:set>
                                      <p:cBhvr>
                                        <p:cTn id="26" dur="1" fill="hold">
                                          <p:stCondLst>
                                            <p:cond delay="0"/>
                                          </p:stCondLst>
                                        </p:cTn>
                                        <p:tgtEl>
                                          <p:spTgt spid="46083">
                                            <p:txEl>
                                              <p:pRg st="9" end="9"/>
                                            </p:txEl>
                                          </p:spTgt>
                                        </p:tgtEl>
                                        <p:attrNameLst>
                                          <p:attrName>style.visibility</p:attrName>
                                        </p:attrNameLst>
                                      </p:cBhvr>
                                      <p:to>
                                        <p:strVal val="visible"/>
                                      </p:to>
                                    </p:set>
                                    <p:animEffect transition="in" filter="wheel(1)">
                                      <p:cBhvr>
                                        <p:cTn id="27" dur="1000"/>
                                        <p:tgtEl>
                                          <p:spTgt spid="46083">
                                            <p:txEl>
                                              <p:pRg st="9" end="9"/>
                                            </p:txEl>
                                          </p:spTgt>
                                        </p:tgtEl>
                                      </p:cBhvr>
                                    </p:animEffect>
                                  </p:childTnLst>
                                </p:cTn>
                              </p:par>
                            </p:childTnLst>
                          </p:cTn>
                        </p:par>
                        <p:par>
                          <p:cTn id="28" fill="hold" nodeType="afterGroup">
                            <p:stCondLst>
                              <p:cond delay="6000"/>
                            </p:stCondLst>
                            <p:childTnLst>
                              <p:par>
                                <p:cTn id="29" presetID="21" presetClass="entr" presetSubtype="1" fill="hold" grpId="0" nodeType="afterEffect">
                                  <p:stCondLst>
                                    <p:cond delay="0"/>
                                  </p:stCondLst>
                                  <p:childTnLst>
                                    <p:set>
                                      <p:cBhvr>
                                        <p:cTn id="30" dur="1" fill="hold">
                                          <p:stCondLst>
                                            <p:cond delay="0"/>
                                          </p:stCondLst>
                                        </p:cTn>
                                        <p:tgtEl>
                                          <p:spTgt spid="46083">
                                            <p:txEl>
                                              <p:pRg st="11" end="11"/>
                                            </p:txEl>
                                          </p:spTgt>
                                        </p:tgtEl>
                                        <p:attrNameLst>
                                          <p:attrName>style.visibility</p:attrName>
                                        </p:attrNameLst>
                                      </p:cBhvr>
                                      <p:to>
                                        <p:strVal val="visible"/>
                                      </p:to>
                                    </p:set>
                                    <p:animEffect transition="in" filter="wheel(1)">
                                      <p:cBhvr>
                                        <p:cTn id="31" dur="1000"/>
                                        <p:tgtEl>
                                          <p:spTgt spid="46083">
                                            <p:txEl>
                                              <p:pRg st="11" end="11"/>
                                            </p:txEl>
                                          </p:spTgt>
                                        </p:tgtEl>
                                      </p:cBhvr>
                                    </p:animEffect>
                                  </p:childTnLst>
                                </p:cTn>
                              </p:par>
                            </p:childTnLst>
                          </p:cTn>
                        </p:par>
                        <p:par>
                          <p:cTn id="32" fill="hold" nodeType="afterGroup">
                            <p:stCondLst>
                              <p:cond delay="7000"/>
                            </p:stCondLst>
                            <p:childTnLst>
                              <p:par>
                                <p:cTn id="33" presetID="21" presetClass="entr" presetSubtype="1" fill="hold" grpId="0" nodeType="afterEffect">
                                  <p:stCondLst>
                                    <p:cond delay="0"/>
                                  </p:stCondLst>
                                  <p:childTnLst>
                                    <p:set>
                                      <p:cBhvr>
                                        <p:cTn id="34" dur="1" fill="hold">
                                          <p:stCondLst>
                                            <p:cond delay="0"/>
                                          </p:stCondLst>
                                        </p:cTn>
                                        <p:tgtEl>
                                          <p:spTgt spid="46083">
                                            <p:txEl>
                                              <p:pRg st="12" end="12"/>
                                            </p:txEl>
                                          </p:spTgt>
                                        </p:tgtEl>
                                        <p:attrNameLst>
                                          <p:attrName>style.visibility</p:attrName>
                                        </p:attrNameLst>
                                      </p:cBhvr>
                                      <p:to>
                                        <p:strVal val="visible"/>
                                      </p:to>
                                    </p:set>
                                    <p:animEffect transition="in" filter="wheel(1)">
                                      <p:cBhvr>
                                        <p:cTn id="35" dur="1000"/>
                                        <p:tgtEl>
                                          <p:spTgt spid="4608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s-ES_tradnl" sz="4000" b="1" smtClean="0">
                <a:solidFill>
                  <a:schemeClr val="tx1"/>
                </a:solidFill>
              </a:rPr>
              <a:t>Plaza de Santo Domingo</a:t>
            </a:r>
            <a:r>
              <a:rPr lang="es-ES_tradnl" sz="4000" b="1" smtClean="0"/>
              <a:t> </a:t>
            </a:r>
            <a:br>
              <a:rPr lang="es-ES_tradnl" sz="4000" b="1" smtClean="0"/>
            </a:br>
            <a:endParaRPr lang="es-ES_tradnl" sz="4000" b="1" smtClean="0"/>
          </a:p>
        </p:txBody>
      </p:sp>
      <p:sp>
        <p:nvSpPr>
          <p:cNvPr id="18435" name="Rectangle 3"/>
          <p:cNvSpPr>
            <a:spLocks noGrp="1" noChangeArrowheads="1"/>
          </p:cNvSpPr>
          <p:nvPr>
            <p:ph type="body" idx="1"/>
          </p:nvPr>
        </p:nvSpPr>
        <p:spPr>
          <a:xfrm>
            <a:off x="457200" y="1412875"/>
            <a:ext cx="8229600" cy="5445125"/>
          </a:xfrm>
        </p:spPr>
        <p:txBody>
          <a:bodyPr/>
          <a:lstStyle/>
          <a:p>
            <a:pPr algn="ctr" eaLnBrk="1" hangingPunct="1">
              <a:lnSpc>
                <a:spcPct val="90000"/>
              </a:lnSpc>
              <a:buFontTx/>
              <a:buNone/>
            </a:pPr>
            <a:r>
              <a:rPr lang="es-ES_tradnl" sz="2400" b="1" smtClean="0"/>
              <a:t>   Esta plaza es el epicentro de la ciudad, y punto de separación entre el casco antiguo y la ciudad moderna. </a:t>
            </a:r>
          </a:p>
          <a:p>
            <a:pPr algn="ctr" eaLnBrk="1" hangingPunct="1">
              <a:lnSpc>
                <a:spcPct val="90000"/>
              </a:lnSpc>
              <a:buFontTx/>
              <a:buNone/>
            </a:pPr>
            <a:r>
              <a:rPr lang="es-ES_tradnl" sz="2400" b="1" smtClean="0"/>
              <a:t>En la misma plaza de Santo Domingo se encuentran varios edificios de interés: El Museo Provincial de León, el Hotel Alfonso V, la oficina principal del BBVA, </a:t>
            </a:r>
          </a:p>
          <a:p>
            <a:pPr algn="ctr" eaLnBrk="1" hangingPunct="1">
              <a:lnSpc>
                <a:spcPct val="90000"/>
              </a:lnSpc>
              <a:buFontTx/>
              <a:buNone/>
            </a:pPr>
            <a:r>
              <a:rPr lang="es-ES_tradnl" sz="2400" b="1" smtClean="0"/>
              <a:t>Frente a la entrada del aparcamiento hay un reloj, principal punto de encuentro donde todo el mundo suele quedar. En uno de los lados de esta plaza se encuentra una escultura urbana ciclópea:</a:t>
            </a:r>
          </a:p>
          <a:p>
            <a:pPr algn="ctr" eaLnBrk="1" hangingPunct="1">
              <a:lnSpc>
                <a:spcPct val="90000"/>
              </a:lnSpc>
              <a:buFontTx/>
              <a:buNone/>
            </a:pPr>
            <a:r>
              <a:rPr lang="es-ES_tradnl" sz="2400" b="1" smtClean="0"/>
              <a:t> </a:t>
            </a:r>
            <a:r>
              <a:rPr lang="es-ES_tradnl" b="1" smtClean="0"/>
              <a:t>El Gigantón.</a:t>
            </a:r>
            <a:br>
              <a:rPr lang="es-ES_tradnl" b="1" smtClean="0"/>
            </a:br>
            <a:r>
              <a:rPr lang="es-ES_tradnl" sz="2400" smtClean="0"/>
              <a:t/>
            </a:r>
            <a:br>
              <a:rPr lang="es-ES_tradnl" sz="2400" smtClean="0"/>
            </a:br>
            <a:endParaRPr lang="es-ES_tradnl" sz="2400" smtClean="0"/>
          </a:p>
        </p:txBody>
      </p:sp>
      <p:pic>
        <p:nvPicPr>
          <p:cNvPr id="18436" name="Picture 4" descr="asrurias 3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after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plus(out)">
                                      <p:cBhvr>
                                        <p:cTn id="7" dur="1000"/>
                                        <p:tgtEl>
                                          <p:spTgt spid="18435">
                                            <p:txEl>
                                              <p:pRg st="0" end="0"/>
                                            </p:txEl>
                                          </p:spTgt>
                                        </p:tgtEl>
                                      </p:cBhvr>
                                    </p:animEffect>
                                  </p:childTnLst>
                                </p:cTn>
                              </p:par>
                            </p:childTnLst>
                          </p:cTn>
                        </p:par>
                        <p:par>
                          <p:cTn id="8" fill="hold" nodeType="afterGroup">
                            <p:stCondLst>
                              <p:cond delay="1000"/>
                            </p:stCondLst>
                            <p:childTnLst>
                              <p:par>
                                <p:cTn id="9" presetID="13" presetClass="entr" presetSubtype="32" fill="hold" grpId="0" nodeType="after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animEffect transition="in" filter="plus(out)">
                                      <p:cBhvr>
                                        <p:cTn id="11" dur="1000"/>
                                        <p:tgtEl>
                                          <p:spTgt spid="18435">
                                            <p:txEl>
                                              <p:pRg st="1" end="1"/>
                                            </p:txEl>
                                          </p:spTgt>
                                        </p:tgtEl>
                                      </p:cBhvr>
                                    </p:animEffect>
                                  </p:childTnLst>
                                </p:cTn>
                              </p:par>
                            </p:childTnLst>
                          </p:cTn>
                        </p:par>
                        <p:par>
                          <p:cTn id="12" fill="hold" nodeType="afterGroup">
                            <p:stCondLst>
                              <p:cond delay="2000"/>
                            </p:stCondLst>
                            <p:childTnLst>
                              <p:par>
                                <p:cTn id="13" presetID="13" presetClass="entr" presetSubtype="32" fill="hold" grpId="0" nodeType="afterEffect">
                                  <p:stCondLst>
                                    <p:cond delay="0"/>
                                  </p:stCondLst>
                                  <p:childTnLst>
                                    <p:set>
                                      <p:cBhvr>
                                        <p:cTn id="14" dur="1" fill="hold">
                                          <p:stCondLst>
                                            <p:cond delay="0"/>
                                          </p:stCondLst>
                                        </p:cTn>
                                        <p:tgtEl>
                                          <p:spTgt spid="18435">
                                            <p:txEl>
                                              <p:pRg st="2" end="2"/>
                                            </p:txEl>
                                          </p:spTgt>
                                        </p:tgtEl>
                                        <p:attrNameLst>
                                          <p:attrName>style.visibility</p:attrName>
                                        </p:attrNameLst>
                                      </p:cBhvr>
                                      <p:to>
                                        <p:strVal val="visible"/>
                                      </p:to>
                                    </p:set>
                                    <p:animEffect transition="in" filter="plus(out)">
                                      <p:cBhvr>
                                        <p:cTn id="15" dur="1000"/>
                                        <p:tgtEl>
                                          <p:spTgt spid="18435">
                                            <p:txEl>
                                              <p:pRg st="2" end="2"/>
                                            </p:txEl>
                                          </p:spTgt>
                                        </p:tgtEl>
                                      </p:cBhvr>
                                    </p:animEffect>
                                  </p:childTnLst>
                                </p:cTn>
                              </p:par>
                            </p:childTnLst>
                          </p:cTn>
                        </p:par>
                        <p:par>
                          <p:cTn id="16" fill="hold" nodeType="afterGroup">
                            <p:stCondLst>
                              <p:cond delay="3000"/>
                            </p:stCondLst>
                            <p:childTnLst>
                              <p:par>
                                <p:cTn id="17" presetID="13" presetClass="entr" presetSubtype="32" fill="hold" grpId="0" nodeType="afterEffect">
                                  <p:stCondLst>
                                    <p:cond delay="0"/>
                                  </p:stCondLst>
                                  <p:childTnLst>
                                    <p:set>
                                      <p:cBhvr>
                                        <p:cTn id="18" dur="1" fill="hold">
                                          <p:stCondLst>
                                            <p:cond delay="0"/>
                                          </p:stCondLst>
                                        </p:cTn>
                                        <p:tgtEl>
                                          <p:spTgt spid="18435">
                                            <p:txEl>
                                              <p:pRg st="3" end="3"/>
                                            </p:txEl>
                                          </p:spTgt>
                                        </p:tgtEl>
                                        <p:attrNameLst>
                                          <p:attrName>style.visibility</p:attrName>
                                        </p:attrNameLst>
                                      </p:cBhvr>
                                      <p:to>
                                        <p:strVal val="visible"/>
                                      </p:to>
                                    </p:set>
                                    <p:animEffect transition="in" filter="plus(out)">
                                      <p:cBhvr>
                                        <p:cTn id="19" dur="1000"/>
                                        <p:tgtEl>
                                          <p:spTgt spid="18435">
                                            <p:txEl>
                                              <p:pRg st="3" end="3"/>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8" presetClass="entr" presetSubtype="32" fill="hold" nodeType="clickEffect">
                                  <p:stCondLst>
                                    <p:cond delay="0"/>
                                  </p:stCondLst>
                                  <p:childTnLst>
                                    <p:set>
                                      <p:cBhvr>
                                        <p:cTn id="23" dur="1" fill="hold">
                                          <p:stCondLst>
                                            <p:cond delay="0"/>
                                          </p:stCondLst>
                                        </p:cTn>
                                        <p:tgtEl>
                                          <p:spTgt spid="18436"/>
                                        </p:tgtEl>
                                        <p:attrNameLst>
                                          <p:attrName>style.visibility</p:attrName>
                                        </p:attrNameLst>
                                      </p:cBhvr>
                                      <p:to>
                                        <p:strVal val="visible"/>
                                      </p:to>
                                    </p:set>
                                    <p:animEffect transition="in" filter="diamond(out)">
                                      <p:cBhvr>
                                        <p:cTn id="24" dur="20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es-AR" smtClean="0"/>
          </a:p>
        </p:txBody>
      </p:sp>
      <p:sp>
        <p:nvSpPr>
          <p:cNvPr id="5123" name="Rectangle 3"/>
          <p:cNvSpPr>
            <a:spLocks noGrp="1" noChangeArrowheads="1"/>
          </p:cNvSpPr>
          <p:nvPr>
            <p:ph type="body" idx="1"/>
          </p:nvPr>
        </p:nvSpPr>
        <p:spPr/>
        <p:txBody>
          <a:bodyPr/>
          <a:lstStyle/>
          <a:p>
            <a:pPr eaLnBrk="1" hangingPunct="1"/>
            <a:endParaRPr lang="es-AR" smtClean="0"/>
          </a:p>
        </p:txBody>
      </p:sp>
      <p:pic>
        <p:nvPicPr>
          <p:cNvPr id="3076" name="Picture 4" descr="asrurias 402"/>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after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plus(out)">
                                      <p:cBhvr>
                                        <p:cTn id="7" dur="2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endParaRPr lang="es-AR" smtClean="0"/>
          </a:p>
        </p:txBody>
      </p:sp>
      <p:sp>
        <p:nvSpPr>
          <p:cNvPr id="6147" name="Rectangle 3"/>
          <p:cNvSpPr>
            <a:spLocks noGrp="1" noChangeArrowheads="1"/>
          </p:cNvSpPr>
          <p:nvPr>
            <p:ph type="body" idx="1"/>
          </p:nvPr>
        </p:nvSpPr>
        <p:spPr/>
        <p:txBody>
          <a:bodyPr/>
          <a:lstStyle/>
          <a:p>
            <a:pPr eaLnBrk="1" hangingPunct="1"/>
            <a:endParaRPr lang="es-AR" smtClean="0"/>
          </a:p>
        </p:txBody>
      </p:sp>
      <p:pic>
        <p:nvPicPr>
          <p:cNvPr id="4100" name="Picture 4" descr="asrurias 406"/>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ext Box 5"/>
          <p:cNvSpPr txBox="1">
            <a:spLocks noChangeArrowheads="1"/>
          </p:cNvSpPr>
          <p:nvPr/>
        </p:nvSpPr>
        <p:spPr bwMode="auto">
          <a:xfrm>
            <a:off x="6300788" y="6453188"/>
            <a:ext cx="2303462"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a:solidFill>
                  <a:schemeClr val="accent1"/>
                </a:solidFill>
              </a:rPr>
              <a:t>El Gigantón.</a:t>
            </a:r>
            <a:br>
              <a:rPr lang="es-ES_tradnl" b="1">
                <a:solidFill>
                  <a:schemeClr val="accent1"/>
                </a:solidFill>
              </a:rPr>
            </a:br>
            <a:r>
              <a:rPr lang="es-ES_tradnl"/>
              <a:t/>
            </a:r>
            <a:br>
              <a:rPr lang="es-ES_tradnl"/>
            </a:br>
            <a:endParaRPr lang="es-ES_tradnl"/>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box(out)">
                                      <p:cBhvr>
                                        <p:cTn id="7" dur="2000"/>
                                        <p:tgtEl>
                                          <p:spTgt spid="410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nodeType="clickEffect">
                                  <p:stCondLst>
                                    <p:cond delay="0"/>
                                  </p:stCondLst>
                                  <p:iterate type="lt">
                                    <p:tmPct val="5000"/>
                                  </p:iterate>
                                  <p:childTnLst>
                                    <p:set>
                                      <p:cBhvr>
                                        <p:cTn id="11" dur="1" fill="hold">
                                          <p:stCondLst>
                                            <p:cond delay="0"/>
                                          </p:stCondLst>
                                        </p:cTn>
                                        <p:tgtEl>
                                          <p:spTgt spid="4101">
                                            <p:txEl>
                                              <p:pRg st="0" end="0"/>
                                            </p:txEl>
                                          </p:spTgt>
                                        </p:tgtEl>
                                        <p:attrNameLst>
                                          <p:attrName>style.visibility</p:attrName>
                                        </p:attrNameLst>
                                      </p:cBhvr>
                                      <p:to>
                                        <p:strVal val="visible"/>
                                      </p:to>
                                    </p:set>
                                    <p:anim calcmode="lin" valueType="num">
                                      <p:cBhvr>
                                        <p:cTn id="12" dur="1000" fill="hold"/>
                                        <p:tgtEl>
                                          <p:spTgt spid="4101">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4101">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4101">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410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endParaRPr lang="es-AR" smtClean="0"/>
          </a:p>
        </p:txBody>
      </p:sp>
      <p:sp>
        <p:nvSpPr>
          <p:cNvPr id="7171" name="Rectangle 3"/>
          <p:cNvSpPr>
            <a:spLocks noGrp="1" noChangeArrowheads="1"/>
          </p:cNvSpPr>
          <p:nvPr>
            <p:ph type="body" idx="1"/>
          </p:nvPr>
        </p:nvSpPr>
        <p:spPr/>
        <p:txBody>
          <a:bodyPr/>
          <a:lstStyle/>
          <a:p>
            <a:pPr eaLnBrk="1" hangingPunct="1"/>
            <a:endParaRPr lang="es-AR" smtClean="0"/>
          </a:p>
        </p:txBody>
      </p:sp>
      <p:pic>
        <p:nvPicPr>
          <p:cNvPr id="5124" name="Picture 4" descr="asrurias 39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Text Box 5"/>
          <p:cNvSpPr txBox="1">
            <a:spLocks noChangeArrowheads="1"/>
          </p:cNvSpPr>
          <p:nvPr/>
        </p:nvSpPr>
        <p:spPr bwMode="auto">
          <a:xfrm>
            <a:off x="323850" y="188913"/>
            <a:ext cx="30956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a:solidFill>
                  <a:schemeClr val="accent1"/>
                </a:solidFill>
              </a:rPr>
              <a:t>Iglesia de San Marcelo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circle(out)">
                                      <p:cBhvr>
                                        <p:cTn id="7" dur="2000"/>
                                        <p:tgtEl>
                                          <p:spTgt spid="512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iterate type="lt">
                                    <p:tmPct val="5000"/>
                                  </p:iterate>
                                  <p:childTnLst>
                                    <p:set>
                                      <p:cBhvr>
                                        <p:cTn id="11" dur="1" fill="hold">
                                          <p:stCondLst>
                                            <p:cond delay="0"/>
                                          </p:stCondLst>
                                        </p:cTn>
                                        <p:tgtEl>
                                          <p:spTgt spid="5125"/>
                                        </p:tgtEl>
                                        <p:attrNameLst>
                                          <p:attrName>style.visibility</p:attrName>
                                        </p:attrNameLst>
                                      </p:cBhvr>
                                      <p:to>
                                        <p:strVal val="visible"/>
                                      </p:to>
                                    </p:set>
                                    <p:anim calcmode="lin" valueType="num">
                                      <p:cBhvr>
                                        <p:cTn id="12" dur="1000" fill="hold"/>
                                        <p:tgtEl>
                                          <p:spTgt spid="5125"/>
                                        </p:tgtEl>
                                        <p:attrNameLst>
                                          <p:attrName>ppt_w</p:attrName>
                                        </p:attrNameLst>
                                      </p:cBhvr>
                                      <p:tavLst>
                                        <p:tav tm="0">
                                          <p:val>
                                            <p:fltVal val="0"/>
                                          </p:val>
                                        </p:tav>
                                        <p:tav tm="100000">
                                          <p:val>
                                            <p:strVal val="#ppt_w"/>
                                          </p:val>
                                        </p:tav>
                                      </p:tavLst>
                                    </p:anim>
                                    <p:anim calcmode="lin" valueType="num">
                                      <p:cBhvr>
                                        <p:cTn id="13" dur="1000" fill="hold"/>
                                        <p:tgtEl>
                                          <p:spTgt spid="5125"/>
                                        </p:tgtEl>
                                        <p:attrNameLst>
                                          <p:attrName>ppt_h</p:attrName>
                                        </p:attrNameLst>
                                      </p:cBhvr>
                                      <p:tavLst>
                                        <p:tav tm="0">
                                          <p:val>
                                            <p:fltVal val="0"/>
                                          </p:val>
                                        </p:tav>
                                        <p:tav tm="100000">
                                          <p:val>
                                            <p:strVal val="#ppt_h"/>
                                          </p:val>
                                        </p:tav>
                                      </p:tavLst>
                                    </p:anim>
                                    <p:anim calcmode="lin" valueType="num">
                                      <p:cBhvr>
                                        <p:cTn id="14" dur="1000" fill="hold"/>
                                        <p:tgtEl>
                                          <p:spTgt spid="5125"/>
                                        </p:tgtEl>
                                        <p:attrNameLst>
                                          <p:attrName>style.rotation</p:attrName>
                                        </p:attrNameLst>
                                      </p:cBhvr>
                                      <p:tavLst>
                                        <p:tav tm="0">
                                          <p:val>
                                            <p:fltVal val="90"/>
                                          </p:val>
                                        </p:tav>
                                        <p:tav tm="100000">
                                          <p:val>
                                            <p:fltVal val="0"/>
                                          </p:val>
                                        </p:tav>
                                      </p:tavLst>
                                    </p:anim>
                                    <p:animEffect transition="in" filter="fade">
                                      <p:cBhvr>
                                        <p:cTn id="15" dur="1000"/>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s-ES_tradnl" sz="4000" b="1" smtClean="0">
                <a:solidFill>
                  <a:schemeClr val="tx1"/>
                </a:solidFill>
              </a:rPr>
              <a:t>Palacio de los Guzmanes (Diputación de León)</a:t>
            </a:r>
            <a:r>
              <a:rPr lang="es-ES_tradnl" sz="4000" smtClean="0"/>
              <a:t> </a:t>
            </a:r>
          </a:p>
        </p:txBody>
      </p:sp>
      <p:sp>
        <p:nvSpPr>
          <p:cNvPr id="19459" name="Rectangle 3"/>
          <p:cNvSpPr>
            <a:spLocks noGrp="1" noChangeArrowheads="1"/>
          </p:cNvSpPr>
          <p:nvPr>
            <p:ph type="body" idx="1"/>
          </p:nvPr>
        </p:nvSpPr>
        <p:spPr>
          <a:xfrm>
            <a:off x="468313" y="1989138"/>
            <a:ext cx="8229600" cy="4525962"/>
          </a:xfrm>
        </p:spPr>
        <p:txBody>
          <a:bodyPr/>
          <a:lstStyle/>
          <a:p>
            <a:pPr algn="ctr" eaLnBrk="1" hangingPunct="1">
              <a:buFontTx/>
              <a:buNone/>
            </a:pPr>
            <a:r>
              <a:rPr lang="es-ES_tradnl" b="1" smtClean="0"/>
              <a:t>   Este palacio renacentista del siglo XVI se encuentra en pleno centro de la ciudad, junto a la emblemática Casa de Botines de Gaudí.</a:t>
            </a:r>
            <a:r>
              <a:rPr lang="es-ES_tradnl" smtClean="0"/>
              <a:t> </a:t>
            </a:r>
          </a:p>
        </p:txBody>
      </p:sp>
      <p:pic>
        <p:nvPicPr>
          <p:cNvPr id="19460" name="Picture 4" descr="guzmanes"/>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after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wheel(4)">
                                      <p:cBhvr>
                                        <p:cTn id="7" dur="2000"/>
                                        <p:tgtEl>
                                          <p:spTgt spid="1945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nodeType="clickEffect">
                                  <p:stCondLst>
                                    <p:cond delay="0"/>
                                  </p:stCondLst>
                                  <p:childTnLst>
                                    <p:set>
                                      <p:cBhvr>
                                        <p:cTn id="11" dur="1" fill="hold">
                                          <p:stCondLst>
                                            <p:cond delay="0"/>
                                          </p:stCondLst>
                                        </p:cTn>
                                        <p:tgtEl>
                                          <p:spTgt spid="19460"/>
                                        </p:tgtEl>
                                        <p:attrNameLst>
                                          <p:attrName>style.visibility</p:attrName>
                                        </p:attrNameLst>
                                      </p:cBhvr>
                                      <p:to>
                                        <p:strVal val="visible"/>
                                      </p:to>
                                    </p:set>
                                    <p:animEffect transition="in" filter="wheel(4)">
                                      <p:cBhvr>
                                        <p:cTn id="12" dur="20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s-ES_tradnl" sz="4000" b="1" smtClean="0">
                <a:solidFill>
                  <a:schemeClr val="tx1"/>
                </a:solidFill>
              </a:rPr>
              <a:t>Casa Botines </a:t>
            </a:r>
            <a:br>
              <a:rPr lang="es-ES_tradnl" sz="4000" b="1" smtClean="0">
                <a:solidFill>
                  <a:schemeClr val="tx1"/>
                </a:solidFill>
              </a:rPr>
            </a:br>
            <a:endParaRPr lang="es-ES_tradnl" sz="4000" b="1" smtClean="0">
              <a:solidFill>
                <a:schemeClr val="tx1"/>
              </a:solidFill>
            </a:endParaRPr>
          </a:p>
        </p:txBody>
      </p:sp>
      <p:sp>
        <p:nvSpPr>
          <p:cNvPr id="21507" name="Rectangle 3"/>
          <p:cNvSpPr>
            <a:spLocks noGrp="1" noChangeArrowheads="1"/>
          </p:cNvSpPr>
          <p:nvPr>
            <p:ph type="body" idx="1"/>
          </p:nvPr>
        </p:nvSpPr>
        <p:spPr/>
        <p:txBody>
          <a:bodyPr/>
          <a:lstStyle/>
          <a:p>
            <a:pPr algn="ctr" eaLnBrk="1" hangingPunct="1">
              <a:buFontTx/>
              <a:buNone/>
            </a:pPr>
            <a:r>
              <a:rPr lang="es-ES_tradnl" b="1" smtClean="0"/>
              <a:t>   Fue diseñado por el catalán Gaudí, en plena restauración de la catedral de León, </a:t>
            </a:r>
          </a:p>
          <a:p>
            <a:pPr algn="ctr" eaLnBrk="1" hangingPunct="1">
              <a:buFontTx/>
              <a:buNone/>
            </a:pPr>
            <a:r>
              <a:rPr lang="es-ES_tradnl" b="1" smtClean="0"/>
              <a:t>de aquí su influencia gótica leonesa que se ve reflejada en este palacio. La bella casa se llamó Botines.</a:t>
            </a:r>
            <a:br>
              <a:rPr lang="es-ES_tradnl" b="1" smtClean="0"/>
            </a:br>
            <a:r>
              <a:rPr lang="es-ES_tradnl" b="1" smtClean="0"/>
              <a:t>Sobre la puerta principal hay colocado un san Jorge matando al dragón.</a:t>
            </a:r>
            <a:r>
              <a:rPr lang="es-ES_tradnl" smtClean="0"/>
              <a:t> </a:t>
            </a:r>
          </a:p>
        </p:txBody>
      </p:sp>
      <p:pic>
        <p:nvPicPr>
          <p:cNvPr id="21508" name="Picture 4" descr="asrurias 38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5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circle(out)">
                                      <p:cBhvr>
                                        <p:cTn id="7" dur="2000"/>
                                        <p:tgtEl>
                                          <p:spTgt spid="21507">
                                            <p:txEl>
                                              <p:pRg st="0" end="0"/>
                                            </p:txEl>
                                          </p:spTgt>
                                        </p:tgtEl>
                                      </p:cBhvr>
                                    </p:animEffect>
                                  </p:childTnLst>
                                </p:cTn>
                              </p:par>
                            </p:childTnLst>
                          </p:cTn>
                        </p:par>
                        <p:par>
                          <p:cTn id="8" fill="hold" nodeType="afterGroup">
                            <p:stCondLst>
                              <p:cond delay="2000"/>
                            </p:stCondLst>
                            <p:childTnLst>
                              <p:par>
                                <p:cTn id="9" presetID="6" presetClass="entr" presetSubtype="32" fill="hold" nodeType="after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animEffect transition="in" filter="circle(out)">
                                      <p:cBhvr>
                                        <p:cTn id="11" dur="2000"/>
                                        <p:tgtEl>
                                          <p:spTgt spid="21507">
                                            <p:txEl>
                                              <p:pRg st="1" end="1"/>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3" presetClass="entr" presetSubtype="32" fill="hold" nodeType="clickEffect">
                                  <p:stCondLst>
                                    <p:cond delay="0"/>
                                  </p:stCondLst>
                                  <p:childTnLst>
                                    <p:set>
                                      <p:cBhvr>
                                        <p:cTn id="15" dur="1" fill="hold">
                                          <p:stCondLst>
                                            <p:cond delay="0"/>
                                          </p:stCondLst>
                                        </p:cTn>
                                        <p:tgtEl>
                                          <p:spTgt spid="21508"/>
                                        </p:tgtEl>
                                        <p:attrNameLst>
                                          <p:attrName>style.visibility</p:attrName>
                                        </p:attrNameLst>
                                      </p:cBhvr>
                                      <p:to>
                                        <p:strVal val="visible"/>
                                      </p:to>
                                    </p:set>
                                    <p:animEffect transition="in" filter="plus(out)">
                                      <p:cBhvr>
                                        <p:cTn id="16" dur="20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457200" y="260350"/>
            <a:ext cx="8229600" cy="6597650"/>
          </a:xfrm>
        </p:spPr>
        <p:txBody>
          <a:bodyPr/>
          <a:lstStyle/>
          <a:p>
            <a:pPr algn="ctr" eaLnBrk="1" hangingPunct="1">
              <a:buFontTx/>
              <a:buNone/>
            </a:pPr>
            <a:r>
              <a:rPr lang="es-ES_tradnl" sz="2400" b="1" smtClean="0"/>
              <a:t>Sobre la puerta principal del edificio existe una escultura de </a:t>
            </a:r>
          </a:p>
          <a:p>
            <a:pPr algn="ctr" eaLnBrk="1" hangingPunct="1">
              <a:buFontTx/>
              <a:buNone/>
            </a:pPr>
            <a:r>
              <a:rPr lang="es-ES_tradnl" sz="2400" b="1" smtClean="0"/>
              <a:t>San Jorge matando al dragón </a:t>
            </a:r>
          </a:p>
          <a:p>
            <a:pPr algn="ctr" eaLnBrk="1" hangingPunct="1">
              <a:buFontTx/>
              <a:buNone/>
            </a:pPr>
            <a:r>
              <a:rPr lang="es-ES_tradnl" sz="2400" b="1" smtClean="0"/>
              <a:t>(Sant Jordi es patrón de Cataluña, tierra natal de Gaudí).</a:t>
            </a:r>
          </a:p>
          <a:p>
            <a:pPr algn="ctr" eaLnBrk="1" hangingPunct="1">
              <a:buFontTx/>
              <a:buNone/>
            </a:pPr>
            <a:r>
              <a:rPr lang="es-ES_tradnl" sz="2400" b="1" smtClean="0"/>
              <a:t> Es obra del escultor Matamala, autor de la mayoría de las figuras de la fachada del Nacimiento de La Sagrada Familia de Barcelona.</a:t>
            </a:r>
          </a:p>
          <a:p>
            <a:pPr algn="ctr" eaLnBrk="1" hangingPunct="1">
              <a:buFontTx/>
              <a:buNone/>
            </a:pPr>
            <a:r>
              <a:rPr lang="es-ES_tradnl" sz="2400" b="1" smtClean="0"/>
              <a:t> El modelado se hizo en yeso, y la realización sobre piedra en 1950</a:t>
            </a:r>
          </a:p>
          <a:p>
            <a:pPr algn="ctr" eaLnBrk="1" hangingPunct="1">
              <a:buFontTx/>
              <a:buNone/>
            </a:pPr>
            <a:r>
              <a:rPr lang="es-ES_tradnl" sz="2400" b="1" smtClean="0"/>
              <a:t> la escultura fue retirada para restaurarla, </a:t>
            </a:r>
          </a:p>
          <a:p>
            <a:pPr algn="ctr" eaLnBrk="1" hangingPunct="1">
              <a:buFontTx/>
              <a:buNone/>
            </a:pPr>
            <a:r>
              <a:rPr lang="es-ES_tradnl" sz="2400" b="1" smtClean="0"/>
              <a:t>bajo el pedestal apareció un tubo de plomo en cuyo interior se encontraron los planos originales firmados por Gaudí, el acta de finalización de obras y otros documentos relacionados con el edificio. </a:t>
            </a:r>
            <a:r>
              <a:rPr lang="es-ES_tradnl" sz="2800" smtClean="0"/>
              <a:t> </a:t>
            </a:r>
          </a:p>
        </p:txBody>
      </p:sp>
      <p:pic>
        <p:nvPicPr>
          <p:cNvPr id="23556" name="Picture 4" descr="asrurias 38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circle(out)">
                                      <p:cBhvr>
                                        <p:cTn id="7" dur="1000"/>
                                        <p:tgtEl>
                                          <p:spTgt spid="23555">
                                            <p:txEl>
                                              <p:pRg st="0" end="0"/>
                                            </p:txEl>
                                          </p:spTgt>
                                        </p:tgtEl>
                                      </p:cBhvr>
                                    </p:animEffect>
                                  </p:childTnLst>
                                </p:cTn>
                              </p:par>
                            </p:childTnLst>
                          </p:cTn>
                        </p:par>
                        <p:par>
                          <p:cTn id="8" fill="hold" nodeType="afterGroup">
                            <p:stCondLst>
                              <p:cond delay="1000"/>
                            </p:stCondLst>
                            <p:childTnLst>
                              <p:par>
                                <p:cTn id="9" presetID="6" presetClass="entr" presetSubtype="32" fill="hold" grpId="0" nodeType="afterEffect">
                                  <p:stCondLst>
                                    <p:cond delay="0"/>
                                  </p:stCondLst>
                                  <p:childTnLst>
                                    <p:set>
                                      <p:cBhvr>
                                        <p:cTn id="10" dur="1" fill="hold">
                                          <p:stCondLst>
                                            <p:cond delay="0"/>
                                          </p:stCondLst>
                                        </p:cTn>
                                        <p:tgtEl>
                                          <p:spTgt spid="23555">
                                            <p:txEl>
                                              <p:pRg st="1" end="1"/>
                                            </p:txEl>
                                          </p:spTgt>
                                        </p:tgtEl>
                                        <p:attrNameLst>
                                          <p:attrName>style.visibility</p:attrName>
                                        </p:attrNameLst>
                                      </p:cBhvr>
                                      <p:to>
                                        <p:strVal val="visible"/>
                                      </p:to>
                                    </p:set>
                                    <p:animEffect transition="in" filter="circle(out)">
                                      <p:cBhvr>
                                        <p:cTn id="11" dur="1000"/>
                                        <p:tgtEl>
                                          <p:spTgt spid="23555">
                                            <p:txEl>
                                              <p:pRg st="1" end="1"/>
                                            </p:txEl>
                                          </p:spTgt>
                                        </p:tgtEl>
                                      </p:cBhvr>
                                    </p:animEffect>
                                  </p:childTnLst>
                                </p:cTn>
                              </p:par>
                            </p:childTnLst>
                          </p:cTn>
                        </p:par>
                        <p:par>
                          <p:cTn id="12" fill="hold" nodeType="afterGroup">
                            <p:stCondLst>
                              <p:cond delay="2000"/>
                            </p:stCondLst>
                            <p:childTnLst>
                              <p:par>
                                <p:cTn id="13" presetID="6" presetClass="entr" presetSubtype="32" fill="hold" grpId="0" nodeType="afterEffect">
                                  <p:stCondLst>
                                    <p:cond delay="0"/>
                                  </p:stCondLst>
                                  <p:childTnLst>
                                    <p:set>
                                      <p:cBhvr>
                                        <p:cTn id="14" dur="1" fill="hold">
                                          <p:stCondLst>
                                            <p:cond delay="0"/>
                                          </p:stCondLst>
                                        </p:cTn>
                                        <p:tgtEl>
                                          <p:spTgt spid="23555">
                                            <p:txEl>
                                              <p:pRg st="2" end="2"/>
                                            </p:txEl>
                                          </p:spTgt>
                                        </p:tgtEl>
                                        <p:attrNameLst>
                                          <p:attrName>style.visibility</p:attrName>
                                        </p:attrNameLst>
                                      </p:cBhvr>
                                      <p:to>
                                        <p:strVal val="visible"/>
                                      </p:to>
                                    </p:set>
                                    <p:animEffect transition="in" filter="circle(out)">
                                      <p:cBhvr>
                                        <p:cTn id="15" dur="1000"/>
                                        <p:tgtEl>
                                          <p:spTgt spid="23555">
                                            <p:txEl>
                                              <p:pRg st="2" end="2"/>
                                            </p:txEl>
                                          </p:spTgt>
                                        </p:tgtEl>
                                      </p:cBhvr>
                                    </p:animEffect>
                                  </p:childTnLst>
                                </p:cTn>
                              </p:par>
                            </p:childTnLst>
                          </p:cTn>
                        </p:par>
                        <p:par>
                          <p:cTn id="16" fill="hold" nodeType="afterGroup">
                            <p:stCondLst>
                              <p:cond delay="3000"/>
                            </p:stCondLst>
                            <p:childTnLst>
                              <p:par>
                                <p:cTn id="17" presetID="6" presetClass="entr" presetSubtype="32" fill="hold" grpId="0" nodeType="afterEffect">
                                  <p:stCondLst>
                                    <p:cond delay="0"/>
                                  </p:stCondLst>
                                  <p:childTnLst>
                                    <p:set>
                                      <p:cBhvr>
                                        <p:cTn id="18" dur="1" fill="hold">
                                          <p:stCondLst>
                                            <p:cond delay="0"/>
                                          </p:stCondLst>
                                        </p:cTn>
                                        <p:tgtEl>
                                          <p:spTgt spid="23555">
                                            <p:txEl>
                                              <p:pRg st="3" end="3"/>
                                            </p:txEl>
                                          </p:spTgt>
                                        </p:tgtEl>
                                        <p:attrNameLst>
                                          <p:attrName>style.visibility</p:attrName>
                                        </p:attrNameLst>
                                      </p:cBhvr>
                                      <p:to>
                                        <p:strVal val="visible"/>
                                      </p:to>
                                    </p:set>
                                    <p:animEffect transition="in" filter="circle(out)">
                                      <p:cBhvr>
                                        <p:cTn id="19" dur="1000"/>
                                        <p:tgtEl>
                                          <p:spTgt spid="23555">
                                            <p:txEl>
                                              <p:pRg st="3" end="3"/>
                                            </p:txEl>
                                          </p:spTgt>
                                        </p:tgtEl>
                                      </p:cBhvr>
                                    </p:animEffect>
                                  </p:childTnLst>
                                </p:cTn>
                              </p:par>
                            </p:childTnLst>
                          </p:cTn>
                        </p:par>
                        <p:par>
                          <p:cTn id="20" fill="hold" nodeType="afterGroup">
                            <p:stCondLst>
                              <p:cond delay="4000"/>
                            </p:stCondLst>
                            <p:childTnLst>
                              <p:par>
                                <p:cTn id="21" presetID="6" presetClass="entr" presetSubtype="32" fill="hold" grpId="0" nodeType="afterEffect">
                                  <p:stCondLst>
                                    <p:cond delay="0"/>
                                  </p:stCondLst>
                                  <p:childTnLst>
                                    <p:set>
                                      <p:cBhvr>
                                        <p:cTn id="22" dur="1" fill="hold">
                                          <p:stCondLst>
                                            <p:cond delay="0"/>
                                          </p:stCondLst>
                                        </p:cTn>
                                        <p:tgtEl>
                                          <p:spTgt spid="23555">
                                            <p:txEl>
                                              <p:pRg st="4" end="4"/>
                                            </p:txEl>
                                          </p:spTgt>
                                        </p:tgtEl>
                                        <p:attrNameLst>
                                          <p:attrName>style.visibility</p:attrName>
                                        </p:attrNameLst>
                                      </p:cBhvr>
                                      <p:to>
                                        <p:strVal val="visible"/>
                                      </p:to>
                                    </p:set>
                                    <p:animEffect transition="in" filter="circle(out)">
                                      <p:cBhvr>
                                        <p:cTn id="23" dur="1000"/>
                                        <p:tgtEl>
                                          <p:spTgt spid="23555">
                                            <p:txEl>
                                              <p:pRg st="4" end="4"/>
                                            </p:txEl>
                                          </p:spTgt>
                                        </p:tgtEl>
                                      </p:cBhvr>
                                    </p:animEffect>
                                  </p:childTnLst>
                                </p:cTn>
                              </p:par>
                            </p:childTnLst>
                          </p:cTn>
                        </p:par>
                        <p:par>
                          <p:cTn id="24" fill="hold" nodeType="afterGroup">
                            <p:stCondLst>
                              <p:cond delay="5000"/>
                            </p:stCondLst>
                            <p:childTnLst>
                              <p:par>
                                <p:cTn id="25" presetID="6" presetClass="entr" presetSubtype="32" fill="hold" grpId="0" nodeType="afterEffect">
                                  <p:stCondLst>
                                    <p:cond delay="0"/>
                                  </p:stCondLst>
                                  <p:childTnLst>
                                    <p:set>
                                      <p:cBhvr>
                                        <p:cTn id="26" dur="1" fill="hold">
                                          <p:stCondLst>
                                            <p:cond delay="0"/>
                                          </p:stCondLst>
                                        </p:cTn>
                                        <p:tgtEl>
                                          <p:spTgt spid="23555">
                                            <p:txEl>
                                              <p:pRg st="5" end="5"/>
                                            </p:txEl>
                                          </p:spTgt>
                                        </p:tgtEl>
                                        <p:attrNameLst>
                                          <p:attrName>style.visibility</p:attrName>
                                        </p:attrNameLst>
                                      </p:cBhvr>
                                      <p:to>
                                        <p:strVal val="visible"/>
                                      </p:to>
                                    </p:set>
                                    <p:animEffect transition="in" filter="circle(out)">
                                      <p:cBhvr>
                                        <p:cTn id="27" dur="1000"/>
                                        <p:tgtEl>
                                          <p:spTgt spid="23555">
                                            <p:txEl>
                                              <p:pRg st="5" end="5"/>
                                            </p:txEl>
                                          </p:spTgt>
                                        </p:tgtEl>
                                      </p:cBhvr>
                                    </p:animEffect>
                                  </p:childTnLst>
                                </p:cTn>
                              </p:par>
                            </p:childTnLst>
                          </p:cTn>
                        </p:par>
                        <p:par>
                          <p:cTn id="28" fill="hold" nodeType="afterGroup">
                            <p:stCondLst>
                              <p:cond delay="6000"/>
                            </p:stCondLst>
                            <p:childTnLst>
                              <p:par>
                                <p:cTn id="29" presetID="6" presetClass="entr" presetSubtype="32" fill="hold" grpId="0" nodeType="afterEffect">
                                  <p:stCondLst>
                                    <p:cond delay="0"/>
                                  </p:stCondLst>
                                  <p:childTnLst>
                                    <p:set>
                                      <p:cBhvr>
                                        <p:cTn id="30" dur="1" fill="hold">
                                          <p:stCondLst>
                                            <p:cond delay="0"/>
                                          </p:stCondLst>
                                        </p:cTn>
                                        <p:tgtEl>
                                          <p:spTgt spid="23555">
                                            <p:txEl>
                                              <p:pRg st="6" end="6"/>
                                            </p:txEl>
                                          </p:spTgt>
                                        </p:tgtEl>
                                        <p:attrNameLst>
                                          <p:attrName>style.visibility</p:attrName>
                                        </p:attrNameLst>
                                      </p:cBhvr>
                                      <p:to>
                                        <p:strVal val="visible"/>
                                      </p:to>
                                    </p:set>
                                    <p:animEffect transition="in" filter="circle(out)">
                                      <p:cBhvr>
                                        <p:cTn id="31" dur="1000"/>
                                        <p:tgtEl>
                                          <p:spTgt spid="23555">
                                            <p:txEl>
                                              <p:pRg st="6" end="6"/>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1" presetClass="entr" presetSubtype="4" fill="hold" nodeType="clickEffect">
                                  <p:stCondLst>
                                    <p:cond delay="0"/>
                                  </p:stCondLst>
                                  <p:childTnLst>
                                    <p:set>
                                      <p:cBhvr>
                                        <p:cTn id="35" dur="1" fill="hold">
                                          <p:stCondLst>
                                            <p:cond delay="0"/>
                                          </p:stCondLst>
                                        </p:cTn>
                                        <p:tgtEl>
                                          <p:spTgt spid="23556"/>
                                        </p:tgtEl>
                                        <p:attrNameLst>
                                          <p:attrName>style.visibility</p:attrName>
                                        </p:attrNameLst>
                                      </p:cBhvr>
                                      <p:to>
                                        <p:strVal val="visible"/>
                                      </p:to>
                                    </p:set>
                                    <p:animEffect transition="in" filter="wheel(4)">
                                      <p:cBhvr>
                                        <p:cTn id="36" dur="30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p:txBody>
          <a:bodyPr/>
          <a:lstStyle/>
          <a:p>
            <a:pPr algn="ctr" eaLnBrk="1" hangingPunct="1">
              <a:buFontTx/>
              <a:buNone/>
            </a:pPr>
            <a:r>
              <a:rPr lang="es-ES_tradnl" b="1" smtClean="0"/>
              <a:t>Enfrente del palacio podemos sentarnos a contemplar la obra </a:t>
            </a:r>
          </a:p>
          <a:p>
            <a:pPr algn="ctr" eaLnBrk="1" hangingPunct="1">
              <a:buFontTx/>
              <a:buNone/>
            </a:pPr>
            <a:r>
              <a:rPr lang="es-ES_tradnl" b="1" smtClean="0"/>
              <a:t>al lado de la imagen en bronce de Gaudi </a:t>
            </a:r>
          </a:p>
          <a:p>
            <a:pPr algn="ctr" eaLnBrk="1" hangingPunct="1"/>
            <a:endParaRPr lang="es-ES_tradnl" smtClean="0"/>
          </a:p>
        </p:txBody>
      </p:sp>
      <p:pic>
        <p:nvPicPr>
          <p:cNvPr id="25607" name="Picture 7" descr="Antonio Gaudí frente a su Casa Botines en León -"/>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ext Box 13"/>
          <p:cNvSpPr txBox="1">
            <a:spLocks noChangeArrowheads="1"/>
          </p:cNvSpPr>
          <p:nvPr/>
        </p:nvSpPr>
        <p:spPr bwMode="auto">
          <a:xfrm>
            <a:off x="971550" y="6308725"/>
            <a:ext cx="71294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endParaRPr lang="es-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circle(in)">
                                      <p:cBhvr>
                                        <p:cTn id="7" dur="2000"/>
                                        <p:tgtEl>
                                          <p:spTgt spid="25603">
                                            <p:txEl>
                                              <p:pRg st="0" end="0"/>
                                            </p:txEl>
                                          </p:spTgt>
                                        </p:tgtEl>
                                      </p:cBhvr>
                                    </p:animEffect>
                                  </p:childTnLst>
                                </p:cTn>
                              </p:par>
                            </p:childTnLst>
                          </p:cTn>
                        </p:par>
                        <p:par>
                          <p:cTn id="8" fill="hold" nodeType="afterGroup">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25603">
                                            <p:txEl>
                                              <p:pRg st="1" end="1"/>
                                            </p:txEl>
                                          </p:spTgt>
                                        </p:tgtEl>
                                        <p:attrNameLst>
                                          <p:attrName>style.visibility</p:attrName>
                                        </p:attrNameLst>
                                      </p:cBhvr>
                                      <p:to>
                                        <p:strVal val="visible"/>
                                      </p:to>
                                    </p:set>
                                    <p:animEffect transition="in" filter="circle(in)">
                                      <p:cBhvr>
                                        <p:cTn id="11" dur="2000"/>
                                        <p:tgtEl>
                                          <p:spTgt spid="25603">
                                            <p:txEl>
                                              <p:pRg st="1" end="1"/>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8" presetClass="entr" presetSubtype="32" fill="hold" nodeType="clickEffect">
                                  <p:stCondLst>
                                    <p:cond delay="0"/>
                                  </p:stCondLst>
                                  <p:childTnLst>
                                    <p:set>
                                      <p:cBhvr>
                                        <p:cTn id="15" dur="1" fill="hold">
                                          <p:stCondLst>
                                            <p:cond delay="0"/>
                                          </p:stCondLst>
                                        </p:cTn>
                                        <p:tgtEl>
                                          <p:spTgt spid="25607"/>
                                        </p:tgtEl>
                                        <p:attrNameLst>
                                          <p:attrName>style.visibility</p:attrName>
                                        </p:attrNameLst>
                                      </p:cBhvr>
                                      <p:to>
                                        <p:strVal val="visible"/>
                                      </p:to>
                                    </p:set>
                                    <p:animEffect transition="in" filter="diamond(out)">
                                      <p:cBhvr>
                                        <p:cTn id="16" dur="2000"/>
                                        <p:tgtEl>
                                          <p:spTgt spid="25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457200" y="188913"/>
            <a:ext cx="8229600" cy="6408737"/>
          </a:xfrm>
        </p:spPr>
        <p:txBody>
          <a:bodyPr/>
          <a:lstStyle/>
          <a:p>
            <a:pPr algn="ctr" eaLnBrk="1" hangingPunct="1">
              <a:buFontTx/>
              <a:buNone/>
            </a:pPr>
            <a:r>
              <a:rPr lang="es-ES_tradnl" sz="2800" smtClean="0"/>
              <a:t>El Barrio Húmedo.</a:t>
            </a:r>
          </a:p>
          <a:p>
            <a:pPr algn="ctr" eaLnBrk="1" hangingPunct="1">
              <a:buFontTx/>
              <a:buNone/>
            </a:pPr>
            <a:r>
              <a:rPr lang="es-ES_tradnl" sz="2800" b="1" smtClean="0"/>
              <a:t>El Húmedo es un barrio histórico de León.</a:t>
            </a:r>
            <a:br>
              <a:rPr lang="es-ES_tradnl" sz="2800" b="1" smtClean="0"/>
            </a:br>
            <a:r>
              <a:rPr lang="es-ES_tradnl" sz="2800" smtClean="0"/>
              <a:t>Forma parte del León monumental, rodeado por las murallas romanas y medievales.</a:t>
            </a:r>
            <a:br>
              <a:rPr lang="es-ES_tradnl" sz="2800" smtClean="0"/>
            </a:br>
            <a:r>
              <a:rPr lang="es-ES_tradnl" sz="2800" smtClean="0"/>
              <a:t>El Húmedo es un barrio popular, antiguo, pero a la vez vivo y encantador. </a:t>
            </a:r>
          </a:p>
          <a:p>
            <a:pPr algn="ctr" eaLnBrk="1" hangingPunct="1">
              <a:buFontTx/>
              <a:buNone/>
            </a:pPr>
            <a:r>
              <a:rPr lang="es-ES_tradnl" sz="2800" b="1" smtClean="0"/>
              <a:t>Tiene sabor medieval.</a:t>
            </a:r>
            <a:r>
              <a:rPr lang="es-ES_tradnl" sz="2800" smtClean="0"/>
              <a:t> </a:t>
            </a:r>
          </a:p>
          <a:p>
            <a:pPr algn="ctr" eaLnBrk="1" hangingPunct="1">
              <a:buFontTx/>
              <a:buNone/>
            </a:pPr>
            <a:r>
              <a:rPr lang="es-ES_tradnl" sz="2800" smtClean="0"/>
              <a:t>Los nombres de sus calles recuerdan los oficios artesanos que le dieron vida en el pasado, pero los comercios tradicionales están desapareciendo y dando paso a los restaurantes, mesones, bares y tascas de todos los tipos y gustos. </a:t>
            </a:r>
            <a:br>
              <a:rPr lang="es-ES_tradnl" sz="2800" smtClean="0"/>
            </a:br>
            <a:endParaRPr lang="es-ES_tradnl" sz="2800" smtClean="0"/>
          </a:p>
        </p:txBody>
      </p:sp>
      <p:pic>
        <p:nvPicPr>
          <p:cNvPr id="45061" name="Picture 5" descr="humedo"/>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45059">
                                            <p:txEl>
                                              <p:pRg st="0" end="0"/>
                                            </p:txEl>
                                          </p:spTgt>
                                        </p:tgtEl>
                                        <p:attrNameLst>
                                          <p:attrName>style.visibility</p:attrName>
                                        </p:attrNameLst>
                                      </p:cBhvr>
                                      <p:to>
                                        <p:strVal val="visible"/>
                                      </p:to>
                                    </p:set>
                                    <p:animEffect transition="in" filter="circle(out)">
                                      <p:cBhvr>
                                        <p:cTn id="7" dur="1000"/>
                                        <p:tgtEl>
                                          <p:spTgt spid="45059">
                                            <p:txEl>
                                              <p:pRg st="0" end="0"/>
                                            </p:txEl>
                                          </p:spTgt>
                                        </p:tgtEl>
                                      </p:cBhvr>
                                    </p:animEffect>
                                  </p:childTnLst>
                                </p:cTn>
                              </p:par>
                            </p:childTnLst>
                          </p:cTn>
                        </p:par>
                        <p:par>
                          <p:cTn id="8" fill="hold" nodeType="afterGroup">
                            <p:stCondLst>
                              <p:cond delay="1000"/>
                            </p:stCondLst>
                            <p:childTnLst>
                              <p:par>
                                <p:cTn id="9" presetID="6" presetClass="entr" presetSubtype="32" fill="hold" grpId="0" nodeType="afterEffect">
                                  <p:stCondLst>
                                    <p:cond delay="0"/>
                                  </p:stCondLst>
                                  <p:childTnLst>
                                    <p:set>
                                      <p:cBhvr>
                                        <p:cTn id="10" dur="1" fill="hold">
                                          <p:stCondLst>
                                            <p:cond delay="0"/>
                                          </p:stCondLst>
                                        </p:cTn>
                                        <p:tgtEl>
                                          <p:spTgt spid="45059">
                                            <p:txEl>
                                              <p:pRg st="1" end="1"/>
                                            </p:txEl>
                                          </p:spTgt>
                                        </p:tgtEl>
                                        <p:attrNameLst>
                                          <p:attrName>style.visibility</p:attrName>
                                        </p:attrNameLst>
                                      </p:cBhvr>
                                      <p:to>
                                        <p:strVal val="visible"/>
                                      </p:to>
                                    </p:set>
                                    <p:animEffect transition="in" filter="circle(out)">
                                      <p:cBhvr>
                                        <p:cTn id="11" dur="1000"/>
                                        <p:tgtEl>
                                          <p:spTgt spid="45059">
                                            <p:txEl>
                                              <p:pRg st="1" end="1"/>
                                            </p:txEl>
                                          </p:spTgt>
                                        </p:tgtEl>
                                      </p:cBhvr>
                                    </p:animEffect>
                                  </p:childTnLst>
                                </p:cTn>
                              </p:par>
                            </p:childTnLst>
                          </p:cTn>
                        </p:par>
                        <p:par>
                          <p:cTn id="12" fill="hold" nodeType="afterGroup">
                            <p:stCondLst>
                              <p:cond delay="2000"/>
                            </p:stCondLst>
                            <p:childTnLst>
                              <p:par>
                                <p:cTn id="13" presetID="6" presetClass="entr" presetSubtype="32" fill="hold" grpId="0" nodeType="afterEffect">
                                  <p:stCondLst>
                                    <p:cond delay="0"/>
                                  </p:stCondLst>
                                  <p:childTnLst>
                                    <p:set>
                                      <p:cBhvr>
                                        <p:cTn id="14" dur="1" fill="hold">
                                          <p:stCondLst>
                                            <p:cond delay="0"/>
                                          </p:stCondLst>
                                        </p:cTn>
                                        <p:tgtEl>
                                          <p:spTgt spid="45059">
                                            <p:txEl>
                                              <p:pRg st="2" end="2"/>
                                            </p:txEl>
                                          </p:spTgt>
                                        </p:tgtEl>
                                        <p:attrNameLst>
                                          <p:attrName>style.visibility</p:attrName>
                                        </p:attrNameLst>
                                      </p:cBhvr>
                                      <p:to>
                                        <p:strVal val="visible"/>
                                      </p:to>
                                    </p:set>
                                    <p:animEffect transition="in" filter="circle(out)">
                                      <p:cBhvr>
                                        <p:cTn id="15" dur="1000"/>
                                        <p:tgtEl>
                                          <p:spTgt spid="45059">
                                            <p:txEl>
                                              <p:pRg st="2" end="2"/>
                                            </p:txEl>
                                          </p:spTgt>
                                        </p:tgtEl>
                                      </p:cBhvr>
                                    </p:animEffect>
                                  </p:childTnLst>
                                </p:cTn>
                              </p:par>
                            </p:childTnLst>
                          </p:cTn>
                        </p:par>
                        <p:par>
                          <p:cTn id="16" fill="hold" nodeType="afterGroup">
                            <p:stCondLst>
                              <p:cond delay="3000"/>
                            </p:stCondLst>
                            <p:childTnLst>
                              <p:par>
                                <p:cTn id="17" presetID="6" presetClass="entr" presetSubtype="32" fill="hold" grpId="0" nodeType="afterEffect">
                                  <p:stCondLst>
                                    <p:cond delay="0"/>
                                  </p:stCondLst>
                                  <p:childTnLst>
                                    <p:set>
                                      <p:cBhvr>
                                        <p:cTn id="18" dur="1" fill="hold">
                                          <p:stCondLst>
                                            <p:cond delay="0"/>
                                          </p:stCondLst>
                                        </p:cTn>
                                        <p:tgtEl>
                                          <p:spTgt spid="45059">
                                            <p:txEl>
                                              <p:pRg st="3" end="3"/>
                                            </p:txEl>
                                          </p:spTgt>
                                        </p:tgtEl>
                                        <p:attrNameLst>
                                          <p:attrName>style.visibility</p:attrName>
                                        </p:attrNameLst>
                                      </p:cBhvr>
                                      <p:to>
                                        <p:strVal val="visible"/>
                                      </p:to>
                                    </p:set>
                                    <p:animEffect transition="in" filter="circle(out)">
                                      <p:cBhvr>
                                        <p:cTn id="19" dur="1000"/>
                                        <p:tgtEl>
                                          <p:spTgt spid="45059">
                                            <p:txEl>
                                              <p:pRg st="3" end="3"/>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3" presetClass="entr" presetSubtype="16" fill="hold" nodeType="clickEffect">
                                  <p:stCondLst>
                                    <p:cond delay="0"/>
                                  </p:stCondLst>
                                  <p:childTnLst>
                                    <p:set>
                                      <p:cBhvr>
                                        <p:cTn id="23" dur="1" fill="hold">
                                          <p:stCondLst>
                                            <p:cond delay="0"/>
                                          </p:stCondLst>
                                        </p:cTn>
                                        <p:tgtEl>
                                          <p:spTgt spid="45061"/>
                                        </p:tgtEl>
                                        <p:attrNameLst>
                                          <p:attrName>style.visibility</p:attrName>
                                        </p:attrNameLst>
                                      </p:cBhvr>
                                      <p:to>
                                        <p:strVal val="visible"/>
                                      </p:to>
                                    </p:set>
                                    <p:animEffect transition="in" filter="plus(in)">
                                      <p:cBhvr>
                                        <p:cTn id="24" dur="2000"/>
                                        <p:tgtEl>
                                          <p:spTgt spid="450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s-ES_tradnl" smtClean="0">
                <a:solidFill>
                  <a:schemeClr val="tx1"/>
                </a:solidFill>
              </a:rPr>
              <a:t>Calle ancha</a:t>
            </a:r>
          </a:p>
        </p:txBody>
      </p:sp>
      <p:sp>
        <p:nvSpPr>
          <p:cNvPr id="10243" name="Rectangle 3"/>
          <p:cNvSpPr>
            <a:spLocks noGrp="1" noChangeArrowheads="1"/>
          </p:cNvSpPr>
          <p:nvPr>
            <p:ph type="body" idx="1"/>
          </p:nvPr>
        </p:nvSpPr>
        <p:spPr/>
        <p:txBody>
          <a:bodyPr/>
          <a:lstStyle/>
          <a:p>
            <a:pPr algn="ctr" eaLnBrk="1" hangingPunct="1">
              <a:lnSpc>
                <a:spcPct val="80000"/>
              </a:lnSpc>
              <a:buFontTx/>
              <a:buNone/>
            </a:pPr>
            <a:r>
              <a:rPr lang="es-ES_tradnl" sz="2800" smtClean="0"/>
              <a:t>Es la calle principal por excelencia, no solo del Barrio Húmedo, sino del centro histórico de la ciudad. Cuenta con la mayor concentración de comercios y  establecimientos de hostelería de todo el casco antiguo, junto con la calle de la Rúa. </a:t>
            </a:r>
            <a:br>
              <a:rPr lang="es-ES_tradnl" sz="2800" smtClean="0"/>
            </a:br>
            <a:r>
              <a:rPr lang="es-ES_tradnl" sz="2800" smtClean="0"/>
              <a:t/>
            </a:r>
            <a:br>
              <a:rPr lang="es-ES_tradnl" sz="2800" smtClean="0"/>
            </a:br>
            <a:r>
              <a:rPr lang="es-ES_tradnl" sz="2800" smtClean="0"/>
              <a:t>Parece ser que el nombre le viene, por su amplitud con respecto al resto de las calles del casco histórico. Por lo que se empezó a denominarla la Calle Ancha desde sus inicios, aunque el nombre oficial fuese otro </a:t>
            </a:r>
          </a:p>
        </p:txBody>
      </p:sp>
      <p:pic>
        <p:nvPicPr>
          <p:cNvPr id="10245" name="Picture 5" descr="asrurias 381Leon diputacion Provincial y calle anch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circle(out)">
                                      <p:cBhvr>
                                        <p:cTn id="7" dur="2000"/>
                                        <p:tgtEl>
                                          <p:spTgt spid="102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32" fill="hold" nodeType="clickEffect">
                                  <p:stCondLst>
                                    <p:cond delay="0"/>
                                  </p:stCondLst>
                                  <p:childTnLst>
                                    <p:set>
                                      <p:cBhvr>
                                        <p:cTn id="11" dur="1" fill="hold">
                                          <p:stCondLst>
                                            <p:cond delay="0"/>
                                          </p:stCondLst>
                                        </p:cTn>
                                        <p:tgtEl>
                                          <p:spTgt spid="10245"/>
                                        </p:tgtEl>
                                        <p:attrNameLst>
                                          <p:attrName>style.visibility</p:attrName>
                                        </p:attrNameLst>
                                      </p:cBhvr>
                                      <p:to>
                                        <p:strVal val="visible"/>
                                      </p:to>
                                    </p:set>
                                    <p:animEffect transition="in" filter="circle(out)">
                                      <p:cBhvr>
                                        <p:cTn id="12" dur="20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p:txBody>
          <a:bodyPr/>
          <a:lstStyle/>
          <a:p>
            <a:pPr algn="ctr" eaLnBrk="1" hangingPunct="1">
              <a:buFontTx/>
              <a:buNone/>
            </a:pPr>
            <a:r>
              <a:rPr lang="es-ES_tradnl" sz="4800" b="1" smtClean="0"/>
              <a:t>León</a:t>
            </a:r>
            <a:r>
              <a:rPr lang="es-ES_tradnl" b="1" smtClean="0"/>
              <a:t> </a:t>
            </a:r>
          </a:p>
          <a:p>
            <a:pPr algn="ctr" eaLnBrk="1" hangingPunct="1">
              <a:buFontTx/>
              <a:buNone/>
            </a:pPr>
            <a:r>
              <a:rPr lang="es-ES_tradnl" b="1" smtClean="0"/>
              <a:t>posee también una gran variedad de plazas en las que poder sentarse a descansar y poder divisar las maravillas de sus alrededores.</a:t>
            </a:r>
            <a:r>
              <a:rPr lang="es-ES_tradnl" smtClean="0"/>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grpId="0" nodeType="after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diamond(out)">
                                      <p:cBhvr>
                                        <p:cTn id="7" dur="2000"/>
                                        <p:tgtEl>
                                          <p:spTgt spid="11267">
                                            <p:txEl>
                                              <p:pRg st="0" end="0"/>
                                            </p:txEl>
                                          </p:spTgt>
                                        </p:tgtEl>
                                      </p:cBhvr>
                                    </p:animEffect>
                                  </p:childTnLst>
                                </p:cTn>
                              </p:par>
                            </p:childTnLst>
                          </p:cTn>
                        </p:par>
                        <p:par>
                          <p:cTn id="8" fill="hold" nodeType="afterGroup">
                            <p:stCondLst>
                              <p:cond delay="2000"/>
                            </p:stCondLst>
                            <p:childTnLst>
                              <p:par>
                                <p:cTn id="9" presetID="8" presetClass="entr" presetSubtype="32" fill="hold" grpId="0" nodeType="after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animEffect transition="in" filter="diamond(out)">
                                      <p:cBhvr>
                                        <p:cTn id="11" dur="2000"/>
                                        <p:tgtEl>
                                          <p:spTgt spid="112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s-ES_tradnl" sz="4000" b="1" smtClean="0">
                <a:solidFill>
                  <a:schemeClr val="tx1"/>
                </a:solidFill>
              </a:rPr>
              <a:t>Plaza Mayor. </a:t>
            </a:r>
            <a:r>
              <a:rPr lang="es-ES_tradnl" sz="4000" smtClean="0">
                <a:solidFill>
                  <a:schemeClr val="tx1"/>
                </a:solidFill>
              </a:rPr>
              <a:t/>
            </a:r>
            <a:br>
              <a:rPr lang="es-ES_tradnl" sz="4000" smtClean="0">
                <a:solidFill>
                  <a:schemeClr val="tx1"/>
                </a:solidFill>
              </a:rPr>
            </a:br>
            <a:endParaRPr lang="es-ES_tradnl" sz="4000" smtClean="0">
              <a:solidFill>
                <a:schemeClr val="tx1"/>
              </a:solidFill>
            </a:endParaRPr>
          </a:p>
        </p:txBody>
      </p:sp>
      <p:sp>
        <p:nvSpPr>
          <p:cNvPr id="8195" name="Rectangle 3"/>
          <p:cNvSpPr>
            <a:spLocks noGrp="1" noChangeArrowheads="1"/>
          </p:cNvSpPr>
          <p:nvPr>
            <p:ph type="body" idx="1"/>
          </p:nvPr>
        </p:nvSpPr>
        <p:spPr/>
        <p:txBody>
          <a:bodyPr/>
          <a:lstStyle/>
          <a:p>
            <a:pPr algn="ctr" eaLnBrk="1" hangingPunct="1">
              <a:lnSpc>
                <a:spcPct val="90000"/>
              </a:lnSpc>
              <a:buFontTx/>
              <a:buNone/>
            </a:pPr>
            <a:r>
              <a:rPr lang="es-ES_tradnl" sz="2400" b="1" smtClean="0"/>
              <a:t>Su nombre en tiempos pasados fue la Plaza del Pan, pues cuentan que en sus alrededores había múltiples hornos de pan y el gremio de los panaderos comercializaba gran parte de sus productos en esta plaza. La plaza se sostiene sobre arcos de piedra blanca que soportan dos filas de balcones, hasta un total de 120.</a:t>
            </a:r>
            <a:br>
              <a:rPr lang="es-ES_tradnl" sz="2400" b="1" smtClean="0"/>
            </a:br>
            <a:r>
              <a:rPr lang="es-ES_tradnl" sz="2400" b="1" smtClean="0"/>
              <a:t>El edificio del Consistorio, también conocido como la Gota de Leche (pues durante la guerra era donde iban las madres que no tenían con que alimentar a los hijos a por su ración de leche y comida). </a:t>
            </a:r>
            <a:br>
              <a:rPr lang="es-ES_tradnl" sz="2400" b="1" smtClean="0"/>
            </a:br>
            <a:endParaRPr lang="es-ES_tradnl" sz="2400" b="1" smtClean="0"/>
          </a:p>
        </p:txBody>
      </p:sp>
      <p:pic>
        <p:nvPicPr>
          <p:cNvPr id="8196" name="Picture 4" descr="PLAZA MAY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Text Box 6"/>
          <p:cNvSpPr txBox="1">
            <a:spLocks noChangeArrowheads="1"/>
          </p:cNvSpPr>
          <p:nvPr/>
        </p:nvSpPr>
        <p:spPr bwMode="auto">
          <a:xfrm>
            <a:off x="1547813" y="6021388"/>
            <a:ext cx="61928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endParaRPr lang="es-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circle(in)">
                                      <p:cBhvr>
                                        <p:cTn id="7" dur="2000"/>
                                        <p:tgtEl>
                                          <p:spTgt spid="81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nodeType="clickEffect">
                                  <p:stCondLst>
                                    <p:cond delay="0"/>
                                  </p:stCondLst>
                                  <p:childTnLst>
                                    <p:set>
                                      <p:cBhvr>
                                        <p:cTn id="11" dur="1" fill="hold">
                                          <p:stCondLst>
                                            <p:cond delay="0"/>
                                          </p:stCondLst>
                                        </p:cTn>
                                        <p:tgtEl>
                                          <p:spTgt spid="8196"/>
                                        </p:tgtEl>
                                        <p:attrNameLst>
                                          <p:attrName>style.visibility</p:attrName>
                                        </p:attrNameLst>
                                      </p:cBhvr>
                                      <p:to>
                                        <p:strVal val="visible"/>
                                      </p:to>
                                    </p:set>
                                    <p:animEffect transition="in" filter="wheel(4)">
                                      <p:cBhvr>
                                        <p:cTn id="12" dur="20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s-ES_tradnl" b="1" smtClean="0">
                <a:solidFill>
                  <a:schemeClr val="tx1"/>
                </a:solidFill>
              </a:rPr>
              <a:t>Plaza San Marcelo.</a:t>
            </a:r>
            <a:r>
              <a:rPr lang="es-ES_tradnl" smtClean="0"/>
              <a:t> </a:t>
            </a:r>
          </a:p>
        </p:txBody>
      </p:sp>
      <p:sp>
        <p:nvSpPr>
          <p:cNvPr id="7171" name="Rectangle 3"/>
          <p:cNvSpPr>
            <a:spLocks noGrp="1" noChangeArrowheads="1"/>
          </p:cNvSpPr>
          <p:nvPr>
            <p:ph type="body" idx="1"/>
          </p:nvPr>
        </p:nvSpPr>
        <p:spPr/>
        <p:txBody>
          <a:bodyPr/>
          <a:lstStyle/>
          <a:p>
            <a:pPr algn="ctr" eaLnBrk="1" hangingPunct="1">
              <a:lnSpc>
                <a:spcPct val="90000"/>
              </a:lnSpc>
              <a:buFontTx/>
              <a:buNone/>
            </a:pPr>
            <a:r>
              <a:rPr lang="es-ES_tradnl" sz="2800" b="1" smtClean="0"/>
              <a:t>Popularmente conocida como la Plaza del Ayuntamiento, por haber albergado esta institución hasta hace pocos años (2.002) es una plaza empedrada, no cerrada al tráfico y límite del Barrio Húmedo con la zona más moderna de la ciudad. El edificio era una antiguo palacio, obra de Juan de Rivero, de 1585; su fachada está rematada con el escudo imperial. </a:t>
            </a:r>
            <a:br>
              <a:rPr lang="es-ES_tradnl" sz="2800" b="1" smtClean="0"/>
            </a:br>
            <a:r>
              <a:rPr lang="es-ES_tradnl" sz="2800" b="1" smtClean="0"/>
              <a:t>Es la plaza donde se suele colocar el Belén en Navidades, </a:t>
            </a:r>
          </a:p>
        </p:txBody>
      </p:sp>
      <p:pic>
        <p:nvPicPr>
          <p:cNvPr id="7172" name="Picture 4" descr="asrurias 4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fade">
                                      <p:cBhvr>
                                        <p:cTn id="7" dur="800" decel="100000"/>
                                        <p:tgtEl>
                                          <p:spTgt spid="7171">
                                            <p:txEl>
                                              <p:pRg st="0" end="0"/>
                                            </p:txEl>
                                          </p:spTgt>
                                        </p:tgtEl>
                                      </p:cBhvr>
                                    </p:animEffect>
                                    <p:anim calcmode="lin" valueType="num">
                                      <p:cBhvr>
                                        <p:cTn id="8" dur="800" decel="100000" fill="hold"/>
                                        <p:tgtEl>
                                          <p:spTgt spid="7171">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7171">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7171">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171">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171">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32" fill="hold" nodeType="clickEffect">
                                  <p:stCondLst>
                                    <p:cond delay="0"/>
                                  </p:stCondLst>
                                  <p:childTnLst>
                                    <p:set>
                                      <p:cBhvr>
                                        <p:cTn id="16" dur="1" fill="hold">
                                          <p:stCondLst>
                                            <p:cond delay="0"/>
                                          </p:stCondLst>
                                        </p:cTn>
                                        <p:tgtEl>
                                          <p:spTgt spid="7172"/>
                                        </p:tgtEl>
                                        <p:attrNameLst>
                                          <p:attrName>style.visibility</p:attrName>
                                        </p:attrNameLst>
                                      </p:cBhvr>
                                      <p:to>
                                        <p:strVal val="visible"/>
                                      </p:to>
                                    </p:set>
                                    <p:animEffect transition="in" filter="diamond(out)">
                                      <p:cBhvr>
                                        <p:cTn id="17" dur="20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s-ES_tradnl" smtClean="0">
                <a:solidFill>
                  <a:schemeClr val="tx1"/>
                </a:solidFill>
              </a:rPr>
              <a:t>La Plaza de San Marcos</a:t>
            </a:r>
          </a:p>
        </p:txBody>
      </p:sp>
      <p:sp>
        <p:nvSpPr>
          <p:cNvPr id="12291" name="Rectangle 3"/>
          <p:cNvSpPr>
            <a:spLocks noGrp="1" noChangeArrowheads="1"/>
          </p:cNvSpPr>
          <p:nvPr>
            <p:ph type="body" idx="1"/>
          </p:nvPr>
        </p:nvSpPr>
        <p:spPr/>
        <p:txBody>
          <a:bodyPr/>
          <a:lstStyle/>
          <a:p>
            <a:pPr algn="ctr" eaLnBrk="1" hangingPunct="1">
              <a:buFontTx/>
              <a:buNone/>
            </a:pPr>
            <a:r>
              <a:rPr lang="es-ES_tradnl" smtClean="0"/>
              <a:t>   </a:t>
            </a:r>
            <a:r>
              <a:rPr lang="es-ES_tradnl" b="1" smtClean="0"/>
              <a:t>Recibe su nombre por ser el emplazamiento del Hostal de San Marcos,uno de los monumentos más importantes de Renacimiento español. Una laboriosa remodelación la libró del tráfico rodado, dando lugar a un formidable espacio coronado de pequeñas fuentes y zonas ajardinadas. </a:t>
            </a:r>
          </a:p>
        </p:txBody>
      </p:sp>
      <p:pic>
        <p:nvPicPr>
          <p:cNvPr id="12292" name="Picture 4" descr="parador-de-san-marc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circle(out)">
                                      <p:cBhvr>
                                        <p:cTn id="7" dur="2000"/>
                                        <p:tgtEl>
                                          <p:spTgt spid="12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3" presetClass="entr" presetSubtype="32" fill="hold" nodeType="clickEffect">
                                  <p:stCondLst>
                                    <p:cond delay="0"/>
                                  </p:stCondLst>
                                  <p:childTnLst>
                                    <p:set>
                                      <p:cBhvr>
                                        <p:cTn id="11" dur="1" fill="hold">
                                          <p:stCondLst>
                                            <p:cond delay="0"/>
                                          </p:stCondLst>
                                        </p:cTn>
                                        <p:tgtEl>
                                          <p:spTgt spid="12292"/>
                                        </p:tgtEl>
                                        <p:attrNameLst>
                                          <p:attrName>style.visibility</p:attrName>
                                        </p:attrNameLst>
                                      </p:cBhvr>
                                      <p:to>
                                        <p:strVal val="visible"/>
                                      </p:to>
                                    </p:set>
                                    <p:animEffect transition="in" filter="plus(out)">
                                      <p:cBhvr>
                                        <p:cTn id="12" dur="20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716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 Box 5"/>
          <p:cNvSpPr txBox="1">
            <a:spLocks noChangeArrowheads="1"/>
          </p:cNvSpPr>
          <p:nvPr/>
        </p:nvSpPr>
        <p:spPr bwMode="auto">
          <a:xfrm>
            <a:off x="6300788" y="981075"/>
            <a:ext cx="2663825" cy="456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ES_tradnl" sz="2800" b="1"/>
              <a:t>MONUMENTO AL PEREGRINO</a:t>
            </a:r>
            <a:r>
              <a:rPr lang="es-ES_tradnl" b="1"/>
              <a:t> </a:t>
            </a:r>
          </a:p>
          <a:p>
            <a:pPr algn="ctr" eaLnBrk="1" hangingPunct="1"/>
            <a:endParaRPr lang="es-ES_tradnl" b="1"/>
          </a:p>
          <a:p>
            <a:pPr algn="ctr" eaLnBrk="1" hangingPunct="1"/>
            <a:r>
              <a:rPr lang="es-ES_tradnl" sz="2400" b="1"/>
              <a:t>San Marcos,</a:t>
            </a:r>
          </a:p>
          <a:p>
            <a:pPr algn="ctr" eaLnBrk="1" hangingPunct="1"/>
            <a:r>
              <a:rPr lang="es-ES_tradnl" sz="2400" b="1"/>
              <a:t>fue hospital de peregrinos </a:t>
            </a:r>
          </a:p>
          <a:p>
            <a:pPr algn="ctr" eaLnBrk="1" hangingPunct="1"/>
            <a:r>
              <a:rPr lang="es-ES_tradnl" sz="2400" b="1"/>
              <a:t>y hoy es </a:t>
            </a:r>
          </a:p>
          <a:p>
            <a:pPr algn="ctr" eaLnBrk="1" hangingPunct="1"/>
            <a:r>
              <a:rPr lang="es-ES_tradnl" sz="2400" b="1"/>
              <a:t>Parador Nacional. </a:t>
            </a:r>
          </a:p>
          <a:p>
            <a:pPr algn="ctr" eaLnBrk="1" hangingPunct="1"/>
            <a:endParaRPr lang="es-ES_tradnl" sz="2400" b="1"/>
          </a:p>
          <a:p>
            <a:pPr algn="ctr" eaLnBrk="1" hangingPunct="1"/>
            <a:endParaRPr lang="es-ES_tradnl" sz="2400"/>
          </a:p>
        </p:txBody>
      </p:sp>
      <p:pic>
        <p:nvPicPr>
          <p:cNvPr id="14344" name="Picture 8" descr="3048617193_93c890fc57_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0"/>
            <a:ext cx="45005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circle(in)">
                                      <p:cBhvr>
                                        <p:cTn id="7" dur="2000"/>
                                        <p:tgtEl>
                                          <p:spTgt spid="1434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3" presetClass="entr" presetSubtype="16" fill="hold" nodeType="clickEffect">
                                  <p:stCondLst>
                                    <p:cond delay="0"/>
                                  </p:stCondLst>
                                  <p:childTnLst>
                                    <p:set>
                                      <p:cBhvr>
                                        <p:cTn id="11" dur="1" fill="hold">
                                          <p:stCondLst>
                                            <p:cond delay="0"/>
                                          </p:stCondLst>
                                        </p:cTn>
                                        <p:tgtEl>
                                          <p:spTgt spid="14340"/>
                                        </p:tgtEl>
                                        <p:attrNameLst>
                                          <p:attrName>style.visibility</p:attrName>
                                        </p:attrNameLst>
                                      </p:cBhvr>
                                      <p:to>
                                        <p:strVal val="visible"/>
                                      </p:to>
                                    </p:set>
                                    <p:animEffect transition="in" filter="plus(in)">
                                      <p:cBhvr>
                                        <p:cTn id="12" dur="2000"/>
                                        <p:tgtEl>
                                          <p:spTgt spid="1434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3" presetClass="entr" presetSubtype="32" fill="hold" nodeType="clickEffect">
                                  <p:stCondLst>
                                    <p:cond delay="0"/>
                                  </p:stCondLst>
                                  <p:childTnLst>
                                    <p:set>
                                      <p:cBhvr>
                                        <p:cTn id="16" dur="1" fill="hold">
                                          <p:stCondLst>
                                            <p:cond delay="0"/>
                                          </p:stCondLst>
                                        </p:cTn>
                                        <p:tgtEl>
                                          <p:spTgt spid="14344"/>
                                        </p:tgtEl>
                                        <p:attrNameLst>
                                          <p:attrName>style.visibility</p:attrName>
                                        </p:attrNameLst>
                                      </p:cBhvr>
                                      <p:to>
                                        <p:strVal val="visible"/>
                                      </p:to>
                                    </p:set>
                                    <p:animEffect transition="in" filter="plus(out)">
                                      <p:cBhvr>
                                        <p:cTn id="17" dur="2000"/>
                                        <p:tgtEl>
                                          <p:spTgt spid="143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s-ES_tradnl" sz="4000" b="1" smtClean="0">
                <a:solidFill>
                  <a:schemeClr val="tx1"/>
                </a:solidFill>
              </a:rPr>
              <a:t>Plaza del Grano. </a:t>
            </a:r>
            <a:r>
              <a:rPr lang="es-ES_tradnl" sz="4000" smtClean="0">
                <a:solidFill>
                  <a:schemeClr val="tx1"/>
                </a:solidFill>
              </a:rPr>
              <a:t/>
            </a:r>
            <a:br>
              <a:rPr lang="es-ES_tradnl" sz="4000" smtClean="0">
                <a:solidFill>
                  <a:schemeClr val="tx1"/>
                </a:solidFill>
              </a:rPr>
            </a:br>
            <a:endParaRPr lang="es-ES_tradnl" sz="4000" smtClean="0">
              <a:solidFill>
                <a:schemeClr val="tx1"/>
              </a:solidFill>
            </a:endParaRPr>
          </a:p>
        </p:txBody>
      </p:sp>
      <p:sp>
        <p:nvSpPr>
          <p:cNvPr id="35843" name="Rectangle 3"/>
          <p:cNvSpPr>
            <a:spLocks noGrp="1" noChangeArrowheads="1"/>
          </p:cNvSpPr>
          <p:nvPr>
            <p:ph type="body" idx="1"/>
          </p:nvPr>
        </p:nvSpPr>
        <p:spPr/>
        <p:txBody>
          <a:bodyPr/>
          <a:lstStyle/>
          <a:p>
            <a:pPr algn="ctr" eaLnBrk="1" hangingPunct="1">
              <a:lnSpc>
                <a:spcPct val="80000"/>
              </a:lnSpc>
              <a:buFontTx/>
              <a:buNone/>
            </a:pPr>
            <a:r>
              <a:rPr lang="es-ES_tradnl" sz="2400" b="1" smtClean="0"/>
              <a:t>Esta plaza Para muchos, la plaza más bonita de León por su Tipismo, </a:t>
            </a:r>
          </a:p>
          <a:p>
            <a:pPr algn="ctr" eaLnBrk="1" hangingPunct="1">
              <a:lnSpc>
                <a:spcPct val="80000"/>
              </a:lnSpc>
              <a:buFontTx/>
              <a:buNone/>
            </a:pPr>
            <a:r>
              <a:rPr lang="es-ES_tradnl" sz="2400" b="1" smtClean="0"/>
              <a:t>tiene como nombre oficial la Plaza de Santa María del Camino, aunque popularmente es conocida como la Plaza del Grano. </a:t>
            </a:r>
            <a:br>
              <a:rPr lang="es-ES_tradnl" sz="2400" b="1" smtClean="0"/>
            </a:br>
            <a:r>
              <a:rPr lang="es-ES_tradnl" sz="2400" b="1" smtClean="0"/>
              <a:t>Situada en pleno casco antiguo, y en la parte posterior de la Iglesia del Mercado (oficialmente Iglesia de Santa María del Camino), cuenta con un peculiar empedrado que la hacen muy característica .</a:t>
            </a:r>
            <a:br>
              <a:rPr lang="es-ES_tradnl" sz="2400" b="1" smtClean="0"/>
            </a:br>
            <a:r>
              <a:rPr lang="es-ES_tradnl" sz="2400" b="1" smtClean="0"/>
              <a:t>En el centro de la plaza podemos encontrar una fuente con dos niños que representan la confluencia en León de los ríos Bernesga y Torío. </a:t>
            </a:r>
            <a:br>
              <a:rPr lang="es-ES_tradnl" sz="2400" b="1" smtClean="0"/>
            </a:br>
            <a:endParaRPr lang="es-ES_tradnl" sz="2400" b="1" smtClean="0"/>
          </a:p>
        </p:txBody>
      </p:sp>
      <p:pic>
        <p:nvPicPr>
          <p:cNvPr id="35844" name="Picture 4" descr="PLAZA DEL GRANO"/>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after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plus(out)">
                                      <p:cBhvr>
                                        <p:cTn id="7" dur="2000"/>
                                        <p:tgtEl>
                                          <p:spTgt spid="35843">
                                            <p:txEl>
                                              <p:pRg st="0" end="0"/>
                                            </p:txEl>
                                          </p:spTgt>
                                        </p:tgtEl>
                                      </p:cBhvr>
                                    </p:animEffect>
                                  </p:childTnLst>
                                </p:cTn>
                              </p:par>
                            </p:childTnLst>
                          </p:cTn>
                        </p:par>
                        <p:par>
                          <p:cTn id="8" fill="hold" nodeType="afterGroup">
                            <p:stCondLst>
                              <p:cond delay="2000"/>
                            </p:stCondLst>
                            <p:childTnLst>
                              <p:par>
                                <p:cTn id="9" presetID="13" presetClass="entr" presetSubtype="32" fill="hold" nodeType="after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animEffect transition="in" filter="plus(out)">
                                      <p:cBhvr>
                                        <p:cTn id="11" dur="2000"/>
                                        <p:tgtEl>
                                          <p:spTgt spid="35843">
                                            <p:txEl>
                                              <p:pRg st="1" end="1"/>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6" presetClass="entr" presetSubtype="32" fill="hold" nodeType="clickEffect">
                                  <p:stCondLst>
                                    <p:cond delay="0"/>
                                  </p:stCondLst>
                                  <p:childTnLst>
                                    <p:set>
                                      <p:cBhvr>
                                        <p:cTn id="15" dur="1" fill="hold">
                                          <p:stCondLst>
                                            <p:cond delay="0"/>
                                          </p:stCondLst>
                                        </p:cTn>
                                        <p:tgtEl>
                                          <p:spTgt spid="35844"/>
                                        </p:tgtEl>
                                        <p:attrNameLst>
                                          <p:attrName>style.visibility</p:attrName>
                                        </p:attrNameLst>
                                      </p:cBhvr>
                                      <p:to>
                                        <p:strVal val="visible"/>
                                      </p:to>
                                    </p:set>
                                    <p:animEffect transition="in" filter="circle(out)">
                                      <p:cBhvr>
                                        <p:cTn id="16" dur="2000"/>
                                        <p:tgtEl>
                                          <p:spTgt spid="358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s-ES_tradnl" b="1" smtClean="0">
                <a:solidFill>
                  <a:schemeClr val="tx1"/>
                </a:solidFill>
              </a:rPr>
              <a:t>La Basílica de San Isidoro</a:t>
            </a:r>
            <a:r>
              <a:rPr lang="es-ES_tradnl" smtClean="0"/>
              <a:t> </a:t>
            </a:r>
          </a:p>
        </p:txBody>
      </p:sp>
      <p:sp>
        <p:nvSpPr>
          <p:cNvPr id="15363" name="Rectangle 3"/>
          <p:cNvSpPr>
            <a:spLocks noGrp="1" noChangeArrowheads="1"/>
          </p:cNvSpPr>
          <p:nvPr>
            <p:ph type="body" idx="1"/>
          </p:nvPr>
        </p:nvSpPr>
        <p:spPr/>
        <p:txBody>
          <a:bodyPr/>
          <a:lstStyle/>
          <a:p>
            <a:pPr algn="ctr" eaLnBrk="1" hangingPunct="1">
              <a:lnSpc>
                <a:spcPct val="90000"/>
              </a:lnSpc>
              <a:buFontTx/>
              <a:buNone/>
            </a:pPr>
            <a:r>
              <a:rPr lang="es-ES_tradnl" sz="2800" smtClean="0"/>
              <a:t>   </a:t>
            </a:r>
            <a:r>
              <a:rPr lang="es-ES_tradnl" sz="2800" b="1" smtClean="0"/>
              <a:t>Su museo agrupa varias dependencias, situadas en dos plantas</a:t>
            </a:r>
          </a:p>
          <a:p>
            <a:pPr algn="ctr" eaLnBrk="1" hangingPunct="1">
              <a:lnSpc>
                <a:spcPct val="90000"/>
              </a:lnSpc>
              <a:buFontTx/>
              <a:buNone/>
            </a:pPr>
            <a:r>
              <a:rPr lang="es-ES_tradnl" sz="2800" b="1" smtClean="0"/>
              <a:t> Más de 100.000 personas se acercan cada año a contemplar los tesoros pictóricos, escultóricos y arquitectónicos que guarda, no en vano es el museo más visitado en Castilla y León, </a:t>
            </a:r>
          </a:p>
          <a:p>
            <a:pPr algn="ctr" eaLnBrk="1" hangingPunct="1">
              <a:lnSpc>
                <a:spcPct val="90000"/>
              </a:lnSpc>
              <a:buFontTx/>
              <a:buNone/>
            </a:pPr>
            <a:r>
              <a:rPr lang="es-ES_tradnl" sz="2800" b="1" smtClean="0"/>
              <a:t>Una escalera de caracol da acceso a la planta superior de la torre, donde se encuentran la Sala del Tesoro y la Biblioteca.</a:t>
            </a:r>
            <a:br>
              <a:rPr lang="es-ES_tradnl" sz="2800" b="1" smtClean="0"/>
            </a:br>
            <a:endParaRPr lang="es-ES_tradnl" sz="2800" b="1" smtClean="0"/>
          </a:p>
        </p:txBody>
      </p:sp>
      <p:pic>
        <p:nvPicPr>
          <p:cNvPr id="15364" name="Picture 4" descr="asrurias 3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circle(out)">
                                      <p:cBhvr>
                                        <p:cTn id="7" dur="1000"/>
                                        <p:tgtEl>
                                          <p:spTgt spid="15363">
                                            <p:txEl>
                                              <p:pRg st="0" end="0"/>
                                            </p:txEl>
                                          </p:spTgt>
                                        </p:tgtEl>
                                      </p:cBhvr>
                                    </p:animEffect>
                                  </p:childTnLst>
                                </p:cTn>
                              </p:par>
                            </p:childTnLst>
                          </p:cTn>
                        </p:par>
                        <p:par>
                          <p:cTn id="8" fill="hold" nodeType="afterGroup">
                            <p:stCondLst>
                              <p:cond delay="1000"/>
                            </p:stCondLst>
                            <p:childTnLst>
                              <p:par>
                                <p:cTn id="9" presetID="6" presetClass="entr" presetSubtype="32" fill="hold" grpId="0" nodeType="after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animEffect transition="in" filter="circle(out)">
                                      <p:cBhvr>
                                        <p:cTn id="11" dur="1000"/>
                                        <p:tgtEl>
                                          <p:spTgt spid="15363">
                                            <p:txEl>
                                              <p:pRg st="1" end="1"/>
                                            </p:txEl>
                                          </p:spTgt>
                                        </p:tgtEl>
                                      </p:cBhvr>
                                    </p:animEffect>
                                  </p:childTnLst>
                                </p:cTn>
                              </p:par>
                            </p:childTnLst>
                          </p:cTn>
                        </p:par>
                        <p:par>
                          <p:cTn id="12" fill="hold" nodeType="afterGroup">
                            <p:stCondLst>
                              <p:cond delay="2000"/>
                            </p:stCondLst>
                            <p:childTnLst>
                              <p:par>
                                <p:cTn id="13" presetID="6" presetClass="entr" presetSubtype="32" fill="hold" grpId="0" nodeType="afterEffect">
                                  <p:stCondLst>
                                    <p:cond delay="0"/>
                                  </p:stCondLst>
                                  <p:childTnLst>
                                    <p:set>
                                      <p:cBhvr>
                                        <p:cTn id="14" dur="1" fill="hold">
                                          <p:stCondLst>
                                            <p:cond delay="0"/>
                                          </p:stCondLst>
                                        </p:cTn>
                                        <p:tgtEl>
                                          <p:spTgt spid="15363">
                                            <p:txEl>
                                              <p:pRg st="2" end="2"/>
                                            </p:txEl>
                                          </p:spTgt>
                                        </p:tgtEl>
                                        <p:attrNameLst>
                                          <p:attrName>style.visibility</p:attrName>
                                        </p:attrNameLst>
                                      </p:cBhvr>
                                      <p:to>
                                        <p:strVal val="visible"/>
                                      </p:to>
                                    </p:set>
                                    <p:animEffect transition="in" filter="circle(out)">
                                      <p:cBhvr>
                                        <p:cTn id="15" dur="1000"/>
                                        <p:tgtEl>
                                          <p:spTgt spid="15363">
                                            <p:txEl>
                                              <p:pRg st="2" end="2"/>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ntr" presetSubtype="4" fill="hold" nodeType="clickEffect">
                                  <p:stCondLst>
                                    <p:cond delay="0"/>
                                  </p:stCondLst>
                                  <p:childTnLst>
                                    <p:set>
                                      <p:cBhvr>
                                        <p:cTn id="19" dur="1" fill="hold">
                                          <p:stCondLst>
                                            <p:cond delay="0"/>
                                          </p:stCondLst>
                                        </p:cTn>
                                        <p:tgtEl>
                                          <p:spTgt spid="15364"/>
                                        </p:tgtEl>
                                        <p:attrNameLst>
                                          <p:attrName>style.visibility</p:attrName>
                                        </p:attrNameLst>
                                      </p:cBhvr>
                                      <p:to>
                                        <p:strVal val="visible"/>
                                      </p:to>
                                    </p:set>
                                    <p:animEffect transition="in" filter="wheel(4)">
                                      <p:cBhvr>
                                        <p:cTn id="20" dur="2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p:txBody>
          <a:bodyPr/>
          <a:lstStyle/>
          <a:p>
            <a:pPr algn="ctr" eaLnBrk="1" hangingPunct="1">
              <a:buFontTx/>
              <a:buNone/>
            </a:pPr>
            <a:r>
              <a:rPr lang="es-ES_tradnl" sz="2800" b="1" smtClean="0"/>
              <a:t>La Cámara de Doña Sancha,</a:t>
            </a:r>
          </a:p>
          <a:p>
            <a:pPr algn="ctr" eaLnBrk="1" hangingPunct="1">
              <a:buFontTx/>
              <a:buNone/>
            </a:pPr>
            <a:r>
              <a:rPr lang="es-ES_tradnl" sz="2800" b="1" smtClean="0"/>
              <a:t> también conocida como Sala del Tesoro,</a:t>
            </a:r>
          </a:p>
          <a:p>
            <a:pPr algn="ctr" eaLnBrk="1" hangingPunct="1">
              <a:buFontTx/>
              <a:buNone/>
            </a:pPr>
            <a:r>
              <a:rPr lang="es-ES_tradnl" sz="2800" b="1" smtClean="0"/>
              <a:t> ocupa la parte de la tribuna desde donde los reyes seguían las misas. </a:t>
            </a:r>
          </a:p>
          <a:p>
            <a:pPr algn="ctr" eaLnBrk="1" hangingPunct="1">
              <a:buFontTx/>
              <a:buNone/>
            </a:pPr>
            <a:r>
              <a:rPr lang="es-ES_tradnl" sz="2800" b="1" smtClean="0"/>
              <a:t>En ella se exponen objetos directamente relacionados con la monarquía leonesa como relicarios adornados con marfil, arcas de plata o el Cáliz de Doña Urraca, formado por dos copas romanas del siglo I</a:t>
            </a:r>
          </a:p>
          <a:p>
            <a:pPr algn="ctr" eaLnBrk="1" hangingPunct="1"/>
            <a:endParaRPr lang="es-ES_tradnl" sz="2800" smtClean="0"/>
          </a:p>
        </p:txBody>
      </p:sp>
      <p:pic>
        <p:nvPicPr>
          <p:cNvPr id="16388" name="Picture 4" descr="Museo_Real_Colegiata_de_San_Isido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163"/>
            <a:ext cx="9144000" cy="688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circle(out)">
                                      <p:cBhvr>
                                        <p:cTn id="7" dur="1000"/>
                                        <p:tgtEl>
                                          <p:spTgt spid="16387">
                                            <p:txEl>
                                              <p:pRg st="0" end="0"/>
                                            </p:txEl>
                                          </p:spTgt>
                                        </p:tgtEl>
                                      </p:cBhvr>
                                    </p:animEffect>
                                  </p:childTnLst>
                                </p:cTn>
                              </p:par>
                            </p:childTnLst>
                          </p:cTn>
                        </p:par>
                        <p:par>
                          <p:cTn id="8" fill="hold" nodeType="afterGroup">
                            <p:stCondLst>
                              <p:cond delay="1000"/>
                            </p:stCondLst>
                            <p:childTnLst>
                              <p:par>
                                <p:cTn id="9" presetID="6" presetClass="entr" presetSubtype="32" fill="hold" grpId="0" nodeType="after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animEffect transition="in" filter="circle(out)">
                                      <p:cBhvr>
                                        <p:cTn id="11" dur="1000"/>
                                        <p:tgtEl>
                                          <p:spTgt spid="16387">
                                            <p:txEl>
                                              <p:pRg st="1" end="1"/>
                                            </p:txEl>
                                          </p:spTgt>
                                        </p:tgtEl>
                                      </p:cBhvr>
                                    </p:animEffect>
                                  </p:childTnLst>
                                </p:cTn>
                              </p:par>
                            </p:childTnLst>
                          </p:cTn>
                        </p:par>
                        <p:par>
                          <p:cTn id="12" fill="hold" nodeType="afterGroup">
                            <p:stCondLst>
                              <p:cond delay="2000"/>
                            </p:stCondLst>
                            <p:childTnLst>
                              <p:par>
                                <p:cTn id="13" presetID="6" presetClass="entr" presetSubtype="32" fill="hold" grpId="0" nodeType="after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animEffect transition="in" filter="circle(out)">
                                      <p:cBhvr>
                                        <p:cTn id="15" dur="1000"/>
                                        <p:tgtEl>
                                          <p:spTgt spid="16387">
                                            <p:txEl>
                                              <p:pRg st="2" end="2"/>
                                            </p:txEl>
                                          </p:spTgt>
                                        </p:tgtEl>
                                      </p:cBhvr>
                                    </p:animEffect>
                                  </p:childTnLst>
                                </p:cTn>
                              </p:par>
                            </p:childTnLst>
                          </p:cTn>
                        </p:par>
                        <p:par>
                          <p:cTn id="16" fill="hold" nodeType="afterGroup">
                            <p:stCondLst>
                              <p:cond delay="3000"/>
                            </p:stCondLst>
                            <p:childTnLst>
                              <p:par>
                                <p:cTn id="17" presetID="6" presetClass="entr" presetSubtype="32" fill="hold" grpId="0" nodeType="afterEffect">
                                  <p:stCondLst>
                                    <p:cond delay="0"/>
                                  </p:stCondLst>
                                  <p:childTnLst>
                                    <p:set>
                                      <p:cBhvr>
                                        <p:cTn id="18" dur="1" fill="hold">
                                          <p:stCondLst>
                                            <p:cond delay="0"/>
                                          </p:stCondLst>
                                        </p:cTn>
                                        <p:tgtEl>
                                          <p:spTgt spid="16387">
                                            <p:txEl>
                                              <p:pRg st="3" end="3"/>
                                            </p:txEl>
                                          </p:spTgt>
                                        </p:tgtEl>
                                        <p:attrNameLst>
                                          <p:attrName>style.visibility</p:attrName>
                                        </p:attrNameLst>
                                      </p:cBhvr>
                                      <p:to>
                                        <p:strVal val="visible"/>
                                      </p:to>
                                    </p:set>
                                    <p:animEffect transition="in" filter="circle(out)">
                                      <p:cBhvr>
                                        <p:cTn id="19" dur="1000"/>
                                        <p:tgtEl>
                                          <p:spTgt spid="16387">
                                            <p:txEl>
                                              <p:pRg st="3" end="3"/>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8" presetClass="entr" presetSubtype="16" fill="hold" nodeType="clickEffect">
                                  <p:stCondLst>
                                    <p:cond delay="0"/>
                                  </p:stCondLst>
                                  <p:childTnLst>
                                    <p:set>
                                      <p:cBhvr>
                                        <p:cTn id="23" dur="1" fill="hold">
                                          <p:stCondLst>
                                            <p:cond delay="0"/>
                                          </p:stCondLst>
                                        </p:cTn>
                                        <p:tgtEl>
                                          <p:spTgt spid="16388"/>
                                        </p:tgtEl>
                                        <p:attrNameLst>
                                          <p:attrName>style.visibility</p:attrName>
                                        </p:attrNameLst>
                                      </p:cBhvr>
                                      <p:to>
                                        <p:strVal val="visible"/>
                                      </p:to>
                                    </p:set>
                                    <p:animEffect transition="in" filter="diamond(in)">
                                      <p:cBhvr>
                                        <p:cTn id="24" dur="2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s-ES_tradnl" b="1" smtClean="0">
                <a:solidFill>
                  <a:schemeClr val="tx1"/>
                </a:solidFill>
              </a:rPr>
              <a:t>Panteón</a:t>
            </a:r>
          </a:p>
        </p:txBody>
      </p:sp>
      <p:sp>
        <p:nvSpPr>
          <p:cNvPr id="30723" name="Rectangle 3"/>
          <p:cNvSpPr>
            <a:spLocks noGrp="1" noChangeArrowheads="1"/>
          </p:cNvSpPr>
          <p:nvPr>
            <p:ph type="body" idx="1"/>
          </p:nvPr>
        </p:nvSpPr>
        <p:spPr>
          <a:xfrm>
            <a:off x="539750" y="1268413"/>
            <a:ext cx="8229600" cy="4525962"/>
          </a:xfrm>
        </p:spPr>
        <p:txBody>
          <a:bodyPr/>
          <a:lstStyle/>
          <a:p>
            <a:pPr algn="ctr" eaLnBrk="1" hangingPunct="1">
              <a:lnSpc>
                <a:spcPct val="80000"/>
              </a:lnSpc>
              <a:buFontTx/>
              <a:buNone/>
            </a:pPr>
            <a:r>
              <a:rPr lang="es-ES_tradnl" sz="2400" b="1" smtClean="0"/>
              <a:t>La primera planta descubre al visitante el Panteón y lo sumerge en los frescos de sus bóvedas. </a:t>
            </a:r>
          </a:p>
          <a:p>
            <a:pPr algn="ctr" eaLnBrk="1" hangingPunct="1">
              <a:lnSpc>
                <a:spcPct val="80000"/>
              </a:lnSpc>
              <a:buFontTx/>
              <a:buNone/>
            </a:pPr>
            <a:r>
              <a:rPr lang="es-ES_tradnl" sz="2400" b="1" smtClean="0"/>
              <a:t>Mandado edificar por Fernando I y su esposa Doña Sancha a mediados del XI se convirtió en el enterramiento de 23 personajes. </a:t>
            </a:r>
          </a:p>
          <a:p>
            <a:pPr algn="ctr" eaLnBrk="1" hangingPunct="1">
              <a:lnSpc>
                <a:spcPct val="80000"/>
              </a:lnSpc>
              <a:buFontTx/>
              <a:buNone/>
            </a:pPr>
            <a:r>
              <a:rPr lang="es-ES_tradnl" sz="2400" b="1" smtClean="0"/>
              <a:t>En el panteón están enterrados Alfonso I, Ramiro II, Ramiro III, Alfonso V, Sancho I, Fernando II, Bermudo I, doña Sancha y doña Urraca</a:t>
            </a:r>
            <a:r>
              <a:rPr lang="es-ES_tradnl" sz="2400" smtClean="0"/>
              <a:t> </a:t>
            </a:r>
            <a:r>
              <a:rPr lang="es-ES_tradnl" sz="2400" b="1" smtClean="0"/>
              <a:t> </a:t>
            </a:r>
          </a:p>
          <a:p>
            <a:pPr algn="ctr" eaLnBrk="1" hangingPunct="1">
              <a:lnSpc>
                <a:spcPct val="80000"/>
              </a:lnSpc>
              <a:buFontTx/>
              <a:buNone/>
            </a:pPr>
            <a:r>
              <a:rPr lang="es-ES_tradnl" sz="2400" b="1" smtClean="0"/>
              <a:t>En sus bóvedas se pintó en el siglo XII un repertorio de primer orden en el románico europeo por lo que se la denomina </a:t>
            </a:r>
          </a:p>
          <a:p>
            <a:pPr algn="ctr" eaLnBrk="1" hangingPunct="1">
              <a:lnSpc>
                <a:spcPct val="80000"/>
              </a:lnSpc>
              <a:buFontTx/>
              <a:buNone/>
            </a:pPr>
            <a:r>
              <a:rPr lang="es-ES_tradnl" sz="2800" b="1" smtClean="0"/>
              <a:t>la "Capilla Sixtina" </a:t>
            </a:r>
          </a:p>
          <a:p>
            <a:pPr algn="ctr" eaLnBrk="1" hangingPunct="1">
              <a:lnSpc>
                <a:spcPct val="80000"/>
              </a:lnSpc>
              <a:buFontTx/>
              <a:buNone/>
            </a:pPr>
            <a:r>
              <a:rPr lang="es-ES_tradnl" sz="2400" b="1" smtClean="0"/>
              <a:t>del románico. </a:t>
            </a:r>
          </a:p>
        </p:txBody>
      </p:sp>
      <p:pic>
        <p:nvPicPr>
          <p:cNvPr id="30724" name="Picture 4" descr="pantensanisidorolen5"/>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grpId="0" nodeType="after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Effect transition="in" filter="plus(out)">
                                      <p:cBhvr>
                                        <p:cTn id="7" dur="1000"/>
                                        <p:tgtEl>
                                          <p:spTgt spid="30723">
                                            <p:txEl>
                                              <p:pRg st="0" end="0"/>
                                            </p:txEl>
                                          </p:spTgt>
                                        </p:tgtEl>
                                      </p:cBhvr>
                                    </p:animEffect>
                                  </p:childTnLst>
                                </p:cTn>
                              </p:par>
                            </p:childTnLst>
                          </p:cTn>
                        </p:par>
                        <p:par>
                          <p:cTn id="8" fill="hold" nodeType="afterGroup">
                            <p:stCondLst>
                              <p:cond delay="1000"/>
                            </p:stCondLst>
                            <p:childTnLst>
                              <p:par>
                                <p:cTn id="9" presetID="13" presetClass="entr" presetSubtype="32" fill="hold" grpId="0" nodeType="afterEffect">
                                  <p:stCondLst>
                                    <p:cond delay="0"/>
                                  </p:stCondLst>
                                  <p:childTnLst>
                                    <p:set>
                                      <p:cBhvr>
                                        <p:cTn id="10" dur="1" fill="hold">
                                          <p:stCondLst>
                                            <p:cond delay="0"/>
                                          </p:stCondLst>
                                        </p:cTn>
                                        <p:tgtEl>
                                          <p:spTgt spid="30723">
                                            <p:txEl>
                                              <p:pRg st="1" end="1"/>
                                            </p:txEl>
                                          </p:spTgt>
                                        </p:tgtEl>
                                        <p:attrNameLst>
                                          <p:attrName>style.visibility</p:attrName>
                                        </p:attrNameLst>
                                      </p:cBhvr>
                                      <p:to>
                                        <p:strVal val="visible"/>
                                      </p:to>
                                    </p:set>
                                    <p:animEffect transition="in" filter="plus(out)">
                                      <p:cBhvr>
                                        <p:cTn id="11" dur="1000"/>
                                        <p:tgtEl>
                                          <p:spTgt spid="30723">
                                            <p:txEl>
                                              <p:pRg st="1" end="1"/>
                                            </p:txEl>
                                          </p:spTgt>
                                        </p:tgtEl>
                                      </p:cBhvr>
                                    </p:animEffect>
                                  </p:childTnLst>
                                </p:cTn>
                              </p:par>
                            </p:childTnLst>
                          </p:cTn>
                        </p:par>
                        <p:par>
                          <p:cTn id="12" fill="hold" nodeType="afterGroup">
                            <p:stCondLst>
                              <p:cond delay="2000"/>
                            </p:stCondLst>
                            <p:childTnLst>
                              <p:par>
                                <p:cTn id="13" presetID="13" presetClass="entr" presetSubtype="32" fill="hold" grpId="0" nodeType="afterEffect">
                                  <p:stCondLst>
                                    <p:cond delay="0"/>
                                  </p:stCondLst>
                                  <p:childTnLst>
                                    <p:set>
                                      <p:cBhvr>
                                        <p:cTn id="14" dur="1" fill="hold">
                                          <p:stCondLst>
                                            <p:cond delay="0"/>
                                          </p:stCondLst>
                                        </p:cTn>
                                        <p:tgtEl>
                                          <p:spTgt spid="30723">
                                            <p:txEl>
                                              <p:pRg st="2" end="2"/>
                                            </p:txEl>
                                          </p:spTgt>
                                        </p:tgtEl>
                                        <p:attrNameLst>
                                          <p:attrName>style.visibility</p:attrName>
                                        </p:attrNameLst>
                                      </p:cBhvr>
                                      <p:to>
                                        <p:strVal val="visible"/>
                                      </p:to>
                                    </p:set>
                                    <p:animEffect transition="in" filter="plus(out)">
                                      <p:cBhvr>
                                        <p:cTn id="15" dur="1000"/>
                                        <p:tgtEl>
                                          <p:spTgt spid="30723">
                                            <p:txEl>
                                              <p:pRg st="2" end="2"/>
                                            </p:txEl>
                                          </p:spTgt>
                                        </p:tgtEl>
                                      </p:cBhvr>
                                    </p:animEffect>
                                  </p:childTnLst>
                                </p:cTn>
                              </p:par>
                            </p:childTnLst>
                          </p:cTn>
                        </p:par>
                        <p:par>
                          <p:cTn id="16" fill="hold" nodeType="afterGroup">
                            <p:stCondLst>
                              <p:cond delay="3000"/>
                            </p:stCondLst>
                            <p:childTnLst>
                              <p:par>
                                <p:cTn id="17" presetID="13" presetClass="entr" presetSubtype="32" fill="hold" grpId="0" nodeType="afterEffect">
                                  <p:stCondLst>
                                    <p:cond delay="0"/>
                                  </p:stCondLst>
                                  <p:childTnLst>
                                    <p:set>
                                      <p:cBhvr>
                                        <p:cTn id="18" dur="1" fill="hold">
                                          <p:stCondLst>
                                            <p:cond delay="0"/>
                                          </p:stCondLst>
                                        </p:cTn>
                                        <p:tgtEl>
                                          <p:spTgt spid="30723">
                                            <p:txEl>
                                              <p:pRg st="3" end="3"/>
                                            </p:txEl>
                                          </p:spTgt>
                                        </p:tgtEl>
                                        <p:attrNameLst>
                                          <p:attrName>style.visibility</p:attrName>
                                        </p:attrNameLst>
                                      </p:cBhvr>
                                      <p:to>
                                        <p:strVal val="visible"/>
                                      </p:to>
                                    </p:set>
                                    <p:animEffect transition="in" filter="plus(out)">
                                      <p:cBhvr>
                                        <p:cTn id="19" dur="1000"/>
                                        <p:tgtEl>
                                          <p:spTgt spid="30723">
                                            <p:txEl>
                                              <p:pRg st="3" end="3"/>
                                            </p:txEl>
                                          </p:spTgt>
                                        </p:tgtEl>
                                      </p:cBhvr>
                                    </p:animEffect>
                                  </p:childTnLst>
                                </p:cTn>
                              </p:par>
                            </p:childTnLst>
                          </p:cTn>
                        </p:par>
                        <p:par>
                          <p:cTn id="20" fill="hold" nodeType="afterGroup">
                            <p:stCondLst>
                              <p:cond delay="4000"/>
                            </p:stCondLst>
                            <p:childTnLst>
                              <p:par>
                                <p:cTn id="21" presetID="13" presetClass="entr" presetSubtype="32" fill="hold" grpId="0" nodeType="afterEffect">
                                  <p:stCondLst>
                                    <p:cond delay="0"/>
                                  </p:stCondLst>
                                  <p:childTnLst>
                                    <p:set>
                                      <p:cBhvr>
                                        <p:cTn id="22" dur="1" fill="hold">
                                          <p:stCondLst>
                                            <p:cond delay="0"/>
                                          </p:stCondLst>
                                        </p:cTn>
                                        <p:tgtEl>
                                          <p:spTgt spid="30723">
                                            <p:txEl>
                                              <p:pRg st="4" end="4"/>
                                            </p:txEl>
                                          </p:spTgt>
                                        </p:tgtEl>
                                        <p:attrNameLst>
                                          <p:attrName>style.visibility</p:attrName>
                                        </p:attrNameLst>
                                      </p:cBhvr>
                                      <p:to>
                                        <p:strVal val="visible"/>
                                      </p:to>
                                    </p:set>
                                    <p:animEffect transition="in" filter="plus(out)">
                                      <p:cBhvr>
                                        <p:cTn id="23" dur="1000"/>
                                        <p:tgtEl>
                                          <p:spTgt spid="30723">
                                            <p:txEl>
                                              <p:pRg st="4" end="4"/>
                                            </p:txEl>
                                          </p:spTgt>
                                        </p:tgtEl>
                                      </p:cBhvr>
                                    </p:animEffect>
                                  </p:childTnLst>
                                </p:cTn>
                              </p:par>
                            </p:childTnLst>
                          </p:cTn>
                        </p:par>
                        <p:par>
                          <p:cTn id="24" fill="hold" nodeType="afterGroup">
                            <p:stCondLst>
                              <p:cond delay="5000"/>
                            </p:stCondLst>
                            <p:childTnLst>
                              <p:par>
                                <p:cTn id="25" presetID="13" presetClass="entr" presetSubtype="32" fill="hold" grpId="0" nodeType="afterEffect">
                                  <p:stCondLst>
                                    <p:cond delay="0"/>
                                  </p:stCondLst>
                                  <p:childTnLst>
                                    <p:set>
                                      <p:cBhvr>
                                        <p:cTn id="26" dur="1" fill="hold">
                                          <p:stCondLst>
                                            <p:cond delay="0"/>
                                          </p:stCondLst>
                                        </p:cTn>
                                        <p:tgtEl>
                                          <p:spTgt spid="30723">
                                            <p:txEl>
                                              <p:pRg st="5" end="5"/>
                                            </p:txEl>
                                          </p:spTgt>
                                        </p:tgtEl>
                                        <p:attrNameLst>
                                          <p:attrName>style.visibility</p:attrName>
                                        </p:attrNameLst>
                                      </p:cBhvr>
                                      <p:to>
                                        <p:strVal val="visible"/>
                                      </p:to>
                                    </p:set>
                                    <p:animEffect transition="in" filter="plus(out)">
                                      <p:cBhvr>
                                        <p:cTn id="27" dur="1000"/>
                                        <p:tgtEl>
                                          <p:spTgt spid="30723">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1" presetClass="entr" presetSubtype="0" fill="hold" nodeType="clickEffect">
                                  <p:stCondLst>
                                    <p:cond delay="0"/>
                                  </p:stCondLst>
                                  <p:iterate type="lt">
                                    <p:tmPct val="5000"/>
                                  </p:iterate>
                                  <p:childTnLst>
                                    <p:set>
                                      <p:cBhvr>
                                        <p:cTn id="31" dur="1" fill="hold">
                                          <p:stCondLst>
                                            <p:cond delay="0"/>
                                          </p:stCondLst>
                                        </p:cTn>
                                        <p:tgtEl>
                                          <p:spTgt spid="30724"/>
                                        </p:tgtEl>
                                        <p:attrNameLst>
                                          <p:attrName>style.visibility</p:attrName>
                                        </p:attrNameLst>
                                      </p:cBhvr>
                                      <p:to>
                                        <p:strVal val="visible"/>
                                      </p:to>
                                    </p:set>
                                    <p:anim calcmode="lin" valueType="num">
                                      <p:cBhvr>
                                        <p:cTn id="32" dur="1000" fill="hold"/>
                                        <p:tgtEl>
                                          <p:spTgt spid="30724"/>
                                        </p:tgtEl>
                                        <p:attrNameLst>
                                          <p:attrName>ppt_w</p:attrName>
                                        </p:attrNameLst>
                                      </p:cBhvr>
                                      <p:tavLst>
                                        <p:tav tm="0">
                                          <p:val>
                                            <p:fltVal val="0"/>
                                          </p:val>
                                        </p:tav>
                                        <p:tav tm="100000">
                                          <p:val>
                                            <p:strVal val="#ppt_w"/>
                                          </p:val>
                                        </p:tav>
                                      </p:tavLst>
                                    </p:anim>
                                    <p:anim calcmode="lin" valueType="num">
                                      <p:cBhvr>
                                        <p:cTn id="33" dur="1000" fill="hold"/>
                                        <p:tgtEl>
                                          <p:spTgt spid="30724"/>
                                        </p:tgtEl>
                                        <p:attrNameLst>
                                          <p:attrName>ppt_h</p:attrName>
                                        </p:attrNameLst>
                                      </p:cBhvr>
                                      <p:tavLst>
                                        <p:tav tm="0">
                                          <p:val>
                                            <p:fltVal val="0"/>
                                          </p:val>
                                        </p:tav>
                                        <p:tav tm="100000">
                                          <p:val>
                                            <p:strVal val="#ppt_h"/>
                                          </p:val>
                                        </p:tav>
                                      </p:tavLst>
                                    </p:anim>
                                    <p:anim calcmode="lin" valueType="num">
                                      <p:cBhvr>
                                        <p:cTn id="34" dur="1000" fill="hold"/>
                                        <p:tgtEl>
                                          <p:spTgt spid="30724"/>
                                        </p:tgtEl>
                                        <p:attrNameLst>
                                          <p:attrName>style.rotation</p:attrName>
                                        </p:attrNameLst>
                                      </p:cBhvr>
                                      <p:tavLst>
                                        <p:tav tm="0">
                                          <p:val>
                                            <p:fltVal val="90"/>
                                          </p:val>
                                        </p:tav>
                                        <p:tav tm="100000">
                                          <p:val>
                                            <p:fltVal val="0"/>
                                          </p:val>
                                        </p:tav>
                                      </p:tavLst>
                                    </p:anim>
                                    <p:animEffect transition="in" filter="fade">
                                      <p:cBhvr>
                                        <p:cTn id="35" dur="10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endParaRPr lang="es-AR" smtClean="0"/>
          </a:p>
        </p:txBody>
      </p:sp>
      <p:sp>
        <p:nvSpPr>
          <p:cNvPr id="23555" name="Rectangle 3"/>
          <p:cNvSpPr>
            <a:spLocks noGrp="1" noChangeArrowheads="1"/>
          </p:cNvSpPr>
          <p:nvPr>
            <p:ph type="body" idx="1"/>
          </p:nvPr>
        </p:nvSpPr>
        <p:spPr/>
        <p:txBody>
          <a:bodyPr/>
          <a:lstStyle/>
          <a:p>
            <a:pPr eaLnBrk="1" hangingPunct="1"/>
            <a:endParaRPr lang="es-AR" smtClean="0"/>
          </a:p>
        </p:txBody>
      </p:sp>
      <p:pic>
        <p:nvPicPr>
          <p:cNvPr id="23556" name="Picture 4" descr="leonsanisidoropanteonvista02"/>
          <p:cNvPicPr>
            <a:picLocks noChangeAspect="1" noChangeArrowheads="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endParaRPr lang="es-AR" smtClean="0"/>
          </a:p>
        </p:txBody>
      </p:sp>
      <p:sp>
        <p:nvSpPr>
          <p:cNvPr id="24579" name="Rectangle 3"/>
          <p:cNvSpPr>
            <a:spLocks noGrp="1" noChangeArrowheads="1"/>
          </p:cNvSpPr>
          <p:nvPr>
            <p:ph type="body" idx="1"/>
          </p:nvPr>
        </p:nvSpPr>
        <p:spPr/>
        <p:txBody>
          <a:bodyPr/>
          <a:lstStyle/>
          <a:p>
            <a:pPr eaLnBrk="1" hangingPunct="1"/>
            <a:endParaRPr lang="es-AR" smtClean="0"/>
          </a:p>
        </p:txBody>
      </p:sp>
      <p:pic>
        <p:nvPicPr>
          <p:cNvPr id="33798" name="Picture 6" descr="san%20isidoro_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32" fill="hold" nodeType="clickEffect">
                                  <p:stCondLst>
                                    <p:cond delay="0"/>
                                  </p:stCondLst>
                                  <p:childTnLst>
                                    <p:set>
                                      <p:cBhvr>
                                        <p:cTn id="6" dur="1" fill="hold">
                                          <p:stCondLst>
                                            <p:cond delay="0"/>
                                          </p:stCondLst>
                                        </p:cTn>
                                        <p:tgtEl>
                                          <p:spTgt spid="33798"/>
                                        </p:tgtEl>
                                        <p:attrNameLst>
                                          <p:attrName>style.visibility</p:attrName>
                                        </p:attrNameLst>
                                      </p:cBhvr>
                                      <p:to>
                                        <p:strVal val="visible"/>
                                      </p:to>
                                    </p:set>
                                    <p:animEffect transition="in" filter="diamond(out)">
                                      <p:cBhvr>
                                        <p:cTn id="7" dur="2000"/>
                                        <p:tgtEl>
                                          <p:spTgt spid="33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endParaRPr lang="es-AR" smtClean="0"/>
          </a:p>
        </p:txBody>
      </p:sp>
      <p:sp>
        <p:nvSpPr>
          <p:cNvPr id="25603" name="Rectangle 3"/>
          <p:cNvSpPr>
            <a:spLocks noGrp="1" noChangeArrowheads="1"/>
          </p:cNvSpPr>
          <p:nvPr>
            <p:ph type="body" idx="1"/>
          </p:nvPr>
        </p:nvSpPr>
        <p:spPr/>
        <p:txBody>
          <a:bodyPr/>
          <a:lstStyle/>
          <a:p>
            <a:pPr eaLnBrk="1" hangingPunct="1"/>
            <a:endParaRPr lang="es-AR" smtClean="0"/>
          </a:p>
        </p:txBody>
      </p:sp>
      <p:pic>
        <p:nvPicPr>
          <p:cNvPr id="25604" name="Picture 4" descr="san_isidoro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68313" y="0"/>
            <a:ext cx="8229600" cy="1143000"/>
          </a:xfrm>
        </p:spPr>
        <p:txBody>
          <a:bodyPr/>
          <a:lstStyle/>
          <a:p>
            <a:pPr eaLnBrk="1" hangingPunct="1"/>
            <a:r>
              <a:rPr lang="es-ES_tradnl" sz="2800" b="1" smtClean="0">
                <a:solidFill>
                  <a:schemeClr val="tx1"/>
                </a:solidFill>
              </a:rPr>
              <a:t>MONUMENTO HOMENAJE A “LAS CABEZADAS”</a:t>
            </a:r>
          </a:p>
        </p:txBody>
      </p:sp>
      <p:sp>
        <p:nvSpPr>
          <p:cNvPr id="43011" name="Rectangle 3"/>
          <p:cNvSpPr>
            <a:spLocks noGrp="1" noChangeArrowheads="1"/>
          </p:cNvSpPr>
          <p:nvPr>
            <p:ph type="body" idx="1"/>
          </p:nvPr>
        </p:nvSpPr>
        <p:spPr>
          <a:xfrm>
            <a:off x="0" y="981075"/>
            <a:ext cx="9144000" cy="6092825"/>
          </a:xfrm>
        </p:spPr>
        <p:txBody>
          <a:bodyPr/>
          <a:lstStyle/>
          <a:p>
            <a:pPr algn="ctr" eaLnBrk="1" hangingPunct="1">
              <a:lnSpc>
                <a:spcPct val="80000"/>
              </a:lnSpc>
              <a:buFontTx/>
              <a:buNone/>
            </a:pPr>
            <a:r>
              <a:rPr lang="es-ES_tradnl" sz="1600" b="1" smtClean="0"/>
              <a:t>Corría el año 1.158, y por aquel entonces reinaba en León Fernando II. El año había sido seco en extremo, con el daño que ello le suponía a las cosechas, los agricultores y en general a toda la ciudad de León. </a:t>
            </a:r>
            <a:br>
              <a:rPr lang="es-ES_tradnl" sz="1600" b="1" smtClean="0"/>
            </a:br>
            <a:r>
              <a:rPr lang="es-ES_tradnl" sz="1600" b="1" smtClean="0"/>
              <a:t/>
            </a:r>
            <a:br>
              <a:rPr lang="es-ES_tradnl" sz="1600" b="1" smtClean="0"/>
            </a:br>
            <a:r>
              <a:rPr lang="es-ES_tradnl" sz="1600" b="1" smtClean="0"/>
              <a:t>Todas las plegarias llevadas a cabo hasta el momento parecían que no habían surtido el más mínimo efecto, y la sequía continuaba preocupando al pueblo. Es por ello, que se toma la determinación de sacar las reliquias de San Isidoro en procesión y llevarlas de romería hasta el Monte de San Isidro. </a:t>
            </a:r>
            <a:br>
              <a:rPr lang="es-ES_tradnl" sz="1600" b="1" smtClean="0"/>
            </a:br>
            <a:r>
              <a:rPr lang="es-ES_tradnl" sz="1600" b="1" smtClean="0"/>
              <a:t>Y entonces sucedió el milagro: una vez las reliquias hubieron llegado al Monte de San Isidro, el agua bendijo León y llovió. </a:t>
            </a:r>
          </a:p>
          <a:p>
            <a:pPr algn="ctr" eaLnBrk="1" hangingPunct="1">
              <a:lnSpc>
                <a:spcPct val="80000"/>
              </a:lnSpc>
              <a:buFontTx/>
              <a:buNone/>
            </a:pPr>
            <a:r>
              <a:rPr lang="es-ES_tradnl" sz="1600" b="1" smtClean="0"/>
              <a:t>Pero aún quedaba una sorpresa. Cuando se disponían a devolver las reliquias a la Basílica de San Isidoro, no era posible. Parecía que se habían anclado en el monte. Ni los hombres más fuertes podían con ellas. </a:t>
            </a:r>
            <a:br>
              <a:rPr lang="es-ES_tradnl" sz="1600" b="1" smtClean="0"/>
            </a:br>
            <a:r>
              <a:rPr lang="es-ES_tradnl" sz="1600" b="1" smtClean="0"/>
              <a:t>No daban con la solución, hasta que pensaron en la inocencia de los niños y estos fueron los únicos capaces de portar las reliquias de nuevo hasta la Basílica de San Isidoro. </a:t>
            </a:r>
            <a:br>
              <a:rPr lang="es-ES_tradnl" sz="1600" b="1" smtClean="0"/>
            </a:br>
            <a:r>
              <a:rPr lang="es-ES_tradnl" sz="1600" b="1" smtClean="0"/>
              <a:t/>
            </a:r>
            <a:br>
              <a:rPr lang="es-ES_tradnl" sz="1600" b="1" smtClean="0"/>
            </a:br>
            <a:r>
              <a:rPr lang="es-ES_tradnl" sz="1600" b="1" smtClean="0"/>
              <a:t>Esto se interpretó como una "señal divina" , de que Dios ni el cielo querían que se sacasen estas reliquias de nuevo del templo. El juramento del Rey fue </a:t>
            </a:r>
          </a:p>
          <a:p>
            <a:pPr algn="ctr" eaLnBrk="1" hangingPunct="1">
              <a:lnSpc>
                <a:spcPct val="80000"/>
              </a:lnSpc>
              <a:buFontTx/>
              <a:buNone/>
            </a:pPr>
            <a:r>
              <a:rPr lang="es-ES_tradnl" sz="1600" b="1" smtClean="0"/>
              <a:t>"Voto y promesa de la ciudad de no volver a sacar las reliquias del santo, de su templo de San Isidoro ... Y también en forma de ciudad, el voto o censo, de hacer cada año una ofrenda al santo". </a:t>
            </a:r>
            <a:br>
              <a:rPr lang="es-ES_tradnl" sz="1600" b="1" smtClean="0"/>
            </a:br>
            <a:r>
              <a:rPr lang="es-ES_tradnl" sz="1600" b="1" smtClean="0"/>
              <a:t/>
            </a:r>
            <a:br>
              <a:rPr lang="es-ES_tradnl" sz="1600" b="1" smtClean="0"/>
            </a:br>
            <a:r>
              <a:rPr lang="es-ES_tradnl" sz="1600" b="1" smtClean="0"/>
              <a:t>De aquí viene el origen de la ceremonia del foro y oferta, más conocido como las Cabezadas. Tres cabezadas de despedida y nunca se da la espalda. </a:t>
            </a:r>
          </a:p>
          <a:p>
            <a:pPr algn="ctr" eaLnBrk="1" hangingPunct="1">
              <a:lnSpc>
                <a:spcPct val="80000"/>
              </a:lnSpc>
              <a:buFontTx/>
              <a:buNone/>
            </a:pPr>
            <a:endParaRPr lang="es-ES_tradnl" sz="1600" b="1" smtClean="0"/>
          </a:p>
          <a:p>
            <a:pPr algn="ctr" eaLnBrk="1" hangingPunct="1">
              <a:lnSpc>
                <a:spcPct val="80000"/>
              </a:lnSpc>
              <a:buFontTx/>
              <a:buNone/>
            </a:pPr>
            <a:r>
              <a:rPr lang="es-ES_tradnl" sz="1200" smtClean="0"/>
              <a:t/>
            </a:r>
            <a:br>
              <a:rPr lang="es-ES_tradnl" sz="1200" smtClean="0"/>
            </a:br>
            <a:endParaRPr lang="es-ES_tradnl" sz="1200" smtClean="0"/>
          </a:p>
        </p:txBody>
      </p:sp>
      <p:pic>
        <p:nvPicPr>
          <p:cNvPr id="43013" name="Picture 5" descr="asrurias 3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grpId="0" nodeType="after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plus(in)">
                                      <p:cBhvr>
                                        <p:cTn id="7" dur="2000"/>
                                        <p:tgtEl>
                                          <p:spTgt spid="43011">
                                            <p:txEl>
                                              <p:pRg st="0" end="0"/>
                                            </p:txEl>
                                          </p:spTgt>
                                        </p:tgtEl>
                                      </p:cBhvr>
                                    </p:animEffect>
                                  </p:childTnLst>
                                </p:cTn>
                              </p:par>
                            </p:childTnLst>
                          </p:cTn>
                        </p:par>
                        <p:par>
                          <p:cTn id="8" fill="hold" nodeType="afterGroup">
                            <p:stCondLst>
                              <p:cond delay="2000"/>
                            </p:stCondLst>
                            <p:childTnLst>
                              <p:par>
                                <p:cTn id="9" presetID="13" presetClass="entr" presetSubtype="16" fill="hold" grpId="0" nodeType="afterEffect">
                                  <p:stCondLst>
                                    <p:cond delay="0"/>
                                  </p:stCondLst>
                                  <p:childTnLst>
                                    <p:set>
                                      <p:cBhvr>
                                        <p:cTn id="10" dur="1" fill="hold">
                                          <p:stCondLst>
                                            <p:cond delay="0"/>
                                          </p:stCondLst>
                                        </p:cTn>
                                        <p:tgtEl>
                                          <p:spTgt spid="43011">
                                            <p:txEl>
                                              <p:pRg st="1" end="1"/>
                                            </p:txEl>
                                          </p:spTgt>
                                        </p:tgtEl>
                                        <p:attrNameLst>
                                          <p:attrName>style.visibility</p:attrName>
                                        </p:attrNameLst>
                                      </p:cBhvr>
                                      <p:to>
                                        <p:strVal val="visible"/>
                                      </p:to>
                                    </p:set>
                                    <p:animEffect transition="in" filter="plus(in)">
                                      <p:cBhvr>
                                        <p:cTn id="11" dur="2000"/>
                                        <p:tgtEl>
                                          <p:spTgt spid="43011">
                                            <p:txEl>
                                              <p:pRg st="1" end="1"/>
                                            </p:txEl>
                                          </p:spTgt>
                                        </p:tgtEl>
                                      </p:cBhvr>
                                    </p:animEffect>
                                  </p:childTnLst>
                                </p:cTn>
                              </p:par>
                            </p:childTnLst>
                          </p:cTn>
                        </p:par>
                        <p:par>
                          <p:cTn id="12" fill="hold" nodeType="afterGroup">
                            <p:stCondLst>
                              <p:cond delay="4000"/>
                            </p:stCondLst>
                            <p:childTnLst>
                              <p:par>
                                <p:cTn id="13" presetID="13" presetClass="entr" presetSubtype="16" fill="hold" grpId="0" nodeType="afterEffect">
                                  <p:stCondLst>
                                    <p:cond delay="0"/>
                                  </p:stCondLst>
                                  <p:childTnLst>
                                    <p:set>
                                      <p:cBhvr>
                                        <p:cTn id="14" dur="1" fill="hold">
                                          <p:stCondLst>
                                            <p:cond delay="0"/>
                                          </p:stCondLst>
                                        </p:cTn>
                                        <p:tgtEl>
                                          <p:spTgt spid="43011">
                                            <p:txEl>
                                              <p:pRg st="2" end="2"/>
                                            </p:txEl>
                                          </p:spTgt>
                                        </p:tgtEl>
                                        <p:attrNameLst>
                                          <p:attrName>style.visibility</p:attrName>
                                        </p:attrNameLst>
                                      </p:cBhvr>
                                      <p:to>
                                        <p:strVal val="visible"/>
                                      </p:to>
                                    </p:set>
                                    <p:animEffect transition="in" filter="plus(in)">
                                      <p:cBhvr>
                                        <p:cTn id="15" dur="2000"/>
                                        <p:tgtEl>
                                          <p:spTgt spid="43011">
                                            <p:txEl>
                                              <p:pRg st="2" end="2"/>
                                            </p:txEl>
                                          </p:spTgt>
                                        </p:tgtEl>
                                      </p:cBhvr>
                                    </p:animEffect>
                                  </p:childTnLst>
                                </p:cTn>
                              </p:par>
                            </p:childTnLst>
                          </p:cTn>
                        </p:par>
                        <p:par>
                          <p:cTn id="16" fill="hold" nodeType="afterGroup">
                            <p:stCondLst>
                              <p:cond delay="6000"/>
                            </p:stCondLst>
                            <p:childTnLst>
                              <p:par>
                                <p:cTn id="17" presetID="13" presetClass="entr" presetSubtype="16" fill="hold" grpId="0" nodeType="afterEffect">
                                  <p:stCondLst>
                                    <p:cond delay="0"/>
                                  </p:stCondLst>
                                  <p:childTnLst>
                                    <p:set>
                                      <p:cBhvr>
                                        <p:cTn id="18" dur="1" fill="hold">
                                          <p:stCondLst>
                                            <p:cond delay="0"/>
                                          </p:stCondLst>
                                        </p:cTn>
                                        <p:tgtEl>
                                          <p:spTgt spid="43011">
                                            <p:txEl>
                                              <p:pRg st="4" end="4"/>
                                            </p:txEl>
                                          </p:spTgt>
                                        </p:tgtEl>
                                        <p:attrNameLst>
                                          <p:attrName>style.visibility</p:attrName>
                                        </p:attrNameLst>
                                      </p:cBhvr>
                                      <p:to>
                                        <p:strVal val="visible"/>
                                      </p:to>
                                    </p:set>
                                    <p:animEffect transition="in" filter="plus(in)">
                                      <p:cBhvr>
                                        <p:cTn id="19" dur="2000"/>
                                        <p:tgtEl>
                                          <p:spTgt spid="43011">
                                            <p:txEl>
                                              <p:pRg st="4" end="4"/>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3" presetClass="entr" presetSubtype="32" fill="hold" nodeType="clickEffect">
                                  <p:stCondLst>
                                    <p:cond delay="0"/>
                                  </p:stCondLst>
                                  <p:childTnLst>
                                    <p:set>
                                      <p:cBhvr>
                                        <p:cTn id="23" dur="1" fill="hold">
                                          <p:stCondLst>
                                            <p:cond delay="0"/>
                                          </p:stCondLst>
                                        </p:cTn>
                                        <p:tgtEl>
                                          <p:spTgt spid="43013"/>
                                        </p:tgtEl>
                                        <p:attrNameLst>
                                          <p:attrName>style.visibility</p:attrName>
                                        </p:attrNameLst>
                                      </p:cBhvr>
                                      <p:to>
                                        <p:strVal val="visible"/>
                                      </p:to>
                                    </p:set>
                                    <p:animEffect transition="in" filter="plus(out)">
                                      <p:cBhvr>
                                        <p:cTn id="24" dur="2000"/>
                                        <p:tgtEl>
                                          <p:spTgt spid="43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a:xfrm>
            <a:off x="611188" y="333375"/>
            <a:ext cx="7772400" cy="1470025"/>
          </a:xfrm>
        </p:spPr>
        <p:txBody>
          <a:bodyPr/>
          <a:lstStyle/>
          <a:p>
            <a:pPr eaLnBrk="1" hangingPunct="1"/>
            <a:r>
              <a:rPr lang="es-ES_tradnl" sz="4000" b="1" smtClean="0">
                <a:solidFill>
                  <a:schemeClr val="tx1"/>
                </a:solidFill>
              </a:rPr>
              <a:t>Café Quijano Fachada de la Lola</a:t>
            </a:r>
            <a:br>
              <a:rPr lang="es-ES_tradnl" sz="4000" b="1" smtClean="0">
                <a:solidFill>
                  <a:schemeClr val="tx1"/>
                </a:solidFill>
              </a:rPr>
            </a:br>
            <a:endParaRPr lang="es-ES_tradnl" sz="4000" b="1" smtClean="0">
              <a:solidFill>
                <a:schemeClr val="tx1"/>
              </a:solidFill>
            </a:endParaRPr>
          </a:p>
        </p:txBody>
      </p:sp>
      <p:sp>
        <p:nvSpPr>
          <p:cNvPr id="2051" name="Rectangle 3"/>
          <p:cNvSpPr>
            <a:spLocks noGrp="1" noChangeArrowheads="1"/>
          </p:cNvSpPr>
          <p:nvPr>
            <p:ph type="subTitle" idx="1"/>
          </p:nvPr>
        </p:nvSpPr>
        <p:spPr>
          <a:xfrm>
            <a:off x="684213" y="1989138"/>
            <a:ext cx="7624762" cy="3841750"/>
          </a:xfrm>
        </p:spPr>
        <p:txBody>
          <a:bodyPr/>
          <a:lstStyle/>
          <a:p>
            <a:pPr eaLnBrk="1" hangingPunct="1">
              <a:lnSpc>
                <a:spcPct val="90000"/>
              </a:lnSpc>
            </a:pPr>
            <a:r>
              <a:rPr lang="es-ES_tradnl" sz="2800" b="1" smtClean="0"/>
              <a:t>Café Quijano </a:t>
            </a:r>
            <a:r>
              <a:rPr lang="es-ES_tradnl" sz="2800" smtClean="0"/>
              <a:t>El grupo estaba compuesto por tres hermanos, todos ellos cantantes originarios de la ciudad de León, donde en el centro de dicha ciudad</a:t>
            </a:r>
          </a:p>
          <a:p>
            <a:pPr eaLnBrk="1" hangingPunct="1">
              <a:lnSpc>
                <a:spcPct val="90000"/>
              </a:lnSpc>
            </a:pPr>
            <a:r>
              <a:rPr lang="es-ES_tradnl" sz="2800" smtClean="0"/>
              <a:t> y junto con su padre, regentan un pub musical llamado </a:t>
            </a:r>
          </a:p>
          <a:p>
            <a:pPr eaLnBrk="1" hangingPunct="1">
              <a:lnSpc>
                <a:spcPct val="90000"/>
              </a:lnSpc>
            </a:pPr>
            <a:r>
              <a:rPr lang="es-ES_tradnl" sz="2800" smtClean="0"/>
              <a:t>"La Lola", </a:t>
            </a:r>
          </a:p>
          <a:p>
            <a:pPr eaLnBrk="1" hangingPunct="1">
              <a:lnSpc>
                <a:spcPct val="90000"/>
              </a:lnSpc>
            </a:pPr>
            <a:r>
              <a:rPr lang="es-ES_tradnl" sz="2800" smtClean="0"/>
              <a:t>nombre que dio título a una de sus más famosas canciones. </a:t>
            </a:r>
          </a:p>
        </p:txBody>
      </p:sp>
      <p:pic>
        <p:nvPicPr>
          <p:cNvPr id="2052" name="Picture 4" descr="asrurias 3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circle(in)">
                                      <p:cBhvr>
                                        <p:cTn id="7" dur="2000"/>
                                        <p:tgtEl>
                                          <p:spTgt spid="2051">
                                            <p:txEl>
                                              <p:pRg st="0" end="0"/>
                                            </p:txEl>
                                          </p:spTgt>
                                        </p:tgtEl>
                                      </p:cBhvr>
                                    </p:animEffect>
                                  </p:childTnLst>
                                </p:cTn>
                              </p:par>
                            </p:childTnLst>
                          </p:cTn>
                        </p:par>
                        <p:par>
                          <p:cTn id="8" fill="hold" nodeType="afterGroup">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2051">
                                            <p:txEl>
                                              <p:pRg st="1" end="1"/>
                                            </p:txEl>
                                          </p:spTgt>
                                        </p:tgtEl>
                                        <p:attrNameLst>
                                          <p:attrName>style.visibility</p:attrName>
                                        </p:attrNameLst>
                                      </p:cBhvr>
                                      <p:to>
                                        <p:strVal val="visible"/>
                                      </p:to>
                                    </p:set>
                                    <p:animEffect transition="in" filter="circle(in)">
                                      <p:cBhvr>
                                        <p:cTn id="11" dur="2000"/>
                                        <p:tgtEl>
                                          <p:spTgt spid="2051">
                                            <p:txEl>
                                              <p:pRg st="1" end="1"/>
                                            </p:txEl>
                                          </p:spTgt>
                                        </p:tgtEl>
                                      </p:cBhvr>
                                    </p:animEffect>
                                  </p:childTnLst>
                                </p:cTn>
                              </p:par>
                            </p:childTnLst>
                          </p:cTn>
                        </p:par>
                        <p:par>
                          <p:cTn id="12" fill="hold" nodeType="afterGroup">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2051">
                                            <p:txEl>
                                              <p:pRg st="2" end="2"/>
                                            </p:txEl>
                                          </p:spTgt>
                                        </p:tgtEl>
                                        <p:attrNameLst>
                                          <p:attrName>style.visibility</p:attrName>
                                        </p:attrNameLst>
                                      </p:cBhvr>
                                      <p:to>
                                        <p:strVal val="visible"/>
                                      </p:to>
                                    </p:set>
                                    <p:animEffect transition="in" filter="circle(in)">
                                      <p:cBhvr>
                                        <p:cTn id="15" dur="2000"/>
                                        <p:tgtEl>
                                          <p:spTgt spid="2051">
                                            <p:txEl>
                                              <p:pRg st="2" end="2"/>
                                            </p:txEl>
                                          </p:spTgt>
                                        </p:tgtEl>
                                      </p:cBhvr>
                                    </p:animEffect>
                                  </p:childTnLst>
                                </p:cTn>
                              </p:par>
                            </p:childTnLst>
                          </p:cTn>
                        </p:par>
                        <p:par>
                          <p:cTn id="16" fill="hold" nodeType="afterGroup">
                            <p:stCondLst>
                              <p:cond delay="6000"/>
                            </p:stCondLst>
                            <p:childTnLst>
                              <p:par>
                                <p:cTn id="17" presetID="6" presetClass="entr" presetSubtype="16" fill="hold" grpId="0" nodeType="afterEffect">
                                  <p:stCondLst>
                                    <p:cond delay="0"/>
                                  </p:stCondLst>
                                  <p:childTnLst>
                                    <p:set>
                                      <p:cBhvr>
                                        <p:cTn id="18" dur="1" fill="hold">
                                          <p:stCondLst>
                                            <p:cond delay="0"/>
                                          </p:stCondLst>
                                        </p:cTn>
                                        <p:tgtEl>
                                          <p:spTgt spid="2051">
                                            <p:txEl>
                                              <p:pRg st="3" end="3"/>
                                            </p:txEl>
                                          </p:spTgt>
                                        </p:tgtEl>
                                        <p:attrNameLst>
                                          <p:attrName>style.visibility</p:attrName>
                                        </p:attrNameLst>
                                      </p:cBhvr>
                                      <p:to>
                                        <p:strVal val="visible"/>
                                      </p:to>
                                    </p:set>
                                    <p:animEffect transition="in" filter="circle(in)">
                                      <p:cBhvr>
                                        <p:cTn id="19" dur="2000"/>
                                        <p:tgtEl>
                                          <p:spTgt spid="2051">
                                            <p:txEl>
                                              <p:pRg st="3" end="3"/>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2052"/>
                                        </p:tgtEl>
                                        <p:attrNameLst>
                                          <p:attrName>style.visibility</p:attrName>
                                        </p:attrNameLst>
                                      </p:cBhvr>
                                      <p:to>
                                        <p:strVal val="visible"/>
                                      </p:to>
                                    </p:set>
                                    <p:animEffect transition="in" filter="blinds(horizontal)">
                                      <p:cBhvr>
                                        <p:cTn id="24"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s-ES_tradnl" sz="4000" b="1" smtClean="0">
                <a:solidFill>
                  <a:schemeClr val="tx1"/>
                </a:solidFill>
              </a:rPr>
              <a:t>Homenaje a los constructores de catedrales</a:t>
            </a:r>
            <a:r>
              <a:rPr lang="es-ES_tradnl" sz="4000" smtClean="0"/>
              <a:t> </a:t>
            </a:r>
          </a:p>
        </p:txBody>
      </p:sp>
      <p:sp>
        <p:nvSpPr>
          <p:cNvPr id="36867" name="Rectangle 3"/>
          <p:cNvSpPr>
            <a:spLocks noGrp="1" noChangeArrowheads="1"/>
          </p:cNvSpPr>
          <p:nvPr>
            <p:ph type="body" idx="1"/>
          </p:nvPr>
        </p:nvSpPr>
        <p:spPr/>
        <p:txBody>
          <a:bodyPr/>
          <a:lstStyle/>
          <a:p>
            <a:pPr algn="ctr" eaLnBrk="1" hangingPunct="1">
              <a:lnSpc>
                <a:spcPct val="90000"/>
              </a:lnSpc>
              <a:buFontTx/>
              <a:buNone/>
            </a:pPr>
            <a:r>
              <a:rPr lang="es-ES_tradnl" sz="2800" smtClean="0"/>
              <a:t>Todas las personas que visitan la Catedral de León, tanto leoneses como turistas, se preguntan por una pieza situada casi frente a la puerta principal de la Catedral. </a:t>
            </a:r>
            <a:br>
              <a:rPr lang="es-ES_tradnl" sz="2800" smtClean="0"/>
            </a:br>
            <a:r>
              <a:rPr lang="es-ES_tradnl" sz="2800" smtClean="0"/>
              <a:t/>
            </a:r>
            <a:br>
              <a:rPr lang="es-ES_tradnl" sz="2800" smtClean="0"/>
            </a:br>
            <a:r>
              <a:rPr lang="es-ES_tradnl" sz="2800" smtClean="0"/>
              <a:t>Esa escultura es un homenaje a los constructores de catedrales. Agradece y representa el trabajo de tantos artistas que con sus obras nos han dejado un rico patrimonio y una belleza sin par en nuestras ciudades. </a:t>
            </a:r>
            <a:br>
              <a:rPr lang="es-ES_tradnl" sz="2800" smtClean="0"/>
            </a:br>
            <a:endParaRPr lang="es-ES_tradnl" sz="2800" smtClean="0"/>
          </a:p>
        </p:txBody>
      </p:sp>
      <p:pic>
        <p:nvPicPr>
          <p:cNvPr id="36873" name="Picture 9" descr="BARRIOHUMEDO226-738370"/>
          <p:cNvPicPr>
            <a:picLocks noChangeAspect="1" noChangeArrowheads="1"/>
          </p:cNvPicPr>
          <p:nvPr/>
        </p:nvPicPr>
        <p:blipFill>
          <a:blip r:embed="rId2">
            <a:lum bright="-12000" contrast="12000"/>
            <a:extLst>
              <a:ext uri="{28A0092B-C50C-407E-A947-70E740481C1C}">
                <a14:useLocalDpi xmlns:a14="http://schemas.microsoft.com/office/drawing/2010/main" val="0"/>
              </a:ext>
            </a:extLst>
          </a:blip>
          <a:srcRect/>
          <a:stretch>
            <a:fillRect/>
          </a:stretch>
        </p:blipFill>
        <p:spPr bwMode="auto">
          <a:xfrm>
            <a:off x="0" y="0"/>
            <a:ext cx="5076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5" name="Picture 11" descr="BARRIOHUMEDO226-65836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825" y="0"/>
            <a:ext cx="40671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Effect transition="in" filter="circle(out)">
                                      <p:cBhvr>
                                        <p:cTn id="7" dur="2000"/>
                                        <p:tgtEl>
                                          <p:spTgt spid="368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3" presetClass="entr" presetSubtype="32" fill="hold" nodeType="clickEffect">
                                  <p:stCondLst>
                                    <p:cond delay="0"/>
                                  </p:stCondLst>
                                  <p:childTnLst>
                                    <p:set>
                                      <p:cBhvr>
                                        <p:cTn id="11" dur="1" fill="hold">
                                          <p:stCondLst>
                                            <p:cond delay="0"/>
                                          </p:stCondLst>
                                        </p:cTn>
                                        <p:tgtEl>
                                          <p:spTgt spid="36873"/>
                                        </p:tgtEl>
                                        <p:attrNameLst>
                                          <p:attrName>style.visibility</p:attrName>
                                        </p:attrNameLst>
                                      </p:cBhvr>
                                      <p:to>
                                        <p:strVal val="visible"/>
                                      </p:to>
                                    </p:set>
                                    <p:animEffect transition="in" filter="plus(out)">
                                      <p:cBhvr>
                                        <p:cTn id="12" dur="2000"/>
                                        <p:tgtEl>
                                          <p:spTgt spid="3687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3" presetClass="entr" presetSubtype="16" fill="hold" nodeType="clickEffect">
                                  <p:stCondLst>
                                    <p:cond delay="0"/>
                                  </p:stCondLst>
                                  <p:childTnLst>
                                    <p:set>
                                      <p:cBhvr>
                                        <p:cTn id="16" dur="1" fill="hold">
                                          <p:stCondLst>
                                            <p:cond delay="0"/>
                                          </p:stCondLst>
                                        </p:cTn>
                                        <p:tgtEl>
                                          <p:spTgt spid="36875"/>
                                        </p:tgtEl>
                                        <p:attrNameLst>
                                          <p:attrName>style.visibility</p:attrName>
                                        </p:attrNameLst>
                                      </p:cBhvr>
                                      <p:to>
                                        <p:strVal val="visible"/>
                                      </p:to>
                                    </p:set>
                                    <p:animEffect transition="in" filter="plus(in)">
                                      <p:cBhvr>
                                        <p:cTn id="17" dur="2000"/>
                                        <p:tgtEl>
                                          <p:spTgt spid="368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s-ES_tradnl" b="1" smtClean="0">
                <a:solidFill>
                  <a:schemeClr val="tx1"/>
                </a:solidFill>
              </a:rPr>
              <a:t>Catedral Santa Maria</a:t>
            </a:r>
            <a:r>
              <a:rPr lang="es-ES_tradnl" smtClean="0"/>
              <a:t> </a:t>
            </a:r>
          </a:p>
        </p:txBody>
      </p:sp>
      <p:sp>
        <p:nvSpPr>
          <p:cNvPr id="37891" name="Rectangle 3"/>
          <p:cNvSpPr>
            <a:spLocks noGrp="1" noChangeArrowheads="1"/>
          </p:cNvSpPr>
          <p:nvPr>
            <p:ph type="body" idx="1"/>
          </p:nvPr>
        </p:nvSpPr>
        <p:spPr/>
        <p:txBody>
          <a:bodyPr/>
          <a:lstStyle/>
          <a:p>
            <a:pPr algn="ctr" eaLnBrk="1" hangingPunct="1">
              <a:buFontTx/>
              <a:buNone/>
            </a:pPr>
            <a:r>
              <a:rPr lang="es-ES_tradnl" b="1" smtClean="0"/>
              <a:t>Si por algo es famosa la ciudad de León es por su magnífica e impresionante catedral gótica, </a:t>
            </a:r>
          </a:p>
          <a:p>
            <a:pPr algn="ctr" eaLnBrk="1" hangingPunct="1">
              <a:buFontTx/>
              <a:buNone/>
            </a:pPr>
            <a:r>
              <a:rPr lang="es-ES_tradnl" b="1" smtClean="0"/>
              <a:t>conocida como la Catedral de Santa María o Pulcra Leonina (término utilizado por su fidelidad al gótico francés). </a:t>
            </a:r>
            <a:br>
              <a:rPr lang="es-ES_tradnl" b="1" smtClean="0"/>
            </a:br>
            <a:endParaRPr lang="es-ES_tradnl" b="1" smtClean="0"/>
          </a:p>
        </p:txBody>
      </p:sp>
      <p:pic>
        <p:nvPicPr>
          <p:cNvPr id="37892" name="Picture 4" descr="catedral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after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circle(in)">
                                      <p:cBhvr>
                                        <p:cTn id="7" dur="2000"/>
                                        <p:tgtEl>
                                          <p:spTgt spid="37891">
                                            <p:txEl>
                                              <p:pRg st="0" end="0"/>
                                            </p:txEl>
                                          </p:spTgt>
                                        </p:tgtEl>
                                      </p:cBhvr>
                                    </p:animEffect>
                                  </p:childTnLst>
                                </p:cTn>
                              </p:par>
                            </p:childTnLst>
                          </p:cTn>
                        </p:par>
                        <p:par>
                          <p:cTn id="8" fill="hold" nodeType="afterGroup">
                            <p:stCondLst>
                              <p:cond delay="2000"/>
                            </p:stCondLst>
                            <p:childTnLst>
                              <p:par>
                                <p:cTn id="9" presetID="6" presetClass="entr" presetSubtype="16" fill="hold" nodeType="afterEffect">
                                  <p:stCondLst>
                                    <p:cond delay="0"/>
                                  </p:stCondLst>
                                  <p:childTnLst>
                                    <p:set>
                                      <p:cBhvr>
                                        <p:cTn id="10" dur="1" fill="hold">
                                          <p:stCondLst>
                                            <p:cond delay="0"/>
                                          </p:stCondLst>
                                        </p:cTn>
                                        <p:tgtEl>
                                          <p:spTgt spid="37891">
                                            <p:txEl>
                                              <p:pRg st="1" end="1"/>
                                            </p:txEl>
                                          </p:spTgt>
                                        </p:tgtEl>
                                        <p:attrNameLst>
                                          <p:attrName>style.visibility</p:attrName>
                                        </p:attrNameLst>
                                      </p:cBhvr>
                                      <p:to>
                                        <p:strVal val="visible"/>
                                      </p:to>
                                    </p:set>
                                    <p:animEffect transition="in" filter="circle(in)">
                                      <p:cBhvr>
                                        <p:cTn id="11" dur="2000"/>
                                        <p:tgtEl>
                                          <p:spTgt spid="37891">
                                            <p:txEl>
                                              <p:pRg st="1" end="1"/>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6" presetClass="entr" presetSubtype="32" fill="hold" nodeType="clickEffect">
                                  <p:stCondLst>
                                    <p:cond delay="0"/>
                                  </p:stCondLst>
                                  <p:childTnLst>
                                    <p:set>
                                      <p:cBhvr>
                                        <p:cTn id="15" dur="1" fill="hold">
                                          <p:stCondLst>
                                            <p:cond delay="0"/>
                                          </p:stCondLst>
                                        </p:cTn>
                                        <p:tgtEl>
                                          <p:spTgt spid="37892"/>
                                        </p:tgtEl>
                                        <p:attrNameLst>
                                          <p:attrName>style.visibility</p:attrName>
                                        </p:attrNameLst>
                                      </p:cBhvr>
                                      <p:to>
                                        <p:strVal val="visible"/>
                                      </p:to>
                                    </p:set>
                                    <p:animEffect transition="in" filter="circle(out)">
                                      <p:cBhvr>
                                        <p:cTn id="16" dur="20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s-ES_tradnl" sz="4000" b="1" smtClean="0">
                <a:solidFill>
                  <a:schemeClr val="tx1"/>
                </a:solidFill>
              </a:rPr>
              <a:t>Leyenda leonesa</a:t>
            </a:r>
            <a:r>
              <a:rPr lang="es-ES_tradnl" sz="4000" smtClean="0">
                <a:solidFill>
                  <a:schemeClr val="tx1"/>
                </a:solidFill>
              </a:rPr>
              <a:t> </a:t>
            </a:r>
            <a:br>
              <a:rPr lang="es-ES_tradnl" sz="4000" smtClean="0">
                <a:solidFill>
                  <a:schemeClr val="tx1"/>
                </a:solidFill>
              </a:rPr>
            </a:br>
            <a:r>
              <a:rPr lang="es-ES_tradnl" sz="4000" b="1" smtClean="0">
                <a:solidFill>
                  <a:schemeClr val="tx1"/>
                </a:solidFill>
              </a:rPr>
              <a:t>El topo de la Catedral.</a:t>
            </a:r>
            <a:r>
              <a:rPr lang="es-ES_tradnl" sz="4000" b="1" smtClean="0"/>
              <a:t> </a:t>
            </a:r>
          </a:p>
        </p:txBody>
      </p:sp>
      <p:sp>
        <p:nvSpPr>
          <p:cNvPr id="38915" name="Rectangle 3"/>
          <p:cNvSpPr>
            <a:spLocks noGrp="1" noChangeArrowheads="1"/>
          </p:cNvSpPr>
          <p:nvPr>
            <p:ph type="body" idx="1"/>
          </p:nvPr>
        </p:nvSpPr>
        <p:spPr>
          <a:xfrm>
            <a:off x="457200" y="1600200"/>
            <a:ext cx="8229600" cy="5257800"/>
          </a:xfrm>
        </p:spPr>
        <p:txBody>
          <a:bodyPr/>
          <a:lstStyle/>
          <a:p>
            <a:pPr algn="ctr" eaLnBrk="1" hangingPunct="1">
              <a:lnSpc>
                <a:spcPct val="80000"/>
              </a:lnSpc>
              <a:buFontTx/>
              <a:buNone/>
            </a:pPr>
            <a:r>
              <a:rPr lang="es-ES_tradnl" sz="1800" smtClean="0"/>
              <a:t>La leyenda cuenta, que un topo gigante, al que nadie había visto nunca, salía durante la noche, y con su potente hocico iba destruyendo todos los cimientos que los canteros habían colocado el día anterior. </a:t>
            </a:r>
            <a:br>
              <a:rPr lang="es-ES_tradnl" sz="1800" smtClean="0"/>
            </a:br>
            <a:r>
              <a:rPr lang="es-ES_tradnl" sz="1800" smtClean="0"/>
              <a:t/>
            </a:r>
            <a:br>
              <a:rPr lang="es-ES_tradnl" sz="1800" smtClean="0"/>
            </a:br>
            <a:r>
              <a:rPr lang="es-ES_tradnl" sz="1800" smtClean="0"/>
              <a:t>Durante semanas, los canteros no avanzaban en su trabajo, ya que no eran capaces de evitar las destrucción de su trabajo por este ser maligno. </a:t>
            </a:r>
            <a:br>
              <a:rPr lang="es-ES_tradnl" sz="1800" smtClean="0"/>
            </a:br>
            <a:r>
              <a:rPr lang="es-ES_tradnl" sz="1800" smtClean="0"/>
              <a:t/>
            </a:r>
            <a:br>
              <a:rPr lang="es-ES_tradnl" sz="1800" smtClean="0"/>
            </a:br>
            <a:r>
              <a:rPr lang="es-ES_tradnl" sz="1800" smtClean="0"/>
              <a:t>Hartos de trabajar y no dar por terminado su trabajo, se decidieron a colocar una tramapa. Idearon un cepo gigante con el que dar caza a tan dañino animal. </a:t>
            </a:r>
            <a:br>
              <a:rPr lang="es-ES_tradnl" sz="1800" smtClean="0"/>
            </a:br>
            <a:r>
              <a:rPr lang="es-ES_tradnl" sz="1800" smtClean="0"/>
              <a:t/>
            </a:r>
            <a:br>
              <a:rPr lang="es-ES_tradnl" sz="1800" smtClean="0"/>
            </a:br>
            <a:r>
              <a:rPr lang="es-ES_tradnl" sz="1800" smtClean="0"/>
              <a:t>Y así fue, la primera noche que colocaron la trampa, oyeron como algo había quedado atrapado en la trampa. Cuando se acercaron pudieron ver un enorme topo; el más grande que jamás hubieran visto. </a:t>
            </a:r>
            <a:br>
              <a:rPr lang="es-ES_tradnl" sz="1800" smtClean="0"/>
            </a:br>
            <a:r>
              <a:rPr lang="es-ES_tradnl" sz="1800" smtClean="0"/>
              <a:t/>
            </a:r>
            <a:br>
              <a:rPr lang="es-ES_tradnl" sz="1800" smtClean="0"/>
            </a:br>
            <a:r>
              <a:rPr lang="es-ES_tradnl" sz="1800" smtClean="0"/>
              <a:t>Lo mataron y colgaron su piel, como escarmiento y signo de victoria, en al puerta principal. Desde entonces, en la puerta de San Juan, cuelga un enorme pellejo oscuro, que dicen era el pellejo del topo "destructor". Así queda reflejada la proeza de estos canteros. </a:t>
            </a:r>
            <a:br>
              <a:rPr lang="es-ES_tradnl" sz="1800" smtClean="0"/>
            </a:br>
            <a:r>
              <a:rPr lang="es-ES_tradnl" sz="1800" smtClean="0"/>
              <a:t/>
            </a:r>
            <a:br>
              <a:rPr lang="es-ES_tradnl" sz="1800" smtClean="0"/>
            </a:br>
            <a:endParaRPr lang="es-ES_tradnl" sz="1800" smtClean="0"/>
          </a:p>
        </p:txBody>
      </p:sp>
      <p:pic>
        <p:nvPicPr>
          <p:cNvPr id="38916" name="Picture 4" descr="asrurias 36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32"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Effect transition="in" filter="plus(out)">
                                      <p:cBhvr>
                                        <p:cTn id="7" dur="2000"/>
                                        <p:tgtEl>
                                          <p:spTgt spid="389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nodeType="clickEffect">
                                  <p:stCondLst>
                                    <p:cond delay="0"/>
                                  </p:stCondLst>
                                  <p:childTnLst>
                                    <p:set>
                                      <p:cBhvr>
                                        <p:cTn id="11" dur="1" fill="hold">
                                          <p:stCondLst>
                                            <p:cond delay="0"/>
                                          </p:stCondLst>
                                        </p:cTn>
                                        <p:tgtEl>
                                          <p:spTgt spid="38916"/>
                                        </p:tgtEl>
                                        <p:attrNameLst>
                                          <p:attrName>style.visibility</p:attrName>
                                        </p:attrNameLst>
                                      </p:cBhvr>
                                      <p:to>
                                        <p:strVal val="visible"/>
                                      </p:to>
                                    </p:set>
                                    <p:animEffect transition="in" filter="box(out)">
                                      <p:cBhvr>
                                        <p:cTn id="12" dur="2000"/>
                                        <p:tgtEl>
                                          <p:spTgt spid="38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s-ES_tradnl" b="1" smtClean="0">
                <a:solidFill>
                  <a:schemeClr val="tx1"/>
                </a:solidFill>
              </a:rPr>
              <a:t>Plaza de Regla</a:t>
            </a:r>
            <a:r>
              <a:rPr lang="es-ES_tradnl" smtClean="0"/>
              <a:t> </a:t>
            </a:r>
          </a:p>
        </p:txBody>
      </p:sp>
      <p:sp>
        <p:nvSpPr>
          <p:cNvPr id="9219" name="Rectangle 3"/>
          <p:cNvSpPr>
            <a:spLocks noGrp="1" noChangeArrowheads="1"/>
          </p:cNvSpPr>
          <p:nvPr>
            <p:ph type="body" idx="1"/>
          </p:nvPr>
        </p:nvSpPr>
        <p:spPr/>
        <p:txBody>
          <a:bodyPr/>
          <a:lstStyle/>
          <a:p>
            <a:pPr algn="ctr" eaLnBrk="1" hangingPunct="1">
              <a:buFontTx/>
              <a:buNone/>
            </a:pPr>
            <a:r>
              <a:rPr lang="es-ES_tradnl" sz="2800" b="1" smtClean="0"/>
              <a:t>Sin lugar a dudas el punto de encuentro de todos los visitantes y turistas que vienen a León a contemplar la catedral gótica más maravillosa del mundo: la Catedral de León. </a:t>
            </a:r>
            <a:br>
              <a:rPr lang="es-ES_tradnl" sz="2800" b="1" smtClean="0"/>
            </a:br>
            <a:r>
              <a:rPr lang="es-ES_tradnl" sz="2800" b="1" smtClean="0"/>
              <a:t/>
            </a:r>
            <a:br>
              <a:rPr lang="es-ES_tradnl" sz="2800" b="1" smtClean="0"/>
            </a:br>
            <a:r>
              <a:rPr lang="es-ES_tradnl" sz="2800" b="1" smtClean="0"/>
              <a:t>Debido a este monumento, la plaza es más conocida como la Plaza de la Catedral, y pocos leoneses la llaman por su nombre oficial, la Plaza de Regla. </a:t>
            </a:r>
            <a:br>
              <a:rPr lang="es-ES_tradnl" sz="2800" b="1" smtClean="0"/>
            </a:br>
            <a:endParaRPr lang="es-ES_tradnl" sz="2800" b="1" smtClean="0"/>
          </a:p>
        </p:txBody>
      </p:sp>
      <p:pic>
        <p:nvPicPr>
          <p:cNvPr id="9220" name="Picture 4" descr="asrurias 36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Text Box 5"/>
          <p:cNvSpPr txBox="1">
            <a:spLocks noChangeArrowheads="1"/>
          </p:cNvSpPr>
          <p:nvPr/>
        </p:nvSpPr>
        <p:spPr bwMode="auto">
          <a:xfrm>
            <a:off x="250825" y="0"/>
            <a:ext cx="46085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i="1">
                <a:solidFill>
                  <a:schemeClr val="bg1"/>
                </a:solidFill>
              </a:rPr>
              <a:t/>
            </a:r>
            <a:br>
              <a:rPr lang="es-ES_tradnl" b="1" i="1">
                <a:solidFill>
                  <a:schemeClr val="bg1"/>
                </a:solidFill>
              </a:rPr>
            </a:br>
            <a:endParaRPr lang="es-ES_tradnl" b="1" i="1">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circle(out)">
                                      <p:cBhvr>
                                        <p:cTn id="7" dur="20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9220"/>
                                        </p:tgtEl>
                                        <p:attrNameLst>
                                          <p:attrName>style.visibility</p:attrName>
                                        </p:attrNameLst>
                                      </p:cBhvr>
                                      <p:to>
                                        <p:strVal val="visible"/>
                                      </p:to>
                                    </p:set>
                                    <p:animEffect transition="in" filter="diamond(in)">
                                      <p:cBhvr>
                                        <p:cTn id="12" dur="2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endParaRPr lang="es-AR" smtClean="0"/>
          </a:p>
        </p:txBody>
      </p:sp>
      <p:sp>
        <p:nvSpPr>
          <p:cNvPr id="32771" name="Rectangle 3"/>
          <p:cNvSpPr>
            <a:spLocks noGrp="1" noChangeArrowheads="1"/>
          </p:cNvSpPr>
          <p:nvPr>
            <p:ph type="body" idx="1"/>
          </p:nvPr>
        </p:nvSpPr>
        <p:spPr/>
        <p:txBody>
          <a:bodyPr/>
          <a:lstStyle/>
          <a:p>
            <a:pPr eaLnBrk="1" hangingPunct="1"/>
            <a:endParaRPr lang="es-AR" smtClean="0"/>
          </a:p>
        </p:txBody>
      </p:sp>
      <p:pic>
        <p:nvPicPr>
          <p:cNvPr id="32772" name="Picture 4" descr="3048633845_487cac2fa4_o"/>
          <p:cNvPicPr>
            <a:picLocks noChangeAspect="1" noChangeArrowheads="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s-ES_tradnl" sz="4000" b="1" smtClean="0">
                <a:solidFill>
                  <a:schemeClr val="tx1"/>
                </a:solidFill>
              </a:rPr>
              <a:t>El Museo de Arte Contemporáneo</a:t>
            </a:r>
          </a:p>
        </p:txBody>
      </p:sp>
      <p:sp>
        <p:nvSpPr>
          <p:cNvPr id="44035" name="Rectangle 3"/>
          <p:cNvSpPr>
            <a:spLocks noGrp="1" noChangeArrowheads="1"/>
          </p:cNvSpPr>
          <p:nvPr>
            <p:ph type="body" idx="1"/>
          </p:nvPr>
        </p:nvSpPr>
        <p:spPr/>
        <p:txBody>
          <a:bodyPr/>
          <a:lstStyle/>
          <a:p>
            <a:pPr algn="ctr" eaLnBrk="1" hangingPunct="1">
              <a:buFontTx/>
              <a:buNone/>
            </a:pPr>
            <a:r>
              <a:rPr lang="es-ES_tradnl" b="1" smtClean="0"/>
              <a:t>El MUSAC </a:t>
            </a:r>
          </a:p>
          <a:p>
            <a:pPr algn="ctr" eaLnBrk="1" hangingPunct="1">
              <a:buFontTx/>
              <a:buNone/>
            </a:pPr>
            <a:r>
              <a:rPr lang="es-ES_tradnl" b="1" smtClean="0"/>
              <a:t>es un ejemplo de la modernización de la ciudad. Este edificio además de albergar arte contemporáneo es un ejemplo de arquitectura moderna.</a:t>
            </a:r>
          </a:p>
          <a:p>
            <a:pPr algn="ctr" eaLnBrk="1" hangingPunct="1">
              <a:buFontTx/>
              <a:buNone/>
            </a:pPr>
            <a:r>
              <a:rPr lang="es-ES_tradnl" b="1" smtClean="0"/>
              <a:t>Este edificio ha ganado diversos premios por su originalidad.</a:t>
            </a:r>
          </a:p>
        </p:txBody>
      </p:sp>
      <p:pic>
        <p:nvPicPr>
          <p:cNvPr id="44036" name="Picture 4" descr="mu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fade">
                                      <p:cBhvr>
                                        <p:cTn id="7" dur="800" decel="100000"/>
                                        <p:tgtEl>
                                          <p:spTgt spid="44035">
                                            <p:txEl>
                                              <p:pRg st="0" end="0"/>
                                            </p:txEl>
                                          </p:spTgt>
                                        </p:tgtEl>
                                      </p:cBhvr>
                                    </p:animEffect>
                                    <p:anim calcmode="lin" valueType="num">
                                      <p:cBhvr>
                                        <p:cTn id="8" dur="800" decel="100000" fill="hold"/>
                                        <p:tgtEl>
                                          <p:spTgt spid="44035">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44035">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44035">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4035">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4035">
                                            <p:txEl>
                                              <p:pRg st="0" end="0"/>
                                            </p:txEl>
                                          </p:spTgt>
                                        </p:tgtEl>
                                        <p:attrNameLst>
                                          <p:attrName>ppt_y</p:attrName>
                                        </p:attrNameLst>
                                      </p:cBhvr>
                                      <p:tavLst>
                                        <p:tav tm="0">
                                          <p:val>
                                            <p:strVal val="#ppt_y+0.1"/>
                                          </p:val>
                                        </p:tav>
                                        <p:tav tm="100000">
                                          <p:val>
                                            <p:strVal val="#ppt_y"/>
                                          </p:val>
                                        </p:tav>
                                      </p:tavLst>
                                    </p:anim>
                                  </p:childTnLst>
                                </p:cTn>
                              </p:par>
                            </p:childTnLst>
                          </p:cTn>
                        </p:par>
                        <p:par>
                          <p:cTn id="13" fill="hold" nodeType="afterGroup">
                            <p:stCondLst>
                              <p:cond delay="1000"/>
                            </p:stCondLst>
                            <p:childTnLst>
                              <p:par>
                                <p:cTn id="14" presetID="30" presetClass="entr" presetSubtype="0" fill="hold" grpId="0" nodeType="afterEffect">
                                  <p:stCondLst>
                                    <p:cond delay="0"/>
                                  </p:stCondLst>
                                  <p:childTnLst>
                                    <p:set>
                                      <p:cBhvr>
                                        <p:cTn id="15" dur="1" fill="hold">
                                          <p:stCondLst>
                                            <p:cond delay="0"/>
                                          </p:stCondLst>
                                        </p:cTn>
                                        <p:tgtEl>
                                          <p:spTgt spid="44035">
                                            <p:txEl>
                                              <p:pRg st="1" end="1"/>
                                            </p:txEl>
                                          </p:spTgt>
                                        </p:tgtEl>
                                        <p:attrNameLst>
                                          <p:attrName>style.visibility</p:attrName>
                                        </p:attrNameLst>
                                      </p:cBhvr>
                                      <p:to>
                                        <p:strVal val="visible"/>
                                      </p:to>
                                    </p:set>
                                    <p:animEffect transition="in" filter="fade">
                                      <p:cBhvr>
                                        <p:cTn id="16" dur="800" decel="100000"/>
                                        <p:tgtEl>
                                          <p:spTgt spid="44035">
                                            <p:txEl>
                                              <p:pRg st="1" end="1"/>
                                            </p:txEl>
                                          </p:spTgt>
                                        </p:tgtEl>
                                      </p:cBhvr>
                                    </p:animEffect>
                                    <p:anim calcmode="lin" valueType="num">
                                      <p:cBhvr>
                                        <p:cTn id="17" dur="800" decel="100000" fill="hold"/>
                                        <p:tgtEl>
                                          <p:spTgt spid="44035">
                                            <p:txEl>
                                              <p:pRg st="1" end="1"/>
                                            </p:txEl>
                                          </p:spTgt>
                                        </p:tgtEl>
                                        <p:attrNameLst>
                                          <p:attrName>style.rotation</p:attrName>
                                        </p:attrNameLst>
                                      </p:cBhvr>
                                      <p:tavLst>
                                        <p:tav tm="0">
                                          <p:val>
                                            <p:fltVal val="-90"/>
                                          </p:val>
                                        </p:tav>
                                        <p:tav tm="100000">
                                          <p:val>
                                            <p:fltVal val="0"/>
                                          </p:val>
                                        </p:tav>
                                      </p:tavLst>
                                    </p:anim>
                                    <p:anim calcmode="lin" valueType="num">
                                      <p:cBhvr>
                                        <p:cTn id="18" dur="800" decel="100000" fill="hold"/>
                                        <p:tgtEl>
                                          <p:spTgt spid="44035">
                                            <p:txEl>
                                              <p:pRg st="1" end="1"/>
                                            </p:txEl>
                                          </p:spTgt>
                                        </p:tgtEl>
                                        <p:attrNameLst>
                                          <p:attrName>ppt_x</p:attrName>
                                        </p:attrNameLst>
                                      </p:cBhvr>
                                      <p:tavLst>
                                        <p:tav tm="0">
                                          <p:val>
                                            <p:strVal val="#ppt_x+0.4"/>
                                          </p:val>
                                        </p:tav>
                                        <p:tav tm="100000">
                                          <p:val>
                                            <p:strVal val="#ppt_x-0.05"/>
                                          </p:val>
                                        </p:tav>
                                      </p:tavLst>
                                    </p:anim>
                                    <p:anim calcmode="lin" valueType="num">
                                      <p:cBhvr>
                                        <p:cTn id="19" dur="800" decel="100000" fill="hold"/>
                                        <p:tgtEl>
                                          <p:spTgt spid="44035">
                                            <p:txEl>
                                              <p:pRg st="1" end="1"/>
                                            </p:txEl>
                                          </p:spTgt>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44035">
                                            <p:txEl>
                                              <p:pRg st="1" end="1"/>
                                            </p:txEl>
                                          </p:spTgt>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44035">
                                            <p:txEl>
                                              <p:pRg st="1" end="1"/>
                                            </p:txEl>
                                          </p:spTgt>
                                        </p:tgtEl>
                                        <p:attrNameLst>
                                          <p:attrName>ppt_y</p:attrName>
                                        </p:attrNameLst>
                                      </p:cBhvr>
                                      <p:tavLst>
                                        <p:tav tm="0">
                                          <p:val>
                                            <p:strVal val="#ppt_y+0.1"/>
                                          </p:val>
                                        </p:tav>
                                        <p:tav tm="100000">
                                          <p:val>
                                            <p:strVal val="#ppt_y"/>
                                          </p:val>
                                        </p:tav>
                                      </p:tavLst>
                                    </p:anim>
                                  </p:childTnLst>
                                </p:cTn>
                              </p:par>
                            </p:childTnLst>
                          </p:cTn>
                        </p:par>
                        <p:par>
                          <p:cTn id="22" fill="hold" nodeType="afterGroup">
                            <p:stCondLst>
                              <p:cond delay="2000"/>
                            </p:stCondLst>
                            <p:childTnLst>
                              <p:par>
                                <p:cTn id="23" presetID="30" presetClass="entr" presetSubtype="0" fill="hold" grpId="0" nodeType="afterEffect">
                                  <p:stCondLst>
                                    <p:cond delay="0"/>
                                  </p:stCondLst>
                                  <p:childTnLst>
                                    <p:set>
                                      <p:cBhvr>
                                        <p:cTn id="24" dur="1" fill="hold">
                                          <p:stCondLst>
                                            <p:cond delay="0"/>
                                          </p:stCondLst>
                                        </p:cTn>
                                        <p:tgtEl>
                                          <p:spTgt spid="44035">
                                            <p:txEl>
                                              <p:pRg st="2" end="2"/>
                                            </p:txEl>
                                          </p:spTgt>
                                        </p:tgtEl>
                                        <p:attrNameLst>
                                          <p:attrName>style.visibility</p:attrName>
                                        </p:attrNameLst>
                                      </p:cBhvr>
                                      <p:to>
                                        <p:strVal val="visible"/>
                                      </p:to>
                                    </p:set>
                                    <p:animEffect transition="in" filter="fade">
                                      <p:cBhvr>
                                        <p:cTn id="25" dur="800" decel="100000"/>
                                        <p:tgtEl>
                                          <p:spTgt spid="44035">
                                            <p:txEl>
                                              <p:pRg st="2" end="2"/>
                                            </p:txEl>
                                          </p:spTgt>
                                        </p:tgtEl>
                                      </p:cBhvr>
                                    </p:animEffect>
                                    <p:anim calcmode="lin" valueType="num">
                                      <p:cBhvr>
                                        <p:cTn id="26" dur="800" decel="100000" fill="hold"/>
                                        <p:tgtEl>
                                          <p:spTgt spid="44035">
                                            <p:txEl>
                                              <p:pRg st="2" end="2"/>
                                            </p:txEl>
                                          </p:spTgt>
                                        </p:tgtEl>
                                        <p:attrNameLst>
                                          <p:attrName>style.rotation</p:attrName>
                                        </p:attrNameLst>
                                      </p:cBhvr>
                                      <p:tavLst>
                                        <p:tav tm="0">
                                          <p:val>
                                            <p:fltVal val="-90"/>
                                          </p:val>
                                        </p:tav>
                                        <p:tav tm="100000">
                                          <p:val>
                                            <p:fltVal val="0"/>
                                          </p:val>
                                        </p:tav>
                                      </p:tavLst>
                                    </p:anim>
                                    <p:anim calcmode="lin" valueType="num">
                                      <p:cBhvr>
                                        <p:cTn id="27" dur="800" decel="100000" fill="hold"/>
                                        <p:tgtEl>
                                          <p:spTgt spid="44035">
                                            <p:txEl>
                                              <p:pRg st="2" end="2"/>
                                            </p:txEl>
                                          </p:spTgt>
                                        </p:tgtEl>
                                        <p:attrNameLst>
                                          <p:attrName>ppt_x</p:attrName>
                                        </p:attrNameLst>
                                      </p:cBhvr>
                                      <p:tavLst>
                                        <p:tav tm="0">
                                          <p:val>
                                            <p:strVal val="#ppt_x+0.4"/>
                                          </p:val>
                                        </p:tav>
                                        <p:tav tm="100000">
                                          <p:val>
                                            <p:strVal val="#ppt_x-0.05"/>
                                          </p:val>
                                        </p:tav>
                                      </p:tavLst>
                                    </p:anim>
                                    <p:anim calcmode="lin" valueType="num">
                                      <p:cBhvr>
                                        <p:cTn id="28" dur="800" decel="100000" fill="hold"/>
                                        <p:tgtEl>
                                          <p:spTgt spid="44035">
                                            <p:txEl>
                                              <p:pRg st="2" end="2"/>
                                            </p:txEl>
                                          </p:spTgt>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44035">
                                            <p:txEl>
                                              <p:pRg st="2" end="2"/>
                                            </p:txEl>
                                          </p:spTgt>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44035">
                                            <p:txEl>
                                              <p:pRg st="2" end="2"/>
                                            </p:txEl>
                                          </p:spTgt>
                                        </p:tgtEl>
                                        <p:attrNameLst>
                                          <p:attrName>ppt_y</p:attrName>
                                        </p:attrNameLst>
                                      </p:cBhvr>
                                      <p:tavLst>
                                        <p:tav tm="0">
                                          <p:val>
                                            <p:strVal val="#ppt_y+0.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6" presetClass="entr" presetSubtype="16" fill="hold" nodeType="clickEffect">
                                  <p:stCondLst>
                                    <p:cond delay="0"/>
                                  </p:stCondLst>
                                  <p:childTnLst>
                                    <p:set>
                                      <p:cBhvr>
                                        <p:cTn id="34" dur="1" fill="hold">
                                          <p:stCondLst>
                                            <p:cond delay="0"/>
                                          </p:stCondLst>
                                        </p:cTn>
                                        <p:tgtEl>
                                          <p:spTgt spid="44036"/>
                                        </p:tgtEl>
                                        <p:attrNameLst>
                                          <p:attrName>style.visibility</p:attrName>
                                        </p:attrNameLst>
                                      </p:cBhvr>
                                      <p:to>
                                        <p:strVal val="visible"/>
                                      </p:to>
                                    </p:set>
                                    <p:animEffect transition="in" filter="circle(in)">
                                      <p:cBhvr>
                                        <p:cTn id="35" dur="2000"/>
                                        <p:tgtEl>
                                          <p:spTgt spid="44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s-ES_tradnl" sz="8000" b="1" smtClean="0">
                <a:solidFill>
                  <a:schemeClr val="tx1"/>
                </a:solidFill>
              </a:rPr>
              <a:t>LEON</a:t>
            </a:r>
          </a:p>
        </p:txBody>
      </p:sp>
      <p:sp>
        <p:nvSpPr>
          <p:cNvPr id="34819" name="Rectangle 3"/>
          <p:cNvSpPr>
            <a:spLocks noGrp="1" noChangeArrowheads="1"/>
          </p:cNvSpPr>
          <p:nvPr>
            <p:ph type="body" idx="1"/>
          </p:nvPr>
        </p:nvSpPr>
        <p:spPr/>
        <p:txBody>
          <a:bodyPr/>
          <a:lstStyle/>
          <a:p>
            <a:pPr algn="ctr" eaLnBrk="1" hangingPunct="1">
              <a:lnSpc>
                <a:spcPct val="90000"/>
              </a:lnSpc>
              <a:buFontTx/>
              <a:buNone/>
            </a:pPr>
            <a:endParaRPr lang="es-ES_tradnl" sz="5400" b="1" smtClean="0">
              <a:latin typeface="Arial Black" pitchFamily="34" charset="0"/>
            </a:endParaRPr>
          </a:p>
          <a:p>
            <a:pPr algn="ctr" eaLnBrk="1" hangingPunct="1">
              <a:lnSpc>
                <a:spcPct val="90000"/>
              </a:lnSpc>
              <a:buFontTx/>
              <a:buNone/>
            </a:pPr>
            <a:r>
              <a:rPr lang="es-ES_tradnl" sz="5400" b="1" smtClean="0">
                <a:latin typeface="Arial Black" pitchFamily="34" charset="0"/>
              </a:rPr>
              <a:t>Una ciudad </a:t>
            </a:r>
          </a:p>
          <a:p>
            <a:pPr algn="ctr" eaLnBrk="1" hangingPunct="1">
              <a:lnSpc>
                <a:spcPct val="90000"/>
              </a:lnSpc>
              <a:buFontTx/>
              <a:buNone/>
            </a:pPr>
            <a:r>
              <a:rPr lang="es-ES_tradnl" sz="5400" b="1" smtClean="0">
                <a:latin typeface="Arial Black" pitchFamily="34" charset="0"/>
              </a:rPr>
              <a:t>que no deja </a:t>
            </a:r>
          </a:p>
          <a:p>
            <a:pPr algn="ctr" eaLnBrk="1" hangingPunct="1">
              <a:lnSpc>
                <a:spcPct val="90000"/>
              </a:lnSpc>
              <a:buFontTx/>
              <a:buNone/>
            </a:pPr>
            <a:r>
              <a:rPr lang="es-ES_tradnl" sz="5400" b="1" smtClean="0">
                <a:latin typeface="Arial Black" pitchFamily="34" charset="0"/>
              </a:rPr>
              <a:t>de </a:t>
            </a:r>
          </a:p>
          <a:p>
            <a:pPr algn="ctr" eaLnBrk="1" hangingPunct="1">
              <a:lnSpc>
                <a:spcPct val="90000"/>
              </a:lnSpc>
              <a:buFontTx/>
              <a:buNone/>
            </a:pPr>
            <a:r>
              <a:rPr lang="es-ES_tradnl" sz="5400" b="1" smtClean="0">
                <a:latin typeface="Arial Black" pitchFamily="34" charset="0"/>
              </a:rPr>
              <a:t>sorprender</a:t>
            </a:r>
          </a:p>
        </p:txBody>
      </p:sp>
      <p:sp>
        <p:nvSpPr>
          <p:cNvPr id="34820" name="Text Box 4"/>
          <p:cNvSpPr txBox="1">
            <a:spLocks noChangeArrowheads="1"/>
          </p:cNvSpPr>
          <p:nvPr/>
        </p:nvSpPr>
        <p:spPr bwMode="auto">
          <a:xfrm>
            <a:off x="6588125" y="6165850"/>
            <a:ext cx="21605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sz="2400">
                <a:latin typeface="Blackadder ITC" pitchFamily="82" charset="0"/>
              </a:rPr>
              <a:t>Mercedes</a:t>
            </a:r>
          </a:p>
        </p:txBody>
      </p:sp>
      <p:sp>
        <p:nvSpPr>
          <p:cNvPr id="34821" name="Text Box 5"/>
          <p:cNvSpPr txBox="1">
            <a:spLocks noChangeArrowheads="1"/>
          </p:cNvSpPr>
          <p:nvPr/>
        </p:nvSpPr>
        <p:spPr bwMode="auto">
          <a:xfrm>
            <a:off x="107950" y="6237288"/>
            <a:ext cx="23764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ES_tradnl" sz="900" b="1"/>
              <a:t>AN DANZZA - New beginning</a:t>
            </a:r>
          </a:p>
          <a:p>
            <a:pPr algn="ctr" eaLnBrk="1" hangingPunct="1"/>
            <a:r>
              <a:rPr lang="es-ES_tradnl" sz="900" b="1"/>
              <a:t>www.jamendo.com</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spagne - Léon .. 04 10 2016">
  <a:themeElements>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Espagne - Léon .. 04 10 2016</Template>
  <TotalTime>4</TotalTime>
  <Words>1265</Words>
  <Application>Microsoft Office PowerPoint</Application>
  <PresentationFormat>Presentación en pantalla (4:3)</PresentationFormat>
  <Paragraphs>110</Paragraphs>
  <Slides>34</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34</vt:i4>
      </vt:variant>
    </vt:vector>
  </HeadingPairs>
  <TitlesOfParts>
    <vt:vector size="39" baseType="lpstr">
      <vt:lpstr>Arial</vt:lpstr>
      <vt:lpstr>Arial Black</vt:lpstr>
      <vt:lpstr>Blackadder ITC</vt:lpstr>
      <vt:lpstr>Espagne - Léon .. 04 10 2016</vt:lpstr>
      <vt:lpstr>Diseño predeterminado</vt:lpstr>
      <vt:lpstr>Presentación de PowerPoint</vt:lpstr>
      <vt:lpstr>Presentación de PowerPoint</vt:lpstr>
      <vt:lpstr>Plaza de Santo Domingo  </vt:lpstr>
      <vt:lpstr>Presentación de PowerPoint</vt:lpstr>
      <vt:lpstr>Presentación de PowerPoint</vt:lpstr>
      <vt:lpstr>Presentación de PowerPoint</vt:lpstr>
      <vt:lpstr>Palacio de los Guzmanes (Diputación de León) </vt:lpstr>
      <vt:lpstr>Casa Botines  </vt:lpstr>
      <vt:lpstr>Presentación de PowerPoint</vt:lpstr>
      <vt:lpstr>Presentación de PowerPoint</vt:lpstr>
      <vt:lpstr>Presentación de PowerPoint</vt:lpstr>
      <vt:lpstr>Calle ancha</vt:lpstr>
      <vt:lpstr>Presentación de PowerPoint</vt:lpstr>
      <vt:lpstr>Plaza Mayor.  </vt:lpstr>
      <vt:lpstr>Plaza San Marcelo. </vt:lpstr>
      <vt:lpstr>La Plaza de San Marcos</vt:lpstr>
      <vt:lpstr>Presentación de PowerPoint</vt:lpstr>
      <vt:lpstr>Plaza del Grano.  </vt:lpstr>
      <vt:lpstr>La Basílica de San Isidoro </vt:lpstr>
      <vt:lpstr>Presentación de PowerPoint</vt:lpstr>
      <vt:lpstr>Panteón</vt:lpstr>
      <vt:lpstr>Presentación de PowerPoint</vt:lpstr>
      <vt:lpstr>Presentación de PowerPoint</vt:lpstr>
      <vt:lpstr>Presentación de PowerPoint</vt:lpstr>
      <vt:lpstr>MONUMENTO HOMENAJE A “LAS CABEZADAS”</vt:lpstr>
      <vt:lpstr>Café Quijano Fachada de la Lola </vt:lpstr>
      <vt:lpstr>Homenaje a los constructores de catedrales </vt:lpstr>
      <vt:lpstr>Catedral Santa Maria </vt:lpstr>
      <vt:lpstr>Leyenda leonesa  El topo de la Catedral. </vt:lpstr>
      <vt:lpstr>Plaza de Regla </vt:lpstr>
      <vt:lpstr>Presentación de PowerPoint</vt:lpstr>
      <vt:lpstr>El Museo de Arte Contemporáneo</vt:lpstr>
      <vt:lpstr>LEON</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keywords>#€~€¬¬€¬~#¬#@~@</cp:keywords>
  <cp:lastModifiedBy>Jose Luis</cp:lastModifiedBy>
  <cp:revision>2</cp:revision>
  <dcterms:created xsi:type="dcterms:W3CDTF">2021-03-17T19:06:37Z</dcterms:created>
  <dcterms:modified xsi:type="dcterms:W3CDTF">2021-03-17T19:10:43Z</dcterms:modified>
</cp:coreProperties>
</file>