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43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33" r:id="rId35"/>
    <p:sldId id="334" r:id="rId36"/>
    <p:sldId id="335" r:id="rId37"/>
    <p:sldId id="336" r:id="rId38"/>
    <p:sldId id="337" r:id="rId39"/>
    <p:sldId id="338" r:id="rId40"/>
    <p:sldId id="339" r:id="rId41"/>
    <p:sldId id="300" r:id="rId4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96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0972AE-7891-4FE3-B026-91349F99EE2F}" type="slidenum">
              <a:rPr lang="es-ES"/>
              <a:pPr/>
              <a:t>1</a:t>
            </a:fld>
            <a:endParaRPr lang="es-ES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Bolero Silbada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sábado, 13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sábado, 13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23"/>
          <p:cNvPicPr>
            <a:picLocks noChangeAspect="1" noChangeArrowheads="1"/>
          </p:cNvPicPr>
          <p:nvPr/>
        </p:nvPicPr>
        <p:blipFill>
          <a:blip r:embed="rId4">
            <a:grayscl/>
          </a:blip>
          <a:srcRect/>
          <a:stretch>
            <a:fillRect/>
          </a:stretch>
        </p:blipFill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 descr="2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88" cy="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115888"/>
            <a:ext cx="1841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endParaRPr lang="es-ES" sz="8000" b="1"/>
          </a:p>
        </p:txBody>
      </p:sp>
      <p:pic>
        <p:nvPicPr>
          <p:cNvPr id="64517" name="Picture 5" descr="Imagen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0" y="0"/>
            <a:ext cx="88201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3200" b="1">
                <a:solidFill>
                  <a:schemeClr val="bg1"/>
                </a:solidFill>
              </a:rPr>
              <a:t>León</a:t>
            </a:r>
            <a:r>
              <a:rPr lang="es-ES" b="1">
                <a:solidFill>
                  <a:schemeClr val="bg1"/>
                </a:solidFill>
              </a:rPr>
              <a:t> es una ciudad mexicana, en el estado </a:t>
            </a:r>
          </a:p>
          <a:p>
            <a:r>
              <a:rPr lang="es-ES" b="1">
                <a:solidFill>
                  <a:schemeClr val="bg1"/>
                </a:solidFill>
              </a:rPr>
              <a:t>de Guanajuato  ubicada  en la región del </a:t>
            </a:r>
            <a:r>
              <a:rPr lang="es-ES" b="1" u="sng">
                <a:solidFill>
                  <a:schemeClr val="bg1"/>
                </a:solidFill>
              </a:rPr>
              <a:t>Bajío.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8000">
    <p:randomBar/>
    <p:sndAc>
      <p:stSnd loop="1">
        <p:snd r:embed="rId3" name="12 piensa en m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800px-Arco_de_la_calzada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0" y="0"/>
            <a:ext cx="826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El Arco coronado en su parte alta con una escultura de un León de</a:t>
            </a:r>
          </a:p>
          <a:p>
            <a:r>
              <a:rPr lang="es-ES" b="1">
                <a:solidFill>
                  <a:schemeClr val="bg1"/>
                </a:solidFill>
              </a:rPr>
              <a:t> bronce,  monumento de estilo neoclásico con columnas de orden dórico. </a:t>
            </a: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57666990"/>
          <p:cNvPicPr>
            <a:picLocks noChangeAspect="1" noChangeArrowheads="1"/>
          </p:cNvPicPr>
          <p:nvPr/>
        </p:nvPicPr>
        <p:blipFill>
          <a:blip r:embed="rId2">
            <a:lum bright="-4000" contrast="-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6372225" y="0"/>
            <a:ext cx="7812088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Considerado uno de los</a:t>
            </a:r>
          </a:p>
          <a:p>
            <a:r>
              <a:rPr lang="es-ES" b="1">
                <a:solidFill>
                  <a:schemeClr val="bg1"/>
                </a:solidFill>
              </a:rPr>
              <a:t>símbolos que identifican</a:t>
            </a:r>
          </a:p>
          <a:p>
            <a:r>
              <a:rPr lang="es-ES" b="1">
                <a:solidFill>
                  <a:schemeClr val="bg1"/>
                </a:solidFill>
              </a:rPr>
              <a:t>a León, ubicado en el</a:t>
            </a:r>
          </a:p>
          <a:p>
            <a:r>
              <a:rPr lang="es-ES" b="1">
                <a:solidFill>
                  <a:schemeClr val="bg1"/>
                </a:solidFill>
              </a:rPr>
              <a:t>paseo de la Calzada de </a:t>
            </a:r>
          </a:p>
          <a:p>
            <a:r>
              <a:rPr lang="es-ES" b="1">
                <a:solidFill>
                  <a:schemeClr val="bg1"/>
                </a:solidFill>
              </a:rPr>
              <a:t>los Héroes, Zona Centro. 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Imagen25"/>
          <p:cNvPicPr>
            <a:picLocks noChangeAspect="1" noChangeArrowheads="1"/>
          </p:cNvPicPr>
          <p:nvPr/>
        </p:nvPicPr>
        <p:blipFill>
          <a:blip r:embed="rId2">
            <a:lum bright="-12000" contrast="-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0" y="0"/>
            <a:ext cx="7235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/>
              <a:t>  Fue construido en 1883 por el Ing. Civil</a:t>
            </a:r>
          </a:p>
          <a:p>
            <a:r>
              <a:rPr lang="es-ES" b="1"/>
              <a:t>  Pedro Tejada León en madera y revestido de yeso.  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Imagen32"/>
          <p:cNvPicPr>
            <a:picLocks noChangeAspect="1" noChangeArrowheads="1"/>
          </p:cNvPicPr>
          <p:nvPr/>
        </p:nvPicPr>
        <p:blipFill>
          <a:blip r:embed="rId2">
            <a:lum bright="-8000" contrast="-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2555875" y="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/>
              <a:t>Es conocida como la</a:t>
            </a:r>
          </a:p>
          <a:p>
            <a:r>
              <a:rPr lang="es-ES" b="1"/>
              <a:t>capital Mundial del Calzado. 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0" name="Picture 6" descr="Imagen31"/>
          <p:cNvPicPr>
            <a:picLocks noChangeAspect="1" noChangeArrowheads="1"/>
          </p:cNvPicPr>
          <p:nvPr/>
        </p:nvPicPr>
        <p:blipFill>
          <a:blip r:embed="rId2">
            <a:lum bright="-8000" contrast="-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0" y="0"/>
            <a:ext cx="8675688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/>
              <a:t>Ademas tiene una fuerte industria del cuero, ofreciendo, </a:t>
            </a:r>
          </a:p>
          <a:p>
            <a:r>
              <a:rPr lang="es-ES" b="1"/>
              <a:t>botas, cinturones, chaquetas.  Busto de Miguel Hidalgo y Costilla.</a:t>
            </a:r>
          </a:p>
          <a:p>
            <a:endParaRPr lang="es-ES" b="1"/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Imagen6"/>
          <p:cNvPicPr>
            <a:picLocks noChangeAspect="1" noChangeArrowheads="1"/>
          </p:cNvPicPr>
          <p:nvPr/>
        </p:nvPicPr>
        <p:blipFill>
          <a:blip r:embed="rId2">
            <a:lum bright="-8000" contrast="-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57959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/>
              <a:t> Otros accesorios de cuero, tanto para</a:t>
            </a:r>
          </a:p>
          <a:p>
            <a:r>
              <a:rPr lang="es-ES" b="1"/>
              <a:t> los mercados nacionales e internacionales.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Imagen7"/>
          <p:cNvPicPr>
            <a:picLocks noChangeAspect="1" noChangeArrowheads="1"/>
          </p:cNvPicPr>
          <p:nvPr/>
        </p:nvPicPr>
        <p:blipFill>
          <a:blip r:embed="rId2">
            <a:lum bright="-8000" contrast="-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0" y="0"/>
            <a:ext cx="5124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/>
              <a:t>Los artículos de piel de excelente calidad </a:t>
            </a:r>
          </a:p>
          <a:p>
            <a:r>
              <a:rPr lang="es-ES" b="1"/>
              <a:t>cuya fama ha rebasado las fronteras del país.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Imagen24"/>
          <p:cNvPicPr>
            <a:picLocks noChangeAspect="1" noChangeArrowheads="1"/>
          </p:cNvPicPr>
          <p:nvPr/>
        </p:nvPicPr>
        <p:blipFill>
          <a:blip r:embed="rId2">
            <a:lum bright="-8000" contrast="-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5594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/>
              <a:t> La zona peatonal  rodea la plaza</a:t>
            </a:r>
          </a:p>
          <a:p>
            <a:r>
              <a:rPr lang="es-ES" b="1"/>
              <a:t> principal y la contigua Plaza de los Fundadores. 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Imagen12"/>
          <p:cNvPicPr>
            <a:picLocks noChangeAspect="1" noChangeArrowheads="1"/>
          </p:cNvPicPr>
          <p:nvPr/>
        </p:nvPicPr>
        <p:blipFill>
          <a:blip r:embed="rId2">
            <a:lum bright="-10000" contras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611188" y="0"/>
            <a:ext cx="57340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/>
              <a:t>León es uno de los destinos histórico y cultural </a:t>
            </a:r>
          </a:p>
          <a:p>
            <a:r>
              <a:rPr lang="es-ES" b="1"/>
              <a:t>mas rico de la  región del Bajío. Casa de la Cultura.</a:t>
            </a:r>
          </a:p>
          <a:p>
            <a:r>
              <a:rPr lang="es-ES" b="1"/>
              <a:t>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Imagen30"/>
          <p:cNvPicPr>
            <a:picLocks noChangeAspect="1" noChangeArrowheads="1"/>
          </p:cNvPicPr>
          <p:nvPr/>
        </p:nvPicPr>
        <p:blipFill>
          <a:blip r:embed="rId2">
            <a:lum bright="-8000" contrast="-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0" y="0"/>
            <a:ext cx="6026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/>
              <a:t> Las encantadoras ciudades coloniales españolas de</a:t>
            </a:r>
          </a:p>
          <a:p>
            <a:r>
              <a:rPr lang="es-ES" b="1"/>
              <a:t> Guanajuato, San Miguel de Allende. Ayuntamiento.1.</a:t>
            </a:r>
            <a:r>
              <a:rPr lang="es-ES"/>
              <a:t> </a:t>
            </a: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5148263" y="4076700"/>
            <a:ext cx="354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1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Imagen29"/>
          <p:cNvPicPr>
            <a:picLocks noChangeAspect="1" noChangeArrowheads="1"/>
          </p:cNvPicPr>
          <p:nvPr/>
        </p:nvPicPr>
        <p:blipFill>
          <a:blip r:embed="rId2">
            <a:lum bright="-8000" contrast="-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1258888" y="0"/>
            <a:ext cx="7080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/>
              <a:t> </a:t>
            </a:r>
            <a:r>
              <a:rPr lang="es-ES" b="1"/>
              <a:t>Zacatecas y San Luis Potosí  se encuentran cerca de León </a:t>
            </a:r>
          </a:p>
          <a:p>
            <a:r>
              <a:rPr lang="es-ES" b="1"/>
              <a:t> hay que ver los destinos para los visitantes de México central. </a:t>
            </a: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800px-CasaMunicipalLeonMX"/>
          <p:cNvPicPr>
            <a:picLocks noChangeAspect="1" noChangeArrowheads="1"/>
          </p:cNvPicPr>
          <p:nvPr/>
        </p:nvPicPr>
        <p:blipFill>
          <a:blip r:embed="rId2">
            <a:lum bright="-6000" contras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0" y="0"/>
            <a:ext cx="6521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chemeClr val="bg1"/>
                </a:solidFill>
              </a:rPr>
              <a:t>Palacio Municipal fue edificado sobre parte de lo que fue </a:t>
            </a:r>
          </a:p>
          <a:p>
            <a:r>
              <a:rPr lang="es-ES" b="1">
                <a:solidFill>
                  <a:schemeClr val="bg1"/>
                </a:solidFill>
              </a:rPr>
              <a:t> el Colegio Grande del Seminario de los  Padres Paulinos.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9" name="Picture 5" descr="42642370"/>
          <p:cNvPicPr>
            <a:picLocks noChangeAspect="1" noChangeArrowheads="1"/>
          </p:cNvPicPr>
          <p:nvPr/>
        </p:nvPicPr>
        <p:blipFill>
          <a:blip r:embed="rId2">
            <a:lum bright="-4000" contrast="-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0" y="6216650"/>
            <a:ext cx="7131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Pertenece al orden arquitectónico jónico. De 1861 a 1867 se </a:t>
            </a:r>
          </a:p>
          <a:p>
            <a:r>
              <a:rPr lang="es-ES" b="1">
                <a:solidFill>
                  <a:schemeClr val="bg1"/>
                </a:solidFill>
              </a:rPr>
              <a:t>utilizó como cuartel del ejército  hasta la intervención francesa.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5" name="Picture 5" descr="42642387"/>
          <p:cNvPicPr>
            <a:picLocks noChangeAspect="1" noChangeArrowheads="1"/>
          </p:cNvPicPr>
          <p:nvPr/>
        </p:nvPicPr>
        <p:blipFill>
          <a:blip r:embed="rId2">
            <a:lum bright="-4000" contrast="-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0" y="6216650"/>
            <a:ext cx="6381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Durante los siguientes años se hicieron las obras de</a:t>
            </a:r>
          </a:p>
          <a:p>
            <a:r>
              <a:rPr lang="es-ES" b="1">
                <a:solidFill>
                  <a:schemeClr val="bg1"/>
                </a:solidFill>
              </a:rPr>
              <a:t> reconstrucción</a:t>
            </a:r>
            <a:r>
              <a:rPr lang="es-ES">
                <a:solidFill>
                  <a:schemeClr val="bg1"/>
                </a:solidFill>
              </a:rPr>
              <a:t>. </a:t>
            </a:r>
            <a:r>
              <a:rPr lang="es-ES" b="1">
                <a:solidFill>
                  <a:schemeClr val="bg1"/>
                </a:solidFill>
              </a:rPr>
              <a:t>Mural Lucha Constante por la Identidad</a:t>
            </a:r>
            <a:r>
              <a:rPr lang="es-ES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7" name="Picture 5" descr="426423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0" y="6216650"/>
            <a:ext cx="4375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Conservando su arquitectura original,</a:t>
            </a:r>
          </a:p>
          <a:p>
            <a:r>
              <a:rPr lang="es-ES" b="1">
                <a:solidFill>
                  <a:schemeClr val="bg1"/>
                </a:solidFill>
              </a:rPr>
              <a:t> por  el  Coronel  Octaviano  Rosado.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426428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0" y="6216650"/>
            <a:ext cx="4616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Para que desde el 21 de marzo de </a:t>
            </a:r>
          </a:p>
          <a:p>
            <a:r>
              <a:rPr lang="es-ES" b="1">
                <a:solidFill>
                  <a:schemeClr val="bg1"/>
                </a:solidFill>
              </a:rPr>
              <a:t>1869 fuera sede del Gobierno Municipal.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426428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3495" name="Rectangle 7"/>
          <p:cNvSpPr>
            <a:spLocks noChangeArrowheads="1"/>
          </p:cNvSpPr>
          <p:nvPr/>
        </p:nvSpPr>
        <p:spPr bwMode="auto">
          <a:xfrm>
            <a:off x="6635750" y="188913"/>
            <a:ext cx="2571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Mural Dualidad de </a:t>
            </a:r>
          </a:p>
          <a:p>
            <a:r>
              <a:rPr lang="es-ES" b="1">
                <a:solidFill>
                  <a:schemeClr val="bg1"/>
                </a:solidFill>
              </a:rPr>
              <a:t>la Vida y de la Muerte.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426424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0" y="6216650"/>
            <a:ext cx="2901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Mural Manufacturas,</a:t>
            </a:r>
          </a:p>
          <a:p>
            <a:r>
              <a:rPr lang="es-ES" b="1">
                <a:solidFill>
                  <a:schemeClr val="bg1"/>
                </a:solidFill>
              </a:rPr>
              <a:t> Agricultura y Ganadería.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 descr="426424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0" y="6216650"/>
            <a:ext cx="2813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Mural de Educación</a:t>
            </a:r>
          </a:p>
          <a:p>
            <a:r>
              <a:rPr lang="es-ES" b="1">
                <a:solidFill>
                  <a:schemeClr val="bg1"/>
                </a:solidFill>
              </a:rPr>
              <a:t> y Símbolo de Identidad.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3" name="Picture 5" descr="426423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-323850" y="6262688"/>
            <a:ext cx="38671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 Su murales fueron echos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        por el leonés Jesús Gallardo.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/>
            </a:r>
            <a:br>
              <a:rPr lang="es-ES" b="1">
                <a:solidFill>
                  <a:schemeClr val="bg1"/>
                </a:solidFill>
              </a:rPr>
            </a:br>
            <a:endParaRPr lang="es-ES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574242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0" y="0"/>
            <a:ext cx="2952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Plaza Principal de León</a:t>
            </a:r>
          </a:p>
          <a:p>
            <a:r>
              <a:rPr lang="es-ES" b="1">
                <a:solidFill>
                  <a:schemeClr val="bg1"/>
                </a:solidFill>
              </a:rPr>
              <a:t> y Parroquia del Sagrario.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Imagen1"/>
          <p:cNvPicPr>
            <a:picLocks noChangeAspect="1" noChangeArrowheads="1"/>
          </p:cNvPicPr>
          <p:nvPr/>
        </p:nvPicPr>
        <p:blipFill>
          <a:blip r:embed="rId2">
            <a:lum bright="-6000" contras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2411413" y="0"/>
            <a:ext cx="5400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La catedral  Madre Santisima de la Luz </a:t>
            </a:r>
          </a:p>
          <a:p>
            <a:r>
              <a:rPr lang="es-ES" b="1">
                <a:solidFill>
                  <a:schemeClr val="bg1"/>
                </a:solidFill>
              </a:rPr>
              <a:t> de torres gemelas, con su fachada barroca</a:t>
            </a:r>
            <a:r>
              <a:rPr lang="es-ES">
                <a:solidFill>
                  <a:schemeClr val="bg1"/>
                </a:solidFill>
              </a:rPr>
              <a:t>. 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AutoShape 5" descr="León 1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3079" name="AutoShape 7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3081" name="AutoShape 9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3084" name="AutoShape 12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3086" name="AutoShape 14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3089" name="AutoShape 17" descr="?ui=2&amp;ik=9ee55829d6&amp;view=att&amp;th=13b8fcd46eb08f1b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3092" name="AutoShape 20" descr="?ui=2&amp;ik=9ee55829d6&amp;view=att&amp;th=13b8fcd46eb08f1b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3094" name="Picture 22" descr="Imagen4"/>
          <p:cNvPicPr>
            <a:picLocks noChangeAspect="1" noChangeArrowheads="1"/>
          </p:cNvPicPr>
          <p:nvPr/>
        </p:nvPicPr>
        <p:blipFill>
          <a:blip r:embed="rId2">
            <a:lum bright="-8000" contrast="-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2627313" y="0"/>
            <a:ext cx="6516687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/>
              <a:t>Casa Municipal.1.Parroquia del Sagrario</a:t>
            </a:r>
          </a:p>
          <a:p>
            <a:r>
              <a:rPr lang="es-ES" b="1"/>
              <a:t>.2. Catedral de León.3. y Plaza Principal.4.</a:t>
            </a:r>
          </a:p>
          <a:p>
            <a:pPr eaLnBrk="0" hangingPunct="0">
              <a:spcBef>
                <a:spcPct val="50000"/>
              </a:spcBef>
            </a:pPr>
            <a:endParaRPr lang="es-ES"/>
          </a:p>
        </p:txBody>
      </p:sp>
      <p:sp>
        <p:nvSpPr>
          <p:cNvPr id="3096" name="Rectangle 24"/>
          <p:cNvSpPr>
            <a:spLocks noChangeArrowheads="1"/>
          </p:cNvSpPr>
          <p:nvPr/>
        </p:nvSpPr>
        <p:spPr bwMode="auto">
          <a:xfrm>
            <a:off x="611188" y="3427413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1.</a:t>
            </a:r>
          </a:p>
        </p:txBody>
      </p:sp>
      <p:sp>
        <p:nvSpPr>
          <p:cNvPr id="3097" name="Rectangle 25"/>
          <p:cNvSpPr>
            <a:spLocks noChangeArrowheads="1"/>
          </p:cNvSpPr>
          <p:nvPr/>
        </p:nvSpPr>
        <p:spPr bwMode="auto">
          <a:xfrm>
            <a:off x="4384675" y="3173413"/>
            <a:ext cx="43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.2</a:t>
            </a:r>
          </a:p>
        </p:txBody>
      </p:sp>
      <p:sp>
        <p:nvSpPr>
          <p:cNvPr id="3098" name="Rectangle 26"/>
          <p:cNvSpPr>
            <a:spLocks noChangeArrowheads="1"/>
          </p:cNvSpPr>
          <p:nvPr/>
        </p:nvSpPr>
        <p:spPr bwMode="auto">
          <a:xfrm>
            <a:off x="7740650" y="3643313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400" b="1"/>
              <a:t>3</a:t>
            </a:r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auto">
          <a:xfrm>
            <a:off x="3492500" y="5803900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4</a:t>
            </a:r>
          </a:p>
        </p:txBody>
      </p:sp>
    </p:spTree>
  </p:cSld>
  <p:clrMapOvr>
    <a:masterClrMapping/>
  </p:clrMapOvr>
  <p:transition spd="slow" advTm="11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Imagen28"/>
          <p:cNvPicPr>
            <a:picLocks noChangeAspect="1" noChangeArrowheads="1"/>
          </p:cNvPicPr>
          <p:nvPr/>
        </p:nvPicPr>
        <p:blipFill>
          <a:blip r:embed="rId2">
            <a:lum bright="-4000" contrast="-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7308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/>
              <a:t> Centro Histórico  está cerrado al tráfico de vehículos, por lo</a:t>
            </a:r>
          </a:p>
          <a:p>
            <a:r>
              <a:rPr lang="es-ES" b="1"/>
              <a:t> que resulta agradable visitar los monumentos arquitectónicos.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Imagen3"/>
          <p:cNvPicPr>
            <a:picLocks noChangeAspect="1" noChangeArrowheads="1"/>
          </p:cNvPicPr>
          <p:nvPr/>
        </p:nvPicPr>
        <p:blipFill>
          <a:blip r:embed="rId2">
            <a:lum bright="-4000" contrast="-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179388" y="0"/>
            <a:ext cx="6216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/>
              <a:t>En la zona peatonal frente al palacio de gobierno en </a:t>
            </a:r>
          </a:p>
          <a:p>
            <a:r>
              <a:rPr lang="es-ES" b="1"/>
              <a:t>la plaza principal se encuentra un quiosco informativo.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Imagen8"/>
          <p:cNvPicPr>
            <a:picLocks noChangeAspect="1" noChangeArrowheads="1"/>
          </p:cNvPicPr>
          <p:nvPr/>
        </p:nvPicPr>
        <p:blipFill>
          <a:blip r:embed="rId2">
            <a:lum bright="-4000" contrast="-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6732588" y="2851150"/>
            <a:ext cx="354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400" b="1"/>
              <a:t>1</a:t>
            </a:r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0" y="0"/>
            <a:ext cx="810101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/>
              <a:t> Se pueden encontrar cafés, hoteles, restaurantes,</a:t>
            </a:r>
          </a:p>
          <a:p>
            <a:r>
              <a:rPr lang="es-ES" b="1"/>
              <a:t> boutiques, jardines y más. Edificio de Luis Long.1.</a:t>
            </a:r>
          </a:p>
          <a:p>
            <a:r>
              <a:rPr lang="es-ES"/>
              <a:t>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Imagen27"/>
          <p:cNvPicPr>
            <a:picLocks noChangeAspect="1" noChangeArrowheads="1"/>
          </p:cNvPicPr>
          <p:nvPr/>
        </p:nvPicPr>
        <p:blipFill>
          <a:blip r:embed="rId2">
            <a:lum bright="-4000" contrast="-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0"/>
            <a:ext cx="4597400" cy="8239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r>
              <a:rPr lang="es-ES" b="1"/>
              <a:t> Foto  tomada en la epoca de Navideña</a:t>
            </a:r>
            <a:r>
              <a:rPr lang="es-ES"/>
              <a:t>,</a:t>
            </a:r>
          </a:p>
          <a:p>
            <a:r>
              <a:rPr lang="es-ES"/>
              <a:t> </a:t>
            </a:r>
            <a:r>
              <a:rPr lang="es-ES" b="1"/>
              <a:t>Nacimiento Gigante en la Plaza Principal. </a:t>
            </a:r>
          </a:p>
          <a:p>
            <a:pPr eaLnBrk="0" hangingPunct="0"/>
            <a:endParaRPr lang="es-ES"/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AutoShape 5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5127" name="AutoShape 7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5129" name="AutoShape 9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5133" name="AutoShape 13" descr="León 22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5137" name="AutoShape 17" descr="Ver la foto en el mensaje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5139" name="AutoShape 19" descr="León 17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5141" name="AutoShape 21" descr="León 17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sp>
        <p:nvSpPr>
          <p:cNvPr id="5143" name="AutoShape 23" descr="?ui=2&amp;ik=9ee55829d6&amp;view=att&amp;th=13b8fce01eb7cdb6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145" name="Picture 25" descr="Imagen1"/>
          <p:cNvPicPr>
            <a:picLocks noChangeAspect="1" noChangeArrowheads="1"/>
          </p:cNvPicPr>
          <p:nvPr/>
        </p:nvPicPr>
        <p:blipFill>
          <a:blip r:embed="rId2">
            <a:lum bright="-6000" contras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46" name="Rectangle 26"/>
          <p:cNvSpPr>
            <a:spLocks noChangeArrowheads="1"/>
          </p:cNvSpPr>
          <p:nvPr/>
        </p:nvSpPr>
        <p:spPr bwMode="auto">
          <a:xfrm>
            <a:off x="0" y="6216650"/>
            <a:ext cx="6965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Placa conmemorativa en azulejo de Capelo  con los </a:t>
            </a:r>
          </a:p>
          <a:p>
            <a:r>
              <a:rPr lang="es-ES" b="1">
                <a:solidFill>
                  <a:schemeClr val="bg1"/>
                </a:solidFill>
              </a:rPr>
              <a:t>nombres de los primeros pobladores españoles de la ciudad.  </a:t>
            </a:r>
          </a:p>
        </p:txBody>
      </p:sp>
    </p:spTree>
  </p:cSld>
  <p:clrMapOvr>
    <a:masterClrMapping/>
  </p:clrMapOvr>
  <p:transition spd="slow" advTm="11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Imagen13"/>
          <p:cNvPicPr>
            <a:picLocks noChangeAspect="1" noChangeArrowheads="1"/>
          </p:cNvPicPr>
          <p:nvPr/>
        </p:nvPicPr>
        <p:blipFill>
          <a:blip r:embed="rId2">
            <a:lum bright="-4000" contrast="-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0" y="0"/>
            <a:ext cx="3524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/>
              <a:t> Plaza los Fundadores antes</a:t>
            </a:r>
          </a:p>
          <a:p>
            <a:r>
              <a:rPr lang="es-ES" b="1"/>
              <a:t> llamada Jardin de la Industria.</a:t>
            </a: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Imagen11"/>
          <p:cNvPicPr>
            <a:picLocks noChangeAspect="1" noChangeArrowheads="1"/>
          </p:cNvPicPr>
          <p:nvPr/>
        </p:nvPicPr>
        <p:blipFill>
          <a:blip r:embed="rId2">
            <a:lum bright="-4000" contrast="-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0"/>
            <a:ext cx="4641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/>
              <a:t>  La Fuente IV Centenario, mejor</a:t>
            </a:r>
          </a:p>
          <a:p>
            <a:r>
              <a:rPr lang="es-ES" b="1"/>
              <a:t> conocida como la Fuente de los Leones.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Imagen34"/>
          <p:cNvPicPr>
            <a:picLocks noChangeAspect="1" noChangeArrowheads="1"/>
          </p:cNvPicPr>
          <p:nvPr/>
        </p:nvPicPr>
        <p:blipFill>
          <a:blip r:embed="rId2">
            <a:lum bright="-4000" contrast="-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0" y="0"/>
            <a:ext cx="8172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/>
              <a:t>Fue colocada en la Plaza de Fundadores en 1976, año en </a:t>
            </a:r>
          </a:p>
          <a:p>
            <a:r>
              <a:rPr lang="es-ES" b="1"/>
              <a:t>el cual se conmemoró el cuarto centenario. </a:t>
            </a:r>
            <a:r>
              <a:rPr lang="es-ES"/>
              <a:t> </a:t>
            </a:r>
            <a:r>
              <a:rPr lang="es-ES" b="1"/>
              <a:t>Grupo folclorico.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Imagen9"/>
          <p:cNvPicPr>
            <a:picLocks noChangeAspect="1" noChangeArrowheads="1"/>
          </p:cNvPicPr>
          <p:nvPr/>
        </p:nvPicPr>
        <p:blipFill>
          <a:blip r:embed="rId2">
            <a:lum bright="-4000" contrast="-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2051050" y="0"/>
            <a:ext cx="70929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/>
              <a:t>  Parroquia del Sagrario, fachada original, de estilo herreriano,</a:t>
            </a:r>
          </a:p>
          <a:p>
            <a:r>
              <a:rPr lang="es-ES" b="1"/>
              <a:t>  fue sustituida en el siglo XIX, por la neoclásica que hoy se ve.</a:t>
            </a:r>
            <a:r>
              <a:rPr lang="es-ES"/>
              <a:t> </a:t>
            </a:r>
            <a:endParaRPr lang="es-ES" b="1"/>
          </a:p>
          <a:p>
            <a:pPr eaLnBrk="0" hangingPunct="0"/>
            <a:endParaRPr lang="es-ES"/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Imagen22"/>
          <p:cNvPicPr>
            <a:picLocks noChangeAspect="1" noChangeArrowheads="1"/>
          </p:cNvPicPr>
          <p:nvPr/>
        </p:nvPicPr>
        <p:blipFill>
          <a:blip r:embed="rId2">
            <a:lum bright="4000" contrast="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0"/>
            <a:ext cx="4857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Se fundó hacia 1580 en una sede temporal</a:t>
            </a:r>
          </a:p>
          <a:p>
            <a:r>
              <a:rPr lang="es-ES" b="1">
                <a:solidFill>
                  <a:schemeClr val="bg1"/>
                </a:solidFill>
              </a:rPr>
              <a:t> y el templo empezó  a  edificarse en 1589.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Imagen18"/>
          <p:cNvPicPr>
            <a:picLocks noChangeAspect="1" noChangeArrowheads="1"/>
          </p:cNvPicPr>
          <p:nvPr/>
        </p:nvPicPr>
        <p:blipFill>
          <a:blip r:embed="rId2">
            <a:lum bright="4000" contrast="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0" y="0"/>
            <a:ext cx="5492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En 1762 se nombró patrono de la Villa de León </a:t>
            </a:r>
          </a:p>
          <a:p>
            <a:r>
              <a:rPr lang="es-ES" b="1">
                <a:solidFill>
                  <a:schemeClr val="bg1"/>
                </a:solidFill>
              </a:rPr>
              <a:t>a San Sebastián, ya venerado en esta parroquia.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Imagen19"/>
          <p:cNvPicPr>
            <a:picLocks noChangeAspect="1" noChangeArrowheads="1"/>
          </p:cNvPicPr>
          <p:nvPr/>
        </p:nvPicPr>
        <p:blipFill>
          <a:blip r:embed="rId2">
            <a:lum bright="4000" contrast="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0" y="0"/>
            <a:ext cx="5911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Destacan por todo el inmueble los estigmas, </a:t>
            </a:r>
          </a:p>
          <a:p>
            <a:r>
              <a:rPr lang="es-ES" b="1">
                <a:solidFill>
                  <a:schemeClr val="bg1"/>
                </a:solidFill>
              </a:rPr>
              <a:t>confesionarios, estaciones del vía crucis y pinturas.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Imagen21"/>
          <p:cNvPicPr>
            <a:picLocks noChangeAspect="1" noChangeArrowheads="1"/>
          </p:cNvPicPr>
          <p:nvPr/>
        </p:nvPicPr>
        <p:blipFill>
          <a:blip r:embed="rId2">
            <a:lum bright="4000" contrast="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0" y="0"/>
            <a:ext cx="6940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 Su cúpula carece de tambor y el domo, formado por gajos </a:t>
            </a:r>
          </a:p>
          <a:p>
            <a:r>
              <a:rPr lang="es-ES" b="1">
                <a:solidFill>
                  <a:schemeClr val="bg1"/>
                </a:solidFill>
              </a:rPr>
              <a:t> y que arranca de la techumbre, alberga ventanales o lunetos. </a:t>
            </a: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Imagen16"/>
          <p:cNvPicPr>
            <a:picLocks noChangeAspect="1" noChangeArrowheads="1"/>
          </p:cNvPicPr>
          <p:nvPr/>
        </p:nvPicPr>
        <p:blipFill>
          <a:blip r:embed="rId2">
            <a:lum bright="4000" contrast="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6216650"/>
            <a:ext cx="4984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Abside con grandes ventanales para </a:t>
            </a:r>
          </a:p>
          <a:p>
            <a:r>
              <a:rPr lang="es-ES" b="1">
                <a:solidFill>
                  <a:schemeClr val="bg1"/>
                </a:solidFill>
              </a:rPr>
              <a:t>resaltar el altar mayor, de estilo neoclásico. </a:t>
            </a: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P1010070-2"/>
          <p:cNvPicPr>
            <a:picLocks noChangeAspect="1" noChangeArrowheads="1"/>
          </p:cNvPicPr>
          <p:nvPr/>
        </p:nvPicPr>
        <p:blipFill>
          <a:blip r:embed="rId2">
            <a:lum bright="-2000" contrast="-2000"/>
          </a:blip>
          <a:srcRect/>
          <a:stretch>
            <a:fillRect/>
          </a:stretch>
        </p:blipFill>
        <p:spPr bwMode="auto">
          <a:xfrm>
            <a:off x="0" y="-65088"/>
            <a:ext cx="9231313" cy="6923088"/>
          </a:xfrm>
          <a:prstGeom prst="rect">
            <a:avLst/>
          </a:prstGeom>
          <a:noFill/>
        </p:spPr>
      </p:pic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0" y="0"/>
            <a:ext cx="79565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7735" tIns="43867" rIns="87735" bIns="43867">
            <a:spAutoFit/>
          </a:bodyPr>
          <a:lstStyle/>
          <a:p>
            <a:pPr defTabSz="877888"/>
            <a:r>
              <a:rPr lang="fr-FR" sz="3100" b="1">
                <a:solidFill>
                  <a:schemeClr val="bg1"/>
                </a:solidFill>
              </a:rPr>
              <a:t>Hoy es </a:t>
            </a:r>
            <a:fld id="{9359AE0F-38FA-449E-B273-643DBF5439EB}" type="datetime2">
              <a:rPr lang="es-ES_tradnl" sz="3100" b="1">
                <a:solidFill>
                  <a:schemeClr val="bg1"/>
                </a:solidFill>
              </a:rPr>
              <a:pPr defTabSz="877888"/>
              <a:t>sábado, 13 de julio de 2013</a:t>
            </a:fld>
            <a:endParaRPr lang="es-ES" sz="3100" b="1">
              <a:solidFill>
                <a:schemeClr val="bg1"/>
              </a:solidFill>
            </a:endParaRPr>
          </a:p>
          <a:p>
            <a:pPr defTabSz="877888"/>
            <a:r>
              <a:rPr lang="fr-FR" sz="3100" b="1">
                <a:solidFill>
                  <a:schemeClr val="bg1"/>
                </a:solidFill>
              </a:rPr>
              <a:t>Ahora mismo son las </a:t>
            </a:r>
            <a:fld id="{621C2FDF-4325-48F1-B336-013447516B30}" type="datetime10">
              <a:rPr lang="fr-FR" sz="3100" b="1">
                <a:solidFill>
                  <a:schemeClr val="bg1"/>
                </a:solidFill>
              </a:rPr>
              <a:pPr defTabSz="877888"/>
              <a:t>16:36</a:t>
            </a:fld>
            <a:r>
              <a:rPr lang="fr-FR" sz="3100" b="1">
                <a:solidFill>
                  <a:schemeClr val="bg1"/>
                </a:solidFill>
              </a:rPr>
              <a:t> h.</a:t>
            </a:r>
          </a:p>
          <a:p>
            <a:pPr defTabSz="877888"/>
            <a:r>
              <a:rPr lang="fr-FR" sz="3100" b="1">
                <a:solidFill>
                  <a:schemeClr val="bg1"/>
                </a:solidFill>
              </a:rPr>
              <a:t>Desde Meliana Valencia (España).</a:t>
            </a:r>
          </a:p>
          <a:p>
            <a:pPr defTabSz="877888"/>
            <a:r>
              <a:rPr lang="fr-FR" sz="3100" b="1">
                <a:solidFill>
                  <a:schemeClr val="bg1"/>
                </a:solidFill>
              </a:rPr>
              <a:t>Saludos de Vicente.</a:t>
            </a:r>
            <a:endParaRPr lang="es-ES" sz="3100" b="1">
              <a:solidFill>
                <a:schemeClr val="bg1"/>
              </a:solidFill>
            </a:endParaRPr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>
            <a:off x="3851275" y="4365625"/>
            <a:ext cx="4516438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735" tIns="43867" rIns="87735" bIns="43867">
            <a:spAutoFit/>
          </a:bodyPr>
          <a:lstStyle/>
          <a:p>
            <a:pPr defTabSz="877888"/>
            <a:r>
              <a:rPr lang="es-ES" sz="31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vibayta_@hotmail.com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1</TotalTime>
  <Words>672</Words>
  <Application>Microsoft Office PowerPoint</Application>
  <PresentationFormat>Presentación en pantalla (4:3)</PresentationFormat>
  <Paragraphs>123</Paragraphs>
  <Slides>40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2013-07-13T14:36:14Z</dcterms:created>
  <dcterms:modified xsi:type="dcterms:W3CDTF">2013-07-13T14:37:48Z</dcterms:modified>
</cp:coreProperties>
</file>