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370" r:id="rId3"/>
    <p:sldId id="375" r:id="rId4"/>
    <p:sldId id="437" r:id="rId5"/>
    <p:sldId id="438" r:id="rId6"/>
    <p:sldId id="439" r:id="rId7"/>
    <p:sldId id="440" r:id="rId8"/>
    <p:sldId id="270" r:id="rId9"/>
    <p:sldId id="459" r:id="rId10"/>
    <p:sldId id="407" r:id="rId11"/>
    <p:sldId id="269" r:id="rId12"/>
    <p:sldId id="444" r:id="rId13"/>
    <p:sldId id="410" r:id="rId14"/>
    <p:sldId id="411" r:id="rId15"/>
    <p:sldId id="376" r:id="rId16"/>
    <p:sldId id="446" r:id="rId17"/>
    <p:sldId id="415" r:id="rId18"/>
    <p:sldId id="378" r:id="rId19"/>
    <p:sldId id="379" r:id="rId20"/>
    <p:sldId id="448" r:id="rId21"/>
    <p:sldId id="380" r:id="rId22"/>
    <p:sldId id="381" r:id="rId23"/>
    <p:sldId id="382" r:id="rId24"/>
    <p:sldId id="450" r:id="rId25"/>
    <p:sldId id="383" r:id="rId26"/>
    <p:sldId id="384" r:id="rId27"/>
    <p:sldId id="385" r:id="rId28"/>
    <p:sldId id="452" r:id="rId29"/>
    <p:sldId id="386" r:id="rId30"/>
    <p:sldId id="398" r:id="rId31"/>
    <p:sldId id="425" r:id="rId32"/>
    <p:sldId id="405" r:id="rId33"/>
    <p:sldId id="454" r:id="rId34"/>
    <p:sldId id="406" r:id="rId35"/>
    <p:sldId id="390" r:id="rId36"/>
    <p:sldId id="387" r:id="rId37"/>
    <p:sldId id="456" r:id="rId38"/>
    <p:sldId id="455" r:id="rId39"/>
    <p:sldId id="429" r:id="rId40"/>
    <p:sldId id="430" r:id="rId41"/>
    <p:sldId id="371" r:id="rId42"/>
    <p:sldId id="460" r:id="rId43"/>
  </p:sldIdLst>
  <p:sldSz cx="9144000" cy="6858000" type="screen4x3"/>
  <p:notesSz cx="6858000" cy="9144000"/>
  <p:defaultTextStyle>
    <a:defPPr>
      <a:defRPr lang="es-V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8NerWKpowjZNb3mFkobtkw" hashData="s5qWEYOsMTyIfFy+7ioDUgadbp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42"/>
    <a:srgbClr val="00002E"/>
    <a:srgbClr val="00003A"/>
    <a:srgbClr val="00CC00"/>
    <a:srgbClr val="CC9900"/>
    <a:srgbClr val="542A00"/>
    <a:srgbClr val="824100"/>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3651"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V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6FFE4FB-AA11-4474-9C94-9B1C912D4838}" type="datetimeFigureOut">
              <a:rPr lang="es-VE"/>
              <a:pPr>
                <a:defRPr/>
              </a:pPr>
              <a:t>30/03/2014</a:t>
            </a:fld>
            <a:endParaRPr lang="es-V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VE"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s-VE"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V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850F8778-719D-4E7A-B223-D4AA98861D1F}" type="slidenum">
              <a:rPr lang="es-VE"/>
              <a:pPr>
                <a:defRPr/>
              </a:pPr>
              <a:t>‹Nº›</a:t>
            </a:fld>
            <a:endParaRPr lang="es-VE"/>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V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VE"/>
          </a:p>
        </p:txBody>
      </p:sp>
      <p:sp>
        <p:nvSpPr>
          <p:cNvPr id="4" name="Date Placeholder 3"/>
          <p:cNvSpPr>
            <a:spLocks noGrp="1"/>
          </p:cNvSpPr>
          <p:nvPr>
            <p:ph type="dt" sz="half" idx="10"/>
          </p:nvPr>
        </p:nvSpPr>
        <p:spPr/>
        <p:txBody>
          <a:bodyPr/>
          <a:lstStyle>
            <a:lvl1pPr>
              <a:defRPr/>
            </a:lvl1pPr>
          </a:lstStyle>
          <a:p>
            <a:pPr>
              <a:defRPr/>
            </a:pPr>
            <a:fld id="{C8AAAC84-8323-40BE-816D-3F773A28D543}" type="datetimeFigureOut">
              <a:rPr lang="es-VE"/>
              <a:pPr>
                <a:defRPr/>
              </a:pPr>
              <a:t>30/03/2014</a:t>
            </a:fld>
            <a:endParaRPr lang="es-VE"/>
          </a:p>
        </p:txBody>
      </p:sp>
      <p:sp>
        <p:nvSpPr>
          <p:cNvPr id="5" name="Footer Placeholder 4"/>
          <p:cNvSpPr>
            <a:spLocks noGrp="1"/>
          </p:cNvSpPr>
          <p:nvPr>
            <p:ph type="ftr" sz="quarter" idx="11"/>
          </p:nvPr>
        </p:nvSpPr>
        <p:spPr/>
        <p:txBody>
          <a:bodyPr/>
          <a:lstStyle>
            <a:lvl1pPr>
              <a:defRPr/>
            </a:lvl1pPr>
          </a:lstStyle>
          <a:p>
            <a:pPr>
              <a:defRPr/>
            </a:pPr>
            <a:endParaRPr lang="es-VE"/>
          </a:p>
        </p:txBody>
      </p:sp>
      <p:sp>
        <p:nvSpPr>
          <p:cNvPr id="6" name="Slide Number Placeholder 5"/>
          <p:cNvSpPr>
            <a:spLocks noGrp="1"/>
          </p:cNvSpPr>
          <p:nvPr>
            <p:ph type="sldNum" sz="quarter" idx="12"/>
          </p:nvPr>
        </p:nvSpPr>
        <p:spPr/>
        <p:txBody>
          <a:bodyPr/>
          <a:lstStyle>
            <a:lvl1pPr>
              <a:defRPr/>
            </a:lvl1pPr>
          </a:lstStyle>
          <a:p>
            <a:pPr>
              <a:defRPr/>
            </a:pPr>
            <a:fld id="{250A2404-F01A-4C7E-B565-73B20EF82769}" type="slidenum">
              <a:rPr lang="es-VE"/>
              <a:pPr>
                <a:defRPr/>
              </a:pPr>
              <a:t>‹Nº›</a:t>
            </a:fld>
            <a:endParaRPr lang="es-V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VE"/>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Date Placeholder 3"/>
          <p:cNvSpPr>
            <a:spLocks noGrp="1"/>
          </p:cNvSpPr>
          <p:nvPr>
            <p:ph type="dt" sz="half" idx="10"/>
          </p:nvPr>
        </p:nvSpPr>
        <p:spPr/>
        <p:txBody>
          <a:bodyPr/>
          <a:lstStyle>
            <a:lvl1pPr>
              <a:defRPr/>
            </a:lvl1pPr>
          </a:lstStyle>
          <a:p>
            <a:pPr>
              <a:defRPr/>
            </a:pPr>
            <a:fld id="{0BAA5FC3-D301-418E-AAAB-94FEE4EB0CEF}" type="datetimeFigureOut">
              <a:rPr lang="es-VE"/>
              <a:pPr>
                <a:defRPr/>
              </a:pPr>
              <a:t>30/03/2014</a:t>
            </a:fld>
            <a:endParaRPr lang="es-VE"/>
          </a:p>
        </p:txBody>
      </p:sp>
      <p:sp>
        <p:nvSpPr>
          <p:cNvPr id="5" name="Footer Placeholder 4"/>
          <p:cNvSpPr>
            <a:spLocks noGrp="1"/>
          </p:cNvSpPr>
          <p:nvPr>
            <p:ph type="ftr" sz="quarter" idx="11"/>
          </p:nvPr>
        </p:nvSpPr>
        <p:spPr/>
        <p:txBody>
          <a:bodyPr/>
          <a:lstStyle>
            <a:lvl1pPr>
              <a:defRPr/>
            </a:lvl1pPr>
          </a:lstStyle>
          <a:p>
            <a:pPr>
              <a:defRPr/>
            </a:pPr>
            <a:endParaRPr lang="es-VE"/>
          </a:p>
        </p:txBody>
      </p:sp>
      <p:sp>
        <p:nvSpPr>
          <p:cNvPr id="6" name="Slide Number Placeholder 5"/>
          <p:cNvSpPr>
            <a:spLocks noGrp="1"/>
          </p:cNvSpPr>
          <p:nvPr>
            <p:ph type="sldNum" sz="quarter" idx="12"/>
          </p:nvPr>
        </p:nvSpPr>
        <p:spPr/>
        <p:txBody>
          <a:bodyPr/>
          <a:lstStyle>
            <a:lvl1pPr>
              <a:defRPr/>
            </a:lvl1pPr>
          </a:lstStyle>
          <a:p>
            <a:pPr>
              <a:defRPr/>
            </a:pPr>
            <a:fld id="{EBFB0090-1D74-47E1-96D8-0DD5B37DA3B8}" type="slidenum">
              <a:rPr lang="es-VE"/>
              <a:pPr>
                <a:defRPr/>
              </a:pPr>
              <a:t>‹Nº›</a:t>
            </a:fld>
            <a:endParaRPr lang="es-V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V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fld id="{58F4673D-1948-4860-9F5C-54581E234B89}" type="datetimeFigureOut">
              <a:rPr lang="es-VE"/>
              <a:pPr>
                <a:defRPr/>
              </a:pPr>
              <a:t>30/03/2014</a:t>
            </a:fld>
            <a:endParaRPr lang="es-VE"/>
          </a:p>
        </p:txBody>
      </p:sp>
      <p:sp>
        <p:nvSpPr>
          <p:cNvPr id="5" name="Footer Placeholder 4"/>
          <p:cNvSpPr>
            <a:spLocks noGrp="1"/>
          </p:cNvSpPr>
          <p:nvPr>
            <p:ph type="ftr" sz="quarter" idx="11"/>
          </p:nvPr>
        </p:nvSpPr>
        <p:spPr/>
        <p:txBody>
          <a:bodyPr/>
          <a:lstStyle>
            <a:lvl1pPr>
              <a:defRPr/>
            </a:lvl1pPr>
          </a:lstStyle>
          <a:p>
            <a:pPr>
              <a:defRPr/>
            </a:pPr>
            <a:endParaRPr lang="es-VE"/>
          </a:p>
        </p:txBody>
      </p:sp>
      <p:sp>
        <p:nvSpPr>
          <p:cNvPr id="6" name="Slide Number Placeholder 5"/>
          <p:cNvSpPr>
            <a:spLocks noGrp="1"/>
          </p:cNvSpPr>
          <p:nvPr>
            <p:ph type="sldNum" sz="quarter" idx="12"/>
          </p:nvPr>
        </p:nvSpPr>
        <p:spPr/>
        <p:txBody>
          <a:bodyPr/>
          <a:lstStyle>
            <a:lvl1pPr>
              <a:defRPr/>
            </a:lvl1pPr>
          </a:lstStyle>
          <a:p>
            <a:pPr>
              <a:defRPr/>
            </a:pPr>
            <a:fld id="{18E2354B-5CA0-4799-B98B-DBD4E854378C}" type="slidenum">
              <a:rPr lang="es-VE"/>
              <a:pPr>
                <a:defRPr/>
              </a:pPr>
              <a:t>‹Nº›</a:t>
            </a:fld>
            <a:endParaRPr lang="es-V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V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Date Placeholder 3"/>
          <p:cNvSpPr>
            <a:spLocks noGrp="1"/>
          </p:cNvSpPr>
          <p:nvPr>
            <p:ph type="dt" sz="half" idx="10"/>
          </p:nvPr>
        </p:nvSpPr>
        <p:spPr/>
        <p:txBody>
          <a:bodyPr/>
          <a:lstStyle>
            <a:lvl1pPr>
              <a:defRPr/>
            </a:lvl1pPr>
          </a:lstStyle>
          <a:p>
            <a:pPr>
              <a:defRPr/>
            </a:pPr>
            <a:fld id="{D3E1560F-3997-47D8-A162-62307C3D3ACE}" type="datetimeFigureOut">
              <a:rPr lang="es-VE"/>
              <a:pPr>
                <a:defRPr/>
              </a:pPr>
              <a:t>30/03/2014</a:t>
            </a:fld>
            <a:endParaRPr lang="es-VE"/>
          </a:p>
        </p:txBody>
      </p:sp>
      <p:sp>
        <p:nvSpPr>
          <p:cNvPr id="6" name="Footer Placeholder 4"/>
          <p:cNvSpPr>
            <a:spLocks noGrp="1"/>
          </p:cNvSpPr>
          <p:nvPr>
            <p:ph type="ftr" sz="quarter" idx="11"/>
          </p:nvPr>
        </p:nvSpPr>
        <p:spPr/>
        <p:txBody>
          <a:bodyPr/>
          <a:lstStyle>
            <a:lvl1pPr>
              <a:defRPr/>
            </a:lvl1pPr>
          </a:lstStyle>
          <a:p>
            <a:pPr>
              <a:defRPr/>
            </a:pPr>
            <a:endParaRPr lang="es-VE"/>
          </a:p>
        </p:txBody>
      </p:sp>
      <p:sp>
        <p:nvSpPr>
          <p:cNvPr id="7" name="Slide Number Placeholder 5"/>
          <p:cNvSpPr>
            <a:spLocks noGrp="1"/>
          </p:cNvSpPr>
          <p:nvPr>
            <p:ph type="sldNum" sz="quarter" idx="12"/>
          </p:nvPr>
        </p:nvSpPr>
        <p:spPr/>
        <p:txBody>
          <a:bodyPr/>
          <a:lstStyle>
            <a:lvl1pPr>
              <a:defRPr/>
            </a:lvl1pPr>
          </a:lstStyle>
          <a:p>
            <a:pPr>
              <a:defRPr/>
            </a:pPr>
            <a:fld id="{5B63CCE5-410E-416A-9C15-87823FC2DB36}" type="slidenum">
              <a:rPr lang="es-VE"/>
              <a:pPr>
                <a:defRPr/>
              </a:pPr>
              <a:t>‹Nº›</a:t>
            </a:fld>
            <a:endParaRPr lang="es-V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s-V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Date Placeholder 3"/>
          <p:cNvSpPr>
            <a:spLocks noGrp="1"/>
          </p:cNvSpPr>
          <p:nvPr>
            <p:ph type="dt" sz="half" idx="10"/>
          </p:nvPr>
        </p:nvSpPr>
        <p:spPr/>
        <p:txBody>
          <a:bodyPr/>
          <a:lstStyle>
            <a:lvl1pPr>
              <a:defRPr/>
            </a:lvl1pPr>
          </a:lstStyle>
          <a:p>
            <a:pPr>
              <a:defRPr/>
            </a:pPr>
            <a:fld id="{B6FB34FA-B7B0-4971-8F81-E11EADCCDC19}" type="datetimeFigureOut">
              <a:rPr lang="es-VE"/>
              <a:pPr>
                <a:defRPr/>
              </a:pPr>
              <a:t>30/03/2014</a:t>
            </a:fld>
            <a:endParaRPr lang="es-VE"/>
          </a:p>
        </p:txBody>
      </p:sp>
      <p:sp>
        <p:nvSpPr>
          <p:cNvPr id="8" name="Footer Placeholder 4"/>
          <p:cNvSpPr>
            <a:spLocks noGrp="1"/>
          </p:cNvSpPr>
          <p:nvPr>
            <p:ph type="ftr" sz="quarter" idx="11"/>
          </p:nvPr>
        </p:nvSpPr>
        <p:spPr/>
        <p:txBody>
          <a:bodyPr/>
          <a:lstStyle>
            <a:lvl1pPr>
              <a:defRPr/>
            </a:lvl1pPr>
          </a:lstStyle>
          <a:p>
            <a:pPr>
              <a:defRPr/>
            </a:pPr>
            <a:endParaRPr lang="es-VE"/>
          </a:p>
        </p:txBody>
      </p:sp>
      <p:sp>
        <p:nvSpPr>
          <p:cNvPr id="9" name="Slide Number Placeholder 5"/>
          <p:cNvSpPr>
            <a:spLocks noGrp="1"/>
          </p:cNvSpPr>
          <p:nvPr>
            <p:ph type="sldNum" sz="quarter" idx="12"/>
          </p:nvPr>
        </p:nvSpPr>
        <p:spPr/>
        <p:txBody>
          <a:bodyPr/>
          <a:lstStyle>
            <a:lvl1pPr>
              <a:defRPr/>
            </a:lvl1pPr>
          </a:lstStyle>
          <a:p>
            <a:pPr>
              <a:defRPr/>
            </a:pPr>
            <a:fld id="{9BF3987D-1A99-4B9B-ADB5-2AA7F9E9E27C}" type="slidenum">
              <a:rPr lang="es-VE"/>
              <a:pPr>
                <a:defRPr/>
              </a:pPr>
              <a:t>‹Nº›</a:t>
            </a:fld>
            <a:endParaRPr lang="es-V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VE"/>
          </a:p>
        </p:txBody>
      </p:sp>
      <p:sp>
        <p:nvSpPr>
          <p:cNvPr id="3" name="Date Placeholder 3"/>
          <p:cNvSpPr>
            <a:spLocks noGrp="1"/>
          </p:cNvSpPr>
          <p:nvPr>
            <p:ph type="dt" sz="half" idx="10"/>
          </p:nvPr>
        </p:nvSpPr>
        <p:spPr/>
        <p:txBody>
          <a:bodyPr/>
          <a:lstStyle>
            <a:lvl1pPr>
              <a:defRPr/>
            </a:lvl1pPr>
          </a:lstStyle>
          <a:p>
            <a:pPr>
              <a:defRPr/>
            </a:pPr>
            <a:fld id="{C9614240-20D5-400F-B1CC-10195560F8CD}" type="datetimeFigureOut">
              <a:rPr lang="es-VE"/>
              <a:pPr>
                <a:defRPr/>
              </a:pPr>
              <a:t>30/03/2014</a:t>
            </a:fld>
            <a:endParaRPr lang="es-VE"/>
          </a:p>
        </p:txBody>
      </p:sp>
      <p:sp>
        <p:nvSpPr>
          <p:cNvPr id="4" name="Footer Placeholder 4"/>
          <p:cNvSpPr>
            <a:spLocks noGrp="1"/>
          </p:cNvSpPr>
          <p:nvPr>
            <p:ph type="ftr" sz="quarter" idx="11"/>
          </p:nvPr>
        </p:nvSpPr>
        <p:spPr/>
        <p:txBody>
          <a:bodyPr/>
          <a:lstStyle>
            <a:lvl1pPr>
              <a:defRPr/>
            </a:lvl1pPr>
          </a:lstStyle>
          <a:p>
            <a:pPr>
              <a:defRPr/>
            </a:pPr>
            <a:endParaRPr lang="es-VE"/>
          </a:p>
        </p:txBody>
      </p:sp>
      <p:sp>
        <p:nvSpPr>
          <p:cNvPr id="5" name="Slide Number Placeholder 5"/>
          <p:cNvSpPr>
            <a:spLocks noGrp="1"/>
          </p:cNvSpPr>
          <p:nvPr>
            <p:ph type="sldNum" sz="quarter" idx="12"/>
          </p:nvPr>
        </p:nvSpPr>
        <p:spPr/>
        <p:txBody>
          <a:bodyPr/>
          <a:lstStyle>
            <a:lvl1pPr>
              <a:defRPr/>
            </a:lvl1pPr>
          </a:lstStyle>
          <a:p>
            <a:pPr>
              <a:defRPr/>
            </a:pPr>
            <a:fld id="{C6C98929-339C-4FD9-83C8-E3BF1E731052}" type="slidenum">
              <a:rPr lang="es-VE"/>
              <a:pPr>
                <a:defRPr/>
              </a:pPr>
              <a:t>‹Nº›</a:t>
            </a:fld>
            <a:endParaRPr lang="es-V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B7197C9-4C5B-46E2-BFC0-2E52E513662D}" type="datetimeFigureOut">
              <a:rPr lang="es-VE"/>
              <a:pPr>
                <a:defRPr/>
              </a:pPr>
              <a:t>30/03/2014</a:t>
            </a:fld>
            <a:endParaRPr lang="es-VE"/>
          </a:p>
        </p:txBody>
      </p:sp>
      <p:sp>
        <p:nvSpPr>
          <p:cNvPr id="3" name="Footer Placeholder 4"/>
          <p:cNvSpPr>
            <a:spLocks noGrp="1"/>
          </p:cNvSpPr>
          <p:nvPr>
            <p:ph type="ftr" sz="quarter" idx="11"/>
          </p:nvPr>
        </p:nvSpPr>
        <p:spPr/>
        <p:txBody>
          <a:bodyPr/>
          <a:lstStyle>
            <a:lvl1pPr>
              <a:defRPr/>
            </a:lvl1pPr>
          </a:lstStyle>
          <a:p>
            <a:pPr>
              <a:defRPr/>
            </a:pPr>
            <a:endParaRPr lang="es-VE"/>
          </a:p>
        </p:txBody>
      </p:sp>
      <p:sp>
        <p:nvSpPr>
          <p:cNvPr id="4" name="Slide Number Placeholder 5"/>
          <p:cNvSpPr>
            <a:spLocks noGrp="1"/>
          </p:cNvSpPr>
          <p:nvPr>
            <p:ph type="sldNum" sz="quarter" idx="12"/>
          </p:nvPr>
        </p:nvSpPr>
        <p:spPr/>
        <p:txBody>
          <a:bodyPr/>
          <a:lstStyle>
            <a:lvl1pPr>
              <a:defRPr/>
            </a:lvl1pPr>
          </a:lstStyle>
          <a:p>
            <a:pPr>
              <a:defRPr/>
            </a:pPr>
            <a:fld id="{FDCD5BBC-1D88-4A66-B1C0-0D7356911A68}" type="slidenum">
              <a:rPr lang="es-VE"/>
              <a:pPr>
                <a:defRPr/>
              </a:pPr>
              <a:t>‹Nº›</a:t>
            </a:fld>
            <a:endParaRPr lang="es-V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V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F117E6D3-688E-42B9-A514-46AB8CDDB288}" type="datetimeFigureOut">
              <a:rPr lang="es-VE"/>
              <a:pPr>
                <a:defRPr/>
              </a:pPr>
              <a:t>30/03/2014</a:t>
            </a:fld>
            <a:endParaRPr lang="es-VE"/>
          </a:p>
        </p:txBody>
      </p:sp>
      <p:sp>
        <p:nvSpPr>
          <p:cNvPr id="6" name="Footer Placeholder 4"/>
          <p:cNvSpPr>
            <a:spLocks noGrp="1"/>
          </p:cNvSpPr>
          <p:nvPr>
            <p:ph type="ftr" sz="quarter" idx="11"/>
          </p:nvPr>
        </p:nvSpPr>
        <p:spPr/>
        <p:txBody>
          <a:bodyPr/>
          <a:lstStyle>
            <a:lvl1pPr>
              <a:defRPr/>
            </a:lvl1pPr>
          </a:lstStyle>
          <a:p>
            <a:pPr>
              <a:defRPr/>
            </a:pPr>
            <a:endParaRPr lang="es-VE"/>
          </a:p>
        </p:txBody>
      </p:sp>
      <p:sp>
        <p:nvSpPr>
          <p:cNvPr id="7" name="Slide Number Placeholder 5"/>
          <p:cNvSpPr>
            <a:spLocks noGrp="1"/>
          </p:cNvSpPr>
          <p:nvPr>
            <p:ph type="sldNum" sz="quarter" idx="12"/>
          </p:nvPr>
        </p:nvSpPr>
        <p:spPr/>
        <p:txBody>
          <a:bodyPr/>
          <a:lstStyle>
            <a:lvl1pPr>
              <a:defRPr/>
            </a:lvl1pPr>
          </a:lstStyle>
          <a:p>
            <a:pPr>
              <a:defRPr/>
            </a:pPr>
            <a:fld id="{16FC8BD1-B9FB-4D78-8830-E317A3ABC8ED}" type="slidenum">
              <a:rPr lang="es-VE"/>
              <a:pPr>
                <a:defRPr/>
              </a:pPr>
              <a:t>‹Nº›</a:t>
            </a:fld>
            <a:endParaRPr lang="es-V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VE"/>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VE"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E0EE97FB-6EC1-4C1D-8BBE-7219103332B2}" type="datetimeFigureOut">
              <a:rPr lang="es-VE"/>
              <a:pPr>
                <a:defRPr/>
              </a:pPr>
              <a:t>30/03/2014</a:t>
            </a:fld>
            <a:endParaRPr lang="es-VE"/>
          </a:p>
        </p:txBody>
      </p:sp>
      <p:sp>
        <p:nvSpPr>
          <p:cNvPr id="6" name="Footer Placeholder 4"/>
          <p:cNvSpPr>
            <a:spLocks noGrp="1"/>
          </p:cNvSpPr>
          <p:nvPr>
            <p:ph type="ftr" sz="quarter" idx="11"/>
          </p:nvPr>
        </p:nvSpPr>
        <p:spPr/>
        <p:txBody>
          <a:bodyPr/>
          <a:lstStyle>
            <a:lvl1pPr>
              <a:defRPr/>
            </a:lvl1pPr>
          </a:lstStyle>
          <a:p>
            <a:pPr>
              <a:defRPr/>
            </a:pPr>
            <a:endParaRPr lang="es-VE"/>
          </a:p>
        </p:txBody>
      </p:sp>
      <p:sp>
        <p:nvSpPr>
          <p:cNvPr id="7" name="Slide Number Placeholder 5"/>
          <p:cNvSpPr>
            <a:spLocks noGrp="1"/>
          </p:cNvSpPr>
          <p:nvPr>
            <p:ph type="sldNum" sz="quarter" idx="12"/>
          </p:nvPr>
        </p:nvSpPr>
        <p:spPr/>
        <p:txBody>
          <a:bodyPr/>
          <a:lstStyle>
            <a:lvl1pPr>
              <a:defRPr/>
            </a:lvl1pPr>
          </a:lstStyle>
          <a:p>
            <a:pPr>
              <a:defRPr/>
            </a:pPr>
            <a:fld id="{411AF648-BFC7-4B6F-9089-AE124AE65A41}" type="slidenum">
              <a:rPr lang="es-VE"/>
              <a:pPr>
                <a:defRPr/>
              </a:pPr>
              <a:t>‹Nº›</a:t>
            </a:fld>
            <a:endParaRPr lang="es-V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VE"/>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Date Placeholder 3"/>
          <p:cNvSpPr>
            <a:spLocks noGrp="1"/>
          </p:cNvSpPr>
          <p:nvPr>
            <p:ph type="dt" sz="half" idx="10"/>
          </p:nvPr>
        </p:nvSpPr>
        <p:spPr/>
        <p:txBody>
          <a:bodyPr/>
          <a:lstStyle>
            <a:lvl1pPr>
              <a:defRPr/>
            </a:lvl1pPr>
          </a:lstStyle>
          <a:p>
            <a:pPr>
              <a:defRPr/>
            </a:pPr>
            <a:fld id="{108D4498-9E88-4631-8A6A-F8253663F072}" type="datetimeFigureOut">
              <a:rPr lang="es-VE"/>
              <a:pPr>
                <a:defRPr/>
              </a:pPr>
              <a:t>30/03/2014</a:t>
            </a:fld>
            <a:endParaRPr lang="es-VE"/>
          </a:p>
        </p:txBody>
      </p:sp>
      <p:sp>
        <p:nvSpPr>
          <p:cNvPr id="5" name="Footer Placeholder 4"/>
          <p:cNvSpPr>
            <a:spLocks noGrp="1"/>
          </p:cNvSpPr>
          <p:nvPr>
            <p:ph type="ftr" sz="quarter" idx="11"/>
          </p:nvPr>
        </p:nvSpPr>
        <p:spPr/>
        <p:txBody>
          <a:bodyPr/>
          <a:lstStyle>
            <a:lvl1pPr>
              <a:defRPr/>
            </a:lvl1pPr>
          </a:lstStyle>
          <a:p>
            <a:pPr>
              <a:defRPr/>
            </a:pPr>
            <a:endParaRPr lang="es-VE"/>
          </a:p>
        </p:txBody>
      </p:sp>
      <p:sp>
        <p:nvSpPr>
          <p:cNvPr id="6" name="Slide Number Placeholder 5"/>
          <p:cNvSpPr>
            <a:spLocks noGrp="1"/>
          </p:cNvSpPr>
          <p:nvPr>
            <p:ph type="sldNum" sz="quarter" idx="12"/>
          </p:nvPr>
        </p:nvSpPr>
        <p:spPr/>
        <p:txBody>
          <a:bodyPr/>
          <a:lstStyle>
            <a:lvl1pPr>
              <a:defRPr/>
            </a:lvl1pPr>
          </a:lstStyle>
          <a:p>
            <a:pPr>
              <a:defRPr/>
            </a:pPr>
            <a:fld id="{84897060-18C6-4C80-A6C4-3B3F7EB8C9F4}" type="slidenum">
              <a:rPr lang="es-VE"/>
              <a:pPr>
                <a:defRPr/>
              </a:pPr>
              <a:t>‹Nº›</a:t>
            </a:fld>
            <a:endParaRPr lang="es-V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V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Date Placeholder 3"/>
          <p:cNvSpPr>
            <a:spLocks noGrp="1"/>
          </p:cNvSpPr>
          <p:nvPr>
            <p:ph type="dt" sz="half" idx="10"/>
          </p:nvPr>
        </p:nvSpPr>
        <p:spPr/>
        <p:txBody>
          <a:bodyPr/>
          <a:lstStyle>
            <a:lvl1pPr>
              <a:defRPr/>
            </a:lvl1pPr>
          </a:lstStyle>
          <a:p>
            <a:pPr>
              <a:defRPr/>
            </a:pPr>
            <a:fld id="{026CD0AF-4471-4951-AC57-AF651C2840F0}" type="datetimeFigureOut">
              <a:rPr lang="es-VE"/>
              <a:pPr>
                <a:defRPr/>
              </a:pPr>
              <a:t>30/03/2014</a:t>
            </a:fld>
            <a:endParaRPr lang="es-VE"/>
          </a:p>
        </p:txBody>
      </p:sp>
      <p:sp>
        <p:nvSpPr>
          <p:cNvPr id="5" name="Footer Placeholder 4"/>
          <p:cNvSpPr>
            <a:spLocks noGrp="1"/>
          </p:cNvSpPr>
          <p:nvPr>
            <p:ph type="ftr" sz="quarter" idx="11"/>
          </p:nvPr>
        </p:nvSpPr>
        <p:spPr/>
        <p:txBody>
          <a:bodyPr/>
          <a:lstStyle>
            <a:lvl1pPr>
              <a:defRPr/>
            </a:lvl1pPr>
          </a:lstStyle>
          <a:p>
            <a:pPr>
              <a:defRPr/>
            </a:pPr>
            <a:endParaRPr lang="es-VE"/>
          </a:p>
        </p:txBody>
      </p:sp>
      <p:sp>
        <p:nvSpPr>
          <p:cNvPr id="6" name="Slide Number Placeholder 5"/>
          <p:cNvSpPr>
            <a:spLocks noGrp="1"/>
          </p:cNvSpPr>
          <p:nvPr>
            <p:ph type="sldNum" sz="quarter" idx="12"/>
          </p:nvPr>
        </p:nvSpPr>
        <p:spPr/>
        <p:txBody>
          <a:bodyPr/>
          <a:lstStyle>
            <a:lvl1pPr>
              <a:defRPr/>
            </a:lvl1pPr>
          </a:lstStyle>
          <a:p>
            <a:pPr>
              <a:defRPr/>
            </a:pPr>
            <a:fld id="{7F7C7C43-1591-4DFB-9A58-20FF2A2BDD03}" type="slidenum">
              <a:rPr lang="es-VE"/>
              <a:pPr>
                <a:defRPr/>
              </a:pPr>
              <a:t>‹Nº›</a:t>
            </a:fld>
            <a:endParaRPr lang="es-V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88F4591-9E47-4160-80E1-A680F6F44E6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10000"/>
            <a:alpha val="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VE"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7A6F88BB-379D-4FC1-AC96-8DFD115561FA}" type="datetimeFigureOut">
              <a:rPr lang="es-VE"/>
              <a:pPr>
                <a:defRPr/>
              </a:pPr>
              <a:t>30/03/2014</a:t>
            </a:fld>
            <a:endParaRPr lang="es-V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V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0BDE9A3-6F08-4D50-9CEC-86DB58B10267}" type="slidenum">
              <a:rPr lang="es-VE"/>
              <a:pPr>
                <a:defRPr/>
              </a:pPr>
              <a:t>‹Nº›</a:t>
            </a:fld>
            <a:endParaRPr 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474CA7D-0B3F-4DFC-86CD-26FE269FE02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Carlos\My Documents\My Pictures\01 - Screen Print 32\ORGANIZAR\Israel\Menora y Estrella de David\SP32-20130312-131030.jpg"/>
          <p:cNvPicPr>
            <a:picLocks noChangeAspect="1" noChangeArrowheads="1"/>
          </p:cNvPicPr>
          <p:nvPr/>
        </p:nvPicPr>
        <p:blipFill>
          <a:blip r:embed="rId3"/>
          <a:srcRect/>
          <a:stretch>
            <a:fillRect/>
          </a:stretch>
        </p:blipFill>
        <p:spPr bwMode="auto">
          <a:xfrm>
            <a:off x="-9525" y="0"/>
            <a:ext cx="9153525" cy="6858000"/>
          </a:xfrm>
          <a:prstGeom prst="rect">
            <a:avLst/>
          </a:prstGeom>
          <a:noFill/>
          <a:ln w="9525">
            <a:noFill/>
            <a:miter lim="800000"/>
            <a:headEnd/>
            <a:tailEnd/>
          </a:ln>
        </p:spPr>
      </p:pic>
      <p:sp>
        <p:nvSpPr>
          <p:cNvPr id="3" name="TextBox 2"/>
          <p:cNvSpPr txBox="1"/>
          <p:nvPr/>
        </p:nvSpPr>
        <p:spPr>
          <a:xfrm>
            <a:off x="0" y="304800"/>
            <a:ext cx="9144000" cy="707886"/>
          </a:xfrm>
          <a:prstGeom prst="rect">
            <a:avLst/>
          </a:prstGeom>
          <a:noFill/>
        </p:spPr>
        <p:txBody>
          <a:bodyPr>
            <a:spAutoFit/>
          </a:bodyPr>
          <a:lstStyle/>
          <a:p>
            <a:pPr algn="ctr" fontAlgn="auto">
              <a:spcBef>
                <a:spcPts val="0"/>
              </a:spcBef>
              <a:spcAft>
                <a:spcPts val="0"/>
              </a:spcAft>
              <a:defRPr/>
            </a:pPr>
            <a:r>
              <a:rPr lang="en-US" sz="4000" b="1" dirty="0" err="1">
                <a:ln>
                  <a:solidFill>
                    <a:schemeClr val="tx1"/>
                  </a:solidFill>
                </a:ln>
                <a:solidFill>
                  <a:srgbClr val="FFC000"/>
                </a:solidFill>
                <a:latin typeface="Impact" pitchFamily="34" charset="0"/>
                <a:cs typeface="+mn-cs"/>
              </a:rPr>
              <a:t>RECUERDOS</a:t>
            </a:r>
            <a:r>
              <a:rPr lang="en-US" sz="4000" b="1" dirty="0">
                <a:ln>
                  <a:solidFill>
                    <a:schemeClr val="tx1"/>
                  </a:solidFill>
                </a:ln>
                <a:solidFill>
                  <a:srgbClr val="FFC000"/>
                </a:solidFill>
                <a:latin typeface="Impact" pitchFamily="34" charset="0"/>
                <a:cs typeface="+mn-cs"/>
              </a:rPr>
              <a:t>   DE   ISRAEL</a:t>
            </a:r>
            <a:endParaRPr lang="es-VE" sz="4000" b="1" dirty="0">
              <a:ln>
                <a:solidFill>
                  <a:schemeClr val="tx1"/>
                </a:solidFill>
              </a:ln>
              <a:solidFill>
                <a:srgbClr val="FFC000"/>
              </a:solidFill>
              <a:latin typeface="Impact" pitchFamily="34" charset="0"/>
              <a:cs typeface="+mn-cs"/>
            </a:endParaRPr>
          </a:p>
        </p:txBody>
      </p:sp>
    </p:spTree>
  </p:cSld>
  <p:clrMapOvr>
    <a:masterClrMapping/>
  </p:clrMapOvr>
  <p:transition spd="slow" advClick="0" advTm="4000">
    <p:split/>
    <p:sndAc>
      <p:stSnd>
        <p:snd r:embed="rId2" name="Puertas de Israe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pic>
        <p:nvPicPr>
          <p:cNvPr id="17" name="Picture 2" descr="C:\Documents and Settings\Carlos\My Documents\My Pictures\01 - Screen Print 32\Puertas\city-david-stone-structure.jpg"/>
          <p:cNvPicPr>
            <a:picLocks noChangeAspect="1" noChangeArrowheads="1"/>
          </p:cNvPicPr>
          <p:nvPr/>
        </p:nvPicPr>
        <p:blipFill>
          <a:blip r:embed="rId2"/>
          <a:srcRect/>
          <a:stretch>
            <a:fillRect/>
          </a:stretch>
        </p:blipFill>
        <p:spPr bwMode="auto">
          <a:xfrm>
            <a:off x="4784725" y="1600200"/>
            <a:ext cx="3749675" cy="2811463"/>
          </a:xfrm>
          <a:prstGeom prst="rect">
            <a:avLst/>
          </a:prstGeom>
          <a:noFill/>
          <a:ln w="38100">
            <a:solidFill>
              <a:srgbClr val="CC9900"/>
            </a:solidFill>
            <a:miter lim="800000"/>
            <a:headEnd/>
            <a:tailEnd/>
          </a:ln>
        </p:spPr>
      </p:pic>
      <p:sp>
        <p:nvSpPr>
          <p:cNvPr id="20" name="TextBox 19"/>
          <p:cNvSpPr txBox="1"/>
          <p:nvPr/>
        </p:nvSpPr>
        <p:spPr>
          <a:xfrm>
            <a:off x="4800600" y="4495800"/>
            <a:ext cx="3810000" cy="1877437"/>
          </a:xfrm>
          <a:prstGeom prst="rect">
            <a:avLst/>
          </a:prstGeom>
          <a:noFill/>
        </p:spPr>
        <p:txBody>
          <a:bodyPr>
            <a:spAutoFit/>
          </a:bodyPr>
          <a:lstStyle/>
          <a:p>
            <a:pPr algn="ctr" fontAlgn="auto">
              <a:spcBef>
                <a:spcPts val="0"/>
              </a:spcBef>
              <a:spcAft>
                <a:spcPts val="0"/>
              </a:spcAft>
              <a:defRPr/>
            </a:pPr>
            <a:r>
              <a:rPr lang="en-US" sz="2400" dirty="0">
                <a:ln>
                  <a:solidFill>
                    <a:schemeClr val="tx1"/>
                  </a:solidFill>
                </a:ln>
                <a:solidFill>
                  <a:srgbClr val="FFC000"/>
                </a:solidFill>
                <a:latin typeface="Impact" pitchFamily="34" charset="0"/>
                <a:cs typeface="+mn-cs"/>
              </a:rPr>
              <a:t>LAS  </a:t>
            </a:r>
            <a:r>
              <a:rPr lang="en-US" sz="2400" dirty="0" err="1">
                <a:ln>
                  <a:solidFill>
                    <a:schemeClr val="tx1"/>
                  </a:solidFill>
                </a:ln>
                <a:solidFill>
                  <a:srgbClr val="FFC000"/>
                </a:solidFill>
                <a:latin typeface="Impact" pitchFamily="34" charset="0"/>
                <a:cs typeface="+mn-cs"/>
              </a:rPr>
              <a:t>PALABRAS</a:t>
            </a:r>
            <a:r>
              <a:rPr lang="en-US" sz="2400" dirty="0">
                <a:ln>
                  <a:solidFill>
                    <a:schemeClr val="tx1"/>
                  </a:solidFill>
                </a:ln>
                <a:solidFill>
                  <a:srgbClr val="FFC000"/>
                </a:solidFill>
                <a:latin typeface="Impact" pitchFamily="34" charset="0"/>
                <a:cs typeface="+mn-cs"/>
              </a:rPr>
              <a:t>  DE  </a:t>
            </a:r>
            <a:r>
              <a:rPr lang="en-US" sz="2400" dirty="0" err="1">
                <a:ln>
                  <a:solidFill>
                    <a:schemeClr val="tx1"/>
                  </a:solidFill>
                </a:ln>
                <a:solidFill>
                  <a:srgbClr val="FFC000"/>
                </a:solidFill>
                <a:latin typeface="Impact" pitchFamily="34" charset="0"/>
                <a:cs typeface="+mn-cs"/>
              </a:rPr>
              <a:t>FONDO</a:t>
            </a:r>
            <a:r>
              <a:rPr lang="en-US" sz="2400" dirty="0">
                <a:ln>
                  <a:solidFill>
                    <a:schemeClr val="tx1"/>
                  </a:solidFill>
                </a:ln>
                <a:solidFill>
                  <a:srgbClr val="FFC000"/>
                </a:solidFill>
                <a:latin typeface="Impact" pitchFamily="34" charset="0"/>
                <a:cs typeface="+mn-cs"/>
              </a:rPr>
              <a:t>:                                   </a:t>
            </a:r>
            <a:r>
              <a:rPr lang="en-US" sz="2400" dirty="0">
                <a:ln>
                  <a:solidFill>
                    <a:schemeClr val="tx1"/>
                  </a:solidFill>
                </a:ln>
                <a:solidFill>
                  <a:schemeClr val="tx2">
                    <a:lumMod val="40000"/>
                    <a:lumOff val="60000"/>
                  </a:schemeClr>
                </a:solidFill>
                <a:latin typeface="Impact" pitchFamily="34" charset="0"/>
                <a:cs typeface="+mn-cs"/>
              </a:rPr>
              <a:t>DAVID BEN  </a:t>
            </a:r>
            <a:r>
              <a:rPr lang="en-US" sz="2400" dirty="0" err="1">
                <a:ln>
                  <a:solidFill>
                    <a:schemeClr val="tx1"/>
                  </a:solidFill>
                </a:ln>
                <a:solidFill>
                  <a:schemeClr val="tx2">
                    <a:lumMod val="40000"/>
                    <a:lumOff val="60000"/>
                  </a:schemeClr>
                </a:solidFill>
                <a:latin typeface="Impact" pitchFamily="34" charset="0"/>
                <a:cs typeface="+mn-cs"/>
              </a:rPr>
              <a:t>GURIÓN</a:t>
            </a:r>
            <a:r>
              <a:rPr lang="en-US" sz="2400" dirty="0">
                <a:ln>
                  <a:solidFill>
                    <a:schemeClr val="tx1"/>
                  </a:solidFill>
                </a:ln>
                <a:solidFill>
                  <a:schemeClr val="tx2">
                    <a:lumMod val="40000"/>
                    <a:lumOff val="60000"/>
                  </a:schemeClr>
                </a:solidFill>
                <a:latin typeface="Impact" pitchFamily="34" charset="0"/>
                <a:cs typeface="+mn-cs"/>
              </a:rPr>
              <a:t>                    </a:t>
            </a:r>
            <a:r>
              <a:rPr lang="en-US" sz="2000" dirty="0">
                <a:ln>
                  <a:solidFill>
                    <a:schemeClr val="tx1"/>
                  </a:solidFill>
                </a:ln>
                <a:solidFill>
                  <a:srgbClr val="FFC000"/>
                </a:solidFill>
                <a:latin typeface="Impact" pitchFamily="34" charset="0"/>
                <a:cs typeface="+mn-cs"/>
              </a:rPr>
              <a:t>MAYO  14,  1948                                                   </a:t>
            </a:r>
            <a:r>
              <a:rPr lang="en-US" sz="2400" dirty="0" err="1">
                <a:ln>
                  <a:solidFill>
                    <a:schemeClr val="tx1"/>
                  </a:solidFill>
                </a:ln>
                <a:solidFill>
                  <a:schemeClr val="tx2">
                    <a:lumMod val="40000"/>
                    <a:lumOff val="60000"/>
                  </a:schemeClr>
                </a:solidFill>
                <a:latin typeface="Impact" pitchFamily="34" charset="0"/>
                <a:cs typeface="+mn-cs"/>
              </a:rPr>
              <a:t>DÍA</a:t>
            </a:r>
            <a:r>
              <a:rPr lang="en-US" sz="2400" dirty="0">
                <a:ln>
                  <a:solidFill>
                    <a:schemeClr val="tx1"/>
                  </a:solidFill>
                </a:ln>
                <a:solidFill>
                  <a:schemeClr val="tx2">
                    <a:lumMod val="40000"/>
                    <a:lumOff val="60000"/>
                  </a:schemeClr>
                </a:solidFill>
                <a:latin typeface="Impact" pitchFamily="34" charset="0"/>
                <a:cs typeface="+mn-cs"/>
              </a:rPr>
              <a:t>  DEL  ESTADO                                  </a:t>
            </a:r>
            <a:r>
              <a:rPr lang="en-US" sz="2400" dirty="0" err="1">
                <a:ln>
                  <a:solidFill>
                    <a:schemeClr val="tx1"/>
                  </a:solidFill>
                </a:ln>
                <a:solidFill>
                  <a:schemeClr val="tx2">
                    <a:lumMod val="40000"/>
                    <a:lumOff val="60000"/>
                  </a:schemeClr>
                </a:solidFill>
                <a:latin typeface="Impact" pitchFamily="34" charset="0"/>
                <a:cs typeface="+mn-cs"/>
              </a:rPr>
              <a:t>LIBRE</a:t>
            </a:r>
            <a:r>
              <a:rPr lang="en-US" sz="2400" dirty="0">
                <a:ln>
                  <a:solidFill>
                    <a:schemeClr val="tx1"/>
                  </a:solidFill>
                </a:ln>
                <a:solidFill>
                  <a:schemeClr val="tx2">
                    <a:lumMod val="40000"/>
                    <a:lumOff val="60000"/>
                  </a:schemeClr>
                </a:solidFill>
                <a:latin typeface="Impact" pitchFamily="34" charset="0"/>
                <a:cs typeface="+mn-cs"/>
              </a:rPr>
              <a:t>  DE  ISRAEL</a:t>
            </a:r>
            <a:endParaRPr lang="es-VE" sz="2400" dirty="0">
              <a:ln>
                <a:solidFill>
                  <a:schemeClr val="tx1"/>
                </a:solidFill>
              </a:ln>
              <a:solidFill>
                <a:schemeClr val="tx2">
                  <a:lumMod val="40000"/>
                  <a:lumOff val="60000"/>
                </a:schemeClr>
              </a:solidFill>
              <a:latin typeface="Impact" pitchFamily="34" charset="0"/>
              <a:cs typeface="+mn-cs"/>
            </a:endParaRPr>
          </a:p>
        </p:txBody>
      </p:sp>
      <p:sp>
        <p:nvSpPr>
          <p:cNvPr id="12" name="TextBox 11"/>
          <p:cNvSpPr txBox="1"/>
          <p:nvPr/>
        </p:nvSpPr>
        <p:spPr>
          <a:xfrm>
            <a:off x="4191000" y="457200"/>
            <a:ext cx="4876800" cy="1077218"/>
          </a:xfrm>
          <a:prstGeom prst="rect">
            <a:avLst/>
          </a:prstGeom>
          <a:noFill/>
        </p:spPr>
        <p:txBody>
          <a:bodyPr>
            <a:spAutoFit/>
          </a:bodyPr>
          <a:lstStyle/>
          <a:p>
            <a:pPr algn="ctr" fontAlgn="auto">
              <a:spcBef>
                <a:spcPts val="0"/>
              </a:spcBef>
              <a:spcAft>
                <a:spcPts val="0"/>
              </a:spcAft>
              <a:defRPr/>
            </a:pPr>
            <a:r>
              <a:rPr lang="en-US" sz="3900" b="1" dirty="0">
                <a:ln>
                  <a:solidFill>
                    <a:schemeClr val="tx1"/>
                  </a:solidFill>
                </a:ln>
                <a:solidFill>
                  <a:srgbClr val="FFC000"/>
                </a:solidFill>
                <a:latin typeface="Impact" pitchFamily="34" charset="0"/>
                <a:cs typeface="+mn-cs"/>
              </a:rPr>
              <a:t>LAS  </a:t>
            </a:r>
            <a:r>
              <a:rPr lang="en-US" sz="3900" b="1" dirty="0" err="1">
                <a:ln>
                  <a:solidFill>
                    <a:schemeClr val="tx1"/>
                  </a:solidFill>
                </a:ln>
                <a:solidFill>
                  <a:srgbClr val="FFC000"/>
                </a:solidFill>
                <a:latin typeface="Impact" pitchFamily="34" charset="0"/>
                <a:cs typeface="+mn-cs"/>
              </a:rPr>
              <a:t>OCHO</a:t>
            </a:r>
            <a:r>
              <a:rPr lang="en-US" sz="3900" b="1" dirty="0">
                <a:ln>
                  <a:solidFill>
                    <a:schemeClr val="tx1"/>
                  </a:solidFill>
                </a:ln>
                <a:solidFill>
                  <a:srgbClr val="FFC000"/>
                </a:solidFill>
                <a:latin typeface="Impact" pitchFamily="34" charset="0"/>
                <a:cs typeface="+mn-cs"/>
              </a:rPr>
              <a:t>  </a:t>
            </a:r>
            <a:r>
              <a:rPr lang="en-US" sz="3900" b="1" dirty="0" err="1">
                <a:ln>
                  <a:solidFill>
                    <a:schemeClr val="tx1"/>
                  </a:solidFill>
                </a:ln>
                <a:solidFill>
                  <a:srgbClr val="FFC000"/>
                </a:solidFill>
                <a:latin typeface="Impact" pitchFamily="34" charset="0"/>
                <a:cs typeface="+mn-cs"/>
              </a:rPr>
              <a:t>PUERTAS</a:t>
            </a:r>
            <a:r>
              <a:rPr lang="en-US" sz="3900" b="1" dirty="0">
                <a:ln>
                  <a:solidFill>
                    <a:schemeClr val="tx1"/>
                  </a:solidFill>
                </a:ln>
                <a:solidFill>
                  <a:srgbClr val="FFC000"/>
                </a:solidFill>
                <a:latin typeface="Impact" pitchFamily="34" charset="0"/>
                <a:cs typeface="+mn-cs"/>
              </a:rPr>
              <a:t>                                         </a:t>
            </a:r>
            <a:r>
              <a:rPr lang="en-US" sz="2400" b="1" dirty="0">
                <a:ln>
                  <a:solidFill>
                    <a:schemeClr val="tx1"/>
                  </a:solidFill>
                </a:ln>
                <a:solidFill>
                  <a:srgbClr val="FFC000"/>
                </a:solidFill>
                <a:latin typeface="Impact" pitchFamily="34" charset="0"/>
                <a:cs typeface="+mn-cs"/>
              </a:rPr>
              <a:t>EN  LA  </a:t>
            </a:r>
            <a:r>
              <a:rPr lang="en-US" sz="2400" b="1" dirty="0" err="1">
                <a:ln>
                  <a:solidFill>
                    <a:schemeClr val="tx1"/>
                  </a:solidFill>
                </a:ln>
                <a:solidFill>
                  <a:srgbClr val="FFC000"/>
                </a:solidFill>
                <a:latin typeface="Impact" pitchFamily="34" charset="0"/>
                <a:cs typeface="+mn-cs"/>
              </a:rPr>
              <a:t>MURALLA</a:t>
            </a:r>
            <a:r>
              <a:rPr lang="en-US" sz="2400" b="1" dirty="0">
                <a:ln>
                  <a:solidFill>
                    <a:schemeClr val="tx1"/>
                  </a:solidFill>
                </a:ln>
                <a:solidFill>
                  <a:srgbClr val="FFC000"/>
                </a:solidFill>
                <a:latin typeface="Impact" pitchFamily="34" charset="0"/>
                <a:cs typeface="+mn-cs"/>
              </a:rPr>
              <a:t>  DE  </a:t>
            </a:r>
            <a:r>
              <a:rPr lang="en-US" sz="2400" b="1" dirty="0" err="1">
                <a:ln>
                  <a:solidFill>
                    <a:schemeClr val="tx1"/>
                  </a:solidFill>
                </a:ln>
                <a:solidFill>
                  <a:srgbClr val="FFC000"/>
                </a:solidFill>
                <a:latin typeface="Impact" pitchFamily="34" charset="0"/>
                <a:cs typeface="+mn-cs"/>
              </a:rPr>
              <a:t>JERUSALÉN</a:t>
            </a:r>
            <a:endParaRPr lang="es-VE" sz="2400" b="1" dirty="0">
              <a:ln>
                <a:solidFill>
                  <a:schemeClr val="tx1"/>
                </a:solidFill>
              </a:ln>
              <a:solidFill>
                <a:srgbClr val="FFC000"/>
              </a:solidFill>
              <a:latin typeface="Arial Black" pitchFamily="34" charset="0"/>
              <a:cs typeface="+mn-cs"/>
            </a:endParaRPr>
          </a:p>
        </p:txBody>
      </p:sp>
      <p:pic>
        <p:nvPicPr>
          <p:cNvPr id="1026" name="Picture 2"/>
          <p:cNvPicPr>
            <a:picLocks noChangeAspect="1" noChangeArrowheads="1"/>
          </p:cNvPicPr>
          <p:nvPr/>
        </p:nvPicPr>
        <p:blipFill>
          <a:blip r:embed="rId3"/>
          <a:srcRect/>
          <a:stretch>
            <a:fillRect/>
          </a:stretch>
        </p:blipFill>
        <p:spPr bwMode="auto">
          <a:xfrm>
            <a:off x="414338" y="288925"/>
            <a:ext cx="3817937" cy="6310313"/>
          </a:xfrm>
          <a:prstGeom prst="rect">
            <a:avLst/>
          </a:prstGeom>
          <a:noFill/>
          <a:ln w="9525">
            <a:solidFill>
              <a:schemeClr val="bg1"/>
            </a:solidFill>
            <a:miter lim="800000"/>
            <a:headEnd/>
            <a:tailEnd/>
          </a:ln>
        </p:spPr>
      </p:pic>
    </p:spTree>
  </p:cSld>
  <p:clrMapOvr>
    <a:masterClrMapping/>
  </p:clrMapOvr>
  <p:transition spd="slow" advClick="0" advTm="2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650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3000"/>
                                        <p:tgtEl>
                                          <p:spTgt spid="17"/>
                                        </p:tgtEl>
                                      </p:cBhvr>
                                    </p:animEffect>
                                  </p:childTnLst>
                                </p:cTn>
                              </p:par>
                            </p:childTnLst>
                          </p:cTn>
                        </p:par>
                        <p:par>
                          <p:cTn id="8" fill="hold">
                            <p:stCondLst>
                              <p:cond delay="9500"/>
                            </p:stCondLst>
                            <p:childTnLst>
                              <p:par>
                                <p:cTn id="9" presetID="1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lide(fromBottom)">
                                      <p:cBhvr>
                                        <p:cTn id="11" dur="5000"/>
                                        <p:tgtEl>
                                          <p:spTgt spid="12"/>
                                        </p:tgtEl>
                                      </p:cBhvr>
                                    </p:animEffect>
                                  </p:childTnLst>
                                </p:cTn>
                              </p:par>
                            </p:childTnLst>
                          </p:cTn>
                        </p:par>
                        <p:par>
                          <p:cTn id="12" fill="hold">
                            <p:stCondLst>
                              <p:cond delay="14500"/>
                            </p:stCondLst>
                            <p:childTnLst>
                              <p:par>
                                <p:cTn id="13" presetID="22" presetClass="entr" presetSubtype="2" fill="hold" nodeType="afterEffect">
                                  <p:stCondLst>
                                    <p:cond delay="3000"/>
                                  </p:stCondLst>
                                  <p:childTnLst>
                                    <p:set>
                                      <p:cBhvr>
                                        <p:cTn id="14" dur="1" fill="hold">
                                          <p:stCondLst>
                                            <p:cond delay="0"/>
                                          </p:stCondLst>
                                        </p:cTn>
                                        <p:tgtEl>
                                          <p:spTgt spid="1026"/>
                                        </p:tgtEl>
                                        <p:attrNameLst>
                                          <p:attrName>style.visibility</p:attrName>
                                        </p:attrNameLst>
                                      </p:cBhvr>
                                      <p:to>
                                        <p:strVal val="visible"/>
                                      </p:to>
                                    </p:set>
                                    <p:animEffect transition="in" filter="wipe(right)">
                                      <p:cBhvr>
                                        <p:cTn id="15"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244475" y="457200"/>
            <a:ext cx="8594725" cy="5505450"/>
          </a:xfrm>
          <a:prstGeom prst="rect">
            <a:avLst/>
          </a:prstGeom>
          <a:noFill/>
          <a:ln w="28575">
            <a:solidFill>
              <a:schemeClr val="accent6">
                <a:lumMod val="75000"/>
              </a:schemeClr>
            </a:solidFill>
            <a:miter lim="800000"/>
            <a:headEnd/>
            <a:tailEnd/>
          </a:ln>
        </p:spPr>
      </p:pic>
      <p:sp>
        <p:nvSpPr>
          <p:cNvPr id="7" name="TextBox 6"/>
          <p:cNvSpPr txBox="1"/>
          <p:nvPr/>
        </p:nvSpPr>
        <p:spPr>
          <a:xfrm>
            <a:off x="0" y="6096000"/>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rgbClr val="CC9900"/>
                </a:solidFill>
                <a:latin typeface="Showcard Gothic" pitchFamily="82" charset="0"/>
                <a:cs typeface="+mn-cs"/>
              </a:rPr>
              <a:t>LA  </a:t>
            </a:r>
            <a:r>
              <a:rPr lang="en-US" sz="3200" b="1" dirty="0" err="1">
                <a:ln>
                  <a:solidFill>
                    <a:sysClr val="windowText" lastClr="000000"/>
                  </a:solidFill>
                </a:ln>
                <a:solidFill>
                  <a:srgbClr val="CC9900"/>
                </a:solidFill>
                <a:latin typeface="Showcard Gothic" pitchFamily="82" charset="0"/>
                <a:cs typeface="+mn-cs"/>
              </a:rPr>
              <a:t>MURALLA</a:t>
            </a:r>
            <a:r>
              <a:rPr lang="en-US" sz="3200" b="1" dirty="0">
                <a:ln>
                  <a:solidFill>
                    <a:sysClr val="windowText" lastClr="000000"/>
                  </a:solidFill>
                </a:ln>
                <a:solidFill>
                  <a:srgbClr val="CC9900"/>
                </a:solidFill>
                <a:latin typeface="Showcard Gothic" pitchFamily="82" charset="0"/>
                <a:cs typeface="+mn-cs"/>
              </a:rPr>
              <a:t>  DE  </a:t>
            </a:r>
            <a:r>
              <a:rPr lang="en-US" sz="3200" b="1" dirty="0" err="1">
                <a:ln>
                  <a:solidFill>
                    <a:sysClr val="windowText" lastClr="000000"/>
                  </a:solidFill>
                </a:ln>
                <a:solidFill>
                  <a:srgbClr val="CC9900"/>
                </a:solidFill>
                <a:latin typeface="Showcard Gothic" pitchFamily="82" charset="0"/>
                <a:cs typeface="+mn-cs"/>
              </a:rPr>
              <a:t>JERUSALÉN</a:t>
            </a:r>
            <a:endParaRPr lang="es-VE" sz="3200" b="1" dirty="0">
              <a:ln>
                <a:solidFill>
                  <a:sysClr val="windowText" lastClr="000000"/>
                </a:solidFill>
              </a:ln>
              <a:solidFill>
                <a:srgbClr val="CC9900"/>
              </a:solidFill>
              <a:latin typeface="Showcard Gothic" pitchFamily="82" charset="0"/>
              <a:cs typeface="+mn-cs"/>
            </a:endParaRPr>
          </a:p>
        </p:txBody>
      </p:sp>
      <p:pic>
        <p:nvPicPr>
          <p:cNvPr id="1028" name="Picture 4" descr="C:\Documents and Settings\Carlos\My Documents\My Pictures\01 - Screen Print 32\SP32-20130530-192522.gif"/>
          <p:cNvPicPr>
            <a:picLocks noChangeAspect="1" noChangeArrowheads="1"/>
          </p:cNvPicPr>
          <p:nvPr/>
        </p:nvPicPr>
        <p:blipFill>
          <a:blip r:embed="rId3"/>
          <a:srcRect/>
          <a:stretch>
            <a:fillRect/>
          </a:stretch>
        </p:blipFill>
        <p:spPr bwMode="auto">
          <a:xfrm rot="-501883">
            <a:off x="341313" y="492125"/>
            <a:ext cx="8201025" cy="5300663"/>
          </a:xfrm>
          <a:prstGeom prst="rect">
            <a:avLst/>
          </a:prstGeom>
          <a:noFill/>
          <a:ln w="9525">
            <a:noFill/>
            <a:miter lim="800000"/>
            <a:headEnd/>
            <a:tailEnd/>
          </a:ln>
        </p:spPr>
      </p:pic>
      <p:sp>
        <p:nvSpPr>
          <p:cNvPr id="12" name="TextBox 11"/>
          <p:cNvSpPr txBox="1"/>
          <p:nvPr/>
        </p:nvSpPr>
        <p:spPr>
          <a:xfrm>
            <a:off x="7162800" y="4058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rgbClr val="CC9900"/>
                </a:solidFill>
                <a:latin typeface="Showcard Gothic" pitchFamily="82" charset="0"/>
                <a:cs typeface="+mn-cs"/>
              </a:rPr>
              <a:t>NORTE</a:t>
            </a:r>
            <a:endParaRPr lang="es-VE" sz="3200" b="1" dirty="0">
              <a:ln>
                <a:solidFill>
                  <a:schemeClr val="tx1"/>
                </a:solidFill>
              </a:ln>
              <a:solidFill>
                <a:srgbClr val="CC9900"/>
              </a:solidFill>
              <a:latin typeface="Showcard Gothic" pitchFamily="82" charset="0"/>
              <a:cs typeface="+mn-cs"/>
            </a:endParaRPr>
          </a:p>
        </p:txBody>
      </p:sp>
      <p:sp>
        <p:nvSpPr>
          <p:cNvPr id="13" name="TextBox 12"/>
          <p:cNvSpPr txBox="1"/>
          <p:nvPr/>
        </p:nvSpPr>
        <p:spPr>
          <a:xfrm>
            <a:off x="152400" y="5410200"/>
            <a:ext cx="11430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rgbClr val="CC9900"/>
                </a:solidFill>
                <a:latin typeface="Showcard Gothic" pitchFamily="82" charset="0"/>
                <a:cs typeface="+mn-cs"/>
              </a:rPr>
              <a:t>SUR</a:t>
            </a:r>
            <a:endParaRPr lang="es-VE" sz="3200" b="1" dirty="0">
              <a:ln>
                <a:solidFill>
                  <a:schemeClr val="tx1"/>
                </a:solidFill>
              </a:ln>
              <a:solidFill>
                <a:srgbClr val="CC9900"/>
              </a:solidFill>
              <a:latin typeface="Showcard Gothic" pitchFamily="82" charset="0"/>
              <a:cs typeface="+mn-cs"/>
            </a:endParaRPr>
          </a:p>
        </p:txBody>
      </p:sp>
      <p:sp>
        <p:nvSpPr>
          <p:cNvPr id="14" name="TextBox 13"/>
          <p:cNvSpPr txBox="1"/>
          <p:nvPr/>
        </p:nvSpPr>
        <p:spPr>
          <a:xfrm>
            <a:off x="685800" y="786825"/>
            <a:ext cx="1676400" cy="584775"/>
          </a:xfrm>
          <a:prstGeom prst="rect">
            <a:avLst/>
          </a:prstGeom>
          <a:noFill/>
        </p:spPr>
        <p:txBody>
          <a:bodyPr>
            <a:spAutoFit/>
          </a:bodyPr>
          <a:lstStyle/>
          <a:p>
            <a:pPr algn="ctr" fontAlgn="auto">
              <a:spcBef>
                <a:spcPts val="0"/>
              </a:spcBef>
              <a:spcAft>
                <a:spcPts val="0"/>
              </a:spcAft>
              <a:defRPr/>
            </a:pPr>
            <a:r>
              <a:rPr lang="en-US" sz="3200" b="1" dirty="0" err="1">
                <a:ln>
                  <a:solidFill>
                    <a:schemeClr val="tx1"/>
                  </a:solidFill>
                </a:ln>
                <a:solidFill>
                  <a:srgbClr val="CC9900"/>
                </a:solidFill>
                <a:latin typeface="Showcard Gothic" pitchFamily="82" charset="0"/>
                <a:cs typeface="+mn-cs"/>
              </a:rPr>
              <a:t>OESTE</a:t>
            </a:r>
            <a:endParaRPr lang="es-VE" sz="3200" b="1" dirty="0">
              <a:ln>
                <a:solidFill>
                  <a:schemeClr val="tx1"/>
                </a:solidFill>
              </a:ln>
              <a:solidFill>
                <a:srgbClr val="CC9900"/>
              </a:solidFill>
              <a:latin typeface="Showcard Gothic" pitchFamily="82" charset="0"/>
              <a:cs typeface="+mn-cs"/>
            </a:endParaRPr>
          </a:p>
        </p:txBody>
      </p:sp>
      <p:sp>
        <p:nvSpPr>
          <p:cNvPr id="15" name="TextBox 14"/>
          <p:cNvSpPr txBox="1"/>
          <p:nvPr/>
        </p:nvSpPr>
        <p:spPr>
          <a:xfrm>
            <a:off x="6096000" y="43682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rgbClr val="CC9900"/>
                </a:solidFill>
                <a:latin typeface="Showcard Gothic" pitchFamily="82" charset="0"/>
                <a:cs typeface="+mn-cs"/>
              </a:rPr>
              <a:t>ESTE</a:t>
            </a:r>
            <a:endParaRPr lang="es-VE" sz="3200" b="1" dirty="0">
              <a:ln>
                <a:solidFill>
                  <a:schemeClr val="tx1"/>
                </a:solidFill>
              </a:ln>
              <a:solidFill>
                <a:srgbClr val="CC9900"/>
              </a:solidFill>
              <a:latin typeface="Showcard Gothic" pitchFamily="82" charset="0"/>
              <a:cs typeface="+mn-cs"/>
            </a:endParaRPr>
          </a:p>
        </p:txBody>
      </p:sp>
      <p:pic>
        <p:nvPicPr>
          <p:cNvPr id="1026" name="Picture 2"/>
          <p:cNvPicPr>
            <a:picLocks noChangeAspect="1" noChangeArrowheads="1"/>
          </p:cNvPicPr>
          <p:nvPr/>
        </p:nvPicPr>
        <p:blipFill>
          <a:blip r:embed="rId4"/>
          <a:srcRect/>
          <a:stretch>
            <a:fillRect/>
          </a:stretch>
        </p:blipFill>
        <p:spPr bwMode="auto">
          <a:xfrm>
            <a:off x="0" y="0"/>
            <a:ext cx="9153525" cy="6858000"/>
          </a:xfrm>
          <a:prstGeom prst="rect">
            <a:avLst/>
          </a:prstGeom>
          <a:noFill/>
          <a:ln w="9525">
            <a:noFill/>
            <a:miter lim="800000"/>
            <a:headEnd/>
            <a:tailEnd/>
          </a:ln>
        </p:spPr>
      </p:pic>
    </p:spTree>
  </p:cSld>
  <p:clrMapOvr>
    <a:masterClrMapping/>
  </p:clrMapOvr>
  <p:transition spd="slow" advClick="0" advTm="1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00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0"/>
                                        <p:tgtEl>
                                          <p:spTgt spid="1028"/>
                                        </p:tgtEl>
                                      </p:cBhvr>
                                    </p:animEffect>
                                  </p:childTnLst>
                                </p:cTn>
                              </p:par>
                            </p:childTnLst>
                          </p:cTn>
                        </p:par>
                        <p:par>
                          <p:cTn id="8" fill="hold">
                            <p:stCondLst>
                              <p:cond delay="7000"/>
                            </p:stCondLst>
                            <p:childTnLst>
                              <p:par>
                                <p:cTn id="9" presetID="23" presetClass="entr" presetSubtype="52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 calcmode="lin" valueType="num">
                                      <p:cBhvr>
                                        <p:cTn id="13" dur="2000" fill="hold"/>
                                        <p:tgtEl>
                                          <p:spTgt spid="12"/>
                                        </p:tgtEl>
                                        <p:attrNameLst>
                                          <p:attrName>ppt_x</p:attrName>
                                        </p:attrNameLst>
                                      </p:cBhvr>
                                      <p:tavLst>
                                        <p:tav tm="0">
                                          <p:val>
                                            <p:fltVal val="0.5"/>
                                          </p:val>
                                        </p:tav>
                                        <p:tav tm="100000">
                                          <p:val>
                                            <p:strVal val="#ppt_x"/>
                                          </p:val>
                                        </p:tav>
                                      </p:tavLst>
                                    </p:anim>
                                    <p:anim calcmode="lin" valueType="num">
                                      <p:cBhvr>
                                        <p:cTn id="14" dur="2000" fill="hold"/>
                                        <p:tgtEl>
                                          <p:spTgt spid="12"/>
                                        </p:tgtEl>
                                        <p:attrNameLst>
                                          <p:attrName>ppt_y</p:attrName>
                                        </p:attrNameLst>
                                      </p:cBhvr>
                                      <p:tavLst>
                                        <p:tav tm="0">
                                          <p:val>
                                            <p:fltVal val="0.5"/>
                                          </p:val>
                                        </p:tav>
                                        <p:tav tm="100000">
                                          <p:val>
                                            <p:strVal val="#ppt_y"/>
                                          </p:val>
                                        </p:tav>
                                      </p:tavLst>
                                    </p:anim>
                                  </p:childTnLst>
                                </p:cTn>
                              </p:par>
                              <p:par>
                                <p:cTn id="15" presetID="23" presetClass="entr" presetSubtype="52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3000" fill="hold"/>
                                        <p:tgtEl>
                                          <p:spTgt spid="14"/>
                                        </p:tgtEl>
                                        <p:attrNameLst>
                                          <p:attrName>ppt_w</p:attrName>
                                        </p:attrNameLst>
                                      </p:cBhvr>
                                      <p:tavLst>
                                        <p:tav tm="0">
                                          <p:val>
                                            <p:fltVal val="0"/>
                                          </p:val>
                                        </p:tav>
                                        <p:tav tm="100000">
                                          <p:val>
                                            <p:strVal val="#ppt_w"/>
                                          </p:val>
                                        </p:tav>
                                      </p:tavLst>
                                    </p:anim>
                                    <p:anim calcmode="lin" valueType="num">
                                      <p:cBhvr>
                                        <p:cTn id="18" dur="3000" fill="hold"/>
                                        <p:tgtEl>
                                          <p:spTgt spid="14"/>
                                        </p:tgtEl>
                                        <p:attrNameLst>
                                          <p:attrName>ppt_h</p:attrName>
                                        </p:attrNameLst>
                                      </p:cBhvr>
                                      <p:tavLst>
                                        <p:tav tm="0">
                                          <p:val>
                                            <p:fltVal val="0"/>
                                          </p:val>
                                        </p:tav>
                                        <p:tav tm="100000">
                                          <p:val>
                                            <p:strVal val="#ppt_h"/>
                                          </p:val>
                                        </p:tav>
                                      </p:tavLst>
                                    </p:anim>
                                    <p:anim calcmode="lin" valueType="num">
                                      <p:cBhvr>
                                        <p:cTn id="19" dur="3000" fill="hold"/>
                                        <p:tgtEl>
                                          <p:spTgt spid="14"/>
                                        </p:tgtEl>
                                        <p:attrNameLst>
                                          <p:attrName>ppt_x</p:attrName>
                                        </p:attrNameLst>
                                      </p:cBhvr>
                                      <p:tavLst>
                                        <p:tav tm="0">
                                          <p:val>
                                            <p:fltVal val="0.5"/>
                                          </p:val>
                                        </p:tav>
                                        <p:tav tm="100000">
                                          <p:val>
                                            <p:strVal val="#ppt_x"/>
                                          </p:val>
                                        </p:tav>
                                      </p:tavLst>
                                    </p:anim>
                                    <p:anim calcmode="lin" valueType="num">
                                      <p:cBhvr>
                                        <p:cTn id="20" dur="3000" fill="hold"/>
                                        <p:tgtEl>
                                          <p:spTgt spid="14"/>
                                        </p:tgtEl>
                                        <p:attrNameLst>
                                          <p:attrName>ppt_y</p:attrName>
                                        </p:attrNameLst>
                                      </p:cBhvr>
                                      <p:tavLst>
                                        <p:tav tm="0">
                                          <p:val>
                                            <p:fltVal val="0.5"/>
                                          </p:val>
                                        </p:tav>
                                        <p:tav tm="100000">
                                          <p:val>
                                            <p:strVal val="#ppt_y"/>
                                          </p:val>
                                        </p:tav>
                                      </p:tavLst>
                                    </p:anim>
                                  </p:childTnLst>
                                </p:cTn>
                              </p:par>
                              <p:par>
                                <p:cTn id="21" presetID="23" presetClass="entr" presetSubtype="52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000" fill="hold"/>
                                        <p:tgtEl>
                                          <p:spTgt spid="13"/>
                                        </p:tgtEl>
                                        <p:attrNameLst>
                                          <p:attrName>ppt_w</p:attrName>
                                        </p:attrNameLst>
                                      </p:cBhvr>
                                      <p:tavLst>
                                        <p:tav tm="0">
                                          <p:val>
                                            <p:fltVal val="0"/>
                                          </p:val>
                                        </p:tav>
                                        <p:tav tm="100000">
                                          <p:val>
                                            <p:strVal val="#ppt_w"/>
                                          </p:val>
                                        </p:tav>
                                      </p:tavLst>
                                    </p:anim>
                                    <p:anim calcmode="lin" valueType="num">
                                      <p:cBhvr>
                                        <p:cTn id="24" dur="2000" fill="hold"/>
                                        <p:tgtEl>
                                          <p:spTgt spid="13"/>
                                        </p:tgtEl>
                                        <p:attrNameLst>
                                          <p:attrName>ppt_h</p:attrName>
                                        </p:attrNameLst>
                                      </p:cBhvr>
                                      <p:tavLst>
                                        <p:tav tm="0">
                                          <p:val>
                                            <p:fltVal val="0"/>
                                          </p:val>
                                        </p:tav>
                                        <p:tav tm="100000">
                                          <p:val>
                                            <p:strVal val="#ppt_h"/>
                                          </p:val>
                                        </p:tav>
                                      </p:tavLst>
                                    </p:anim>
                                    <p:anim calcmode="lin" valueType="num">
                                      <p:cBhvr>
                                        <p:cTn id="25" dur="2000" fill="hold"/>
                                        <p:tgtEl>
                                          <p:spTgt spid="13"/>
                                        </p:tgtEl>
                                        <p:attrNameLst>
                                          <p:attrName>ppt_x</p:attrName>
                                        </p:attrNameLst>
                                      </p:cBhvr>
                                      <p:tavLst>
                                        <p:tav tm="0">
                                          <p:val>
                                            <p:fltVal val="0.5"/>
                                          </p:val>
                                        </p:tav>
                                        <p:tav tm="100000">
                                          <p:val>
                                            <p:strVal val="#ppt_x"/>
                                          </p:val>
                                        </p:tav>
                                      </p:tavLst>
                                    </p:anim>
                                    <p:anim calcmode="lin" valueType="num">
                                      <p:cBhvr>
                                        <p:cTn id="26" dur="2000" fill="hold"/>
                                        <p:tgtEl>
                                          <p:spTgt spid="13"/>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2000" fill="hold"/>
                                        <p:tgtEl>
                                          <p:spTgt spid="15"/>
                                        </p:tgtEl>
                                        <p:attrNameLst>
                                          <p:attrName>ppt_w</p:attrName>
                                        </p:attrNameLst>
                                      </p:cBhvr>
                                      <p:tavLst>
                                        <p:tav tm="0">
                                          <p:val>
                                            <p:fltVal val="0"/>
                                          </p:val>
                                        </p:tav>
                                        <p:tav tm="100000">
                                          <p:val>
                                            <p:strVal val="#ppt_w"/>
                                          </p:val>
                                        </p:tav>
                                      </p:tavLst>
                                    </p:anim>
                                    <p:anim calcmode="lin" valueType="num">
                                      <p:cBhvr>
                                        <p:cTn id="30" dur="2000" fill="hold"/>
                                        <p:tgtEl>
                                          <p:spTgt spid="15"/>
                                        </p:tgtEl>
                                        <p:attrNameLst>
                                          <p:attrName>ppt_h</p:attrName>
                                        </p:attrNameLst>
                                      </p:cBhvr>
                                      <p:tavLst>
                                        <p:tav tm="0">
                                          <p:val>
                                            <p:fltVal val="0"/>
                                          </p:val>
                                        </p:tav>
                                        <p:tav tm="100000">
                                          <p:val>
                                            <p:strVal val="#ppt_h"/>
                                          </p:val>
                                        </p:tav>
                                      </p:tavLst>
                                    </p:anim>
                                    <p:anim calcmode="lin" valueType="num">
                                      <p:cBhvr>
                                        <p:cTn id="31" dur="2000" fill="hold"/>
                                        <p:tgtEl>
                                          <p:spTgt spid="15"/>
                                        </p:tgtEl>
                                        <p:attrNameLst>
                                          <p:attrName>ppt_x</p:attrName>
                                        </p:attrNameLst>
                                      </p:cBhvr>
                                      <p:tavLst>
                                        <p:tav tm="0">
                                          <p:val>
                                            <p:fltVal val="0.5"/>
                                          </p:val>
                                        </p:tav>
                                        <p:tav tm="100000">
                                          <p:val>
                                            <p:strVal val="#ppt_x"/>
                                          </p:val>
                                        </p:tav>
                                      </p:tavLst>
                                    </p:anim>
                                    <p:anim calcmode="lin" valueType="num">
                                      <p:cBhvr>
                                        <p:cTn id="32" dur="2000" fill="hold"/>
                                        <p:tgtEl>
                                          <p:spTgt spid="15"/>
                                        </p:tgtEl>
                                        <p:attrNameLst>
                                          <p:attrName>ppt_y</p:attrName>
                                        </p:attrNameLst>
                                      </p:cBhvr>
                                      <p:tavLst>
                                        <p:tav tm="0">
                                          <p:val>
                                            <p:fltVal val="0.5"/>
                                          </p:val>
                                        </p:tav>
                                        <p:tav tm="100000">
                                          <p:val>
                                            <p:strVal val="#ppt_y"/>
                                          </p:val>
                                        </p:tav>
                                      </p:tavLst>
                                    </p:anim>
                                  </p:childTnLst>
                                </p:cTn>
                              </p:par>
                            </p:childTnLst>
                          </p:cTn>
                        </p:par>
                        <p:par>
                          <p:cTn id="33" fill="hold">
                            <p:stCondLst>
                              <p:cond delay="10000"/>
                            </p:stCondLst>
                            <p:childTnLst>
                              <p:par>
                                <p:cTn id="34" presetID="10" presetClass="entr" presetSubtype="0" fill="hold" nodeType="afterEffect">
                                  <p:stCondLst>
                                    <p:cond delay="0"/>
                                  </p:stCondLst>
                                  <p:childTnLst>
                                    <p:set>
                                      <p:cBhvr>
                                        <p:cTn id="35" dur="1" fill="hold">
                                          <p:stCondLst>
                                            <p:cond delay="0"/>
                                          </p:stCondLst>
                                        </p:cTn>
                                        <p:tgtEl>
                                          <p:spTgt spid="1026"/>
                                        </p:tgtEl>
                                        <p:attrNameLst>
                                          <p:attrName>style.visibility</p:attrName>
                                        </p:attrNameLst>
                                      </p:cBhvr>
                                      <p:to>
                                        <p:strVal val="visible"/>
                                      </p:to>
                                    </p:set>
                                    <p:animEffect transition="in" filter="fade">
                                      <p:cBhvr>
                                        <p:cTn id="36"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C:\Documents and Settings\Carlos\My Documents\My Pictures\01 - Screen Print 32\SP32-20130530-192522.gif"/>
          <p:cNvPicPr>
            <a:picLocks noChangeAspect="1" noChangeArrowheads="1"/>
          </p:cNvPicPr>
          <p:nvPr/>
        </p:nvPicPr>
        <p:blipFill>
          <a:blip r:embed="rId2"/>
          <a:srcRect/>
          <a:stretch>
            <a:fillRect/>
          </a:stretch>
        </p:blipFill>
        <p:spPr bwMode="auto">
          <a:xfrm rot="-501883">
            <a:off x="341313" y="492125"/>
            <a:ext cx="8201025" cy="5300663"/>
          </a:xfrm>
          <a:prstGeom prst="rect">
            <a:avLst/>
          </a:prstGeom>
          <a:noFill/>
          <a:ln w="9525">
            <a:noFill/>
            <a:miter lim="800000"/>
            <a:headEnd/>
            <a:tailEnd/>
          </a:ln>
        </p:spPr>
      </p:pic>
      <p:sp>
        <p:nvSpPr>
          <p:cNvPr id="12" name="TextBox 11"/>
          <p:cNvSpPr txBox="1"/>
          <p:nvPr/>
        </p:nvSpPr>
        <p:spPr>
          <a:xfrm>
            <a:off x="7162800" y="4058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NORTE</a:t>
            </a:r>
            <a:endParaRPr lang="es-VE" sz="3200" b="1" dirty="0">
              <a:ln>
                <a:solidFill>
                  <a:schemeClr val="tx1"/>
                </a:solidFill>
              </a:ln>
              <a:solidFill>
                <a:schemeClr val="bg1"/>
              </a:solidFill>
              <a:latin typeface="Showcard Gothic" pitchFamily="82" charset="0"/>
              <a:cs typeface="+mn-cs"/>
            </a:endParaRPr>
          </a:p>
        </p:txBody>
      </p:sp>
      <p:sp>
        <p:nvSpPr>
          <p:cNvPr id="13" name="TextBox 12"/>
          <p:cNvSpPr txBox="1"/>
          <p:nvPr/>
        </p:nvSpPr>
        <p:spPr>
          <a:xfrm>
            <a:off x="152400" y="5410200"/>
            <a:ext cx="11430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SUR</a:t>
            </a:r>
            <a:endParaRPr lang="es-VE" sz="3200" b="1" dirty="0">
              <a:ln>
                <a:solidFill>
                  <a:schemeClr val="tx1"/>
                </a:solidFill>
              </a:ln>
              <a:solidFill>
                <a:schemeClr val="bg1"/>
              </a:solidFill>
              <a:latin typeface="Showcard Gothic" pitchFamily="82" charset="0"/>
              <a:cs typeface="+mn-cs"/>
            </a:endParaRPr>
          </a:p>
        </p:txBody>
      </p:sp>
      <p:sp>
        <p:nvSpPr>
          <p:cNvPr id="14" name="TextBox 13"/>
          <p:cNvSpPr txBox="1"/>
          <p:nvPr/>
        </p:nvSpPr>
        <p:spPr>
          <a:xfrm>
            <a:off x="685800" y="786825"/>
            <a:ext cx="1676400" cy="584775"/>
          </a:xfrm>
          <a:prstGeom prst="rect">
            <a:avLst/>
          </a:prstGeom>
          <a:noFill/>
        </p:spPr>
        <p:txBody>
          <a:bodyPr>
            <a:spAutoFit/>
          </a:bodyPr>
          <a:lstStyle/>
          <a:p>
            <a:pPr algn="ctr" fontAlgn="auto">
              <a:spcBef>
                <a:spcPts val="0"/>
              </a:spcBef>
              <a:spcAft>
                <a:spcPts val="0"/>
              </a:spcAft>
              <a:defRPr/>
            </a:pPr>
            <a:r>
              <a:rPr lang="en-US" sz="3200" b="1" dirty="0" err="1">
                <a:ln>
                  <a:solidFill>
                    <a:schemeClr val="tx1"/>
                  </a:solidFill>
                </a:ln>
                <a:solidFill>
                  <a:schemeClr val="bg1"/>
                </a:solidFill>
                <a:latin typeface="Showcard Gothic" pitchFamily="82" charset="0"/>
                <a:cs typeface="+mn-cs"/>
              </a:rPr>
              <a:t>OESTE</a:t>
            </a:r>
            <a:endParaRPr lang="es-VE" sz="3200" b="1" dirty="0">
              <a:ln>
                <a:solidFill>
                  <a:schemeClr val="tx1"/>
                </a:solidFill>
              </a:ln>
              <a:solidFill>
                <a:schemeClr val="bg1"/>
              </a:solidFill>
              <a:latin typeface="Showcard Gothic" pitchFamily="82" charset="0"/>
              <a:cs typeface="+mn-cs"/>
            </a:endParaRPr>
          </a:p>
        </p:txBody>
      </p:sp>
      <p:sp>
        <p:nvSpPr>
          <p:cNvPr id="15" name="TextBox 14"/>
          <p:cNvSpPr txBox="1"/>
          <p:nvPr/>
        </p:nvSpPr>
        <p:spPr>
          <a:xfrm>
            <a:off x="6096000" y="43682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ESTE</a:t>
            </a:r>
            <a:endParaRPr lang="es-VE" sz="3200" b="1" dirty="0">
              <a:ln>
                <a:solidFill>
                  <a:schemeClr val="tx1"/>
                </a:solidFill>
              </a:ln>
              <a:solidFill>
                <a:schemeClr val="bg1"/>
              </a:solidFill>
              <a:latin typeface="Showcard Gothic" pitchFamily="82" charset="0"/>
              <a:cs typeface="+mn-cs"/>
            </a:endParaRPr>
          </a:p>
        </p:txBody>
      </p:sp>
      <p:sp>
        <p:nvSpPr>
          <p:cNvPr id="9" name="TextBox 8"/>
          <p:cNvSpPr txBox="1"/>
          <p:nvPr/>
        </p:nvSpPr>
        <p:spPr>
          <a:xfrm>
            <a:off x="0" y="6096000"/>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bg1"/>
                </a:solidFill>
                <a:latin typeface="Showcard Gothic" pitchFamily="82" charset="0"/>
                <a:cs typeface="+mn-cs"/>
              </a:rPr>
              <a:t>LA  </a:t>
            </a:r>
            <a:r>
              <a:rPr lang="en-US" sz="3200" b="1" dirty="0" err="1">
                <a:ln>
                  <a:solidFill>
                    <a:sysClr val="windowText" lastClr="000000"/>
                  </a:solidFill>
                </a:ln>
                <a:solidFill>
                  <a:schemeClr val="bg1"/>
                </a:solidFill>
                <a:latin typeface="Showcard Gothic" pitchFamily="82" charset="0"/>
                <a:cs typeface="+mn-cs"/>
              </a:rPr>
              <a:t>MURALLA</a:t>
            </a:r>
            <a:r>
              <a:rPr lang="en-US" sz="3200" b="1" dirty="0">
                <a:ln>
                  <a:solidFill>
                    <a:sysClr val="windowText" lastClr="000000"/>
                  </a:solidFill>
                </a:ln>
                <a:solidFill>
                  <a:schemeClr val="bg1"/>
                </a:solidFill>
                <a:latin typeface="Showcard Gothic" pitchFamily="82" charset="0"/>
                <a:cs typeface="+mn-cs"/>
              </a:rPr>
              <a:t>  DE  </a:t>
            </a:r>
            <a:r>
              <a:rPr lang="en-US" sz="3200" b="1" dirty="0" err="1">
                <a:ln>
                  <a:solidFill>
                    <a:sysClr val="windowText" lastClr="000000"/>
                  </a:solidFill>
                </a:ln>
                <a:solidFill>
                  <a:schemeClr val="bg1"/>
                </a:solidFill>
                <a:latin typeface="Showcard Gothic" pitchFamily="82" charset="0"/>
                <a:cs typeface="+mn-cs"/>
              </a:rPr>
              <a:t>JERUSALÉN</a:t>
            </a:r>
            <a:endParaRPr lang="es-VE" sz="3200" b="1" dirty="0">
              <a:ln>
                <a:solidFill>
                  <a:sysClr val="windowText" lastClr="000000"/>
                </a:solidFill>
              </a:ln>
              <a:solidFill>
                <a:schemeClr val="bg1"/>
              </a:solidFill>
              <a:latin typeface="Showcard Gothic" pitchFamily="82" charset="0"/>
              <a:cs typeface="+mn-cs"/>
            </a:endParaRPr>
          </a:p>
        </p:txBody>
      </p:sp>
      <p:sp>
        <p:nvSpPr>
          <p:cNvPr id="10" name="TextBox 9"/>
          <p:cNvSpPr txBox="1"/>
          <p:nvPr/>
        </p:nvSpPr>
        <p:spPr>
          <a:xfrm>
            <a:off x="0" y="5663625"/>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accent6">
                    <a:lumMod val="75000"/>
                  </a:schemeClr>
                </a:solidFill>
                <a:latin typeface="Showcard Gothic" pitchFamily="82" charset="0"/>
                <a:cs typeface="+mn-cs"/>
              </a:rPr>
              <a:t>LAS  </a:t>
            </a:r>
            <a:r>
              <a:rPr lang="en-US" sz="3200" b="1" dirty="0" err="1">
                <a:ln>
                  <a:solidFill>
                    <a:sysClr val="windowText" lastClr="000000"/>
                  </a:solidFill>
                </a:ln>
                <a:solidFill>
                  <a:schemeClr val="accent6">
                    <a:lumMod val="75000"/>
                  </a:schemeClr>
                </a:solidFill>
                <a:latin typeface="Showcard Gothic" pitchFamily="82" charset="0"/>
                <a:cs typeface="+mn-cs"/>
              </a:rPr>
              <a:t>OCHO</a:t>
            </a:r>
            <a:r>
              <a:rPr lang="en-US" sz="3200" b="1" dirty="0">
                <a:ln>
                  <a:solidFill>
                    <a:sysClr val="windowText" lastClr="000000"/>
                  </a:solidFill>
                </a:ln>
                <a:solidFill>
                  <a:schemeClr val="accent6">
                    <a:lumMod val="75000"/>
                  </a:schemeClr>
                </a:solidFill>
                <a:latin typeface="Showcard Gothic" pitchFamily="82" charset="0"/>
                <a:cs typeface="+mn-cs"/>
              </a:rPr>
              <a:t>  </a:t>
            </a:r>
            <a:r>
              <a:rPr lang="en-US" sz="3200" b="1" dirty="0" err="1">
                <a:ln>
                  <a:solidFill>
                    <a:sysClr val="windowText" lastClr="000000"/>
                  </a:solidFill>
                </a:ln>
                <a:solidFill>
                  <a:schemeClr val="accent6">
                    <a:lumMod val="75000"/>
                  </a:schemeClr>
                </a:solidFill>
                <a:latin typeface="Showcard Gothic" pitchFamily="82" charset="0"/>
                <a:cs typeface="+mn-cs"/>
              </a:rPr>
              <a:t>PUERTAS</a:t>
            </a:r>
            <a:r>
              <a:rPr lang="en-US" sz="3200" b="1" dirty="0">
                <a:ln>
                  <a:solidFill>
                    <a:sysClr val="windowText" lastClr="000000"/>
                  </a:solidFill>
                </a:ln>
                <a:solidFill>
                  <a:schemeClr val="accent6">
                    <a:lumMod val="75000"/>
                  </a:schemeClr>
                </a:solidFill>
                <a:latin typeface="Showcard Gothic" pitchFamily="82" charset="0"/>
                <a:cs typeface="+mn-cs"/>
              </a:rPr>
              <a:t>  DE</a:t>
            </a:r>
            <a:endParaRPr lang="es-VE" sz="3200" b="1" dirty="0">
              <a:ln>
                <a:solidFill>
                  <a:sysClr val="windowText" lastClr="000000"/>
                </a:solidFill>
              </a:ln>
              <a:solidFill>
                <a:schemeClr val="accent6">
                  <a:lumMod val="75000"/>
                </a:schemeClr>
              </a:solidFill>
              <a:latin typeface="Showcard Gothic" pitchFamily="82" charset="0"/>
              <a:cs typeface="+mn-cs"/>
            </a:endParaRPr>
          </a:p>
        </p:txBody>
      </p:sp>
      <p:sp>
        <p:nvSpPr>
          <p:cNvPr id="11" name="TextBox 10"/>
          <p:cNvSpPr txBox="1"/>
          <p:nvPr/>
        </p:nvSpPr>
        <p:spPr>
          <a:xfrm>
            <a:off x="0" y="6096000"/>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accent6">
                    <a:lumMod val="75000"/>
                  </a:schemeClr>
                </a:solidFill>
                <a:latin typeface="Showcard Gothic" pitchFamily="82" charset="0"/>
                <a:cs typeface="+mn-cs"/>
              </a:rPr>
              <a:t>LA  </a:t>
            </a:r>
            <a:r>
              <a:rPr lang="en-US" sz="3200" b="1" dirty="0" err="1">
                <a:ln>
                  <a:solidFill>
                    <a:sysClr val="windowText" lastClr="000000"/>
                  </a:solidFill>
                </a:ln>
                <a:solidFill>
                  <a:schemeClr val="accent6">
                    <a:lumMod val="75000"/>
                  </a:schemeClr>
                </a:solidFill>
                <a:latin typeface="Showcard Gothic" pitchFamily="82" charset="0"/>
                <a:cs typeface="+mn-cs"/>
              </a:rPr>
              <a:t>MURALLA</a:t>
            </a:r>
            <a:r>
              <a:rPr lang="en-US" sz="3200" b="1" dirty="0">
                <a:ln>
                  <a:solidFill>
                    <a:sysClr val="windowText" lastClr="000000"/>
                  </a:solidFill>
                </a:ln>
                <a:solidFill>
                  <a:schemeClr val="accent6">
                    <a:lumMod val="75000"/>
                  </a:schemeClr>
                </a:solidFill>
                <a:latin typeface="Showcard Gothic" pitchFamily="82" charset="0"/>
                <a:cs typeface="+mn-cs"/>
              </a:rPr>
              <a:t>  DE  </a:t>
            </a:r>
            <a:r>
              <a:rPr lang="en-US" sz="3200" b="1" dirty="0" err="1">
                <a:ln>
                  <a:solidFill>
                    <a:sysClr val="windowText" lastClr="000000"/>
                  </a:solidFill>
                </a:ln>
                <a:solidFill>
                  <a:schemeClr val="accent6">
                    <a:lumMod val="75000"/>
                  </a:schemeClr>
                </a:solidFill>
                <a:latin typeface="Showcard Gothic" pitchFamily="82" charset="0"/>
                <a:cs typeface="+mn-cs"/>
              </a:rPr>
              <a:t>JERUSALÉN</a:t>
            </a:r>
            <a:endParaRPr lang="es-VE" sz="3200" b="1" dirty="0">
              <a:ln>
                <a:solidFill>
                  <a:sysClr val="windowText" lastClr="000000"/>
                </a:solidFill>
              </a:ln>
              <a:solidFill>
                <a:schemeClr val="accent6">
                  <a:lumMod val="75000"/>
                </a:schemeClr>
              </a:solidFill>
              <a:latin typeface="Showcard Gothic" pitchFamily="82" charset="0"/>
              <a:cs typeface="+mn-cs"/>
            </a:endParaRPr>
          </a:p>
        </p:txBody>
      </p:sp>
      <p:sp>
        <p:nvSpPr>
          <p:cNvPr id="16" name="Rectangle 15"/>
          <p:cNvSpPr/>
          <p:nvPr/>
        </p:nvSpPr>
        <p:spPr>
          <a:xfrm>
            <a:off x="2590800" y="6096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7" name="Rectangle 16"/>
          <p:cNvSpPr/>
          <p:nvPr/>
        </p:nvSpPr>
        <p:spPr>
          <a:xfrm>
            <a:off x="5029200" y="4572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8" name="Rectangle 17"/>
          <p:cNvSpPr/>
          <p:nvPr/>
        </p:nvSpPr>
        <p:spPr>
          <a:xfrm>
            <a:off x="6735763" y="6096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9" name="Rectangle 18"/>
          <p:cNvSpPr/>
          <p:nvPr/>
        </p:nvSpPr>
        <p:spPr>
          <a:xfrm>
            <a:off x="7010400" y="27432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0" name="Rectangle 19"/>
          <p:cNvSpPr/>
          <p:nvPr/>
        </p:nvSpPr>
        <p:spPr>
          <a:xfrm>
            <a:off x="6278563" y="38862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1" name="Rectangle 20"/>
          <p:cNvSpPr/>
          <p:nvPr/>
        </p:nvSpPr>
        <p:spPr>
          <a:xfrm>
            <a:off x="3459163" y="52578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2" name="Rectangle 21"/>
          <p:cNvSpPr/>
          <p:nvPr/>
        </p:nvSpPr>
        <p:spPr>
          <a:xfrm>
            <a:off x="1066800" y="51054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3" name="Rectangle 22"/>
          <p:cNvSpPr/>
          <p:nvPr/>
        </p:nvSpPr>
        <p:spPr>
          <a:xfrm>
            <a:off x="1905000" y="24384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Tree>
  </p:cSld>
  <p:clrMapOvr>
    <a:masterClrMapping/>
  </p:clrMapOvr>
  <p:transition spd="slow"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0"/>
                                        <p:tgtEl>
                                          <p:spTgt spid="10">
                                            <p:txEl>
                                              <p:pRg st="0" end="0"/>
                                            </p:txEl>
                                          </p:spTgt>
                                        </p:tgtEl>
                                      </p:cBhvr>
                                    </p:animEffect>
                                  </p:childTnLst>
                                </p:cTn>
                              </p:par>
                            </p:childTnLst>
                          </p:cTn>
                        </p:par>
                        <p:par>
                          <p:cTn id="8" fill="hold">
                            <p:stCondLst>
                              <p:cond delay="50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0"/>
                                        <p:tgtEl>
                                          <p:spTgt spid="11"/>
                                        </p:tgtEl>
                                      </p:cBhvr>
                                    </p:animEffect>
                                  </p:childTnLst>
                                </p:cTn>
                              </p:par>
                            </p:childTnLst>
                          </p:cTn>
                        </p:par>
                        <p:par>
                          <p:cTn id="12" fill="hold">
                            <p:stCondLst>
                              <p:cond delay="10000"/>
                            </p:stCondLst>
                            <p:childTnLst>
                              <p:par>
                                <p:cTn id="13" presetID="22" presetClass="entr" presetSubtype="1"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up)">
                                      <p:cBhvr>
                                        <p:cTn id="15" dur="1000"/>
                                        <p:tgtEl>
                                          <p:spTgt spid="16"/>
                                        </p:tgtEl>
                                      </p:cBhvr>
                                    </p:animEffect>
                                  </p:childTnLst>
                                </p:cTn>
                              </p:par>
                            </p:childTnLst>
                          </p:cTn>
                        </p:par>
                        <p:par>
                          <p:cTn id="16" fill="hold">
                            <p:stCondLst>
                              <p:cond delay="11000"/>
                            </p:stCondLst>
                            <p:childTnLst>
                              <p:par>
                                <p:cTn id="17" presetID="2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up)">
                                      <p:cBhvr>
                                        <p:cTn id="19" dur="1000"/>
                                        <p:tgtEl>
                                          <p:spTgt spid="17"/>
                                        </p:tgtEl>
                                      </p:cBhvr>
                                    </p:animEffect>
                                  </p:childTnLst>
                                </p:cTn>
                              </p:par>
                            </p:childTnLst>
                          </p:cTn>
                        </p:par>
                        <p:par>
                          <p:cTn id="20" fill="hold">
                            <p:stCondLst>
                              <p:cond delay="12000"/>
                            </p:stCondLst>
                            <p:childTnLst>
                              <p:par>
                                <p:cTn id="21" presetID="22" presetClass="entr" presetSubtype="1"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1000"/>
                                        <p:tgtEl>
                                          <p:spTgt spid="18"/>
                                        </p:tgtEl>
                                      </p:cBhvr>
                                    </p:animEffect>
                                  </p:childTnLst>
                                </p:cTn>
                              </p:par>
                            </p:childTnLst>
                          </p:cTn>
                        </p:par>
                        <p:par>
                          <p:cTn id="24" fill="hold">
                            <p:stCondLst>
                              <p:cond delay="13000"/>
                            </p:stCondLst>
                            <p:childTnLst>
                              <p:par>
                                <p:cTn id="25" presetID="22" presetClass="entr" presetSubtype="1"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up)">
                                      <p:cBhvr>
                                        <p:cTn id="27" dur="1000"/>
                                        <p:tgtEl>
                                          <p:spTgt spid="19"/>
                                        </p:tgtEl>
                                      </p:cBhvr>
                                    </p:animEffect>
                                  </p:childTnLst>
                                </p:cTn>
                              </p:par>
                            </p:childTnLst>
                          </p:cTn>
                        </p:par>
                        <p:par>
                          <p:cTn id="28" fill="hold">
                            <p:stCondLst>
                              <p:cond delay="14000"/>
                            </p:stCondLst>
                            <p:childTnLst>
                              <p:par>
                                <p:cTn id="29" presetID="22"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up)">
                                      <p:cBhvr>
                                        <p:cTn id="31" dur="1000"/>
                                        <p:tgtEl>
                                          <p:spTgt spid="20"/>
                                        </p:tgtEl>
                                      </p:cBhvr>
                                    </p:animEffect>
                                  </p:childTnLst>
                                </p:cTn>
                              </p:par>
                            </p:childTnLst>
                          </p:cTn>
                        </p:par>
                        <p:par>
                          <p:cTn id="32" fill="hold">
                            <p:stCondLst>
                              <p:cond delay="15000"/>
                            </p:stCondLst>
                            <p:childTnLst>
                              <p:par>
                                <p:cTn id="33" presetID="22" presetClass="entr" presetSubtype="1"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up)">
                                      <p:cBhvr>
                                        <p:cTn id="35" dur="1000"/>
                                        <p:tgtEl>
                                          <p:spTgt spid="21"/>
                                        </p:tgtEl>
                                      </p:cBhvr>
                                    </p:animEffect>
                                  </p:childTnLst>
                                </p:cTn>
                              </p:par>
                            </p:childTnLst>
                          </p:cTn>
                        </p:par>
                        <p:par>
                          <p:cTn id="36" fill="hold">
                            <p:stCondLst>
                              <p:cond delay="16000"/>
                            </p:stCondLst>
                            <p:childTnLst>
                              <p:par>
                                <p:cTn id="37" presetID="22" presetClass="entr" presetSubtype="1"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up)">
                                      <p:cBhvr>
                                        <p:cTn id="39" dur="1000"/>
                                        <p:tgtEl>
                                          <p:spTgt spid="22"/>
                                        </p:tgtEl>
                                      </p:cBhvr>
                                    </p:animEffect>
                                  </p:childTnLst>
                                </p:cTn>
                              </p:par>
                            </p:childTnLst>
                          </p:cTn>
                        </p:par>
                        <p:par>
                          <p:cTn id="40" fill="hold">
                            <p:stCondLst>
                              <p:cond delay="17000"/>
                            </p:stCondLst>
                            <p:childTnLst>
                              <p:par>
                                <p:cTn id="41" presetID="22" presetClass="entr" presetSubtype="1"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up)">
                                      <p:cBhvr>
                                        <p:cTn id="43"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 grpId="0" animBg="1"/>
      <p:bldP spid="17" grpId="0" animBg="1"/>
      <p:bldP spid="18" grpId="0" animBg="1"/>
      <p:bldP spid="19" grpId="0" animBg="1"/>
      <p:bldP spid="20" grpId="0" animBg="1"/>
      <p:bldP spid="21" grpId="0" animBg="1"/>
      <p:bldP spid="22"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C:\Documents and Settings\Carlos\My Documents\My Pictures\01 - Screen Print 32\SP32-20130530-192522.gif"/>
          <p:cNvPicPr>
            <a:picLocks noChangeAspect="1" noChangeArrowheads="1"/>
          </p:cNvPicPr>
          <p:nvPr/>
        </p:nvPicPr>
        <p:blipFill>
          <a:blip r:embed="rId2"/>
          <a:srcRect/>
          <a:stretch>
            <a:fillRect/>
          </a:stretch>
        </p:blipFill>
        <p:spPr bwMode="auto">
          <a:xfrm rot="-501883">
            <a:off x="341313" y="492125"/>
            <a:ext cx="8201025" cy="5300663"/>
          </a:xfrm>
          <a:prstGeom prst="rect">
            <a:avLst/>
          </a:prstGeom>
          <a:noFill/>
          <a:ln w="9525">
            <a:noFill/>
            <a:miter lim="800000"/>
            <a:headEnd/>
            <a:tailEnd/>
          </a:ln>
        </p:spPr>
      </p:pic>
      <p:sp>
        <p:nvSpPr>
          <p:cNvPr id="12" name="TextBox 11"/>
          <p:cNvSpPr txBox="1"/>
          <p:nvPr/>
        </p:nvSpPr>
        <p:spPr>
          <a:xfrm>
            <a:off x="7162800" y="4058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NORTE</a:t>
            </a:r>
            <a:endParaRPr lang="es-VE" sz="3200" b="1" dirty="0">
              <a:ln>
                <a:solidFill>
                  <a:schemeClr val="tx1"/>
                </a:solidFill>
              </a:ln>
              <a:solidFill>
                <a:schemeClr val="bg1"/>
              </a:solidFill>
              <a:latin typeface="Showcard Gothic" pitchFamily="82" charset="0"/>
              <a:cs typeface="+mn-cs"/>
            </a:endParaRPr>
          </a:p>
        </p:txBody>
      </p:sp>
      <p:sp>
        <p:nvSpPr>
          <p:cNvPr id="13" name="TextBox 12"/>
          <p:cNvSpPr txBox="1"/>
          <p:nvPr/>
        </p:nvSpPr>
        <p:spPr>
          <a:xfrm>
            <a:off x="152400" y="5410200"/>
            <a:ext cx="11430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SUR</a:t>
            </a:r>
            <a:endParaRPr lang="es-VE" sz="3200" b="1" dirty="0">
              <a:ln>
                <a:solidFill>
                  <a:schemeClr val="tx1"/>
                </a:solidFill>
              </a:ln>
              <a:solidFill>
                <a:schemeClr val="bg1"/>
              </a:solidFill>
              <a:latin typeface="Showcard Gothic" pitchFamily="82" charset="0"/>
              <a:cs typeface="+mn-cs"/>
            </a:endParaRPr>
          </a:p>
        </p:txBody>
      </p:sp>
      <p:sp>
        <p:nvSpPr>
          <p:cNvPr id="14" name="TextBox 13"/>
          <p:cNvSpPr txBox="1"/>
          <p:nvPr/>
        </p:nvSpPr>
        <p:spPr>
          <a:xfrm>
            <a:off x="685800" y="786825"/>
            <a:ext cx="1676400" cy="584775"/>
          </a:xfrm>
          <a:prstGeom prst="rect">
            <a:avLst/>
          </a:prstGeom>
          <a:noFill/>
        </p:spPr>
        <p:txBody>
          <a:bodyPr>
            <a:spAutoFit/>
          </a:bodyPr>
          <a:lstStyle/>
          <a:p>
            <a:pPr algn="ctr" fontAlgn="auto">
              <a:spcBef>
                <a:spcPts val="0"/>
              </a:spcBef>
              <a:spcAft>
                <a:spcPts val="0"/>
              </a:spcAft>
              <a:defRPr/>
            </a:pPr>
            <a:r>
              <a:rPr lang="en-US" sz="3200" b="1" dirty="0" err="1">
                <a:ln>
                  <a:solidFill>
                    <a:schemeClr val="tx1"/>
                  </a:solidFill>
                </a:ln>
                <a:solidFill>
                  <a:schemeClr val="bg1"/>
                </a:solidFill>
                <a:latin typeface="Showcard Gothic" pitchFamily="82" charset="0"/>
                <a:cs typeface="+mn-cs"/>
              </a:rPr>
              <a:t>OESTE</a:t>
            </a:r>
            <a:endParaRPr lang="es-VE" sz="3200" b="1" dirty="0">
              <a:ln>
                <a:solidFill>
                  <a:schemeClr val="tx1"/>
                </a:solidFill>
              </a:ln>
              <a:solidFill>
                <a:schemeClr val="bg1"/>
              </a:solidFill>
              <a:latin typeface="Showcard Gothic" pitchFamily="82" charset="0"/>
              <a:cs typeface="+mn-cs"/>
            </a:endParaRPr>
          </a:p>
        </p:txBody>
      </p:sp>
      <p:sp>
        <p:nvSpPr>
          <p:cNvPr id="15" name="TextBox 14"/>
          <p:cNvSpPr txBox="1"/>
          <p:nvPr/>
        </p:nvSpPr>
        <p:spPr>
          <a:xfrm>
            <a:off x="6096000" y="43682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ESTE</a:t>
            </a:r>
            <a:endParaRPr lang="es-VE" sz="3200" b="1" dirty="0">
              <a:ln>
                <a:solidFill>
                  <a:schemeClr val="tx1"/>
                </a:solidFill>
              </a:ln>
              <a:solidFill>
                <a:schemeClr val="bg1"/>
              </a:solidFill>
              <a:latin typeface="Showcard Gothic" pitchFamily="82" charset="0"/>
              <a:cs typeface="+mn-cs"/>
            </a:endParaRPr>
          </a:p>
        </p:txBody>
      </p:sp>
      <p:sp>
        <p:nvSpPr>
          <p:cNvPr id="9" name="TextBox 8"/>
          <p:cNvSpPr txBox="1"/>
          <p:nvPr/>
        </p:nvSpPr>
        <p:spPr>
          <a:xfrm>
            <a:off x="0" y="6096000"/>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bg1"/>
                </a:solidFill>
                <a:latin typeface="Showcard Gothic" pitchFamily="82" charset="0"/>
                <a:cs typeface="+mn-cs"/>
              </a:rPr>
              <a:t>LA  </a:t>
            </a:r>
            <a:r>
              <a:rPr lang="en-US" sz="3200" b="1" dirty="0" err="1">
                <a:ln>
                  <a:solidFill>
                    <a:sysClr val="windowText" lastClr="000000"/>
                  </a:solidFill>
                </a:ln>
                <a:solidFill>
                  <a:schemeClr val="bg1"/>
                </a:solidFill>
                <a:latin typeface="Showcard Gothic" pitchFamily="82" charset="0"/>
                <a:cs typeface="+mn-cs"/>
              </a:rPr>
              <a:t>MURALLA</a:t>
            </a:r>
            <a:r>
              <a:rPr lang="en-US" sz="3200" b="1" dirty="0">
                <a:ln>
                  <a:solidFill>
                    <a:sysClr val="windowText" lastClr="000000"/>
                  </a:solidFill>
                </a:ln>
                <a:solidFill>
                  <a:schemeClr val="bg1"/>
                </a:solidFill>
                <a:latin typeface="Showcard Gothic" pitchFamily="82" charset="0"/>
                <a:cs typeface="+mn-cs"/>
              </a:rPr>
              <a:t>  DE  </a:t>
            </a:r>
            <a:r>
              <a:rPr lang="en-US" sz="3200" b="1" dirty="0" err="1">
                <a:ln>
                  <a:solidFill>
                    <a:sysClr val="windowText" lastClr="000000"/>
                  </a:solidFill>
                </a:ln>
                <a:solidFill>
                  <a:schemeClr val="bg1"/>
                </a:solidFill>
                <a:latin typeface="Showcard Gothic" pitchFamily="82" charset="0"/>
                <a:cs typeface="+mn-cs"/>
              </a:rPr>
              <a:t>JERUSALÉN</a:t>
            </a:r>
            <a:endParaRPr lang="es-VE" sz="3200" b="1" dirty="0">
              <a:ln>
                <a:solidFill>
                  <a:sysClr val="windowText" lastClr="000000"/>
                </a:solidFill>
              </a:ln>
              <a:solidFill>
                <a:schemeClr val="bg1"/>
              </a:solidFill>
              <a:latin typeface="Showcard Gothic" pitchFamily="82" charset="0"/>
              <a:cs typeface="+mn-cs"/>
            </a:endParaRPr>
          </a:p>
        </p:txBody>
      </p:sp>
      <p:sp>
        <p:nvSpPr>
          <p:cNvPr id="10" name="TextBox 9"/>
          <p:cNvSpPr txBox="1"/>
          <p:nvPr/>
        </p:nvSpPr>
        <p:spPr>
          <a:xfrm>
            <a:off x="0" y="5663625"/>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accent6">
                    <a:lumMod val="75000"/>
                  </a:schemeClr>
                </a:solidFill>
                <a:latin typeface="Showcard Gothic" pitchFamily="82" charset="0"/>
                <a:cs typeface="+mn-cs"/>
              </a:rPr>
              <a:t>LAS  </a:t>
            </a:r>
            <a:r>
              <a:rPr lang="en-US" sz="3200" b="1" dirty="0" err="1">
                <a:ln>
                  <a:solidFill>
                    <a:sysClr val="windowText" lastClr="000000"/>
                  </a:solidFill>
                </a:ln>
                <a:solidFill>
                  <a:schemeClr val="accent6">
                    <a:lumMod val="75000"/>
                  </a:schemeClr>
                </a:solidFill>
                <a:latin typeface="Showcard Gothic" pitchFamily="82" charset="0"/>
                <a:cs typeface="+mn-cs"/>
              </a:rPr>
              <a:t>OCHO</a:t>
            </a:r>
            <a:r>
              <a:rPr lang="en-US" sz="3200" b="1" dirty="0">
                <a:ln>
                  <a:solidFill>
                    <a:sysClr val="windowText" lastClr="000000"/>
                  </a:solidFill>
                </a:ln>
                <a:solidFill>
                  <a:schemeClr val="accent6">
                    <a:lumMod val="75000"/>
                  </a:schemeClr>
                </a:solidFill>
                <a:latin typeface="Showcard Gothic" pitchFamily="82" charset="0"/>
                <a:cs typeface="+mn-cs"/>
              </a:rPr>
              <a:t>  </a:t>
            </a:r>
            <a:r>
              <a:rPr lang="en-US" sz="3200" b="1" dirty="0" err="1">
                <a:ln>
                  <a:solidFill>
                    <a:sysClr val="windowText" lastClr="000000"/>
                  </a:solidFill>
                </a:ln>
                <a:solidFill>
                  <a:schemeClr val="accent6">
                    <a:lumMod val="75000"/>
                  </a:schemeClr>
                </a:solidFill>
                <a:latin typeface="Showcard Gothic" pitchFamily="82" charset="0"/>
                <a:cs typeface="+mn-cs"/>
              </a:rPr>
              <a:t>PUERTAS</a:t>
            </a:r>
            <a:r>
              <a:rPr lang="en-US" sz="3200" b="1" dirty="0">
                <a:ln>
                  <a:solidFill>
                    <a:sysClr val="windowText" lastClr="000000"/>
                  </a:solidFill>
                </a:ln>
                <a:solidFill>
                  <a:schemeClr val="accent6">
                    <a:lumMod val="75000"/>
                  </a:schemeClr>
                </a:solidFill>
                <a:latin typeface="Showcard Gothic" pitchFamily="82" charset="0"/>
                <a:cs typeface="+mn-cs"/>
              </a:rPr>
              <a:t>  DE</a:t>
            </a:r>
            <a:endParaRPr lang="es-VE" sz="3200" b="1" dirty="0">
              <a:ln>
                <a:solidFill>
                  <a:sysClr val="windowText" lastClr="000000"/>
                </a:solidFill>
              </a:ln>
              <a:solidFill>
                <a:schemeClr val="accent6">
                  <a:lumMod val="75000"/>
                </a:schemeClr>
              </a:solidFill>
              <a:latin typeface="Showcard Gothic" pitchFamily="82" charset="0"/>
              <a:cs typeface="+mn-cs"/>
            </a:endParaRPr>
          </a:p>
        </p:txBody>
      </p:sp>
      <p:sp>
        <p:nvSpPr>
          <p:cNvPr id="11" name="TextBox 10"/>
          <p:cNvSpPr txBox="1"/>
          <p:nvPr/>
        </p:nvSpPr>
        <p:spPr>
          <a:xfrm>
            <a:off x="0" y="6096000"/>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accent6">
                    <a:lumMod val="75000"/>
                  </a:schemeClr>
                </a:solidFill>
                <a:latin typeface="Showcard Gothic" pitchFamily="82" charset="0"/>
                <a:cs typeface="+mn-cs"/>
              </a:rPr>
              <a:t>LA  </a:t>
            </a:r>
            <a:r>
              <a:rPr lang="en-US" sz="3200" b="1" dirty="0" err="1">
                <a:ln>
                  <a:solidFill>
                    <a:sysClr val="windowText" lastClr="000000"/>
                  </a:solidFill>
                </a:ln>
                <a:solidFill>
                  <a:schemeClr val="accent6">
                    <a:lumMod val="75000"/>
                  </a:schemeClr>
                </a:solidFill>
                <a:latin typeface="Showcard Gothic" pitchFamily="82" charset="0"/>
                <a:cs typeface="+mn-cs"/>
              </a:rPr>
              <a:t>MURALLA</a:t>
            </a:r>
            <a:r>
              <a:rPr lang="en-US" sz="3200" b="1" dirty="0">
                <a:ln>
                  <a:solidFill>
                    <a:sysClr val="windowText" lastClr="000000"/>
                  </a:solidFill>
                </a:ln>
                <a:solidFill>
                  <a:schemeClr val="accent6">
                    <a:lumMod val="75000"/>
                  </a:schemeClr>
                </a:solidFill>
                <a:latin typeface="Showcard Gothic" pitchFamily="82" charset="0"/>
                <a:cs typeface="+mn-cs"/>
              </a:rPr>
              <a:t>  DE  </a:t>
            </a:r>
            <a:r>
              <a:rPr lang="en-US" sz="3200" b="1" dirty="0" err="1">
                <a:ln>
                  <a:solidFill>
                    <a:sysClr val="windowText" lastClr="000000"/>
                  </a:solidFill>
                </a:ln>
                <a:solidFill>
                  <a:schemeClr val="accent6">
                    <a:lumMod val="75000"/>
                  </a:schemeClr>
                </a:solidFill>
                <a:latin typeface="Showcard Gothic" pitchFamily="82" charset="0"/>
                <a:cs typeface="+mn-cs"/>
              </a:rPr>
              <a:t>JERUSALÉN</a:t>
            </a:r>
            <a:endParaRPr lang="es-VE" sz="3200" b="1" dirty="0">
              <a:ln>
                <a:solidFill>
                  <a:sysClr val="windowText" lastClr="000000"/>
                </a:solidFill>
              </a:ln>
              <a:solidFill>
                <a:schemeClr val="accent6">
                  <a:lumMod val="75000"/>
                </a:schemeClr>
              </a:solidFill>
              <a:latin typeface="Showcard Gothic" pitchFamily="82" charset="0"/>
              <a:cs typeface="+mn-cs"/>
            </a:endParaRPr>
          </a:p>
        </p:txBody>
      </p:sp>
      <p:sp>
        <p:nvSpPr>
          <p:cNvPr id="16" name="Rectangle 15"/>
          <p:cNvSpPr/>
          <p:nvPr/>
        </p:nvSpPr>
        <p:spPr>
          <a:xfrm>
            <a:off x="2590800" y="6096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7" name="Rectangle 16"/>
          <p:cNvSpPr/>
          <p:nvPr/>
        </p:nvSpPr>
        <p:spPr>
          <a:xfrm>
            <a:off x="5029200" y="4572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8" name="Rectangle 17"/>
          <p:cNvSpPr/>
          <p:nvPr/>
        </p:nvSpPr>
        <p:spPr>
          <a:xfrm>
            <a:off x="6735763" y="6096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9" name="Rectangle 18"/>
          <p:cNvSpPr/>
          <p:nvPr/>
        </p:nvSpPr>
        <p:spPr>
          <a:xfrm>
            <a:off x="7010400" y="27432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0" name="Rectangle 19"/>
          <p:cNvSpPr/>
          <p:nvPr/>
        </p:nvSpPr>
        <p:spPr>
          <a:xfrm>
            <a:off x="6278563" y="38862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1" name="Rectangle 20"/>
          <p:cNvSpPr/>
          <p:nvPr/>
        </p:nvSpPr>
        <p:spPr>
          <a:xfrm>
            <a:off x="3459163" y="52578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2" name="Rectangle 21"/>
          <p:cNvSpPr/>
          <p:nvPr/>
        </p:nvSpPr>
        <p:spPr>
          <a:xfrm>
            <a:off x="1066800" y="51054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3" name="Rectangle 22"/>
          <p:cNvSpPr/>
          <p:nvPr/>
        </p:nvSpPr>
        <p:spPr>
          <a:xfrm>
            <a:off x="1905000" y="24384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5" name="TextBox 24"/>
          <p:cNvSpPr txBox="1">
            <a:spLocks noChangeArrowheads="1"/>
          </p:cNvSpPr>
          <p:nvPr/>
        </p:nvSpPr>
        <p:spPr bwMode="auto">
          <a:xfrm>
            <a:off x="3810000" y="1524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DAMASCUS</a:t>
            </a:r>
            <a:endParaRPr lang="es-VE" sz="1200" b="1">
              <a:solidFill>
                <a:srgbClr val="C00000"/>
              </a:solidFill>
              <a:latin typeface="Arial Narrow" pitchFamily="34" charset="0"/>
            </a:endParaRPr>
          </a:p>
        </p:txBody>
      </p:sp>
      <p:sp>
        <p:nvSpPr>
          <p:cNvPr id="26" name="TextBox 25"/>
          <p:cNvSpPr txBox="1">
            <a:spLocks noChangeArrowheads="1"/>
          </p:cNvSpPr>
          <p:nvPr/>
        </p:nvSpPr>
        <p:spPr bwMode="auto">
          <a:xfrm>
            <a:off x="6248400" y="76200"/>
            <a:ext cx="12795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HERODES</a:t>
            </a:r>
            <a:endParaRPr lang="es-VE" sz="1200" b="1">
              <a:solidFill>
                <a:srgbClr val="C00000"/>
              </a:solidFill>
              <a:latin typeface="Arial Narrow" pitchFamily="34" charset="0"/>
            </a:endParaRPr>
          </a:p>
        </p:txBody>
      </p:sp>
      <p:sp>
        <p:nvSpPr>
          <p:cNvPr id="27" name="TextBox 26"/>
          <p:cNvSpPr txBox="1">
            <a:spLocks noChangeArrowheads="1"/>
          </p:cNvSpPr>
          <p:nvPr/>
        </p:nvSpPr>
        <p:spPr bwMode="auto">
          <a:xfrm>
            <a:off x="7407275" y="2667000"/>
            <a:ext cx="12795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LOS  LEONES</a:t>
            </a:r>
            <a:endParaRPr lang="es-VE" sz="1200" b="1">
              <a:solidFill>
                <a:srgbClr val="C00000"/>
              </a:solidFill>
              <a:latin typeface="Arial Narrow" pitchFamily="34" charset="0"/>
            </a:endParaRPr>
          </a:p>
        </p:txBody>
      </p:sp>
      <p:sp>
        <p:nvSpPr>
          <p:cNvPr id="29" name="TextBox 28"/>
          <p:cNvSpPr txBox="1">
            <a:spLocks noChangeArrowheads="1"/>
          </p:cNvSpPr>
          <p:nvPr/>
        </p:nvSpPr>
        <p:spPr bwMode="auto">
          <a:xfrm>
            <a:off x="6492875" y="3886200"/>
            <a:ext cx="12795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DORADA</a:t>
            </a:r>
            <a:endParaRPr lang="es-VE" sz="1200" b="1">
              <a:solidFill>
                <a:srgbClr val="C00000"/>
              </a:solidFill>
              <a:latin typeface="Arial Narrow" pitchFamily="34" charset="0"/>
            </a:endParaRPr>
          </a:p>
        </p:txBody>
      </p:sp>
      <p:sp>
        <p:nvSpPr>
          <p:cNvPr id="30" name="TextBox 29"/>
          <p:cNvSpPr txBox="1">
            <a:spLocks noChangeArrowheads="1"/>
          </p:cNvSpPr>
          <p:nvPr/>
        </p:nvSpPr>
        <p:spPr bwMode="auto">
          <a:xfrm>
            <a:off x="2438400" y="5405438"/>
            <a:ext cx="1279525" cy="461962"/>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DEL  ESTIÉRCOL</a:t>
            </a:r>
            <a:endParaRPr lang="es-VE" sz="1200" b="1">
              <a:solidFill>
                <a:srgbClr val="C00000"/>
              </a:solidFill>
              <a:latin typeface="Arial Narrow" pitchFamily="34" charset="0"/>
            </a:endParaRPr>
          </a:p>
        </p:txBody>
      </p:sp>
      <p:sp>
        <p:nvSpPr>
          <p:cNvPr id="31" name="TextBox 30"/>
          <p:cNvSpPr txBox="1">
            <a:spLocks noChangeArrowheads="1"/>
          </p:cNvSpPr>
          <p:nvPr/>
        </p:nvSpPr>
        <p:spPr bwMode="auto">
          <a:xfrm>
            <a:off x="15875" y="50292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ZIÓN</a:t>
            </a:r>
            <a:endParaRPr lang="es-VE" sz="1200" b="1">
              <a:solidFill>
                <a:srgbClr val="C00000"/>
              </a:solidFill>
              <a:latin typeface="Arial Narrow" pitchFamily="34" charset="0"/>
            </a:endParaRPr>
          </a:p>
        </p:txBody>
      </p:sp>
      <p:sp>
        <p:nvSpPr>
          <p:cNvPr id="32" name="TextBox 31"/>
          <p:cNvSpPr txBox="1">
            <a:spLocks noChangeArrowheads="1"/>
          </p:cNvSpPr>
          <p:nvPr/>
        </p:nvSpPr>
        <p:spPr bwMode="auto">
          <a:xfrm>
            <a:off x="838200" y="24384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JAFFA</a:t>
            </a:r>
            <a:endParaRPr lang="es-VE" sz="1200" b="1">
              <a:solidFill>
                <a:srgbClr val="C00000"/>
              </a:solidFill>
              <a:latin typeface="Arial Narrow" pitchFamily="34" charset="0"/>
            </a:endParaRPr>
          </a:p>
        </p:txBody>
      </p:sp>
      <p:sp>
        <p:nvSpPr>
          <p:cNvPr id="33" name="TextBox 32"/>
          <p:cNvSpPr txBox="1">
            <a:spLocks noChangeArrowheads="1"/>
          </p:cNvSpPr>
          <p:nvPr/>
        </p:nvSpPr>
        <p:spPr bwMode="auto">
          <a:xfrm>
            <a:off x="1616075" y="3048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LA  PUERTA      NUEVA</a:t>
            </a:r>
            <a:endParaRPr lang="es-VE" sz="1200" b="1">
              <a:solidFill>
                <a:srgbClr val="C00000"/>
              </a:solidFill>
              <a:latin typeface="Arial Narrow" pitchFamily="34" charset="0"/>
            </a:endParaRPr>
          </a:p>
        </p:txBody>
      </p:sp>
    </p:spTree>
  </p:cSld>
  <p:clrMapOvr>
    <a:masterClrMapping/>
  </p:clrMapOvr>
  <p:transition spd="slow"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slide(fromBottom)">
                                      <p:cBhvr>
                                        <p:cTn id="7" dur="2000"/>
                                        <p:tgtEl>
                                          <p:spTgt spid="25"/>
                                        </p:tgtEl>
                                      </p:cBhvr>
                                    </p:animEffect>
                                  </p:childTnLst>
                                </p:cTn>
                              </p:par>
                            </p:childTnLst>
                          </p:cTn>
                        </p:par>
                        <p:par>
                          <p:cTn id="8" fill="hold">
                            <p:stCondLst>
                              <p:cond delay="2000"/>
                            </p:stCondLst>
                            <p:childTnLst>
                              <p:par>
                                <p:cTn id="9" presetID="12" presetClass="entr" presetSubtype="4"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slide(fromBottom)">
                                      <p:cBhvr>
                                        <p:cTn id="11" dur="2000"/>
                                        <p:tgtEl>
                                          <p:spTgt spid="26"/>
                                        </p:tgtEl>
                                      </p:cBhvr>
                                    </p:animEffect>
                                  </p:childTnLst>
                                </p:cTn>
                              </p:par>
                            </p:childTnLst>
                          </p:cTn>
                        </p:par>
                        <p:par>
                          <p:cTn id="12" fill="hold">
                            <p:stCondLst>
                              <p:cond delay="4000"/>
                            </p:stCondLst>
                            <p:childTnLst>
                              <p:par>
                                <p:cTn id="13" presetID="12" presetClass="entr" presetSubtype="4"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slide(fromBottom)">
                                      <p:cBhvr>
                                        <p:cTn id="15" dur="2000"/>
                                        <p:tgtEl>
                                          <p:spTgt spid="27"/>
                                        </p:tgtEl>
                                      </p:cBhvr>
                                    </p:animEffect>
                                  </p:childTnLst>
                                </p:cTn>
                              </p:par>
                            </p:childTnLst>
                          </p:cTn>
                        </p:par>
                        <p:par>
                          <p:cTn id="16" fill="hold">
                            <p:stCondLst>
                              <p:cond delay="6000"/>
                            </p:stCondLst>
                            <p:childTnLst>
                              <p:par>
                                <p:cTn id="17" presetID="12" presetClass="entr" presetSubtype="4"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slide(fromBottom)">
                                      <p:cBhvr>
                                        <p:cTn id="19" dur="2000"/>
                                        <p:tgtEl>
                                          <p:spTgt spid="29"/>
                                        </p:tgtEl>
                                      </p:cBhvr>
                                    </p:animEffect>
                                  </p:childTnLst>
                                </p:cTn>
                              </p:par>
                            </p:childTnLst>
                          </p:cTn>
                        </p:par>
                        <p:par>
                          <p:cTn id="20" fill="hold">
                            <p:stCondLst>
                              <p:cond delay="8000"/>
                            </p:stCondLst>
                            <p:childTnLst>
                              <p:par>
                                <p:cTn id="21" presetID="12" presetClass="entr" presetSubtype="4"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slide(fromBottom)">
                                      <p:cBhvr>
                                        <p:cTn id="23" dur="2000"/>
                                        <p:tgtEl>
                                          <p:spTgt spid="30"/>
                                        </p:tgtEl>
                                      </p:cBhvr>
                                    </p:animEffect>
                                  </p:childTnLst>
                                </p:cTn>
                              </p:par>
                            </p:childTnLst>
                          </p:cTn>
                        </p:par>
                        <p:par>
                          <p:cTn id="24" fill="hold">
                            <p:stCondLst>
                              <p:cond delay="10000"/>
                            </p:stCondLst>
                            <p:childTnLst>
                              <p:par>
                                <p:cTn id="25" presetID="12" presetClass="entr" presetSubtype="4"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slide(fromBottom)">
                                      <p:cBhvr>
                                        <p:cTn id="27" dur="2000"/>
                                        <p:tgtEl>
                                          <p:spTgt spid="31"/>
                                        </p:tgtEl>
                                      </p:cBhvr>
                                    </p:animEffect>
                                  </p:childTnLst>
                                </p:cTn>
                              </p:par>
                            </p:childTnLst>
                          </p:cTn>
                        </p:par>
                        <p:par>
                          <p:cTn id="28" fill="hold">
                            <p:stCondLst>
                              <p:cond delay="12000"/>
                            </p:stCondLst>
                            <p:childTnLst>
                              <p:par>
                                <p:cTn id="29" presetID="12" presetClass="entr" presetSubtype="4"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slide(fromBottom)">
                                      <p:cBhvr>
                                        <p:cTn id="31" dur="2000"/>
                                        <p:tgtEl>
                                          <p:spTgt spid="32"/>
                                        </p:tgtEl>
                                      </p:cBhvr>
                                    </p:animEffect>
                                  </p:childTnLst>
                                </p:cTn>
                              </p:par>
                            </p:childTnLst>
                          </p:cTn>
                        </p:par>
                        <p:par>
                          <p:cTn id="32" fill="hold">
                            <p:stCondLst>
                              <p:cond delay="14000"/>
                            </p:stCondLst>
                            <p:childTnLst>
                              <p:par>
                                <p:cTn id="33" presetID="12" presetClass="entr" presetSubtype="4"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slide(fromBottom)">
                                      <p:cBhvr>
                                        <p:cTn id="35"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9" grpId="0"/>
      <p:bldP spid="30"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C:\Documents and Settings\Carlos\My Documents\My Pictures\01 - Screen Print 32\SP32-20130530-192522.gif"/>
          <p:cNvPicPr>
            <a:picLocks noChangeAspect="1" noChangeArrowheads="1"/>
          </p:cNvPicPr>
          <p:nvPr/>
        </p:nvPicPr>
        <p:blipFill>
          <a:blip r:embed="rId2"/>
          <a:srcRect/>
          <a:stretch>
            <a:fillRect/>
          </a:stretch>
        </p:blipFill>
        <p:spPr bwMode="auto">
          <a:xfrm rot="-501883">
            <a:off x="341313" y="492125"/>
            <a:ext cx="8201025" cy="5300663"/>
          </a:xfrm>
          <a:prstGeom prst="rect">
            <a:avLst/>
          </a:prstGeom>
          <a:noFill/>
          <a:ln w="9525">
            <a:noFill/>
            <a:miter lim="800000"/>
            <a:headEnd/>
            <a:tailEnd/>
          </a:ln>
        </p:spPr>
      </p:pic>
      <p:sp>
        <p:nvSpPr>
          <p:cNvPr id="12" name="TextBox 11"/>
          <p:cNvSpPr txBox="1"/>
          <p:nvPr/>
        </p:nvSpPr>
        <p:spPr>
          <a:xfrm>
            <a:off x="7162800" y="4058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NORTE</a:t>
            </a:r>
            <a:endParaRPr lang="es-VE" sz="3200" b="1" dirty="0">
              <a:ln>
                <a:solidFill>
                  <a:schemeClr val="tx1"/>
                </a:solidFill>
              </a:ln>
              <a:solidFill>
                <a:schemeClr val="bg1"/>
              </a:solidFill>
              <a:latin typeface="Showcard Gothic" pitchFamily="82" charset="0"/>
              <a:cs typeface="+mn-cs"/>
            </a:endParaRPr>
          </a:p>
        </p:txBody>
      </p:sp>
      <p:sp>
        <p:nvSpPr>
          <p:cNvPr id="13" name="TextBox 12"/>
          <p:cNvSpPr txBox="1"/>
          <p:nvPr/>
        </p:nvSpPr>
        <p:spPr>
          <a:xfrm>
            <a:off x="152400" y="5410200"/>
            <a:ext cx="11430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SUR</a:t>
            </a:r>
            <a:endParaRPr lang="es-VE" sz="3200" b="1" dirty="0">
              <a:ln>
                <a:solidFill>
                  <a:schemeClr val="tx1"/>
                </a:solidFill>
              </a:ln>
              <a:solidFill>
                <a:schemeClr val="bg1"/>
              </a:solidFill>
              <a:latin typeface="Showcard Gothic" pitchFamily="82" charset="0"/>
              <a:cs typeface="+mn-cs"/>
            </a:endParaRPr>
          </a:p>
        </p:txBody>
      </p:sp>
      <p:sp>
        <p:nvSpPr>
          <p:cNvPr id="14" name="TextBox 13"/>
          <p:cNvSpPr txBox="1"/>
          <p:nvPr/>
        </p:nvSpPr>
        <p:spPr>
          <a:xfrm>
            <a:off x="685800" y="786825"/>
            <a:ext cx="1676400" cy="584775"/>
          </a:xfrm>
          <a:prstGeom prst="rect">
            <a:avLst/>
          </a:prstGeom>
          <a:noFill/>
        </p:spPr>
        <p:txBody>
          <a:bodyPr>
            <a:spAutoFit/>
          </a:bodyPr>
          <a:lstStyle/>
          <a:p>
            <a:pPr algn="ctr" fontAlgn="auto">
              <a:spcBef>
                <a:spcPts val="0"/>
              </a:spcBef>
              <a:spcAft>
                <a:spcPts val="0"/>
              </a:spcAft>
              <a:defRPr/>
            </a:pPr>
            <a:r>
              <a:rPr lang="en-US" sz="3200" b="1" dirty="0" err="1">
                <a:ln>
                  <a:solidFill>
                    <a:schemeClr val="tx1"/>
                  </a:solidFill>
                </a:ln>
                <a:solidFill>
                  <a:schemeClr val="bg1"/>
                </a:solidFill>
                <a:latin typeface="Showcard Gothic" pitchFamily="82" charset="0"/>
                <a:cs typeface="+mn-cs"/>
              </a:rPr>
              <a:t>OESTE</a:t>
            </a:r>
            <a:endParaRPr lang="es-VE" sz="3200" b="1" dirty="0">
              <a:ln>
                <a:solidFill>
                  <a:schemeClr val="tx1"/>
                </a:solidFill>
              </a:ln>
              <a:solidFill>
                <a:schemeClr val="bg1"/>
              </a:solidFill>
              <a:latin typeface="Showcard Gothic" pitchFamily="82" charset="0"/>
              <a:cs typeface="+mn-cs"/>
            </a:endParaRPr>
          </a:p>
        </p:txBody>
      </p:sp>
      <p:sp>
        <p:nvSpPr>
          <p:cNvPr id="15" name="TextBox 14"/>
          <p:cNvSpPr txBox="1"/>
          <p:nvPr/>
        </p:nvSpPr>
        <p:spPr>
          <a:xfrm>
            <a:off x="6096000" y="4368225"/>
            <a:ext cx="1676400" cy="584775"/>
          </a:xfrm>
          <a:prstGeom prst="rect">
            <a:avLst/>
          </a:prstGeom>
          <a:noFill/>
        </p:spPr>
        <p:txBody>
          <a:bodyPr>
            <a:spAutoFit/>
          </a:bodyPr>
          <a:lstStyle/>
          <a:p>
            <a:pPr algn="ctr" fontAlgn="auto">
              <a:spcBef>
                <a:spcPts val="0"/>
              </a:spcBef>
              <a:spcAft>
                <a:spcPts val="0"/>
              </a:spcAft>
              <a:defRPr/>
            </a:pPr>
            <a:r>
              <a:rPr lang="en-US" sz="3200" b="1" dirty="0">
                <a:ln>
                  <a:solidFill>
                    <a:schemeClr val="tx1"/>
                  </a:solidFill>
                </a:ln>
                <a:solidFill>
                  <a:schemeClr val="bg1"/>
                </a:solidFill>
                <a:latin typeface="Showcard Gothic" pitchFamily="82" charset="0"/>
                <a:cs typeface="+mn-cs"/>
              </a:rPr>
              <a:t>ESTE</a:t>
            </a:r>
            <a:endParaRPr lang="es-VE" sz="3200" b="1" dirty="0">
              <a:ln>
                <a:solidFill>
                  <a:schemeClr val="tx1"/>
                </a:solidFill>
              </a:ln>
              <a:solidFill>
                <a:schemeClr val="bg1"/>
              </a:solidFill>
              <a:latin typeface="Showcard Gothic" pitchFamily="82" charset="0"/>
              <a:cs typeface="+mn-cs"/>
            </a:endParaRPr>
          </a:p>
        </p:txBody>
      </p:sp>
      <p:sp>
        <p:nvSpPr>
          <p:cNvPr id="9" name="TextBox 8"/>
          <p:cNvSpPr txBox="1"/>
          <p:nvPr/>
        </p:nvSpPr>
        <p:spPr>
          <a:xfrm>
            <a:off x="0" y="6096000"/>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bg1"/>
                </a:solidFill>
                <a:latin typeface="Showcard Gothic" pitchFamily="82" charset="0"/>
                <a:cs typeface="+mn-cs"/>
              </a:rPr>
              <a:t>LA  </a:t>
            </a:r>
            <a:r>
              <a:rPr lang="en-US" sz="3200" b="1" dirty="0" err="1">
                <a:ln>
                  <a:solidFill>
                    <a:sysClr val="windowText" lastClr="000000"/>
                  </a:solidFill>
                </a:ln>
                <a:solidFill>
                  <a:schemeClr val="bg1"/>
                </a:solidFill>
                <a:latin typeface="Showcard Gothic" pitchFamily="82" charset="0"/>
                <a:cs typeface="+mn-cs"/>
              </a:rPr>
              <a:t>MURALLA</a:t>
            </a:r>
            <a:r>
              <a:rPr lang="en-US" sz="3200" b="1" dirty="0">
                <a:ln>
                  <a:solidFill>
                    <a:sysClr val="windowText" lastClr="000000"/>
                  </a:solidFill>
                </a:ln>
                <a:solidFill>
                  <a:schemeClr val="bg1"/>
                </a:solidFill>
                <a:latin typeface="Showcard Gothic" pitchFamily="82" charset="0"/>
                <a:cs typeface="+mn-cs"/>
              </a:rPr>
              <a:t>  DE  </a:t>
            </a:r>
            <a:r>
              <a:rPr lang="en-US" sz="3200" b="1" dirty="0" err="1">
                <a:ln>
                  <a:solidFill>
                    <a:sysClr val="windowText" lastClr="000000"/>
                  </a:solidFill>
                </a:ln>
                <a:solidFill>
                  <a:schemeClr val="bg1"/>
                </a:solidFill>
                <a:latin typeface="Showcard Gothic" pitchFamily="82" charset="0"/>
                <a:cs typeface="+mn-cs"/>
              </a:rPr>
              <a:t>JERUSALÉN</a:t>
            </a:r>
            <a:endParaRPr lang="es-VE" sz="3200" b="1" dirty="0">
              <a:ln>
                <a:solidFill>
                  <a:sysClr val="windowText" lastClr="000000"/>
                </a:solidFill>
              </a:ln>
              <a:solidFill>
                <a:schemeClr val="bg1"/>
              </a:solidFill>
              <a:latin typeface="Showcard Gothic" pitchFamily="82" charset="0"/>
              <a:cs typeface="+mn-cs"/>
            </a:endParaRPr>
          </a:p>
        </p:txBody>
      </p:sp>
      <p:sp>
        <p:nvSpPr>
          <p:cNvPr id="10" name="TextBox 9"/>
          <p:cNvSpPr txBox="1"/>
          <p:nvPr/>
        </p:nvSpPr>
        <p:spPr>
          <a:xfrm>
            <a:off x="0" y="5663625"/>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accent6">
                    <a:lumMod val="75000"/>
                  </a:schemeClr>
                </a:solidFill>
                <a:latin typeface="Showcard Gothic" pitchFamily="82" charset="0"/>
                <a:cs typeface="+mn-cs"/>
              </a:rPr>
              <a:t>LAS  </a:t>
            </a:r>
            <a:r>
              <a:rPr lang="en-US" sz="3200" b="1" dirty="0" err="1">
                <a:ln>
                  <a:solidFill>
                    <a:sysClr val="windowText" lastClr="000000"/>
                  </a:solidFill>
                </a:ln>
                <a:solidFill>
                  <a:schemeClr val="accent6">
                    <a:lumMod val="75000"/>
                  </a:schemeClr>
                </a:solidFill>
                <a:latin typeface="Showcard Gothic" pitchFamily="82" charset="0"/>
                <a:cs typeface="+mn-cs"/>
              </a:rPr>
              <a:t>OCHO</a:t>
            </a:r>
            <a:r>
              <a:rPr lang="en-US" sz="3200" b="1" dirty="0">
                <a:ln>
                  <a:solidFill>
                    <a:sysClr val="windowText" lastClr="000000"/>
                  </a:solidFill>
                </a:ln>
                <a:solidFill>
                  <a:schemeClr val="accent6">
                    <a:lumMod val="75000"/>
                  </a:schemeClr>
                </a:solidFill>
                <a:latin typeface="Showcard Gothic" pitchFamily="82" charset="0"/>
                <a:cs typeface="+mn-cs"/>
              </a:rPr>
              <a:t>  </a:t>
            </a:r>
            <a:r>
              <a:rPr lang="en-US" sz="3200" b="1" dirty="0" err="1">
                <a:ln>
                  <a:solidFill>
                    <a:sysClr val="windowText" lastClr="000000"/>
                  </a:solidFill>
                </a:ln>
                <a:solidFill>
                  <a:schemeClr val="accent6">
                    <a:lumMod val="75000"/>
                  </a:schemeClr>
                </a:solidFill>
                <a:latin typeface="Showcard Gothic" pitchFamily="82" charset="0"/>
                <a:cs typeface="+mn-cs"/>
              </a:rPr>
              <a:t>PUERTAS</a:t>
            </a:r>
            <a:r>
              <a:rPr lang="en-US" sz="3200" b="1" dirty="0">
                <a:ln>
                  <a:solidFill>
                    <a:sysClr val="windowText" lastClr="000000"/>
                  </a:solidFill>
                </a:ln>
                <a:solidFill>
                  <a:schemeClr val="accent6">
                    <a:lumMod val="75000"/>
                  </a:schemeClr>
                </a:solidFill>
                <a:latin typeface="Showcard Gothic" pitchFamily="82" charset="0"/>
                <a:cs typeface="+mn-cs"/>
              </a:rPr>
              <a:t>  DE</a:t>
            </a:r>
            <a:endParaRPr lang="es-VE" sz="3200" b="1" dirty="0">
              <a:ln>
                <a:solidFill>
                  <a:sysClr val="windowText" lastClr="000000"/>
                </a:solidFill>
              </a:ln>
              <a:solidFill>
                <a:schemeClr val="accent6">
                  <a:lumMod val="75000"/>
                </a:schemeClr>
              </a:solidFill>
              <a:latin typeface="Showcard Gothic" pitchFamily="82" charset="0"/>
              <a:cs typeface="+mn-cs"/>
            </a:endParaRPr>
          </a:p>
        </p:txBody>
      </p:sp>
      <p:sp>
        <p:nvSpPr>
          <p:cNvPr id="11" name="TextBox 10"/>
          <p:cNvSpPr txBox="1"/>
          <p:nvPr/>
        </p:nvSpPr>
        <p:spPr>
          <a:xfrm>
            <a:off x="0" y="6096000"/>
            <a:ext cx="9144000" cy="584775"/>
          </a:xfrm>
          <a:prstGeom prst="rect">
            <a:avLst/>
          </a:prstGeom>
          <a:noFill/>
        </p:spPr>
        <p:txBody>
          <a:bodyPr>
            <a:spAutoFit/>
          </a:bodyPr>
          <a:lstStyle/>
          <a:p>
            <a:pPr algn="ctr" fontAlgn="auto">
              <a:spcBef>
                <a:spcPts val="0"/>
              </a:spcBef>
              <a:spcAft>
                <a:spcPts val="0"/>
              </a:spcAft>
              <a:defRPr/>
            </a:pPr>
            <a:r>
              <a:rPr lang="en-US" sz="3200" b="1" dirty="0">
                <a:ln>
                  <a:solidFill>
                    <a:sysClr val="windowText" lastClr="000000"/>
                  </a:solidFill>
                </a:ln>
                <a:solidFill>
                  <a:schemeClr val="accent6">
                    <a:lumMod val="75000"/>
                  </a:schemeClr>
                </a:solidFill>
                <a:latin typeface="Showcard Gothic" pitchFamily="82" charset="0"/>
                <a:cs typeface="+mn-cs"/>
              </a:rPr>
              <a:t>LA  </a:t>
            </a:r>
            <a:r>
              <a:rPr lang="en-US" sz="3200" b="1" dirty="0" err="1">
                <a:ln>
                  <a:solidFill>
                    <a:sysClr val="windowText" lastClr="000000"/>
                  </a:solidFill>
                </a:ln>
                <a:solidFill>
                  <a:schemeClr val="accent6">
                    <a:lumMod val="75000"/>
                  </a:schemeClr>
                </a:solidFill>
                <a:latin typeface="Showcard Gothic" pitchFamily="82" charset="0"/>
                <a:cs typeface="+mn-cs"/>
              </a:rPr>
              <a:t>MURALLA</a:t>
            </a:r>
            <a:r>
              <a:rPr lang="en-US" sz="3200" b="1" dirty="0">
                <a:ln>
                  <a:solidFill>
                    <a:sysClr val="windowText" lastClr="000000"/>
                  </a:solidFill>
                </a:ln>
                <a:solidFill>
                  <a:schemeClr val="accent6">
                    <a:lumMod val="75000"/>
                  </a:schemeClr>
                </a:solidFill>
                <a:latin typeface="Showcard Gothic" pitchFamily="82" charset="0"/>
                <a:cs typeface="+mn-cs"/>
              </a:rPr>
              <a:t>  DE  </a:t>
            </a:r>
            <a:r>
              <a:rPr lang="en-US" sz="3200" b="1" dirty="0" err="1">
                <a:ln>
                  <a:solidFill>
                    <a:sysClr val="windowText" lastClr="000000"/>
                  </a:solidFill>
                </a:ln>
                <a:solidFill>
                  <a:schemeClr val="accent6">
                    <a:lumMod val="75000"/>
                  </a:schemeClr>
                </a:solidFill>
                <a:latin typeface="Showcard Gothic" pitchFamily="82" charset="0"/>
                <a:cs typeface="+mn-cs"/>
              </a:rPr>
              <a:t>JERUSALÉN</a:t>
            </a:r>
            <a:endParaRPr lang="es-VE" sz="3200" b="1" dirty="0">
              <a:ln>
                <a:solidFill>
                  <a:sysClr val="windowText" lastClr="000000"/>
                </a:solidFill>
              </a:ln>
              <a:solidFill>
                <a:schemeClr val="accent6">
                  <a:lumMod val="75000"/>
                </a:schemeClr>
              </a:solidFill>
              <a:latin typeface="Showcard Gothic" pitchFamily="82" charset="0"/>
              <a:cs typeface="+mn-cs"/>
            </a:endParaRPr>
          </a:p>
        </p:txBody>
      </p:sp>
      <p:sp>
        <p:nvSpPr>
          <p:cNvPr id="16" name="Rectangle 15"/>
          <p:cNvSpPr/>
          <p:nvPr/>
        </p:nvSpPr>
        <p:spPr>
          <a:xfrm>
            <a:off x="2590800" y="6096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7" name="Rectangle 16"/>
          <p:cNvSpPr/>
          <p:nvPr/>
        </p:nvSpPr>
        <p:spPr>
          <a:xfrm>
            <a:off x="5029200" y="4572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8" name="Rectangle 17"/>
          <p:cNvSpPr/>
          <p:nvPr/>
        </p:nvSpPr>
        <p:spPr>
          <a:xfrm>
            <a:off x="6735763" y="6096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19" name="Rectangle 18"/>
          <p:cNvSpPr/>
          <p:nvPr/>
        </p:nvSpPr>
        <p:spPr>
          <a:xfrm>
            <a:off x="7010400" y="27432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0" name="Rectangle 19"/>
          <p:cNvSpPr/>
          <p:nvPr/>
        </p:nvSpPr>
        <p:spPr>
          <a:xfrm>
            <a:off x="6278563" y="38862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1" name="Rectangle 20"/>
          <p:cNvSpPr/>
          <p:nvPr/>
        </p:nvSpPr>
        <p:spPr>
          <a:xfrm>
            <a:off x="3459163" y="5257800"/>
            <a:ext cx="2746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2" name="Rectangle 21"/>
          <p:cNvSpPr/>
          <p:nvPr/>
        </p:nvSpPr>
        <p:spPr>
          <a:xfrm>
            <a:off x="1066800" y="51054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23" name="Rectangle 22"/>
          <p:cNvSpPr/>
          <p:nvPr/>
        </p:nvSpPr>
        <p:spPr>
          <a:xfrm>
            <a:off x="1905000" y="2438400"/>
            <a:ext cx="274638"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7186" name="TextBox 24"/>
          <p:cNvSpPr txBox="1">
            <a:spLocks noChangeArrowheads="1"/>
          </p:cNvSpPr>
          <p:nvPr/>
        </p:nvSpPr>
        <p:spPr bwMode="auto">
          <a:xfrm>
            <a:off x="3810000" y="1524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DAMASCUS</a:t>
            </a:r>
            <a:endParaRPr lang="es-VE" sz="1200" b="1">
              <a:solidFill>
                <a:srgbClr val="C00000"/>
              </a:solidFill>
              <a:latin typeface="Arial Narrow" pitchFamily="34" charset="0"/>
            </a:endParaRPr>
          </a:p>
        </p:txBody>
      </p:sp>
      <p:sp>
        <p:nvSpPr>
          <p:cNvPr id="7187" name="TextBox 25"/>
          <p:cNvSpPr txBox="1">
            <a:spLocks noChangeArrowheads="1"/>
          </p:cNvSpPr>
          <p:nvPr/>
        </p:nvSpPr>
        <p:spPr bwMode="auto">
          <a:xfrm>
            <a:off x="6248400" y="76200"/>
            <a:ext cx="12795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HERODES</a:t>
            </a:r>
            <a:endParaRPr lang="es-VE" sz="1200" b="1">
              <a:solidFill>
                <a:srgbClr val="C00000"/>
              </a:solidFill>
              <a:latin typeface="Arial Narrow" pitchFamily="34" charset="0"/>
            </a:endParaRPr>
          </a:p>
        </p:txBody>
      </p:sp>
      <p:sp>
        <p:nvSpPr>
          <p:cNvPr id="7188" name="TextBox 26"/>
          <p:cNvSpPr txBox="1">
            <a:spLocks noChangeArrowheads="1"/>
          </p:cNvSpPr>
          <p:nvPr/>
        </p:nvSpPr>
        <p:spPr bwMode="auto">
          <a:xfrm>
            <a:off x="7407275" y="2667000"/>
            <a:ext cx="12795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LOS  LEONES</a:t>
            </a:r>
            <a:endParaRPr lang="es-VE" sz="1200" b="1">
              <a:solidFill>
                <a:srgbClr val="C00000"/>
              </a:solidFill>
              <a:latin typeface="Arial Narrow" pitchFamily="34" charset="0"/>
            </a:endParaRPr>
          </a:p>
        </p:txBody>
      </p:sp>
      <p:sp>
        <p:nvSpPr>
          <p:cNvPr id="7189" name="TextBox 28"/>
          <p:cNvSpPr txBox="1">
            <a:spLocks noChangeArrowheads="1"/>
          </p:cNvSpPr>
          <p:nvPr/>
        </p:nvSpPr>
        <p:spPr bwMode="auto">
          <a:xfrm>
            <a:off x="6492875" y="3886200"/>
            <a:ext cx="12795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DORADA</a:t>
            </a:r>
            <a:endParaRPr lang="es-VE" sz="1200" b="1">
              <a:solidFill>
                <a:srgbClr val="C00000"/>
              </a:solidFill>
              <a:latin typeface="Arial Narrow" pitchFamily="34" charset="0"/>
            </a:endParaRPr>
          </a:p>
        </p:txBody>
      </p:sp>
      <p:sp>
        <p:nvSpPr>
          <p:cNvPr id="7190" name="TextBox 29"/>
          <p:cNvSpPr txBox="1">
            <a:spLocks noChangeArrowheads="1"/>
          </p:cNvSpPr>
          <p:nvPr/>
        </p:nvSpPr>
        <p:spPr bwMode="auto">
          <a:xfrm>
            <a:off x="2438400" y="5405438"/>
            <a:ext cx="1279525" cy="461962"/>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DEL  ESTIÉRCOL</a:t>
            </a:r>
            <a:endParaRPr lang="es-VE" sz="1200" b="1">
              <a:solidFill>
                <a:srgbClr val="C00000"/>
              </a:solidFill>
              <a:latin typeface="Arial Narrow" pitchFamily="34" charset="0"/>
            </a:endParaRPr>
          </a:p>
        </p:txBody>
      </p:sp>
      <p:sp>
        <p:nvSpPr>
          <p:cNvPr id="7191" name="TextBox 30"/>
          <p:cNvSpPr txBox="1">
            <a:spLocks noChangeArrowheads="1"/>
          </p:cNvSpPr>
          <p:nvPr/>
        </p:nvSpPr>
        <p:spPr bwMode="auto">
          <a:xfrm>
            <a:off x="15875" y="50292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ZIÓN</a:t>
            </a:r>
            <a:endParaRPr lang="es-VE" sz="1200" b="1">
              <a:solidFill>
                <a:srgbClr val="C00000"/>
              </a:solidFill>
              <a:latin typeface="Arial Narrow" pitchFamily="34" charset="0"/>
            </a:endParaRPr>
          </a:p>
        </p:txBody>
      </p:sp>
      <p:sp>
        <p:nvSpPr>
          <p:cNvPr id="7192" name="TextBox 31"/>
          <p:cNvSpPr txBox="1">
            <a:spLocks noChangeArrowheads="1"/>
          </p:cNvSpPr>
          <p:nvPr/>
        </p:nvSpPr>
        <p:spPr bwMode="auto">
          <a:xfrm>
            <a:off x="838200" y="24384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PUERTA  DE  JAFFA</a:t>
            </a:r>
            <a:endParaRPr lang="es-VE" sz="1200" b="1">
              <a:solidFill>
                <a:srgbClr val="C00000"/>
              </a:solidFill>
              <a:latin typeface="Arial Narrow" pitchFamily="34" charset="0"/>
            </a:endParaRPr>
          </a:p>
        </p:txBody>
      </p:sp>
      <p:sp>
        <p:nvSpPr>
          <p:cNvPr id="7193" name="TextBox 32"/>
          <p:cNvSpPr txBox="1">
            <a:spLocks noChangeArrowheads="1"/>
          </p:cNvSpPr>
          <p:nvPr/>
        </p:nvSpPr>
        <p:spPr bwMode="auto">
          <a:xfrm>
            <a:off x="1616075" y="304800"/>
            <a:ext cx="1203325" cy="461963"/>
          </a:xfrm>
          <a:prstGeom prst="rect">
            <a:avLst/>
          </a:prstGeom>
          <a:noFill/>
          <a:ln w="9525">
            <a:noFill/>
            <a:miter lim="800000"/>
            <a:headEnd/>
            <a:tailEnd/>
          </a:ln>
        </p:spPr>
        <p:txBody>
          <a:bodyPr>
            <a:spAutoFit/>
          </a:bodyPr>
          <a:lstStyle/>
          <a:p>
            <a:pPr algn="ctr"/>
            <a:r>
              <a:rPr lang="en-US" sz="1200" b="1">
                <a:solidFill>
                  <a:srgbClr val="C00000"/>
                </a:solidFill>
                <a:latin typeface="Arial Narrow" pitchFamily="34" charset="0"/>
              </a:rPr>
              <a:t>LA  PUERTA      NUEVA</a:t>
            </a:r>
            <a:endParaRPr lang="es-VE" sz="1200" b="1">
              <a:solidFill>
                <a:srgbClr val="C00000"/>
              </a:solidFill>
              <a:latin typeface="Arial Narrow" pitchFamily="34" charset="0"/>
            </a:endParaRPr>
          </a:p>
        </p:txBody>
      </p:sp>
      <p:cxnSp>
        <p:nvCxnSpPr>
          <p:cNvPr id="28" name="Straight Connector 27"/>
          <p:cNvCxnSpPr/>
          <p:nvPr/>
        </p:nvCxnSpPr>
        <p:spPr>
          <a:xfrm>
            <a:off x="2209800" y="2667000"/>
            <a:ext cx="2743200" cy="1143000"/>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2133600" y="914400"/>
            <a:ext cx="3048000" cy="4191000"/>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1295400" y="4953000"/>
            <a:ext cx="838200" cy="152400"/>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1219200" y="4953000"/>
            <a:ext cx="76200" cy="152400"/>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2286000" y="1371600"/>
            <a:ext cx="1920240" cy="769441"/>
          </a:xfrm>
          <a:prstGeom prst="rect">
            <a:avLst/>
          </a:prstGeom>
          <a:solidFill>
            <a:srgbClr val="C00000"/>
          </a:solidFill>
          <a:ln>
            <a:solidFill>
              <a:schemeClr val="tx1"/>
            </a:solidFill>
          </a:ln>
        </p:spPr>
        <p:txBody>
          <a:bodyPr>
            <a:spAutoFit/>
          </a:bodyPr>
          <a:lstStyle/>
          <a:p>
            <a:pPr algn="ctr" fontAlgn="auto">
              <a:spcBef>
                <a:spcPts val="0"/>
              </a:spcBef>
              <a:spcAft>
                <a:spcPts val="0"/>
              </a:spcAft>
              <a:defRPr/>
            </a:pPr>
            <a:r>
              <a:rPr lang="en-US" sz="2200" b="1" dirty="0" err="1">
                <a:ln>
                  <a:solidFill>
                    <a:schemeClr val="tx1"/>
                  </a:solidFill>
                </a:ln>
                <a:solidFill>
                  <a:schemeClr val="accent6">
                    <a:lumMod val="40000"/>
                    <a:lumOff val="60000"/>
                  </a:schemeClr>
                </a:solidFill>
                <a:latin typeface="Showcard Gothic" pitchFamily="82" charset="0"/>
                <a:cs typeface="+mn-cs"/>
              </a:rPr>
              <a:t>SECCIÓN</a:t>
            </a:r>
            <a:r>
              <a:rPr lang="en-US" sz="2200" b="1" dirty="0">
                <a:ln>
                  <a:solidFill>
                    <a:schemeClr val="tx1"/>
                  </a:solidFill>
                </a:ln>
                <a:solidFill>
                  <a:schemeClr val="accent6">
                    <a:lumMod val="40000"/>
                    <a:lumOff val="60000"/>
                  </a:schemeClr>
                </a:solidFill>
                <a:latin typeface="Showcard Gothic" pitchFamily="82" charset="0"/>
                <a:cs typeface="+mn-cs"/>
              </a:rPr>
              <a:t>  CRISTIANA</a:t>
            </a:r>
            <a:endParaRPr lang="es-VE" sz="2200" b="1" dirty="0">
              <a:ln>
                <a:solidFill>
                  <a:schemeClr val="tx1"/>
                </a:solidFill>
              </a:ln>
              <a:solidFill>
                <a:schemeClr val="accent6">
                  <a:lumMod val="40000"/>
                  <a:lumOff val="60000"/>
                </a:schemeClr>
              </a:solidFill>
              <a:latin typeface="Showcard Gothic" pitchFamily="82" charset="0"/>
              <a:cs typeface="+mn-cs"/>
            </a:endParaRPr>
          </a:p>
        </p:txBody>
      </p:sp>
      <p:sp>
        <p:nvSpPr>
          <p:cNvPr id="38" name="TextBox 37"/>
          <p:cNvSpPr txBox="1"/>
          <p:nvPr/>
        </p:nvSpPr>
        <p:spPr>
          <a:xfrm>
            <a:off x="4953000" y="1931313"/>
            <a:ext cx="1920240" cy="769441"/>
          </a:xfrm>
          <a:prstGeom prst="rect">
            <a:avLst/>
          </a:prstGeom>
          <a:solidFill>
            <a:srgbClr val="00CC00"/>
          </a:solidFill>
          <a:ln>
            <a:solidFill>
              <a:schemeClr val="tx1"/>
            </a:solidFill>
          </a:ln>
        </p:spPr>
        <p:txBody>
          <a:bodyPr>
            <a:spAutoFit/>
          </a:bodyPr>
          <a:lstStyle/>
          <a:p>
            <a:pPr algn="ctr" fontAlgn="auto">
              <a:spcBef>
                <a:spcPts val="0"/>
              </a:spcBef>
              <a:spcAft>
                <a:spcPts val="0"/>
              </a:spcAft>
              <a:defRPr/>
            </a:pPr>
            <a:r>
              <a:rPr lang="en-US" sz="2200" b="1" dirty="0" err="1">
                <a:ln>
                  <a:solidFill>
                    <a:schemeClr val="tx1"/>
                  </a:solidFill>
                </a:ln>
                <a:solidFill>
                  <a:schemeClr val="accent3">
                    <a:lumMod val="40000"/>
                    <a:lumOff val="60000"/>
                  </a:schemeClr>
                </a:solidFill>
                <a:latin typeface="Showcard Gothic" pitchFamily="82" charset="0"/>
                <a:cs typeface="+mn-cs"/>
              </a:rPr>
              <a:t>SECCIÓN</a:t>
            </a:r>
            <a:r>
              <a:rPr lang="en-US" sz="2200" b="1" dirty="0">
                <a:ln>
                  <a:solidFill>
                    <a:schemeClr val="tx1"/>
                  </a:solidFill>
                </a:ln>
                <a:solidFill>
                  <a:schemeClr val="accent3">
                    <a:lumMod val="40000"/>
                    <a:lumOff val="60000"/>
                  </a:schemeClr>
                </a:solidFill>
                <a:latin typeface="Showcard Gothic" pitchFamily="82" charset="0"/>
                <a:cs typeface="+mn-cs"/>
              </a:rPr>
              <a:t>  </a:t>
            </a:r>
            <a:r>
              <a:rPr lang="en-US" sz="2200" b="1" dirty="0" err="1">
                <a:ln>
                  <a:solidFill>
                    <a:schemeClr val="tx1"/>
                  </a:solidFill>
                </a:ln>
                <a:solidFill>
                  <a:schemeClr val="accent3">
                    <a:lumMod val="40000"/>
                    <a:lumOff val="60000"/>
                  </a:schemeClr>
                </a:solidFill>
                <a:latin typeface="Showcard Gothic" pitchFamily="82" charset="0"/>
                <a:cs typeface="+mn-cs"/>
              </a:rPr>
              <a:t>MUSULMANA</a:t>
            </a:r>
            <a:endParaRPr lang="es-VE" sz="2200" b="1" dirty="0">
              <a:ln>
                <a:solidFill>
                  <a:schemeClr val="tx1"/>
                </a:solidFill>
              </a:ln>
              <a:solidFill>
                <a:schemeClr val="accent3">
                  <a:lumMod val="40000"/>
                  <a:lumOff val="60000"/>
                </a:schemeClr>
              </a:solidFill>
              <a:latin typeface="Showcard Gothic" pitchFamily="82" charset="0"/>
              <a:cs typeface="+mn-cs"/>
            </a:endParaRPr>
          </a:p>
        </p:txBody>
      </p:sp>
      <p:sp>
        <p:nvSpPr>
          <p:cNvPr id="39" name="TextBox 38"/>
          <p:cNvSpPr txBox="1"/>
          <p:nvPr/>
        </p:nvSpPr>
        <p:spPr>
          <a:xfrm>
            <a:off x="1356360" y="3421559"/>
            <a:ext cx="1463040" cy="769441"/>
          </a:xfrm>
          <a:prstGeom prst="rect">
            <a:avLst/>
          </a:prstGeom>
          <a:solidFill>
            <a:srgbClr val="FFC000"/>
          </a:solidFill>
          <a:ln>
            <a:solidFill>
              <a:schemeClr val="tx1"/>
            </a:solidFill>
          </a:ln>
        </p:spPr>
        <p:txBody>
          <a:bodyPr>
            <a:spAutoFit/>
          </a:bodyPr>
          <a:lstStyle/>
          <a:p>
            <a:pPr algn="ctr" fontAlgn="auto">
              <a:spcBef>
                <a:spcPts val="0"/>
              </a:spcBef>
              <a:spcAft>
                <a:spcPts val="0"/>
              </a:spcAft>
              <a:defRPr/>
            </a:pPr>
            <a:r>
              <a:rPr lang="en-US" sz="2200" b="1" dirty="0" err="1">
                <a:ln>
                  <a:solidFill>
                    <a:schemeClr val="tx1"/>
                  </a:solidFill>
                </a:ln>
                <a:solidFill>
                  <a:schemeClr val="accent6">
                    <a:lumMod val="40000"/>
                    <a:lumOff val="60000"/>
                  </a:schemeClr>
                </a:solidFill>
                <a:latin typeface="Showcard Gothic" pitchFamily="82" charset="0"/>
                <a:cs typeface="+mn-cs"/>
              </a:rPr>
              <a:t>SECCIÓN</a:t>
            </a:r>
            <a:r>
              <a:rPr lang="en-US" sz="2200" b="1" dirty="0">
                <a:ln>
                  <a:solidFill>
                    <a:schemeClr val="tx1"/>
                  </a:solidFill>
                </a:ln>
                <a:solidFill>
                  <a:schemeClr val="accent6">
                    <a:lumMod val="40000"/>
                    <a:lumOff val="60000"/>
                  </a:schemeClr>
                </a:solidFill>
                <a:latin typeface="Showcard Gothic" pitchFamily="82" charset="0"/>
                <a:cs typeface="+mn-cs"/>
              </a:rPr>
              <a:t>  ARMENIA</a:t>
            </a:r>
            <a:endParaRPr lang="es-VE" sz="2200" b="1" dirty="0">
              <a:ln>
                <a:solidFill>
                  <a:schemeClr val="tx1"/>
                </a:solidFill>
              </a:ln>
              <a:solidFill>
                <a:schemeClr val="accent6">
                  <a:lumMod val="40000"/>
                  <a:lumOff val="60000"/>
                </a:schemeClr>
              </a:solidFill>
              <a:latin typeface="Showcard Gothic" pitchFamily="82" charset="0"/>
              <a:cs typeface="+mn-cs"/>
            </a:endParaRPr>
          </a:p>
        </p:txBody>
      </p:sp>
      <p:sp>
        <p:nvSpPr>
          <p:cNvPr id="40" name="TextBox 39"/>
          <p:cNvSpPr txBox="1"/>
          <p:nvPr/>
        </p:nvSpPr>
        <p:spPr>
          <a:xfrm>
            <a:off x="3048000" y="4114800"/>
            <a:ext cx="1920240" cy="769441"/>
          </a:xfrm>
          <a:prstGeom prst="rect">
            <a:avLst/>
          </a:prstGeom>
          <a:solidFill>
            <a:schemeClr val="tx2">
              <a:lumMod val="60000"/>
              <a:lumOff val="40000"/>
            </a:schemeClr>
          </a:solidFill>
          <a:ln>
            <a:solidFill>
              <a:schemeClr val="tx1"/>
            </a:solidFill>
          </a:ln>
        </p:spPr>
        <p:txBody>
          <a:bodyPr>
            <a:spAutoFit/>
          </a:bodyPr>
          <a:lstStyle/>
          <a:p>
            <a:pPr algn="ctr" fontAlgn="auto">
              <a:spcBef>
                <a:spcPts val="0"/>
              </a:spcBef>
              <a:spcAft>
                <a:spcPts val="0"/>
              </a:spcAft>
              <a:defRPr/>
            </a:pPr>
            <a:r>
              <a:rPr lang="en-US" sz="2200" b="1" dirty="0" err="1">
                <a:ln>
                  <a:solidFill>
                    <a:schemeClr val="tx1"/>
                  </a:solidFill>
                </a:ln>
                <a:solidFill>
                  <a:schemeClr val="tx2">
                    <a:lumMod val="20000"/>
                    <a:lumOff val="80000"/>
                  </a:schemeClr>
                </a:solidFill>
                <a:latin typeface="Showcard Gothic" pitchFamily="82" charset="0"/>
                <a:cs typeface="+mn-cs"/>
              </a:rPr>
              <a:t>SECCIÓN</a:t>
            </a:r>
            <a:r>
              <a:rPr lang="en-US" sz="2200" b="1" dirty="0">
                <a:ln>
                  <a:solidFill>
                    <a:schemeClr val="tx1"/>
                  </a:solidFill>
                </a:ln>
                <a:solidFill>
                  <a:schemeClr val="tx2">
                    <a:lumMod val="20000"/>
                    <a:lumOff val="80000"/>
                  </a:schemeClr>
                </a:solidFill>
                <a:latin typeface="Showcard Gothic" pitchFamily="82" charset="0"/>
                <a:cs typeface="+mn-cs"/>
              </a:rPr>
              <a:t>  </a:t>
            </a:r>
            <a:r>
              <a:rPr lang="en-US" sz="2200" b="1" dirty="0" err="1">
                <a:ln>
                  <a:solidFill>
                    <a:schemeClr val="tx1"/>
                  </a:solidFill>
                </a:ln>
                <a:solidFill>
                  <a:schemeClr val="tx2">
                    <a:lumMod val="20000"/>
                    <a:lumOff val="80000"/>
                  </a:schemeClr>
                </a:solidFill>
                <a:latin typeface="Showcard Gothic" pitchFamily="82" charset="0"/>
                <a:cs typeface="+mn-cs"/>
              </a:rPr>
              <a:t>JUDÍA</a:t>
            </a:r>
            <a:endParaRPr lang="es-VE" sz="2200" b="1" dirty="0">
              <a:ln>
                <a:solidFill>
                  <a:schemeClr val="tx1"/>
                </a:solidFill>
              </a:ln>
              <a:solidFill>
                <a:schemeClr val="tx2">
                  <a:lumMod val="20000"/>
                  <a:lumOff val="80000"/>
                </a:schemeClr>
              </a:solidFill>
              <a:latin typeface="Showcard Gothic" pitchFamily="82" charset="0"/>
              <a:cs typeface="+mn-cs"/>
            </a:endParaRPr>
          </a:p>
        </p:txBody>
      </p:sp>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0"/>
                                        <p:tgtEl>
                                          <p:spTgt spid="28"/>
                                        </p:tgtEl>
                                      </p:cBhvr>
                                    </p:animEffect>
                                  </p:childTnLst>
                                </p:cTn>
                              </p:par>
                            </p:childTnLst>
                          </p:cTn>
                        </p:par>
                        <p:par>
                          <p:cTn id="8" fill="hold">
                            <p:stCondLst>
                              <p:cond delay="3000"/>
                            </p:stCondLst>
                            <p:childTnLst>
                              <p:par>
                                <p:cTn id="9" presetID="22" presetClass="entr" presetSubtype="1"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up)">
                                      <p:cBhvr>
                                        <p:cTn id="11" dur="3000"/>
                                        <p:tgtEl>
                                          <p:spTgt spid="34"/>
                                        </p:tgtEl>
                                      </p:cBhvr>
                                    </p:animEffect>
                                  </p:childTnLst>
                                </p:cTn>
                              </p:par>
                            </p:childTnLst>
                          </p:cTn>
                        </p:par>
                        <p:par>
                          <p:cTn id="12" fill="hold">
                            <p:stCondLst>
                              <p:cond delay="6000"/>
                            </p:stCondLst>
                            <p:childTnLst>
                              <p:par>
                                <p:cTn id="13" presetID="22" presetClass="entr" presetSubtype="2"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right)">
                                      <p:cBhvr>
                                        <p:cTn id="15" dur="2000"/>
                                        <p:tgtEl>
                                          <p:spTgt spid="35"/>
                                        </p:tgtEl>
                                      </p:cBhvr>
                                    </p:animEffect>
                                  </p:childTnLst>
                                </p:cTn>
                              </p:par>
                            </p:childTnLst>
                          </p:cTn>
                        </p:par>
                        <p:par>
                          <p:cTn id="16" fill="hold">
                            <p:stCondLst>
                              <p:cond delay="8000"/>
                            </p:stCondLst>
                            <p:childTnLst>
                              <p:par>
                                <p:cTn id="17" presetID="22" presetClass="entr" presetSubtype="1"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1000"/>
                                        <p:tgtEl>
                                          <p:spTgt spid="36"/>
                                        </p:tgtEl>
                                      </p:cBhvr>
                                    </p:animEffect>
                                  </p:childTnLst>
                                </p:cTn>
                              </p:par>
                            </p:childTnLst>
                          </p:cTn>
                        </p:par>
                        <p:par>
                          <p:cTn id="20" fill="hold">
                            <p:stCondLst>
                              <p:cond delay="9000"/>
                            </p:stCondLst>
                            <p:childTnLst>
                              <p:par>
                                <p:cTn id="21" presetID="1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slide(fromBottom)">
                                      <p:cBhvr>
                                        <p:cTn id="23" dur="2000"/>
                                        <p:tgtEl>
                                          <p:spTgt spid="37"/>
                                        </p:tgtEl>
                                      </p:cBhvr>
                                    </p:animEffect>
                                  </p:childTnLst>
                                </p:cTn>
                              </p:par>
                            </p:childTnLst>
                          </p:cTn>
                        </p:par>
                        <p:par>
                          <p:cTn id="24" fill="hold">
                            <p:stCondLst>
                              <p:cond delay="11000"/>
                            </p:stCondLst>
                            <p:childTnLst>
                              <p:par>
                                <p:cTn id="25" presetID="12" presetClass="entr" presetSubtype="4"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slide(fromBottom)">
                                      <p:cBhvr>
                                        <p:cTn id="27" dur="2000"/>
                                        <p:tgtEl>
                                          <p:spTgt spid="38"/>
                                        </p:tgtEl>
                                      </p:cBhvr>
                                    </p:animEffect>
                                  </p:childTnLst>
                                </p:cTn>
                              </p:par>
                            </p:childTnLst>
                          </p:cTn>
                        </p:par>
                        <p:par>
                          <p:cTn id="28" fill="hold">
                            <p:stCondLst>
                              <p:cond delay="13000"/>
                            </p:stCondLst>
                            <p:childTnLst>
                              <p:par>
                                <p:cTn id="29" presetID="12" presetClass="entr" presetSubtype="4"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slide(fromBottom)">
                                      <p:cBhvr>
                                        <p:cTn id="31" dur="2000"/>
                                        <p:tgtEl>
                                          <p:spTgt spid="39"/>
                                        </p:tgtEl>
                                      </p:cBhvr>
                                    </p:animEffect>
                                  </p:childTnLst>
                                </p:cTn>
                              </p:par>
                            </p:childTnLst>
                          </p:cTn>
                        </p:par>
                        <p:par>
                          <p:cTn id="32" fill="hold">
                            <p:stCondLst>
                              <p:cond delay="15000"/>
                            </p:stCondLst>
                            <p:childTnLst>
                              <p:par>
                                <p:cTn id="33" presetID="12" presetClass="entr" presetSubtype="4"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slide(fromBottom)">
                                      <p:cBhvr>
                                        <p:cTn id="35"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9" name="TextBox 8"/>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DE  DAMASCUS</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10" name="Straight Arrow Connector 9"/>
          <p:cNvCxnSpPr/>
          <p:nvPr/>
        </p:nvCxnSpPr>
        <p:spPr>
          <a:xfrm>
            <a:off x="4675188" y="1112838"/>
            <a:ext cx="430212" cy="4111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a:srcRect/>
          <a:stretch>
            <a:fillRect/>
          </a:stretch>
        </p:blipFill>
        <p:spPr bwMode="auto">
          <a:xfrm>
            <a:off x="304800" y="228600"/>
            <a:ext cx="8534400" cy="6400800"/>
          </a:xfrm>
          <a:prstGeom prst="rect">
            <a:avLst/>
          </a:prstGeom>
          <a:noFill/>
          <a:ln w="9525">
            <a:solidFill>
              <a:schemeClr val="accent1">
                <a:lumMod val="40000"/>
                <a:lumOff val="60000"/>
              </a:schemeClr>
            </a:solidFill>
            <a:miter lim="800000"/>
            <a:headEnd/>
            <a:tailEnd/>
          </a:ln>
        </p:spPr>
      </p:pic>
    </p:spTree>
  </p:cSld>
  <p:clrMapOvr>
    <a:masterClrMapping/>
  </p:clrMapOvr>
  <p:transition spd="slow" advClick="0"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2000"/>
                                        <p:tgtEl>
                                          <p:spTgt spid="10"/>
                                        </p:tgtEl>
                                      </p:cBhvr>
                                    </p:animEffect>
                                  </p:childTnLst>
                                </p:cTn>
                              </p:par>
                            </p:childTnLst>
                          </p:cTn>
                        </p:par>
                        <p:par>
                          <p:cTn id="8" fill="hold">
                            <p:stCondLst>
                              <p:cond delay="3000"/>
                            </p:stCondLst>
                            <p:childTnLst>
                              <p:par>
                                <p:cTn id="9" presetID="22" presetClass="entr" presetSubtype="1"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wipe(up)">
                                      <p:cBhvr>
                                        <p:cTn id="11"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
        <p:nvSpPr>
          <p:cNvPr id="5" name="TextBox 4"/>
          <p:cNvSpPr txBox="1"/>
          <p:nvPr/>
        </p:nvSpPr>
        <p:spPr>
          <a:xfrm>
            <a:off x="0" y="6412468"/>
            <a:ext cx="9144000" cy="369332"/>
          </a:xfrm>
          <a:prstGeom prst="rect">
            <a:avLst/>
          </a:prstGeom>
          <a:noFill/>
        </p:spPr>
        <p:txBody>
          <a:bodyPr>
            <a:spAutoFit/>
          </a:bodyPr>
          <a:lstStyle/>
          <a:p>
            <a:pPr algn="ctr" fontAlgn="auto">
              <a:spcBef>
                <a:spcPts val="0"/>
              </a:spcBef>
              <a:spcAft>
                <a:spcPts val="0"/>
              </a:spcAft>
              <a:defRPr/>
            </a:pPr>
            <a:r>
              <a:rPr lang="en-US" b="1" dirty="0">
                <a:ln>
                  <a:solidFill>
                    <a:schemeClr val="tx2">
                      <a:lumMod val="50000"/>
                    </a:schemeClr>
                  </a:solidFill>
                </a:ln>
                <a:solidFill>
                  <a:schemeClr val="bg1"/>
                </a:solidFill>
                <a:latin typeface="Impact" pitchFamily="34" charset="0"/>
                <a:cs typeface="+mn-cs"/>
              </a:rPr>
              <a:t>LA  </a:t>
            </a:r>
            <a:r>
              <a:rPr lang="en-US" b="1" dirty="0" err="1">
                <a:ln>
                  <a:solidFill>
                    <a:schemeClr val="tx2">
                      <a:lumMod val="50000"/>
                    </a:schemeClr>
                  </a:solidFill>
                </a:ln>
                <a:solidFill>
                  <a:schemeClr val="bg1"/>
                </a:solidFill>
                <a:latin typeface="Impact" pitchFamily="34" charset="0"/>
                <a:cs typeface="+mn-cs"/>
              </a:rPr>
              <a:t>PUERTA</a:t>
            </a:r>
            <a:r>
              <a:rPr lang="en-US" b="1" dirty="0">
                <a:ln>
                  <a:solidFill>
                    <a:schemeClr val="tx2">
                      <a:lumMod val="50000"/>
                    </a:schemeClr>
                  </a:solidFill>
                </a:ln>
                <a:solidFill>
                  <a:schemeClr val="bg1"/>
                </a:solidFill>
                <a:latin typeface="Impact" pitchFamily="34" charset="0"/>
                <a:cs typeface="+mn-cs"/>
              </a:rPr>
              <a:t>  DE  DAMASCUS  EN  1900</a:t>
            </a:r>
            <a:endParaRPr lang="es-VE" b="1" dirty="0">
              <a:ln>
                <a:solidFill>
                  <a:schemeClr val="tx2">
                    <a:lumMod val="50000"/>
                  </a:schemeClr>
                </a:solidFill>
              </a:ln>
              <a:solidFill>
                <a:schemeClr val="bg1"/>
              </a:solidFill>
              <a:latin typeface="Impact" pitchFamily="34" charset="0"/>
              <a:cs typeface="+mn-cs"/>
            </a:endParaRPr>
          </a:p>
        </p:txBody>
      </p:sp>
      <p:pic>
        <p:nvPicPr>
          <p:cNvPr id="6" name="Picture 3"/>
          <p:cNvPicPr>
            <a:picLocks noChangeAspect="1" noChangeArrowheads="1"/>
          </p:cNvPicPr>
          <p:nvPr/>
        </p:nvPicPr>
        <p:blipFill>
          <a:blip r:embed="rId3"/>
          <a:srcRect/>
          <a:stretch>
            <a:fillRect/>
          </a:stretch>
        </p:blipFill>
        <p:spPr bwMode="auto">
          <a:xfrm>
            <a:off x="0" y="0"/>
            <a:ext cx="9153525" cy="6858000"/>
          </a:xfrm>
          <a:prstGeom prst="rect">
            <a:avLst/>
          </a:prstGeom>
          <a:noFill/>
          <a:ln w="9525">
            <a:noFill/>
            <a:miter lim="800000"/>
            <a:headEnd/>
            <a:tailEnd/>
          </a:ln>
        </p:spPr>
      </p:pic>
      <p:sp>
        <p:nvSpPr>
          <p:cNvPr id="7" name="TextBox 6"/>
          <p:cNvSpPr txBox="1"/>
          <p:nvPr/>
        </p:nvSpPr>
        <p:spPr>
          <a:xfrm>
            <a:off x="0" y="6412468"/>
            <a:ext cx="9144000" cy="369332"/>
          </a:xfrm>
          <a:prstGeom prst="rect">
            <a:avLst/>
          </a:prstGeom>
          <a:noFill/>
        </p:spPr>
        <p:txBody>
          <a:bodyPr>
            <a:spAutoFit/>
          </a:bodyPr>
          <a:lstStyle/>
          <a:p>
            <a:pPr algn="ctr" fontAlgn="auto">
              <a:spcBef>
                <a:spcPts val="0"/>
              </a:spcBef>
              <a:spcAft>
                <a:spcPts val="0"/>
              </a:spcAft>
              <a:defRPr/>
            </a:pPr>
            <a:r>
              <a:rPr lang="en-US" b="1" dirty="0">
                <a:ln>
                  <a:solidFill>
                    <a:schemeClr val="tx2">
                      <a:lumMod val="50000"/>
                    </a:schemeClr>
                  </a:solidFill>
                </a:ln>
                <a:solidFill>
                  <a:schemeClr val="bg1"/>
                </a:solidFill>
                <a:latin typeface="Impact" pitchFamily="34" charset="0"/>
                <a:cs typeface="+mn-cs"/>
              </a:rPr>
              <a:t>LA  </a:t>
            </a:r>
            <a:r>
              <a:rPr lang="en-US" b="1" dirty="0" err="1">
                <a:ln>
                  <a:solidFill>
                    <a:schemeClr val="tx2">
                      <a:lumMod val="50000"/>
                    </a:schemeClr>
                  </a:solidFill>
                </a:ln>
                <a:solidFill>
                  <a:schemeClr val="bg1"/>
                </a:solidFill>
                <a:latin typeface="Impact" pitchFamily="34" charset="0"/>
                <a:cs typeface="+mn-cs"/>
              </a:rPr>
              <a:t>PUERTA</a:t>
            </a:r>
            <a:r>
              <a:rPr lang="en-US" b="1" dirty="0">
                <a:ln>
                  <a:solidFill>
                    <a:schemeClr val="tx2">
                      <a:lumMod val="50000"/>
                    </a:schemeClr>
                  </a:solidFill>
                </a:ln>
                <a:solidFill>
                  <a:schemeClr val="bg1"/>
                </a:solidFill>
                <a:latin typeface="Impact" pitchFamily="34" charset="0"/>
                <a:cs typeface="+mn-cs"/>
              </a:rPr>
              <a:t>  DE  DAMASCUS  -  HOY</a:t>
            </a:r>
            <a:endParaRPr lang="es-VE" b="1" dirty="0">
              <a:ln>
                <a:solidFill>
                  <a:schemeClr val="tx2">
                    <a:lumMod val="50000"/>
                  </a:schemeClr>
                </a:solidFill>
              </a:ln>
              <a:solidFill>
                <a:schemeClr val="bg1"/>
              </a:solidFill>
              <a:latin typeface="Impact" pitchFamily="34" charset="0"/>
              <a:cs typeface="+mn-cs"/>
            </a:endParaRPr>
          </a:p>
        </p:txBody>
      </p:sp>
    </p:spTree>
  </p:cSld>
  <p:clrMapOvr>
    <a:masterClrMapping/>
  </p:clrMapOvr>
  <p:transition spd="slow" advClick="0" advTm="1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4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childTnLst>
                                </p:cTn>
                              </p:par>
                              <p:par>
                                <p:cTn id="8" presetID="10" presetClass="entr" presetSubtype="0" fill="hold" nodeType="withEffect">
                                  <p:stCondLst>
                                    <p:cond delay="4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2E"/>
        </a:solidFill>
        <a:effectLst/>
      </p:bgPr>
    </p:bg>
    <p:spTree>
      <p:nvGrpSpPr>
        <p:cNvPr id="1" name=""/>
        <p:cNvGrpSpPr/>
        <p:nvPr/>
      </p:nvGrpSpPr>
      <p:grpSpPr>
        <a:xfrm>
          <a:off x="0" y="0"/>
          <a:ext cx="0" cy="0"/>
          <a:chOff x="0" y="0"/>
          <a:chExt cx="0" cy="0"/>
        </a:xfrm>
      </p:grpSpPr>
      <p:sp>
        <p:nvSpPr>
          <p:cNvPr id="5121" name="Rectangle 1"/>
          <p:cNvSpPr>
            <a:spLocks noChangeArrowheads="1"/>
          </p:cNvSpPr>
          <p:nvPr/>
        </p:nvSpPr>
        <p:spPr bwMode="auto">
          <a:xfrm>
            <a:off x="0" y="2122944"/>
            <a:ext cx="9144000" cy="2677656"/>
          </a:xfrm>
          <a:prstGeom prst="rect">
            <a:avLst/>
          </a:prstGeom>
          <a:noFill/>
          <a:ln w="9525">
            <a:noFill/>
            <a:miter lim="800000"/>
            <a:headEnd/>
            <a:tailEnd/>
          </a:ln>
          <a:effectLst/>
        </p:spPr>
        <p:txBody>
          <a:bodyPr anchor="ctr">
            <a:spAutoFit/>
          </a:bodyPr>
          <a:lstStyle/>
          <a:p>
            <a:pPr algn="ctr" fontAlgn="t">
              <a:defRPr/>
            </a:pPr>
            <a:r>
              <a:rPr lang="es-ES" sz="2800" b="1" dirty="0">
                <a:ln>
                  <a:solidFill>
                    <a:schemeClr val="tx2">
                      <a:lumMod val="50000"/>
                    </a:schemeClr>
                  </a:solidFill>
                </a:ln>
                <a:solidFill>
                  <a:schemeClr val="accent1">
                    <a:lumMod val="20000"/>
                    <a:lumOff val="80000"/>
                  </a:schemeClr>
                </a:solidFill>
                <a:latin typeface="Showcard Gothic" pitchFamily="82" charset="0"/>
                <a:ea typeface="Times New Roman" pitchFamily="18" charset="0"/>
                <a:cs typeface="Arial" pitchFamily="34" charset="0"/>
              </a:rPr>
              <a:t>LA  PUERTA  DE  DAMASCO                                                                            ES  LA  MÁS  IMPRESIONANTE                                                                   DE  LAS  PUERTAS  DE  JERUSALÉN.                                                        SE   LLAMA  ASÍ                                                                                         PORQUE  LA  VÍA  QUE  SALE  DE  ELLA                                    CONDUCE  A  DAMASCO. </a:t>
            </a:r>
            <a:endParaRPr lang="es-ES" sz="2800" dirty="0">
              <a:ln>
                <a:solidFill>
                  <a:schemeClr val="tx2">
                    <a:lumMod val="50000"/>
                  </a:schemeClr>
                </a:solidFill>
              </a:ln>
              <a:solidFill>
                <a:schemeClr val="accent1">
                  <a:lumMod val="20000"/>
                  <a:lumOff val="80000"/>
                </a:schemeClr>
              </a:solidFill>
              <a:latin typeface="Showcard Gothic" pitchFamily="82" charset="0"/>
              <a:cs typeface="Arial" pitchFamily="34" charset="0"/>
            </a:endParaRPr>
          </a:p>
        </p:txBody>
      </p:sp>
      <p:pic>
        <p:nvPicPr>
          <p:cNvPr id="5122" name="Picture 2" descr="C:\Documents and Settings\Carlos\My Documents\My Pictures\01 - Screen Print 32\Puertas\Damascus Gate\untitled.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Rectangle 3"/>
          <p:cNvSpPr>
            <a:spLocks noChangeArrowheads="1"/>
          </p:cNvSpPr>
          <p:nvPr/>
        </p:nvSpPr>
        <p:spPr bwMode="auto">
          <a:xfrm>
            <a:off x="530225" y="228600"/>
            <a:ext cx="8083550" cy="338138"/>
          </a:xfrm>
          <a:prstGeom prst="rect">
            <a:avLst/>
          </a:prstGeom>
          <a:noFill/>
          <a:ln w="9525">
            <a:noFill/>
            <a:miter lim="800000"/>
            <a:headEnd/>
            <a:tailEnd/>
          </a:ln>
        </p:spPr>
        <p:txBody>
          <a:bodyPr wrap="none" anchor="ctr">
            <a:spAutoFit/>
          </a:bodyPr>
          <a:lstStyle/>
          <a:p>
            <a:pPr algn="ctr" fontAlgn="t"/>
            <a:r>
              <a:rPr lang="es-ES" sz="1600" b="1">
                <a:solidFill>
                  <a:schemeClr val="bg1"/>
                </a:solidFill>
                <a:latin typeface="Arial Narrow" pitchFamily="34" charset="0"/>
                <a:ea typeface="Times New Roman" pitchFamily="18" charset="0"/>
              </a:rPr>
              <a:t>La s  dos  torres  a  cada  lado  de  la  puerta  de  Damasco  estaban  preparadas  para  las  guerras</a:t>
            </a:r>
            <a:r>
              <a:rPr lang="es-ES" sz="1600" b="1">
                <a:solidFill>
                  <a:srgbClr val="333333"/>
                </a:solidFill>
                <a:latin typeface="Arial Narrow" pitchFamily="34" charset="0"/>
                <a:ea typeface="Times New Roman" pitchFamily="18" charset="0"/>
              </a:rPr>
              <a:t>.</a:t>
            </a:r>
            <a:endParaRPr lang="es-ES">
              <a:ea typeface="Times New Roman" pitchFamily="18" charset="0"/>
            </a:endParaRPr>
          </a:p>
        </p:txBody>
      </p:sp>
    </p:spTree>
  </p:cSld>
  <p:clrMapOvr>
    <a:masterClrMapping/>
  </p:clrMapOvr>
  <p:transition spd="slow" advClick="0" advTm="24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700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0"/>
                                        <p:tgtEl>
                                          <p:spTgt spid="5122"/>
                                        </p:tgtEl>
                                      </p:cBhvr>
                                    </p:animEffect>
                                  </p:childTnLst>
                                </p:cTn>
                              </p:par>
                            </p:childTnLst>
                          </p:cTn>
                        </p:par>
                        <p:par>
                          <p:cTn id="8" fill="hold">
                            <p:stCondLst>
                              <p:cond delay="12000"/>
                            </p:stCondLst>
                            <p:childTnLst>
                              <p:par>
                                <p:cTn id="9" presetID="7" presetClass="entr" presetSubtype="1" fill="hold" grpId="0" nodeType="afterEffect">
                                  <p:stCondLst>
                                    <p:cond delay="2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C:\Documents and Settings\Carlos\My Documents\My Pictures\01 - Screen Print 32\Puertas\Damascus Gate\Damascus-Gate05.jpg"/>
          <p:cNvPicPr>
            <a:picLocks noChangeAspect="1" noChangeArrowheads="1"/>
          </p:cNvPicPr>
          <p:nvPr/>
        </p:nvPicPr>
        <p:blipFill>
          <a:blip r:embed="rId2"/>
          <a:srcRect/>
          <a:stretch>
            <a:fillRect/>
          </a:stretch>
        </p:blipFill>
        <p:spPr bwMode="auto">
          <a:xfrm>
            <a:off x="0" y="0"/>
            <a:ext cx="9159875" cy="6858000"/>
          </a:xfrm>
          <a:prstGeom prst="rect">
            <a:avLst/>
          </a:prstGeom>
          <a:noFill/>
          <a:ln w="9525">
            <a:noFill/>
            <a:miter lim="800000"/>
            <a:headEnd/>
            <a:tailEnd/>
          </a:ln>
        </p:spPr>
      </p:pic>
      <p:sp>
        <p:nvSpPr>
          <p:cNvPr id="26626" name="Rectangle 2"/>
          <p:cNvSpPr>
            <a:spLocks noChangeArrowheads="1"/>
          </p:cNvSpPr>
          <p:nvPr/>
        </p:nvSpPr>
        <p:spPr bwMode="auto">
          <a:xfrm>
            <a:off x="-76200" y="5943600"/>
            <a:ext cx="9326563" cy="1108075"/>
          </a:xfrm>
          <a:prstGeom prst="rect">
            <a:avLst/>
          </a:prstGeom>
          <a:solidFill>
            <a:schemeClr val="tx1">
              <a:lumMod val="50000"/>
              <a:lumOff val="50000"/>
            </a:schemeClr>
          </a:solidFill>
          <a:ln w="9525">
            <a:solidFill>
              <a:schemeClr val="tx1"/>
            </a:solidFill>
            <a:miter lim="800000"/>
            <a:headEnd/>
            <a:tailEnd/>
          </a:ln>
          <a:effectLst/>
        </p:spPr>
        <p:txBody>
          <a:bodyPr anchor="ctr">
            <a:spAutoFit/>
          </a:bodyPr>
          <a:lstStyle/>
          <a:p>
            <a:pPr algn="ctr" fontAlgn="t">
              <a:defRPr/>
            </a:pPr>
            <a:r>
              <a:rPr lang="es-ES" sz="1600" b="1" dirty="0">
                <a:solidFill>
                  <a:schemeClr val="bg1"/>
                </a:solidFill>
                <a:latin typeface="Arial Narrow" pitchFamily="34" charset="0"/>
                <a:ea typeface="Times New Roman" pitchFamily="18" charset="0"/>
                <a:cs typeface="Arial" pitchFamily="34" charset="0"/>
              </a:rPr>
              <a:t>La  ubicación  de  esta  puerta  hoy  marca  el  lugar                                                                                                                                          de  una  de  las  principales puertas  de  la  ciudad  de  Herodes                                                                                           que  amplió  las  murallas  de  la  ciudad  en el  41 AC</a:t>
            </a:r>
            <a:r>
              <a:rPr lang="es-ES" sz="1600" dirty="0">
                <a:solidFill>
                  <a:schemeClr val="bg1"/>
                </a:solidFill>
                <a:latin typeface="Arial Narrow" pitchFamily="34" charset="0"/>
                <a:ea typeface="Times New Roman" pitchFamily="18" charset="0"/>
                <a:cs typeface="Arial" pitchFamily="34" charset="0"/>
              </a:rPr>
              <a:t>. </a:t>
            </a:r>
          </a:p>
          <a:p>
            <a:pPr fontAlgn="t">
              <a:defRPr/>
            </a:pPr>
            <a:endParaRPr lang="es-ES" dirty="0">
              <a:solidFill>
                <a:schemeClr val="bg1"/>
              </a:solidFill>
              <a:latin typeface="Arial" pitchFamily="34" charset="0"/>
              <a:cs typeface="Arial" pitchFamily="34" charset="0"/>
            </a:endParaRPr>
          </a:p>
        </p:txBody>
      </p:sp>
    </p:spTree>
  </p:cSld>
  <p:clrMapOvr>
    <a:masterClrMapping/>
  </p:clrMapOvr>
  <p:transition spd="slow" advClick="0" advTm="18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200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0" fill="hold"/>
                                        <p:tgtEl>
                                          <p:spTgt spid="26626"/>
                                        </p:tgtEl>
                                        <p:attrNameLst>
                                          <p:attrName>ppt_x</p:attrName>
                                        </p:attrNameLst>
                                      </p:cBhvr>
                                      <p:tavLst>
                                        <p:tav tm="0">
                                          <p:val>
                                            <p:strVal val="#ppt_x"/>
                                          </p:val>
                                        </p:tav>
                                        <p:tav tm="100000">
                                          <p:val>
                                            <p:strVal val="#ppt_x"/>
                                          </p:val>
                                        </p:tav>
                                      </p:tavLst>
                                    </p:anim>
                                    <p:anim calcmode="lin" valueType="num">
                                      <p:cBhvr additive="base">
                                        <p:cTn id="8" dur="5000" fill="hold"/>
                                        <p:tgtEl>
                                          <p:spTgt spid="266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3" name="TextBox 2"/>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DE  </a:t>
            </a:r>
            <a:r>
              <a:rPr lang="en-US" sz="4400" dirty="0" err="1">
                <a:ln>
                  <a:solidFill>
                    <a:sysClr val="windowText" lastClr="000000"/>
                  </a:solidFill>
                </a:ln>
                <a:solidFill>
                  <a:schemeClr val="accent6">
                    <a:lumMod val="75000"/>
                  </a:schemeClr>
                </a:solidFill>
                <a:latin typeface="Impact" pitchFamily="34" charset="0"/>
                <a:cs typeface="+mn-cs"/>
              </a:rPr>
              <a:t>HERODES</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5" name="Straight Arrow Connector 4"/>
          <p:cNvCxnSpPr>
            <a:stCxn id="2050" idx="0"/>
          </p:cNvCxnSpPr>
          <p:nvPr/>
        </p:nvCxnSpPr>
        <p:spPr>
          <a:xfrm>
            <a:off x="4675188" y="1112838"/>
            <a:ext cx="1649412" cy="5635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6" name="Picture 2" descr="C:\Documents and Settings\Carlos\My Documents\My Pictures\01 - Screen Print 32\Puertas\Herod's Gate\Herod's Gate-1.jpg"/>
          <p:cNvPicPr>
            <a:picLocks noChangeAspect="1" noChangeArrowheads="1"/>
          </p:cNvPicPr>
          <p:nvPr/>
        </p:nvPicPr>
        <p:blipFill>
          <a:blip r:embed="rId3"/>
          <a:srcRect/>
          <a:stretch>
            <a:fillRect/>
          </a:stretch>
        </p:blipFill>
        <p:spPr bwMode="auto">
          <a:xfrm>
            <a:off x="381000" y="304800"/>
            <a:ext cx="8412163" cy="6308725"/>
          </a:xfrm>
          <a:prstGeom prst="rect">
            <a:avLst/>
          </a:prstGeom>
          <a:noFill/>
          <a:ln w="38100">
            <a:solidFill>
              <a:schemeClr val="bg1">
                <a:lumMod val="95000"/>
              </a:schemeClr>
            </a:solidFill>
          </a:ln>
        </p:spPr>
      </p:pic>
    </p:spTree>
  </p:cSld>
  <p:clrMapOvr>
    <a:masterClrMapping/>
  </p:clrMapOvr>
  <p:transition spd="slow" advClick="0" advTm="1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par>
                          <p:cTn id="8" fill="hold">
                            <p:stCondLst>
                              <p:cond delay="3000"/>
                            </p:stCondLst>
                            <p:childTnLst>
                              <p:par>
                                <p:cTn id="9" presetID="22" presetClass="entr" presetSubtype="1" fill="hold" nodeType="after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
        <p:nvSpPr>
          <p:cNvPr id="6" name="TextBox 5"/>
          <p:cNvSpPr txBox="1"/>
          <p:nvPr/>
        </p:nvSpPr>
        <p:spPr>
          <a:xfrm>
            <a:off x="0" y="6248400"/>
            <a:ext cx="9144000" cy="369332"/>
          </a:xfrm>
          <a:prstGeom prst="rect">
            <a:avLst/>
          </a:prstGeom>
          <a:noFill/>
        </p:spPr>
        <p:txBody>
          <a:bodyPr>
            <a:spAutoFit/>
          </a:bodyPr>
          <a:lstStyle/>
          <a:p>
            <a:pPr algn="ctr" fontAlgn="auto">
              <a:spcBef>
                <a:spcPts val="0"/>
              </a:spcBef>
              <a:spcAft>
                <a:spcPts val="0"/>
              </a:spcAft>
              <a:defRPr/>
            </a:pPr>
            <a:r>
              <a:rPr lang="en-US" b="1" dirty="0">
                <a:ln>
                  <a:solidFill>
                    <a:schemeClr val="tx2">
                      <a:lumMod val="50000"/>
                    </a:schemeClr>
                  </a:solidFill>
                </a:ln>
                <a:solidFill>
                  <a:schemeClr val="bg1"/>
                </a:solidFill>
                <a:latin typeface="Impact" pitchFamily="34" charset="0"/>
                <a:cs typeface="+mn-cs"/>
              </a:rPr>
              <a:t>LA  </a:t>
            </a:r>
            <a:r>
              <a:rPr lang="en-US" b="1" dirty="0" err="1">
                <a:ln>
                  <a:solidFill>
                    <a:schemeClr val="tx2">
                      <a:lumMod val="50000"/>
                    </a:schemeClr>
                  </a:solidFill>
                </a:ln>
                <a:solidFill>
                  <a:schemeClr val="bg1"/>
                </a:solidFill>
                <a:latin typeface="Impact" pitchFamily="34" charset="0"/>
                <a:cs typeface="+mn-cs"/>
              </a:rPr>
              <a:t>PUERTA</a:t>
            </a:r>
            <a:r>
              <a:rPr lang="en-US" b="1" dirty="0">
                <a:ln>
                  <a:solidFill>
                    <a:schemeClr val="tx2">
                      <a:lumMod val="50000"/>
                    </a:schemeClr>
                  </a:solidFill>
                </a:ln>
                <a:solidFill>
                  <a:schemeClr val="bg1"/>
                </a:solidFill>
                <a:latin typeface="Impact" pitchFamily="34" charset="0"/>
                <a:cs typeface="+mn-cs"/>
              </a:rPr>
              <a:t>  DE  </a:t>
            </a:r>
            <a:r>
              <a:rPr lang="en-US" b="1" dirty="0" err="1">
                <a:ln>
                  <a:solidFill>
                    <a:schemeClr val="tx2">
                      <a:lumMod val="50000"/>
                    </a:schemeClr>
                  </a:solidFill>
                </a:ln>
                <a:solidFill>
                  <a:schemeClr val="bg1"/>
                </a:solidFill>
                <a:latin typeface="Impact" pitchFamily="34" charset="0"/>
                <a:cs typeface="+mn-cs"/>
              </a:rPr>
              <a:t>HERODES</a:t>
            </a:r>
            <a:r>
              <a:rPr lang="en-US" b="1" dirty="0">
                <a:ln>
                  <a:solidFill>
                    <a:schemeClr val="tx2">
                      <a:lumMod val="50000"/>
                    </a:schemeClr>
                  </a:solidFill>
                </a:ln>
                <a:solidFill>
                  <a:schemeClr val="bg1"/>
                </a:solidFill>
                <a:latin typeface="Impact" pitchFamily="34" charset="0"/>
                <a:cs typeface="+mn-cs"/>
              </a:rPr>
              <a:t>  A  </a:t>
            </a:r>
            <a:r>
              <a:rPr lang="en-US" b="1" dirty="0" err="1">
                <a:ln>
                  <a:solidFill>
                    <a:schemeClr val="tx2">
                      <a:lumMod val="50000"/>
                    </a:schemeClr>
                  </a:solidFill>
                </a:ln>
                <a:solidFill>
                  <a:schemeClr val="bg1"/>
                </a:solidFill>
                <a:latin typeface="Impact" pitchFamily="34" charset="0"/>
                <a:cs typeface="+mn-cs"/>
              </a:rPr>
              <a:t>PRICIPIOS</a:t>
            </a:r>
            <a:r>
              <a:rPr lang="en-US" b="1" dirty="0">
                <a:ln>
                  <a:solidFill>
                    <a:schemeClr val="tx2">
                      <a:lumMod val="50000"/>
                    </a:schemeClr>
                  </a:solidFill>
                </a:ln>
                <a:solidFill>
                  <a:schemeClr val="bg1"/>
                </a:solidFill>
                <a:latin typeface="Impact" pitchFamily="34" charset="0"/>
                <a:cs typeface="+mn-cs"/>
              </a:rPr>
              <a:t>  DEL  </a:t>
            </a:r>
            <a:r>
              <a:rPr lang="en-US" b="1" dirty="0" err="1">
                <a:ln>
                  <a:solidFill>
                    <a:schemeClr val="tx2">
                      <a:lumMod val="50000"/>
                    </a:schemeClr>
                  </a:solidFill>
                </a:ln>
                <a:solidFill>
                  <a:schemeClr val="bg1"/>
                </a:solidFill>
                <a:latin typeface="Impact" pitchFamily="34" charset="0"/>
                <a:cs typeface="+mn-cs"/>
              </a:rPr>
              <a:t>SIGLO</a:t>
            </a:r>
            <a:r>
              <a:rPr lang="en-US" b="1" dirty="0">
                <a:ln>
                  <a:solidFill>
                    <a:schemeClr val="tx2">
                      <a:lumMod val="50000"/>
                    </a:schemeClr>
                  </a:solidFill>
                </a:ln>
                <a:solidFill>
                  <a:schemeClr val="bg1"/>
                </a:solidFill>
                <a:latin typeface="Impact" pitchFamily="34" charset="0"/>
                <a:cs typeface="+mn-cs"/>
              </a:rPr>
              <a:t>  XX</a:t>
            </a:r>
            <a:endParaRPr lang="es-VE" b="1" dirty="0">
              <a:ln>
                <a:solidFill>
                  <a:schemeClr val="tx2">
                    <a:lumMod val="50000"/>
                  </a:schemeClr>
                </a:solidFill>
              </a:ln>
              <a:solidFill>
                <a:schemeClr val="bg1"/>
              </a:solidFill>
              <a:latin typeface="Impact" pitchFamily="34" charset="0"/>
              <a:cs typeface="+mn-cs"/>
            </a:endParaRPr>
          </a:p>
        </p:txBody>
      </p:sp>
      <p:pic>
        <p:nvPicPr>
          <p:cNvPr id="47107" name="Picture 3" descr="C:\Documents and Settings\Carlos\My Documents\My Pictures\01 - Screen Print 32\Puertas\Herod's Gate\5885395210_f5886ba0b6_b.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9" name="TextBox 8"/>
          <p:cNvSpPr txBox="1"/>
          <p:nvPr/>
        </p:nvSpPr>
        <p:spPr>
          <a:xfrm>
            <a:off x="152400" y="6324600"/>
            <a:ext cx="9144000" cy="369332"/>
          </a:xfrm>
          <a:prstGeom prst="rect">
            <a:avLst/>
          </a:prstGeom>
          <a:noFill/>
        </p:spPr>
        <p:txBody>
          <a:bodyPr>
            <a:spAutoFit/>
          </a:bodyPr>
          <a:lstStyle/>
          <a:p>
            <a:pPr algn="ctr" fontAlgn="auto">
              <a:spcBef>
                <a:spcPts val="0"/>
              </a:spcBef>
              <a:spcAft>
                <a:spcPts val="0"/>
              </a:spcAft>
              <a:defRPr/>
            </a:pPr>
            <a:r>
              <a:rPr lang="en-US" b="1" dirty="0">
                <a:ln>
                  <a:solidFill>
                    <a:schemeClr val="tx2">
                      <a:lumMod val="50000"/>
                    </a:schemeClr>
                  </a:solidFill>
                </a:ln>
                <a:solidFill>
                  <a:schemeClr val="bg1"/>
                </a:solidFill>
                <a:latin typeface="Impact" pitchFamily="34" charset="0"/>
                <a:cs typeface="+mn-cs"/>
              </a:rPr>
              <a:t>LA  </a:t>
            </a:r>
            <a:r>
              <a:rPr lang="en-US" b="1" dirty="0" err="1">
                <a:ln>
                  <a:solidFill>
                    <a:schemeClr val="tx2">
                      <a:lumMod val="50000"/>
                    </a:schemeClr>
                  </a:solidFill>
                </a:ln>
                <a:solidFill>
                  <a:schemeClr val="bg1"/>
                </a:solidFill>
                <a:latin typeface="Impact" pitchFamily="34" charset="0"/>
                <a:cs typeface="+mn-cs"/>
              </a:rPr>
              <a:t>PUERTA</a:t>
            </a:r>
            <a:r>
              <a:rPr lang="en-US" b="1" dirty="0">
                <a:ln>
                  <a:solidFill>
                    <a:schemeClr val="tx2">
                      <a:lumMod val="50000"/>
                    </a:schemeClr>
                  </a:solidFill>
                </a:ln>
                <a:solidFill>
                  <a:schemeClr val="bg1"/>
                </a:solidFill>
                <a:latin typeface="Impact" pitchFamily="34" charset="0"/>
                <a:cs typeface="+mn-cs"/>
              </a:rPr>
              <a:t>  DE  </a:t>
            </a:r>
            <a:r>
              <a:rPr lang="en-US" b="1" dirty="0" err="1">
                <a:ln>
                  <a:solidFill>
                    <a:schemeClr val="tx2">
                      <a:lumMod val="50000"/>
                    </a:schemeClr>
                  </a:solidFill>
                </a:ln>
                <a:solidFill>
                  <a:schemeClr val="bg1"/>
                </a:solidFill>
                <a:latin typeface="Impact" pitchFamily="34" charset="0"/>
                <a:cs typeface="+mn-cs"/>
              </a:rPr>
              <a:t>HERODES</a:t>
            </a:r>
            <a:r>
              <a:rPr lang="en-US" b="1" dirty="0">
                <a:ln>
                  <a:solidFill>
                    <a:schemeClr val="tx2">
                      <a:lumMod val="50000"/>
                    </a:schemeClr>
                  </a:solidFill>
                </a:ln>
                <a:solidFill>
                  <a:schemeClr val="bg1"/>
                </a:solidFill>
                <a:latin typeface="Impact" pitchFamily="34" charset="0"/>
                <a:cs typeface="+mn-cs"/>
              </a:rPr>
              <a:t>  -  HOY</a:t>
            </a:r>
            <a:endParaRPr lang="es-VE" b="1" dirty="0">
              <a:ln>
                <a:solidFill>
                  <a:schemeClr val="tx2">
                    <a:lumMod val="50000"/>
                  </a:schemeClr>
                </a:solidFill>
              </a:ln>
              <a:solidFill>
                <a:schemeClr val="bg1"/>
              </a:solidFill>
              <a:latin typeface="Impact" pitchFamily="34" charset="0"/>
              <a:cs typeface="+mn-cs"/>
            </a:endParaRPr>
          </a:p>
        </p:txBody>
      </p:sp>
    </p:spTree>
  </p:cSld>
  <p:clrMapOvr>
    <a:masterClrMapping/>
  </p:clrMapOvr>
  <p:transition spd="med" advClick="0" advTm="19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2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000"/>
                            </p:stCondLst>
                            <p:childTnLst>
                              <p:par>
                                <p:cTn id="10" presetID="10" presetClass="entr" presetSubtype="0" fill="hold" nodeType="afterEffect">
                                  <p:stCondLst>
                                    <p:cond delay="2500"/>
                                  </p:stCondLst>
                                  <p:childTnLst>
                                    <p:set>
                                      <p:cBhvr>
                                        <p:cTn id="11" dur="1" fill="hold">
                                          <p:stCondLst>
                                            <p:cond delay="0"/>
                                          </p:stCondLst>
                                        </p:cTn>
                                        <p:tgtEl>
                                          <p:spTgt spid="47107"/>
                                        </p:tgtEl>
                                        <p:attrNameLst>
                                          <p:attrName>style.visibility</p:attrName>
                                        </p:attrNameLst>
                                      </p:cBhvr>
                                      <p:to>
                                        <p:strVal val="visible"/>
                                      </p:to>
                                    </p:set>
                                    <p:animEffect transition="in" filter="fade">
                                      <p:cBhvr>
                                        <p:cTn id="12" dur="5000"/>
                                        <p:tgtEl>
                                          <p:spTgt spid="47107"/>
                                        </p:tgtEl>
                                      </p:cBhvr>
                                    </p:animEffect>
                                  </p:childTnLst>
                                </p:cTn>
                              </p:par>
                              <p:par>
                                <p:cTn id="13" presetID="10" presetClass="entr" presetSubtype="0" fill="hold" nodeType="withEffect">
                                  <p:stCondLst>
                                    <p:cond delay="4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
        <p:nvSpPr>
          <p:cNvPr id="48132" name="Rectangle 4"/>
          <p:cNvSpPr>
            <a:spLocks noChangeArrowheads="1"/>
          </p:cNvSpPr>
          <p:nvPr/>
        </p:nvSpPr>
        <p:spPr bwMode="auto">
          <a:xfrm>
            <a:off x="1676400" y="457200"/>
            <a:ext cx="5486400" cy="554038"/>
          </a:xfrm>
          <a:prstGeom prst="rect">
            <a:avLst/>
          </a:prstGeom>
          <a:noFill/>
          <a:ln w="9525">
            <a:noFill/>
            <a:miter lim="800000"/>
            <a:headEnd/>
            <a:tailEnd/>
          </a:ln>
          <a:effectLst/>
        </p:spPr>
        <p:txBody>
          <a:bodyPr anchor="ctr">
            <a:spAutoFit/>
          </a:bodyPr>
          <a:lstStyle/>
          <a:p>
            <a:pPr algn="ctr" fontAlgn="t">
              <a:defRPr/>
            </a:pPr>
            <a:r>
              <a:rPr lang="es-ES" sz="1500" b="1" dirty="0">
                <a:solidFill>
                  <a:schemeClr val="bg2">
                    <a:lumMod val="10000"/>
                  </a:schemeClr>
                </a:solidFill>
                <a:latin typeface="Arial Narrow" pitchFamily="34" charset="0"/>
                <a:ea typeface="Times New Roman" pitchFamily="18" charset="0"/>
                <a:cs typeface="Arial" pitchFamily="34" charset="0"/>
              </a:rPr>
              <a:t>En  un  principio  esta  entrada  fue  llamada  "Puerta  de  la  flor”                                                        por  el  adorno  hecho  en  la  pared.</a:t>
            </a:r>
            <a:endParaRPr lang="es-ES" sz="1500" dirty="0">
              <a:solidFill>
                <a:schemeClr val="bg2">
                  <a:lumMod val="10000"/>
                </a:schemeClr>
              </a:solidFill>
              <a:latin typeface="Arial" pitchFamily="34" charset="0"/>
              <a:cs typeface="Arial" pitchFamily="34" charset="0"/>
            </a:endParaRPr>
          </a:p>
        </p:txBody>
      </p:sp>
      <p:sp>
        <p:nvSpPr>
          <p:cNvPr id="7" name="Oval 6"/>
          <p:cNvSpPr/>
          <p:nvPr/>
        </p:nvSpPr>
        <p:spPr>
          <a:xfrm>
            <a:off x="4038600" y="914400"/>
            <a:ext cx="685800" cy="5334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pic>
        <p:nvPicPr>
          <p:cNvPr id="48133" name="Picture 5" descr="C:\Documents and Settings\Carlos\My Documents\My Pictures\01 - Screen Print 32\Puertas\Herod's Gate\herod-flower.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Click="0" advTm="20000">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2000"/>
                                  </p:stCondLst>
                                  <p:childTnLst>
                                    <p:set>
                                      <p:cBhvr>
                                        <p:cTn id="6" dur="1" fill="hold">
                                          <p:stCondLst>
                                            <p:cond delay="0"/>
                                          </p:stCondLst>
                                        </p:cTn>
                                        <p:tgtEl>
                                          <p:spTgt spid="48132"/>
                                        </p:tgtEl>
                                        <p:attrNameLst>
                                          <p:attrName>style.visibility</p:attrName>
                                        </p:attrNameLst>
                                      </p:cBhvr>
                                      <p:to>
                                        <p:strVal val="visible"/>
                                      </p:to>
                                    </p:set>
                                    <p:animEffect transition="in" filter="slide(fromBottom)">
                                      <p:cBhvr>
                                        <p:cTn id="7" dur="5000"/>
                                        <p:tgtEl>
                                          <p:spTgt spid="48132"/>
                                        </p:tgtEl>
                                      </p:cBhvr>
                                    </p:animEffect>
                                  </p:childTnLst>
                                </p:cTn>
                              </p:par>
                            </p:childTnLst>
                          </p:cTn>
                        </p:par>
                        <p:par>
                          <p:cTn id="8" fill="hold">
                            <p:stCondLst>
                              <p:cond delay="7000"/>
                            </p:stCondLst>
                            <p:childTnLst>
                              <p:par>
                                <p:cTn id="9" presetID="23" presetClass="entr" presetSubtype="16"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0" fill="hold"/>
                                        <p:tgtEl>
                                          <p:spTgt spid="7"/>
                                        </p:tgtEl>
                                        <p:attrNameLst>
                                          <p:attrName>ppt_w</p:attrName>
                                        </p:attrNameLst>
                                      </p:cBhvr>
                                      <p:tavLst>
                                        <p:tav tm="0">
                                          <p:val>
                                            <p:fltVal val="0"/>
                                          </p:val>
                                        </p:tav>
                                        <p:tav tm="100000">
                                          <p:val>
                                            <p:strVal val="#ppt_w"/>
                                          </p:val>
                                        </p:tav>
                                      </p:tavLst>
                                    </p:anim>
                                    <p:anim calcmode="lin" valueType="num">
                                      <p:cBhvr>
                                        <p:cTn id="12" dur="50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12500"/>
                            </p:stCondLst>
                            <p:childTnLst>
                              <p:par>
                                <p:cTn id="14" presetID="10" presetClass="entr" presetSubtype="0" fill="hold" nodeType="afterEffect">
                                  <p:stCondLst>
                                    <p:cond delay="0"/>
                                  </p:stCondLst>
                                  <p:childTnLst>
                                    <p:set>
                                      <p:cBhvr>
                                        <p:cTn id="15" dur="1" fill="hold">
                                          <p:stCondLst>
                                            <p:cond delay="0"/>
                                          </p:stCondLst>
                                        </p:cTn>
                                        <p:tgtEl>
                                          <p:spTgt spid="48133"/>
                                        </p:tgtEl>
                                        <p:attrNameLst>
                                          <p:attrName>style.visibility</p:attrName>
                                        </p:attrNameLst>
                                      </p:cBhvr>
                                      <p:to>
                                        <p:strVal val="visible"/>
                                      </p:to>
                                    </p:set>
                                    <p:animEffect transition="in" filter="fade">
                                      <p:cBhvr>
                                        <p:cTn id="16" dur="5000"/>
                                        <p:tgtEl>
                                          <p:spTgt spid="48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Carlos\My Documents\My Pictures\01 - Screen Print 32\Puertas\Herod's Gate\6552663769_55386a6b90_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Rectangle 4"/>
          <p:cNvSpPr>
            <a:spLocks noChangeArrowheads="1"/>
          </p:cNvSpPr>
          <p:nvPr/>
        </p:nvSpPr>
        <p:spPr bwMode="auto">
          <a:xfrm>
            <a:off x="2133600" y="533400"/>
            <a:ext cx="5029200" cy="923925"/>
          </a:xfrm>
          <a:prstGeom prst="rect">
            <a:avLst/>
          </a:prstGeom>
          <a:noFill/>
          <a:ln w="9525">
            <a:noFill/>
            <a:miter lim="800000"/>
            <a:headEnd/>
            <a:tailEnd/>
          </a:ln>
        </p:spPr>
        <p:txBody>
          <a:bodyPr>
            <a:spAutoFit/>
          </a:bodyPr>
          <a:lstStyle/>
          <a:p>
            <a:pPr algn="ctr"/>
            <a:r>
              <a:rPr lang="es-ES" b="1">
                <a:latin typeface="Calibri" pitchFamily="34" charset="0"/>
              </a:rPr>
              <a:t>“La  Puerta de Herodes”, o  “La  Puerta de la flor”,                      se encuentra  en  la  pared  norte                                        de  la  Ciudad  Vieja.</a:t>
            </a:r>
            <a:endParaRPr lang="es-VE">
              <a:latin typeface="Calibri" pitchFamily="34" charset="0"/>
            </a:endParaRPr>
          </a:p>
        </p:txBody>
      </p:sp>
    </p:spTree>
  </p:cSld>
  <p:clrMapOvr>
    <a:masterClrMapping/>
  </p:clrMapOvr>
  <p:transition spd="slow" advClick="0" advTm="12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200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3" name="TextBox 2"/>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DE  LOS  LEONES</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5" name="Straight Arrow Connector 4"/>
          <p:cNvCxnSpPr>
            <a:stCxn id="2050" idx="0"/>
          </p:cNvCxnSpPr>
          <p:nvPr/>
        </p:nvCxnSpPr>
        <p:spPr>
          <a:xfrm>
            <a:off x="4675188" y="1112838"/>
            <a:ext cx="1954212" cy="21637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6" name="Picture 2" descr="C:\Documents and Settings\Carlos\My Documents\My Pictures\01 - Screen Print 32\Puertas\Lions Gate\10_b95c2248ff9298adc85778ab1f9c8d1a.jpg"/>
          <p:cNvPicPr>
            <a:picLocks noChangeAspect="1" noChangeArrowheads="1"/>
          </p:cNvPicPr>
          <p:nvPr/>
        </p:nvPicPr>
        <p:blipFill>
          <a:blip r:embed="rId3"/>
          <a:srcRect/>
          <a:stretch>
            <a:fillRect/>
          </a:stretch>
        </p:blipFill>
        <p:spPr bwMode="auto">
          <a:xfrm>
            <a:off x="228600" y="381000"/>
            <a:ext cx="8686800" cy="6019800"/>
          </a:xfrm>
          <a:prstGeom prst="rect">
            <a:avLst/>
          </a:prstGeom>
          <a:noFill/>
          <a:ln w="28575">
            <a:solidFill>
              <a:schemeClr val="accent1">
                <a:lumMod val="40000"/>
                <a:lumOff val="60000"/>
              </a:schemeClr>
            </a:solidFill>
          </a:ln>
        </p:spPr>
      </p:pic>
    </p:spTree>
  </p:cSld>
  <p:clrMapOvr>
    <a:masterClrMapping/>
  </p:clrMapOvr>
  <p:transition spd="slow" advClick="0" advTm="1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par>
                          <p:cTn id="8" fill="hold">
                            <p:stCondLst>
                              <p:cond delay="3000"/>
                            </p:stCondLst>
                            <p:childTnLst>
                              <p:par>
                                <p:cTn id="9" presetID="22" presetClass="entr" presetSubtype="1" fill="hold" nodeType="after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44450" y="0"/>
            <a:ext cx="9188450" cy="6858000"/>
          </a:xfrm>
          <a:prstGeom prst="rect">
            <a:avLst/>
          </a:prstGeom>
          <a:noFill/>
          <a:ln w="9525">
            <a:noFill/>
            <a:miter lim="800000"/>
            <a:headEnd/>
            <a:tailEnd/>
          </a:ln>
        </p:spPr>
      </p:pic>
      <p:sp>
        <p:nvSpPr>
          <p:cNvPr id="4" name="TextBox 3"/>
          <p:cNvSpPr txBox="1"/>
          <p:nvPr/>
        </p:nvSpPr>
        <p:spPr>
          <a:xfrm>
            <a:off x="152400" y="6324600"/>
            <a:ext cx="9144000" cy="369332"/>
          </a:xfrm>
          <a:prstGeom prst="rect">
            <a:avLst/>
          </a:prstGeom>
          <a:noFill/>
        </p:spPr>
        <p:txBody>
          <a:bodyPr>
            <a:spAutoFit/>
          </a:bodyPr>
          <a:lstStyle/>
          <a:p>
            <a:pPr algn="ctr" fontAlgn="auto">
              <a:spcBef>
                <a:spcPts val="0"/>
              </a:spcBef>
              <a:spcAft>
                <a:spcPts val="0"/>
              </a:spcAft>
              <a:defRPr/>
            </a:pPr>
            <a:r>
              <a:rPr lang="en-US" b="1" dirty="0">
                <a:ln>
                  <a:solidFill>
                    <a:schemeClr val="tx2">
                      <a:lumMod val="50000"/>
                    </a:schemeClr>
                  </a:solidFill>
                </a:ln>
                <a:solidFill>
                  <a:schemeClr val="bg1"/>
                </a:solidFill>
                <a:latin typeface="Impact" pitchFamily="34" charset="0"/>
                <a:cs typeface="+mn-cs"/>
              </a:rPr>
              <a:t>LA  </a:t>
            </a:r>
            <a:r>
              <a:rPr lang="en-US" b="1" dirty="0" err="1">
                <a:ln>
                  <a:solidFill>
                    <a:schemeClr val="tx2">
                      <a:lumMod val="50000"/>
                    </a:schemeClr>
                  </a:solidFill>
                </a:ln>
                <a:solidFill>
                  <a:schemeClr val="bg1"/>
                </a:solidFill>
                <a:latin typeface="Impact" pitchFamily="34" charset="0"/>
                <a:cs typeface="+mn-cs"/>
              </a:rPr>
              <a:t>PUERTA</a:t>
            </a:r>
            <a:r>
              <a:rPr lang="en-US" b="1" dirty="0">
                <a:ln>
                  <a:solidFill>
                    <a:schemeClr val="tx2">
                      <a:lumMod val="50000"/>
                    </a:schemeClr>
                  </a:solidFill>
                </a:ln>
                <a:solidFill>
                  <a:schemeClr val="bg1"/>
                </a:solidFill>
                <a:latin typeface="Impact" pitchFamily="34" charset="0"/>
                <a:cs typeface="+mn-cs"/>
              </a:rPr>
              <a:t>  DE  LOS  LEONES  EN  1870</a:t>
            </a:r>
            <a:endParaRPr lang="es-VE" b="1" dirty="0">
              <a:ln>
                <a:solidFill>
                  <a:schemeClr val="tx2">
                    <a:lumMod val="50000"/>
                  </a:schemeClr>
                </a:solidFill>
              </a:ln>
              <a:solidFill>
                <a:schemeClr val="bg1"/>
              </a:solidFill>
              <a:latin typeface="Impact" pitchFamily="34" charset="0"/>
              <a:cs typeface="+mn-cs"/>
            </a:endParaRPr>
          </a:p>
        </p:txBody>
      </p:sp>
      <p:pic>
        <p:nvPicPr>
          <p:cNvPr id="51202" name="Picture 2"/>
          <p:cNvPicPr>
            <a:picLocks noChangeAspect="1" noChangeArrowheads="1"/>
          </p:cNvPicPr>
          <p:nvPr/>
        </p:nvPicPr>
        <p:blipFill>
          <a:blip r:embed="rId3"/>
          <a:srcRect/>
          <a:stretch>
            <a:fillRect/>
          </a:stretch>
        </p:blipFill>
        <p:spPr bwMode="auto">
          <a:xfrm>
            <a:off x="0" y="0"/>
            <a:ext cx="9153525" cy="6858000"/>
          </a:xfrm>
          <a:prstGeom prst="rect">
            <a:avLst/>
          </a:prstGeom>
          <a:noFill/>
          <a:ln w="9525">
            <a:noFill/>
            <a:miter lim="800000"/>
            <a:headEnd/>
            <a:tailEnd/>
          </a:ln>
        </p:spPr>
      </p:pic>
      <p:sp>
        <p:nvSpPr>
          <p:cNvPr id="5" name="TextBox 4"/>
          <p:cNvSpPr txBox="1"/>
          <p:nvPr/>
        </p:nvSpPr>
        <p:spPr>
          <a:xfrm>
            <a:off x="304800" y="6477000"/>
            <a:ext cx="9144000" cy="369332"/>
          </a:xfrm>
          <a:prstGeom prst="rect">
            <a:avLst/>
          </a:prstGeom>
          <a:noFill/>
        </p:spPr>
        <p:txBody>
          <a:bodyPr>
            <a:spAutoFit/>
          </a:bodyPr>
          <a:lstStyle/>
          <a:p>
            <a:pPr algn="ctr" fontAlgn="auto">
              <a:spcBef>
                <a:spcPts val="0"/>
              </a:spcBef>
              <a:spcAft>
                <a:spcPts val="0"/>
              </a:spcAft>
              <a:defRPr/>
            </a:pPr>
            <a:r>
              <a:rPr lang="en-US" b="1" dirty="0">
                <a:ln>
                  <a:solidFill>
                    <a:schemeClr val="tx2">
                      <a:lumMod val="50000"/>
                    </a:schemeClr>
                  </a:solidFill>
                </a:ln>
                <a:solidFill>
                  <a:schemeClr val="bg1"/>
                </a:solidFill>
                <a:latin typeface="Impact" pitchFamily="34" charset="0"/>
                <a:cs typeface="+mn-cs"/>
              </a:rPr>
              <a:t>LA  </a:t>
            </a:r>
            <a:r>
              <a:rPr lang="en-US" b="1" dirty="0" err="1">
                <a:ln>
                  <a:solidFill>
                    <a:schemeClr val="tx2">
                      <a:lumMod val="50000"/>
                    </a:schemeClr>
                  </a:solidFill>
                </a:ln>
                <a:solidFill>
                  <a:schemeClr val="bg1"/>
                </a:solidFill>
                <a:latin typeface="Impact" pitchFamily="34" charset="0"/>
                <a:cs typeface="+mn-cs"/>
              </a:rPr>
              <a:t>PUERTA</a:t>
            </a:r>
            <a:r>
              <a:rPr lang="en-US" b="1" dirty="0">
                <a:ln>
                  <a:solidFill>
                    <a:schemeClr val="tx2">
                      <a:lumMod val="50000"/>
                    </a:schemeClr>
                  </a:solidFill>
                </a:ln>
                <a:solidFill>
                  <a:schemeClr val="bg1"/>
                </a:solidFill>
                <a:latin typeface="Impact" pitchFamily="34" charset="0"/>
                <a:cs typeface="+mn-cs"/>
              </a:rPr>
              <a:t>  DE  “LOS  LEONES”  -  HOY</a:t>
            </a:r>
            <a:endParaRPr lang="es-VE" b="1" dirty="0">
              <a:ln>
                <a:solidFill>
                  <a:schemeClr val="tx2">
                    <a:lumMod val="50000"/>
                  </a:schemeClr>
                </a:solidFill>
              </a:ln>
              <a:solidFill>
                <a:schemeClr val="bg1"/>
              </a:solidFill>
              <a:latin typeface="Impact" pitchFamily="34" charset="0"/>
              <a:cs typeface="+mn-cs"/>
            </a:endParaRPr>
          </a:p>
        </p:txBody>
      </p:sp>
    </p:spTree>
  </p:cSld>
  <p:clrMapOvr>
    <a:masterClrMapping/>
  </p:clrMapOvr>
  <p:transition spd="slow" advClick="0" advTm="15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50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5000"/>
                                        <p:tgtEl>
                                          <p:spTgt spid="51202"/>
                                        </p:tgtEl>
                                      </p:cBhvr>
                                    </p:animEffect>
                                  </p:childTnLst>
                                </p:cTn>
                              </p:par>
                              <p:par>
                                <p:cTn id="8" presetID="10" presetClass="entr" presetSubtype="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
        <p:nvSpPr>
          <p:cNvPr id="23556" name="Rectangle 4"/>
          <p:cNvSpPr>
            <a:spLocks noChangeArrowheads="1"/>
          </p:cNvSpPr>
          <p:nvPr/>
        </p:nvSpPr>
        <p:spPr bwMode="auto">
          <a:xfrm>
            <a:off x="0" y="119063"/>
            <a:ext cx="9144000" cy="338137"/>
          </a:xfrm>
          <a:prstGeom prst="rect">
            <a:avLst/>
          </a:prstGeom>
          <a:noFill/>
          <a:ln w="9525">
            <a:noFill/>
            <a:miter lim="800000"/>
            <a:headEnd/>
            <a:tailEnd/>
          </a:ln>
        </p:spPr>
        <p:txBody>
          <a:bodyPr anchor="ctr">
            <a:spAutoFit/>
          </a:bodyPr>
          <a:lstStyle/>
          <a:p>
            <a:pPr algn="ctr" fontAlgn="t"/>
            <a:r>
              <a:rPr lang="es-ES" sz="1600" b="1">
                <a:solidFill>
                  <a:schemeClr val="bg1"/>
                </a:solidFill>
                <a:latin typeface="Arial Narrow" pitchFamily="34" charset="0"/>
                <a:ea typeface="Times New Roman" pitchFamily="18" charset="0"/>
              </a:rPr>
              <a:t>La  “Puerta  de  los  Leones”  se  llama  así  por  los  cuatro  felinos  que  adornan  su  pared</a:t>
            </a:r>
            <a:r>
              <a:rPr lang="es-ES" sz="1600" b="1">
                <a:solidFill>
                  <a:srgbClr val="333333"/>
                </a:solidFill>
                <a:latin typeface="Arial Narrow" pitchFamily="34" charset="0"/>
                <a:ea typeface="Times New Roman" pitchFamily="18" charset="0"/>
              </a:rPr>
              <a:t>.</a:t>
            </a:r>
            <a:endParaRPr lang="es-ES">
              <a:ea typeface="Times New Roman" pitchFamily="18" charset="0"/>
            </a:endParaRPr>
          </a:p>
        </p:txBody>
      </p:sp>
      <p:sp>
        <p:nvSpPr>
          <p:cNvPr id="6" name="Oval 5"/>
          <p:cNvSpPr/>
          <p:nvPr/>
        </p:nvSpPr>
        <p:spPr>
          <a:xfrm>
            <a:off x="1371600" y="3581400"/>
            <a:ext cx="1600200" cy="9144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sp>
        <p:nvSpPr>
          <p:cNvPr id="7" name="Oval 6"/>
          <p:cNvSpPr/>
          <p:nvPr/>
        </p:nvSpPr>
        <p:spPr>
          <a:xfrm>
            <a:off x="5410200" y="3581400"/>
            <a:ext cx="1600200" cy="9144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VE"/>
          </a:p>
        </p:txBody>
      </p:sp>
      <p:pic>
        <p:nvPicPr>
          <p:cNvPr id="23558" name="Picture 6"/>
          <p:cNvPicPr>
            <a:picLocks noChangeAspect="1" noChangeArrowheads="1"/>
          </p:cNvPicPr>
          <p:nvPr/>
        </p:nvPicPr>
        <p:blipFill>
          <a:blip r:embed="rId3"/>
          <a:srcRect/>
          <a:stretch>
            <a:fillRect/>
          </a:stretch>
        </p:blipFill>
        <p:spPr bwMode="auto">
          <a:xfrm>
            <a:off x="0" y="0"/>
            <a:ext cx="9153525" cy="6858000"/>
          </a:xfrm>
          <a:prstGeom prst="rect">
            <a:avLst/>
          </a:prstGeom>
          <a:noFill/>
          <a:ln w="9525">
            <a:noFill/>
            <a:miter lim="800000"/>
            <a:headEnd/>
            <a:tailEnd/>
          </a:ln>
        </p:spPr>
      </p:pic>
    </p:spTree>
  </p:cSld>
  <p:clrMapOvr>
    <a:masterClrMapping/>
  </p:clrMapOvr>
  <p:transition spd="slow" advClick="0" advTm="2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1500"/>
                                  </p:stCondLst>
                                  <p:childTnLst>
                                    <p:set>
                                      <p:cBhvr>
                                        <p:cTn id="6" dur="1" fill="hold">
                                          <p:stCondLst>
                                            <p:cond delay="0"/>
                                          </p:stCondLst>
                                        </p:cTn>
                                        <p:tgtEl>
                                          <p:spTgt spid="23556"/>
                                        </p:tgtEl>
                                        <p:attrNameLst>
                                          <p:attrName>style.visibility</p:attrName>
                                        </p:attrNameLst>
                                      </p:cBhvr>
                                      <p:to>
                                        <p:strVal val="visible"/>
                                      </p:to>
                                    </p:set>
                                    <p:anim calcmode="lin" valueType="num">
                                      <p:cBhvr additive="base">
                                        <p:cTn id="7" dur="5000" fill="hold"/>
                                        <p:tgtEl>
                                          <p:spTgt spid="23556"/>
                                        </p:tgtEl>
                                        <p:attrNameLst>
                                          <p:attrName>ppt_x</p:attrName>
                                        </p:attrNameLst>
                                      </p:cBhvr>
                                      <p:tavLst>
                                        <p:tav tm="0">
                                          <p:val>
                                            <p:strVal val="#ppt_x"/>
                                          </p:val>
                                        </p:tav>
                                        <p:tav tm="100000">
                                          <p:val>
                                            <p:strVal val="#ppt_x"/>
                                          </p:val>
                                        </p:tav>
                                      </p:tavLst>
                                    </p:anim>
                                    <p:anim calcmode="lin" valueType="num">
                                      <p:cBhvr additive="base">
                                        <p:cTn id="8" dur="5000" fill="hold"/>
                                        <p:tgtEl>
                                          <p:spTgt spid="23556"/>
                                        </p:tgtEl>
                                        <p:attrNameLst>
                                          <p:attrName>ppt_y</p:attrName>
                                        </p:attrNameLst>
                                      </p:cBhvr>
                                      <p:tavLst>
                                        <p:tav tm="0">
                                          <p:val>
                                            <p:strVal val="0-#ppt_h/2"/>
                                          </p:val>
                                        </p:tav>
                                        <p:tav tm="100000">
                                          <p:val>
                                            <p:strVal val="#ppt_y"/>
                                          </p:val>
                                        </p:tav>
                                      </p:tavLst>
                                    </p:anim>
                                  </p:childTnLst>
                                </p:cTn>
                              </p:par>
                            </p:childTnLst>
                          </p:cTn>
                        </p:par>
                        <p:par>
                          <p:cTn id="9" fill="hold">
                            <p:stCondLst>
                              <p:cond delay="6500"/>
                            </p:stCondLst>
                            <p:childTnLst>
                              <p:par>
                                <p:cTn id="10" presetID="23" presetClass="entr" presetSubtype="528" fill="hold" grpId="0" nodeType="afterEffect">
                                  <p:stCondLst>
                                    <p:cond delay="200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fltVal val="0"/>
                                          </p:val>
                                        </p:tav>
                                        <p:tav tm="100000">
                                          <p:val>
                                            <p:strVal val="#ppt_h"/>
                                          </p:val>
                                        </p:tav>
                                      </p:tavLst>
                                    </p:anim>
                                    <p:anim calcmode="lin" valueType="num">
                                      <p:cBhvr>
                                        <p:cTn id="14" dur="2000" fill="hold"/>
                                        <p:tgtEl>
                                          <p:spTgt spid="6"/>
                                        </p:tgtEl>
                                        <p:attrNameLst>
                                          <p:attrName>ppt_x</p:attrName>
                                        </p:attrNameLst>
                                      </p:cBhvr>
                                      <p:tavLst>
                                        <p:tav tm="0">
                                          <p:val>
                                            <p:fltVal val="0.5"/>
                                          </p:val>
                                        </p:tav>
                                        <p:tav tm="100000">
                                          <p:val>
                                            <p:strVal val="#ppt_x"/>
                                          </p:val>
                                        </p:tav>
                                      </p:tavLst>
                                    </p:anim>
                                    <p:anim calcmode="lin" valueType="num">
                                      <p:cBhvr>
                                        <p:cTn id="15" dur="2000" fill="hold"/>
                                        <p:tgtEl>
                                          <p:spTgt spid="6"/>
                                        </p:tgtEl>
                                        <p:attrNameLst>
                                          <p:attrName>ppt_y</p:attrName>
                                        </p:attrNameLst>
                                      </p:cBhvr>
                                      <p:tavLst>
                                        <p:tav tm="0">
                                          <p:val>
                                            <p:fltVal val="0.5"/>
                                          </p:val>
                                        </p:tav>
                                        <p:tav tm="100000">
                                          <p:val>
                                            <p:strVal val="#ppt_y"/>
                                          </p:val>
                                        </p:tav>
                                      </p:tavLst>
                                    </p:anim>
                                  </p:childTnLst>
                                </p:cTn>
                              </p:par>
                            </p:childTnLst>
                          </p:cTn>
                        </p:par>
                        <p:par>
                          <p:cTn id="16" fill="hold">
                            <p:stCondLst>
                              <p:cond delay="10500"/>
                            </p:stCondLst>
                            <p:childTnLst>
                              <p:par>
                                <p:cTn id="17" presetID="23" presetClass="entr" presetSubtype="52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anim calcmode="lin" valueType="num">
                                      <p:cBhvr>
                                        <p:cTn id="21" dur="2000" fill="hold"/>
                                        <p:tgtEl>
                                          <p:spTgt spid="7"/>
                                        </p:tgtEl>
                                        <p:attrNameLst>
                                          <p:attrName>ppt_x</p:attrName>
                                        </p:attrNameLst>
                                      </p:cBhvr>
                                      <p:tavLst>
                                        <p:tav tm="0">
                                          <p:val>
                                            <p:fltVal val="0.5"/>
                                          </p:val>
                                        </p:tav>
                                        <p:tav tm="100000">
                                          <p:val>
                                            <p:strVal val="#ppt_x"/>
                                          </p:val>
                                        </p:tav>
                                      </p:tavLst>
                                    </p:anim>
                                    <p:anim calcmode="lin" valueType="num">
                                      <p:cBhvr>
                                        <p:cTn id="22" dur="2000" fill="hold"/>
                                        <p:tgtEl>
                                          <p:spTgt spid="7"/>
                                        </p:tgtEl>
                                        <p:attrNameLst>
                                          <p:attrName>ppt_y</p:attrName>
                                        </p:attrNameLst>
                                      </p:cBhvr>
                                      <p:tavLst>
                                        <p:tav tm="0">
                                          <p:val>
                                            <p:fltVal val="0.5"/>
                                          </p:val>
                                        </p:tav>
                                        <p:tav tm="100000">
                                          <p:val>
                                            <p:strVal val="#ppt_y"/>
                                          </p:val>
                                        </p:tav>
                                      </p:tavLst>
                                    </p:anim>
                                  </p:childTnLst>
                                </p:cTn>
                              </p:par>
                            </p:childTnLst>
                          </p:cTn>
                        </p:par>
                        <p:par>
                          <p:cTn id="23" fill="hold">
                            <p:stCondLst>
                              <p:cond delay="12500"/>
                            </p:stCondLst>
                            <p:childTnLst>
                              <p:par>
                                <p:cTn id="24" presetID="10" presetClass="entr" presetSubtype="0" fill="hold" nodeType="afterEffect">
                                  <p:stCondLst>
                                    <p:cond delay="0"/>
                                  </p:stCondLst>
                                  <p:childTnLst>
                                    <p:set>
                                      <p:cBhvr>
                                        <p:cTn id="25" dur="1" fill="hold">
                                          <p:stCondLst>
                                            <p:cond delay="0"/>
                                          </p:stCondLst>
                                        </p:cTn>
                                        <p:tgtEl>
                                          <p:spTgt spid="23558"/>
                                        </p:tgtEl>
                                        <p:attrNameLst>
                                          <p:attrName>style.visibility</p:attrName>
                                        </p:attrNameLst>
                                      </p:cBhvr>
                                      <p:to>
                                        <p:strVal val="visible"/>
                                      </p:to>
                                    </p:set>
                                    <p:animEffect transition="in" filter="fade">
                                      <p:cBhvr>
                                        <p:cTn id="26" dur="5000"/>
                                        <p:tgtEl>
                                          <p:spTgt spid="23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42"/>
        </a:solidFill>
        <a:effectLst/>
      </p:bgPr>
    </p:bg>
    <p:spTree>
      <p:nvGrpSpPr>
        <p:cNvPr id="1" name=""/>
        <p:cNvGrpSpPr/>
        <p:nvPr/>
      </p:nvGrpSpPr>
      <p:grpSpPr>
        <a:xfrm>
          <a:off x="0" y="0"/>
          <a:ext cx="0" cy="0"/>
          <a:chOff x="0" y="0"/>
          <a:chExt cx="0" cy="0"/>
        </a:xfrm>
      </p:grpSpPr>
      <p:pic>
        <p:nvPicPr>
          <p:cNvPr id="19458" name="Picture 1"/>
          <p:cNvPicPr>
            <a:picLocks noChangeAspect="1" noChangeArrowheads="1"/>
          </p:cNvPicPr>
          <p:nvPr/>
        </p:nvPicPr>
        <p:blipFill>
          <a:blip r:embed="rId2"/>
          <a:srcRect/>
          <a:stretch>
            <a:fillRect/>
          </a:stretch>
        </p:blipFill>
        <p:spPr bwMode="auto">
          <a:xfrm>
            <a:off x="681038" y="228600"/>
            <a:ext cx="7781925" cy="5857875"/>
          </a:xfrm>
          <a:prstGeom prst="rect">
            <a:avLst/>
          </a:prstGeom>
          <a:noFill/>
          <a:ln w="38100">
            <a:solidFill>
              <a:schemeClr val="bg1"/>
            </a:solidFill>
            <a:miter lim="800000"/>
            <a:headEnd/>
            <a:tailEnd/>
          </a:ln>
        </p:spPr>
      </p:pic>
      <p:sp>
        <p:nvSpPr>
          <p:cNvPr id="19459" name="Rectangle 2"/>
          <p:cNvSpPr>
            <a:spLocks noChangeArrowheads="1"/>
          </p:cNvSpPr>
          <p:nvPr/>
        </p:nvSpPr>
        <p:spPr bwMode="auto">
          <a:xfrm>
            <a:off x="0" y="6121400"/>
            <a:ext cx="9144000" cy="584200"/>
          </a:xfrm>
          <a:prstGeom prst="rect">
            <a:avLst/>
          </a:prstGeom>
          <a:noFill/>
          <a:ln w="9525">
            <a:noFill/>
            <a:miter lim="800000"/>
            <a:headEnd/>
            <a:tailEnd/>
          </a:ln>
        </p:spPr>
        <p:txBody>
          <a:bodyPr anchor="ctr">
            <a:spAutoFit/>
          </a:bodyPr>
          <a:lstStyle/>
          <a:p>
            <a:pPr algn="ctr" fontAlgn="t"/>
            <a:r>
              <a:rPr lang="es-ES" sz="1600" b="1">
                <a:solidFill>
                  <a:schemeClr val="bg1"/>
                </a:solidFill>
                <a:latin typeface="Arial Narrow" pitchFamily="34" charset="0"/>
                <a:cs typeface="Times New Roman" pitchFamily="18" charset="0"/>
              </a:rPr>
              <a:t>Muchos  afirman  que  fue  por  esta  puerta,    “La  de  los  Leones”  el  sitio                                                                                         por  donde  Yeshua  entró  en  Jerusalén  siendo  aclamado  por  multitudes.</a:t>
            </a:r>
            <a:endParaRPr lang="es-ES" sz="1600" b="1">
              <a:solidFill>
                <a:schemeClr val="bg1"/>
              </a:solidFill>
              <a:latin typeface="Arial Narrow" pitchFamily="34" charset="0"/>
            </a:endParaRPr>
          </a:p>
        </p:txBody>
      </p:sp>
    </p:spTree>
  </p:cSld>
  <p:clrMapOvr>
    <a:masterClrMapping/>
  </p:clrMapOvr>
  <p:transition spd="slow" advClick="0" advTm="10000">
    <p:pull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3" name="TextBox 2"/>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a:t>
            </a:r>
            <a:r>
              <a:rPr lang="en-US" sz="4400" dirty="0" err="1">
                <a:ln>
                  <a:solidFill>
                    <a:sysClr val="windowText" lastClr="000000"/>
                  </a:solidFill>
                </a:ln>
                <a:solidFill>
                  <a:schemeClr val="accent6">
                    <a:lumMod val="75000"/>
                  </a:schemeClr>
                </a:solidFill>
                <a:latin typeface="Impact" pitchFamily="34" charset="0"/>
                <a:cs typeface="+mn-cs"/>
              </a:rPr>
              <a:t>DORADA</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5" name="Straight Arrow Connector 4"/>
          <p:cNvCxnSpPr>
            <a:stCxn id="2050" idx="0"/>
          </p:cNvCxnSpPr>
          <p:nvPr/>
        </p:nvCxnSpPr>
        <p:spPr>
          <a:xfrm>
            <a:off x="4675188" y="1112838"/>
            <a:ext cx="1420812" cy="29257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noChangeArrowheads="1"/>
          </p:cNvPicPr>
          <p:nvPr/>
        </p:nvPicPr>
        <p:blipFill>
          <a:blip r:embed="rId3"/>
          <a:srcRect/>
          <a:stretch>
            <a:fillRect/>
          </a:stretch>
        </p:blipFill>
        <p:spPr bwMode="auto">
          <a:xfrm>
            <a:off x="-117475" y="0"/>
            <a:ext cx="9261475" cy="6858000"/>
          </a:xfrm>
          <a:prstGeom prst="rect">
            <a:avLst/>
          </a:prstGeom>
          <a:noFill/>
          <a:ln w="9525">
            <a:noFill/>
            <a:miter lim="800000"/>
            <a:headEnd/>
            <a:tailEnd/>
          </a:ln>
        </p:spPr>
      </p:pic>
      <p:sp>
        <p:nvSpPr>
          <p:cNvPr id="7" name="Rectangle 6"/>
          <p:cNvSpPr>
            <a:spLocks noChangeArrowheads="1"/>
          </p:cNvSpPr>
          <p:nvPr/>
        </p:nvSpPr>
        <p:spPr bwMode="auto">
          <a:xfrm>
            <a:off x="0" y="5722938"/>
            <a:ext cx="5715000" cy="830262"/>
          </a:xfrm>
          <a:prstGeom prst="rect">
            <a:avLst/>
          </a:prstGeom>
          <a:noFill/>
          <a:ln w="9525">
            <a:noFill/>
            <a:miter lim="800000"/>
            <a:headEnd/>
            <a:tailEnd/>
          </a:ln>
        </p:spPr>
        <p:txBody>
          <a:bodyPr anchor="ctr">
            <a:spAutoFit/>
          </a:bodyPr>
          <a:lstStyle/>
          <a:p>
            <a:pPr algn="ctr"/>
            <a:r>
              <a:rPr lang="es-ES" sz="1600" b="1">
                <a:solidFill>
                  <a:schemeClr val="bg1"/>
                </a:solidFill>
                <a:latin typeface="Arial Narrow" pitchFamily="34" charset="0"/>
                <a:ea typeface="Calibri" pitchFamily="34" charset="0"/>
              </a:rPr>
              <a:t>La  Puerta  Dorada  fue  construida  alrededor  del  640  al  705 DC                                                                                                                           por  el  último   gobernante  bizantino,  o  posiblemente                                                                                                                          el  primero  de  los  gobernantes   musulmanes. </a:t>
            </a:r>
            <a:endParaRPr lang="es-ES">
              <a:solidFill>
                <a:schemeClr val="bg1"/>
              </a:solidFill>
              <a:ea typeface="Calibri" pitchFamily="34" charset="0"/>
            </a:endParaRPr>
          </a:p>
        </p:txBody>
      </p:sp>
    </p:spTree>
  </p:cSld>
  <p:clrMapOvr>
    <a:masterClrMapping/>
  </p:clrMapOvr>
  <p:transition spd="slow" advClick="0" advTm="2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par>
                          <p:cTn id="8" fill="hold">
                            <p:stCondLst>
                              <p:cond delay="3000"/>
                            </p:stCondLst>
                            <p:childTnLst>
                              <p:par>
                                <p:cTn id="9" presetID="22" presetClass="entr" presetSubtype="1"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3000"/>
                                        <p:tgtEl>
                                          <p:spTgt spid="6"/>
                                        </p:tgtEl>
                                      </p:cBhvr>
                                    </p:animEffect>
                                  </p:childTnLst>
                                </p:cTn>
                              </p:par>
                            </p:childTnLst>
                          </p:cTn>
                        </p:par>
                        <p:par>
                          <p:cTn id="12" fill="hold">
                            <p:stCondLst>
                              <p:cond delay="6500"/>
                            </p:stCondLst>
                            <p:childTnLst>
                              <p:par>
                                <p:cTn id="13" presetID="12" presetClass="entr" presetSubtype="4" fill="hold" grpId="0" nodeType="afterEffect">
                                  <p:stCondLst>
                                    <p:cond delay="1000"/>
                                  </p:stCondLst>
                                  <p:childTnLst>
                                    <p:set>
                                      <p:cBhvr>
                                        <p:cTn id="14" dur="1" fill="hold">
                                          <p:stCondLst>
                                            <p:cond delay="0"/>
                                          </p:stCondLst>
                                        </p:cTn>
                                        <p:tgtEl>
                                          <p:spTgt spid="7"/>
                                        </p:tgtEl>
                                        <p:attrNameLst>
                                          <p:attrName>style.visibility</p:attrName>
                                        </p:attrNameLst>
                                      </p:cBhvr>
                                      <p:to>
                                        <p:strVal val="visible"/>
                                      </p:to>
                                    </p:set>
                                    <p:animEffect transition="in" filter="slide(fromBottom)">
                                      <p:cBhvr>
                                        <p:cTn id="15"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C:\Documents and Settings\Carlos\My Documents\My Pictures\01 - Screen Print 32\Puertas\Golden Gate\Eastern (Golden) Gate with Muslim graves blocking it in order to prevent the entrance of a Jewish Messiah into the city.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Rectangle 2"/>
          <p:cNvSpPr>
            <a:spLocks noChangeArrowheads="1"/>
          </p:cNvSpPr>
          <p:nvPr/>
        </p:nvSpPr>
        <p:spPr bwMode="auto">
          <a:xfrm>
            <a:off x="349250" y="496888"/>
            <a:ext cx="4527550" cy="646112"/>
          </a:xfrm>
          <a:prstGeom prst="rect">
            <a:avLst/>
          </a:prstGeom>
          <a:noFill/>
          <a:ln w="9525">
            <a:noFill/>
            <a:miter lim="800000"/>
            <a:headEnd/>
            <a:tailEnd/>
          </a:ln>
        </p:spPr>
        <p:txBody>
          <a:bodyPr wrap="none" anchor="ctr">
            <a:spAutoFit/>
          </a:bodyPr>
          <a:lstStyle/>
          <a:p>
            <a:r>
              <a:rPr lang="es-ES" b="1">
                <a:solidFill>
                  <a:schemeClr val="bg1"/>
                </a:solidFill>
                <a:latin typeface="Arial Narrow" pitchFamily="34" charset="0"/>
                <a:ea typeface="Calibri" pitchFamily="34" charset="0"/>
              </a:rPr>
              <a:t>La  Puerta  Dorada  fue  sellada  en  el  año  700</a:t>
            </a:r>
          </a:p>
          <a:p>
            <a:r>
              <a:rPr lang="es-ES" b="1">
                <a:solidFill>
                  <a:schemeClr val="bg1"/>
                </a:solidFill>
                <a:latin typeface="Arial Narrow" pitchFamily="34" charset="0"/>
                <a:ea typeface="Calibri" pitchFamily="34" charset="0"/>
              </a:rPr>
              <a:t>para  cerrarle  el  acceso  a  los  Judíos  Zelotes</a:t>
            </a:r>
            <a:r>
              <a:rPr lang="es-ES" sz="1600" b="1">
                <a:solidFill>
                  <a:srgbClr val="333333"/>
                </a:solidFill>
                <a:latin typeface="Arial Narrow" pitchFamily="34" charset="0"/>
                <a:ea typeface="Calibri" pitchFamily="34" charset="0"/>
              </a:rPr>
              <a:t>.</a:t>
            </a:r>
            <a:endParaRPr lang="es-ES">
              <a:ea typeface="Calibri" pitchFamily="34" charset="0"/>
            </a:endParaRPr>
          </a:p>
        </p:txBody>
      </p:sp>
    </p:spTree>
  </p:cSld>
  <p:clrMapOvr>
    <a:masterClrMapping/>
  </p:clrMapOvr>
  <p:transition spd="slow" advClick="0" advTm="12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C:\Documents and Settings\Carlos\My Documents\My Pictures\01 - Screen Print 32\Puertas\Golden Gate\10_04_04_puerta-dorada-jerusalen-1_foto_martin_javier.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2531" name="Rectangle 1"/>
          <p:cNvSpPr>
            <a:spLocks noChangeArrowheads="1"/>
          </p:cNvSpPr>
          <p:nvPr/>
        </p:nvSpPr>
        <p:spPr bwMode="auto">
          <a:xfrm>
            <a:off x="0" y="6197600"/>
            <a:ext cx="9144000" cy="584200"/>
          </a:xfrm>
          <a:prstGeom prst="rect">
            <a:avLst/>
          </a:prstGeom>
          <a:noFill/>
          <a:ln w="9525">
            <a:noFill/>
            <a:miter lim="800000"/>
            <a:headEnd/>
            <a:tailEnd/>
          </a:ln>
        </p:spPr>
        <p:txBody>
          <a:bodyPr anchor="ctr">
            <a:spAutoFit/>
          </a:bodyPr>
          <a:lstStyle/>
          <a:p>
            <a:pPr algn="ctr"/>
            <a:r>
              <a:rPr lang="es-ES" sz="1600" b="1">
                <a:solidFill>
                  <a:schemeClr val="bg1"/>
                </a:solidFill>
                <a:latin typeface="Arial Narrow" pitchFamily="34" charset="0"/>
                <a:ea typeface="Calibri" pitchFamily="34" charset="0"/>
              </a:rPr>
              <a:t>Debajo  de  “La  Puerta  Dorada”  se  encontr</a:t>
            </a:r>
            <a:r>
              <a:rPr lang="es-ES" sz="1600" b="1">
                <a:solidFill>
                  <a:schemeClr val="bg1"/>
                </a:solidFill>
                <a:latin typeface="Times New Roman" pitchFamily="18" charset="0"/>
                <a:ea typeface="Calibri" pitchFamily="34" charset="0"/>
                <a:cs typeface="Times New Roman" pitchFamily="18" charset="0"/>
              </a:rPr>
              <a:t>ó</a:t>
            </a:r>
            <a:r>
              <a:rPr lang="es-ES" sz="1600" b="1">
                <a:solidFill>
                  <a:schemeClr val="bg1"/>
                </a:solidFill>
                <a:latin typeface="Arial Narrow" pitchFamily="34" charset="0"/>
                <a:ea typeface="Calibri" pitchFamily="34" charset="0"/>
              </a:rPr>
              <a:t>  una  antigua  puerta  que  puede   datar                                                             de  los  tiempos  salomónicos  o  de  la época de  Nehemías.</a:t>
            </a:r>
            <a:endParaRPr lang="es-ES">
              <a:solidFill>
                <a:schemeClr val="bg1"/>
              </a:solidFill>
            </a:endParaRPr>
          </a:p>
        </p:txBody>
      </p:sp>
    </p:spTree>
  </p:cSld>
  <p:clrMapOvr>
    <a:masterClrMapping/>
  </p:clrMapOvr>
  <p:transition spd="slow" advClick="0" advTm="12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Carlos\My Documents\My Pictures\01 - Screen Print 32\Puertas\Golden Gate\Inside the Eastern Gate as viewed from the Jewish Temple Mount with the Muslim Dome of the Rock behind my back.jpg"/>
          <p:cNvPicPr>
            <a:picLocks noChangeAspect="1" noChangeArrowheads="1"/>
          </p:cNvPicPr>
          <p:nvPr/>
        </p:nvPicPr>
        <p:blipFill>
          <a:blip r:embed="rId2"/>
          <a:srcRect/>
          <a:stretch>
            <a:fillRect/>
          </a:stretch>
        </p:blipFill>
        <p:spPr bwMode="auto">
          <a:xfrm>
            <a:off x="0" y="0"/>
            <a:ext cx="9209088" cy="7772400"/>
          </a:xfrm>
          <a:prstGeom prst="rect">
            <a:avLst/>
          </a:prstGeom>
          <a:noFill/>
          <a:ln w="9525">
            <a:noFill/>
            <a:miter lim="800000"/>
            <a:headEnd/>
            <a:tailEnd/>
          </a:ln>
        </p:spPr>
      </p:pic>
      <p:sp>
        <p:nvSpPr>
          <p:cNvPr id="4" name="Rectangle 3"/>
          <p:cNvSpPr>
            <a:spLocks noChangeArrowheads="1"/>
          </p:cNvSpPr>
          <p:nvPr/>
        </p:nvSpPr>
        <p:spPr bwMode="auto">
          <a:xfrm>
            <a:off x="0" y="76200"/>
            <a:ext cx="9144000" cy="830263"/>
          </a:xfrm>
          <a:prstGeom prst="rect">
            <a:avLst/>
          </a:prstGeom>
          <a:noFill/>
          <a:ln w="9525">
            <a:noFill/>
            <a:miter lim="800000"/>
            <a:headEnd/>
            <a:tailEnd/>
          </a:ln>
        </p:spPr>
        <p:txBody>
          <a:bodyPr>
            <a:spAutoFit/>
          </a:bodyPr>
          <a:lstStyle/>
          <a:p>
            <a:pPr algn="ctr"/>
            <a:r>
              <a:rPr lang="es-ES" sz="1600" b="1">
                <a:solidFill>
                  <a:schemeClr val="bg1"/>
                </a:solidFill>
                <a:latin typeface="Arial Narrow" pitchFamily="34" charset="0"/>
              </a:rPr>
              <a:t>En  el  año  1969  el  arqueólogo  James  Fleming                                                                                                             investigaba  la  pared  oriental  del  templo  de  Jerusalén,                                                                                                 cuando  encontró  un  cementerio  musulmán. </a:t>
            </a:r>
            <a:endParaRPr lang="es-VE" sz="1600">
              <a:solidFill>
                <a:schemeClr val="bg1"/>
              </a:solidFill>
              <a:latin typeface="Arial Narrow" pitchFamily="34" charset="0"/>
            </a:endParaRPr>
          </a:p>
        </p:txBody>
      </p:sp>
      <p:sp>
        <p:nvSpPr>
          <p:cNvPr id="23556" name="Rectangle 4"/>
          <p:cNvSpPr>
            <a:spLocks noChangeArrowheads="1"/>
          </p:cNvSpPr>
          <p:nvPr/>
        </p:nvSpPr>
        <p:spPr bwMode="auto">
          <a:xfrm>
            <a:off x="4435475" y="3733800"/>
            <a:ext cx="1736725" cy="523875"/>
          </a:xfrm>
          <a:prstGeom prst="rect">
            <a:avLst/>
          </a:prstGeom>
          <a:noFill/>
          <a:ln w="9525">
            <a:noFill/>
            <a:miter lim="800000"/>
            <a:headEnd/>
            <a:tailEnd/>
          </a:ln>
        </p:spPr>
        <p:txBody>
          <a:bodyPr>
            <a:spAutoFit/>
          </a:bodyPr>
          <a:lstStyle/>
          <a:p>
            <a:pPr algn="ctr"/>
            <a:r>
              <a:rPr lang="es-ES" sz="1400" b="1">
                <a:solidFill>
                  <a:schemeClr val="bg1"/>
                </a:solidFill>
                <a:latin typeface="Arial Narrow" pitchFamily="34" charset="0"/>
              </a:rPr>
              <a:t>Parte  interior  de  </a:t>
            </a:r>
          </a:p>
          <a:p>
            <a:pPr algn="ctr"/>
            <a:r>
              <a:rPr lang="es-ES" sz="1400" b="1">
                <a:solidFill>
                  <a:schemeClr val="bg1"/>
                </a:solidFill>
                <a:latin typeface="Arial Narrow" pitchFamily="34" charset="0"/>
              </a:rPr>
              <a:t>“La  Puerta  Dorada”</a:t>
            </a:r>
            <a:endParaRPr lang="es-VE" sz="1400">
              <a:solidFill>
                <a:schemeClr val="bg1"/>
              </a:solidFill>
              <a:latin typeface="Arial Narrow" pitchFamily="34" charset="0"/>
            </a:endParaRPr>
          </a:p>
        </p:txBody>
      </p:sp>
    </p:spTree>
  </p:cSld>
  <p:clrMapOvr>
    <a:masterClrMapping/>
  </p:clrMapOvr>
  <p:transition spd="slow" advClick="0" advTm="18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4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3" name="TextBox 2"/>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DEL  </a:t>
            </a:r>
            <a:r>
              <a:rPr lang="en-US" sz="4400" dirty="0" err="1">
                <a:ln>
                  <a:solidFill>
                    <a:sysClr val="windowText" lastClr="000000"/>
                  </a:solidFill>
                </a:ln>
                <a:solidFill>
                  <a:schemeClr val="accent6">
                    <a:lumMod val="75000"/>
                  </a:schemeClr>
                </a:solidFill>
                <a:latin typeface="Impact" pitchFamily="34" charset="0"/>
                <a:cs typeface="+mn-cs"/>
              </a:rPr>
              <a:t>ESTIÉRCOL</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5" name="Straight Arrow Connector 4"/>
          <p:cNvCxnSpPr>
            <a:stCxn id="2050" idx="0"/>
          </p:cNvCxnSpPr>
          <p:nvPr/>
        </p:nvCxnSpPr>
        <p:spPr>
          <a:xfrm flipH="1">
            <a:off x="3962400" y="1112838"/>
            <a:ext cx="712788" cy="41449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6" name="Picture 3"/>
          <p:cNvPicPr>
            <a:picLocks noChangeAspect="1" noChangeArrowheads="1"/>
          </p:cNvPicPr>
          <p:nvPr/>
        </p:nvPicPr>
        <p:blipFill>
          <a:blip r:embed="rId3"/>
          <a:srcRect/>
          <a:stretch>
            <a:fillRect/>
          </a:stretch>
        </p:blipFill>
        <p:spPr bwMode="auto">
          <a:xfrm>
            <a:off x="325438" y="350838"/>
            <a:ext cx="8513762" cy="6126162"/>
          </a:xfrm>
          <a:prstGeom prst="rect">
            <a:avLst/>
          </a:prstGeom>
          <a:noFill/>
          <a:ln w="28575">
            <a:solidFill>
              <a:schemeClr val="bg1"/>
            </a:solidFill>
            <a:miter lim="800000"/>
            <a:headEnd/>
            <a:tailEnd/>
          </a:ln>
        </p:spPr>
      </p:pic>
    </p:spTree>
  </p:cSld>
  <p:clrMapOvr>
    <a:masterClrMapping/>
  </p:clrMapOvr>
  <p:transition spd="slow" advClick="0" advTm="1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par>
                          <p:cTn id="8" fill="hold">
                            <p:stCondLst>
                              <p:cond delay="3000"/>
                            </p:stCondLst>
                            <p:childTnLst>
                              <p:par>
                                <p:cTn id="9" presetID="22" presetClass="entr" presetSubtype="1" fill="hold" nodeType="after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42"/>
        </a:solidFill>
        <a:effectLst/>
      </p:bgPr>
    </p:bg>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647700" y="182563"/>
            <a:ext cx="7810500" cy="5853112"/>
          </a:xfrm>
          <a:prstGeom prst="rect">
            <a:avLst/>
          </a:prstGeom>
          <a:noFill/>
          <a:ln w="28575">
            <a:solidFill>
              <a:schemeClr val="bg1"/>
            </a:solidFill>
            <a:miter lim="800000"/>
            <a:headEnd/>
            <a:tailEnd/>
          </a:ln>
        </p:spPr>
      </p:pic>
      <p:sp>
        <p:nvSpPr>
          <p:cNvPr id="25603" name="Rectangle 3"/>
          <p:cNvSpPr>
            <a:spLocks noChangeArrowheads="1"/>
          </p:cNvSpPr>
          <p:nvPr/>
        </p:nvSpPr>
        <p:spPr bwMode="auto">
          <a:xfrm>
            <a:off x="533400" y="6096000"/>
            <a:ext cx="8047038" cy="584200"/>
          </a:xfrm>
          <a:prstGeom prst="rect">
            <a:avLst/>
          </a:prstGeom>
          <a:noFill/>
          <a:ln w="9525">
            <a:noFill/>
            <a:miter lim="800000"/>
            <a:headEnd/>
            <a:tailEnd/>
          </a:ln>
        </p:spPr>
        <p:txBody>
          <a:bodyPr anchor="ctr">
            <a:spAutoFit/>
          </a:bodyPr>
          <a:lstStyle/>
          <a:p>
            <a:pPr algn="ctr" fontAlgn="t"/>
            <a:r>
              <a:rPr lang="es-ES" sz="1600" b="1">
                <a:solidFill>
                  <a:schemeClr val="bg1"/>
                </a:solidFill>
                <a:latin typeface="Arial Narrow" pitchFamily="34" charset="0"/>
                <a:ea typeface="Times New Roman" pitchFamily="18" charset="0"/>
              </a:rPr>
              <a:t>Se  cree  que  “La  Puerta  del  Estiércol”  lleva  ese  nombre                                                                                                                     porque  en  un  momento  de  la  historia,  el  mercado  de  ganado  se  encontraba  en  este  lugar.</a:t>
            </a:r>
            <a:endParaRPr lang="es-ES">
              <a:solidFill>
                <a:schemeClr val="bg1"/>
              </a:solidFill>
              <a:ea typeface="Times New Roman" pitchFamily="18" charset="0"/>
            </a:endParaRPr>
          </a:p>
        </p:txBody>
      </p:sp>
    </p:spTree>
  </p:cSld>
  <p:clrMapOvr>
    <a:masterClrMapping/>
  </p:clrMapOvr>
  <p:transition spd="slow" advClick="0" advTm="10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
        <p:nvSpPr>
          <p:cNvPr id="17411" name="Rectangle 3"/>
          <p:cNvSpPr>
            <a:spLocks noChangeArrowheads="1"/>
          </p:cNvSpPr>
          <p:nvPr/>
        </p:nvSpPr>
        <p:spPr bwMode="auto">
          <a:xfrm>
            <a:off x="0" y="5257800"/>
            <a:ext cx="6934200" cy="1323975"/>
          </a:xfrm>
          <a:prstGeom prst="rect">
            <a:avLst/>
          </a:prstGeom>
          <a:noFill/>
          <a:ln w="9525">
            <a:noFill/>
            <a:miter lim="800000"/>
            <a:headEnd/>
            <a:tailEnd/>
          </a:ln>
        </p:spPr>
        <p:txBody>
          <a:bodyPr anchor="ctr">
            <a:spAutoFit/>
          </a:bodyPr>
          <a:lstStyle/>
          <a:p>
            <a:pPr algn="ctr" fontAlgn="t"/>
            <a:r>
              <a:rPr lang="es-ES" sz="1600" b="1">
                <a:solidFill>
                  <a:schemeClr val="bg1"/>
                </a:solidFill>
                <a:latin typeface="Arial Narrow" pitchFamily="34" charset="0"/>
                <a:ea typeface="Times New Roman" pitchFamily="18" charset="0"/>
              </a:rPr>
              <a:t>En  1953,  “La  Puerta  del  Estiercol”  fue  ampliada                                                                            por la  fuerza  de  ocupación   jordana.                                                                                                                          Lo   hicieron  para  que  los  vehículos  puedieran  entrar  en  la  ciudad  vieja,                                ya  que  las  puertas  de  Jaffa  y  la  de  Zión  estaban  cerradas                                                         bajo  el  estado  de  sitio. </a:t>
            </a:r>
            <a:endParaRPr lang="es-ES">
              <a:solidFill>
                <a:schemeClr val="bg1"/>
              </a:solidFill>
              <a:ea typeface="Times New Roman" pitchFamily="18" charset="0"/>
            </a:endParaRPr>
          </a:p>
        </p:txBody>
      </p:sp>
    </p:spTree>
  </p:cSld>
  <p:clrMapOvr>
    <a:masterClrMapping/>
  </p:clrMapOvr>
  <p:transition spd="slow" advClick="0" advTm="18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1000"/>
                                  </p:stCondLst>
                                  <p:childTnLst>
                                    <p:set>
                                      <p:cBhvr>
                                        <p:cTn id="6" dur="1" fill="hold">
                                          <p:stCondLst>
                                            <p:cond delay="0"/>
                                          </p:stCondLst>
                                        </p:cTn>
                                        <p:tgtEl>
                                          <p:spTgt spid="17411"/>
                                        </p:tgtEl>
                                        <p:attrNameLst>
                                          <p:attrName>style.visibility</p:attrName>
                                        </p:attrNameLst>
                                      </p:cBhvr>
                                      <p:to>
                                        <p:strVal val="visible"/>
                                      </p:to>
                                    </p:set>
                                    <p:animEffect transition="in" filter="slide(fromBottom)">
                                      <p:cBhvr>
                                        <p:cTn id="7" dur="50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pic>
        <p:nvPicPr>
          <p:cNvPr id="27650" name="Picture 2" descr="C:\Documents and Settings\Carlos\My Documents\My Pictures\01 - Screen Print 32\Puertas\Dung Gate\Dung-1.jpg"/>
          <p:cNvPicPr>
            <a:picLocks noChangeAspect="1" noChangeArrowheads="1"/>
          </p:cNvPicPr>
          <p:nvPr/>
        </p:nvPicPr>
        <p:blipFill>
          <a:blip r:embed="rId2"/>
          <a:srcRect/>
          <a:stretch>
            <a:fillRect/>
          </a:stretch>
        </p:blipFill>
        <p:spPr bwMode="auto">
          <a:xfrm>
            <a:off x="127000" y="95250"/>
            <a:ext cx="8890000" cy="6667500"/>
          </a:xfrm>
          <a:prstGeom prst="rect">
            <a:avLst/>
          </a:prstGeom>
          <a:noFill/>
          <a:ln w="28575">
            <a:solidFill>
              <a:schemeClr val="bg1"/>
            </a:solidFill>
            <a:miter lim="800000"/>
            <a:headEnd/>
            <a:tailEnd/>
          </a:ln>
        </p:spPr>
      </p:pic>
      <p:sp>
        <p:nvSpPr>
          <p:cNvPr id="1027" name="Rectangle 3"/>
          <p:cNvSpPr>
            <a:spLocks noChangeArrowheads="1"/>
          </p:cNvSpPr>
          <p:nvPr/>
        </p:nvSpPr>
        <p:spPr bwMode="auto">
          <a:xfrm>
            <a:off x="0" y="106233"/>
            <a:ext cx="9144000" cy="923330"/>
          </a:xfrm>
          <a:prstGeom prst="rect">
            <a:avLst/>
          </a:prstGeom>
          <a:noFill/>
          <a:ln w="9525">
            <a:noFill/>
            <a:miter lim="800000"/>
            <a:headEnd/>
            <a:tailEnd/>
          </a:ln>
          <a:effectLst/>
        </p:spPr>
        <p:txBody>
          <a:bodyPr anchor="ctr">
            <a:spAutoFit/>
          </a:bodyPr>
          <a:lstStyle/>
          <a:p>
            <a:pPr algn="ctr" fontAlgn="t">
              <a:defRPr/>
            </a:pPr>
            <a:r>
              <a:rPr lang="es-ES" b="1" dirty="0">
                <a:ln>
                  <a:solidFill>
                    <a:schemeClr val="bg2">
                      <a:lumMod val="75000"/>
                    </a:schemeClr>
                  </a:solidFill>
                </a:ln>
                <a:solidFill>
                  <a:schemeClr val="tx1">
                    <a:lumMod val="95000"/>
                    <a:lumOff val="5000"/>
                  </a:schemeClr>
                </a:solidFill>
                <a:latin typeface="Impact" pitchFamily="34" charset="0"/>
                <a:ea typeface="Times New Roman" pitchFamily="18" charset="0"/>
                <a:cs typeface="Arial" pitchFamily="34" charset="0"/>
              </a:rPr>
              <a:t>El  arco  de  medio  punto  sobre  el  dintel  de  la  “Puerta  del  Estiércol’,                                                                           indica  que  este  lugar  fue  diseñado  originalmente  como  una  puerta  trasera,                                                                                   de  escape  o  para  desplegar  tropas  contra  posibles  agresores. </a:t>
            </a:r>
            <a:endParaRPr lang="es-ES" dirty="0">
              <a:ln>
                <a:solidFill>
                  <a:schemeClr val="bg2">
                    <a:lumMod val="75000"/>
                  </a:schemeClr>
                </a:solidFill>
              </a:ln>
              <a:solidFill>
                <a:schemeClr val="tx1">
                  <a:lumMod val="95000"/>
                  <a:lumOff val="5000"/>
                </a:schemeClr>
              </a:solidFill>
              <a:latin typeface="Impact" pitchFamily="34" charset="0"/>
              <a:cs typeface="Arial" pitchFamily="34" charset="0"/>
            </a:endParaRPr>
          </a:p>
        </p:txBody>
      </p:sp>
    </p:spTree>
  </p:cSld>
  <p:clrMapOvr>
    <a:masterClrMapping/>
  </p:clrMapOvr>
  <p:transition spd="slow" advClick="0" advTm="2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2000"/>
                                  </p:stCondLst>
                                  <p:childTnLst>
                                    <p:set>
                                      <p:cBhvr>
                                        <p:cTn id="6" dur="1" fill="hold">
                                          <p:stCondLst>
                                            <p:cond delay="0"/>
                                          </p:stCondLst>
                                        </p:cTn>
                                        <p:tgtEl>
                                          <p:spTgt spid="1027"/>
                                        </p:tgtEl>
                                        <p:attrNameLst>
                                          <p:attrName>style.visibility</p:attrName>
                                        </p:attrNameLst>
                                      </p:cBhvr>
                                      <p:to>
                                        <p:strVal val="visible"/>
                                      </p:to>
                                    </p:set>
                                    <p:animEffect transition="in" filter="slide(fromBottom)">
                                      <p:cBhvr>
                                        <p:cTn id="7" dur="5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3" name="TextBox 2"/>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DE  </a:t>
            </a:r>
            <a:r>
              <a:rPr lang="en-US" sz="4400" dirty="0" err="1">
                <a:ln>
                  <a:solidFill>
                    <a:sysClr val="windowText" lastClr="000000"/>
                  </a:solidFill>
                </a:ln>
                <a:solidFill>
                  <a:schemeClr val="accent6">
                    <a:lumMod val="75000"/>
                  </a:schemeClr>
                </a:solidFill>
                <a:latin typeface="Impact" pitchFamily="34" charset="0"/>
                <a:cs typeface="+mn-cs"/>
              </a:rPr>
              <a:t>ZIÓN</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5" name="Straight Arrow Connector 4"/>
          <p:cNvCxnSpPr>
            <a:stCxn id="2050" idx="0"/>
          </p:cNvCxnSpPr>
          <p:nvPr/>
        </p:nvCxnSpPr>
        <p:spPr>
          <a:xfrm flipH="1">
            <a:off x="2133600" y="1112838"/>
            <a:ext cx="2541588" cy="39925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6" name="Picture 3"/>
          <p:cNvPicPr>
            <a:picLocks noChangeAspect="1" noChangeArrowheads="1"/>
          </p:cNvPicPr>
          <p:nvPr/>
        </p:nvPicPr>
        <p:blipFill>
          <a:blip r:embed="rId3"/>
          <a:srcRect/>
          <a:stretch>
            <a:fillRect/>
          </a:stretch>
        </p:blipFill>
        <p:spPr bwMode="auto">
          <a:xfrm>
            <a:off x="0" y="0"/>
            <a:ext cx="9201150" cy="6858000"/>
          </a:xfrm>
          <a:prstGeom prst="rect">
            <a:avLst/>
          </a:prstGeom>
          <a:noFill/>
          <a:ln w="9525">
            <a:noFill/>
            <a:miter lim="800000"/>
            <a:headEnd/>
            <a:tailEnd/>
          </a:ln>
        </p:spPr>
      </p:pic>
    </p:spTree>
  </p:cSld>
  <p:clrMapOvr>
    <a:masterClrMapping/>
  </p:clrMapOvr>
  <p:transition spd="slow" advClick="0" advTm="1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par>
                          <p:cTn id="8" fill="hold">
                            <p:stCondLst>
                              <p:cond delay="3000"/>
                            </p:stCondLst>
                            <p:childTnLst>
                              <p:par>
                                <p:cTn id="9" presetID="22" presetClass="entr" presetSubtype="1"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Carlos\My Documents\My Pictures\01 - Screen Print 32\Puertas\Zion Gate\untitled.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027" name="Picture 3" descr="C:\Documents and Settings\Carlos\My Documents\My Pictures\01 - Screen Print 32\SP32-20130602-1 55646.jpg"/>
          <p:cNvPicPr>
            <a:picLocks noChangeAspect="1" noChangeArrowheads="1"/>
          </p:cNvPicPr>
          <p:nvPr/>
        </p:nvPicPr>
        <p:blipFill>
          <a:blip r:embed="rId3"/>
          <a:srcRect/>
          <a:stretch>
            <a:fillRect/>
          </a:stretch>
        </p:blipFill>
        <p:spPr bwMode="auto">
          <a:xfrm>
            <a:off x="-42863" y="0"/>
            <a:ext cx="9236076" cy="1103313"/>
          </a:xfrm>
          <a:prstGeom prst="rect">
            <a:avLst/>
          </a:prstGeom>
          <a:noFill/>
          <a:ln w="9525">
            <a:noFill/>
            <a:miter lim="800000"/>
            <a:headEnd/>
            <a:tailEnd/>
          </a:ln>
        </p:spPr>
      </p:pic>
      <p:sp>
        <p:nvSpPr>
          <p:cNvPr id="7" name="Rectangle 3"/>
          <p:cNvSpPr>
            <a:spLocks noChangeArrowheads="1"/>
          </p:cNvSpPr>
          <p:nvPr/>
        </p:nvSpPr>
        <p:spPr bwMode="auto">
          <a:xfrm>
            <a:off x="0" y="138113"/>
            <a:ext cx="9144000" cy="892175"/>
          </a:xfrm>
          <a:prstGeom prst="rect">
            <a:avLst/>
          </a:prstGeom>
          <a:noFill/>
          <a:ln w="9525">
            <a:noFill/>
            <a:miter lim="800000"/>
            <a:headEnd/>
            <a:tailEnd/>
          </a:ln>
          <a:effectLst/>
        </p:spPr>
        <p:txBody>
          <a:bodyPr anchor="ctr">
            <a:spAutoFit/>
          </a:bodyPr>
          <a:lstStyle/>
          <a:p>
            <a:pPr algn="ctr" fontAlgn="t">
              <a:spcBef>
                <a:spcPts val="0"/>
              </a:spcBef>
              <a:spcAft>
                <a:spcPts val="0"/>
              </a:spcAft>
              <a:defRPr/>
            </a:pPr>
            <a:r>
              <a:rPr lang="es-ES" sz="1700" b="1" dirty="0">
                <a:latin typeface="+mj-lt"/>
                <a:cs typeface="Arabic Transparent" pitchFamily="2" charset="-78"/>
              </a:rPr>
              <a:t>La  Puerta  de  </a:t>
            </a:r>
            <a:r>
              <a:rPr lang="es-ES" sz="1700" b="1" dirty="0" err="1">
                <a:latin typeface="+mj-lt"/>
                <a:cs typeface="Arabic Transparent" pitchFamily="2" charset="-78"/>
              </a:rPr>
              <a:t>Zión</a:t>
            </a:r>
            <a:r>
              <a:rPr lang="es-ES" sz="1700" b="1" dirty="0">
                <a:latin typeface="+mj-lt"/>
                <a:cs typeface="Arabic Transparent" pitchFamily="2" charset="-78"/>
              </a:rPr>
              <a:t>  también  es  conocida  como  "La  Puerta  de  David",                                                                                    porque   durante  la  primera  “Cruzada”                                                                                                                                                            los  cruzados  identificaron  erróneamente  el  lugar  de  la  tumba  del  rey  de  Israel</a:t>
            </a:r>
            <a:endParaRPr lang="es-VE" dirty="0">
              <a:latin typeface="Impact" pitchFamily="34" charset="0"/>
              <a:cs typeface="Arabic Transparent" pitchFamily="2" charset="-78"/>
            </a:endParaRPr>
          </a:p>
        </p:txBody>
      </p:sp>
    </p:spTree>
  </p:cSld>
  <p:clrMapOvr>
    <a:masterClrMapping/>
  </p:clrMapOvr>
  <p:transition spd="slow" advClick="0" advTm="1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500"/>
                                  </p:stCondLst>
                                  <p:childTnLst>
                                    <p:set>
                                      <p:cBhvr>
                                        <p:cTn id="6" dur="1" fill="hold">
                                          <p:stCondLst>
                                            <p:cond delay="0"/>
                                          </p:stCondLst>
                                        </p:cTn>
                                        <p:tgtEl>
                                          <p:spTgt spid="1027"/>
                                        </p:tgtEl>
                                        <p:attrNameLst>
                                          <p:attrName>style.visibility</p:attrName>
                                        </p:attrNameLst>
                                      </p:cBhvr>
                                      <p:to>
                                        <p:strVal val="visible"/>
                                      </p:to>
                                    </p:set>
                                    <p:animEffect transition="in" filter="wipe(up)">
                                      <p:cBhvr>
                                        <p:cTn id="7" dur="3000"/>
                                        <p:tgtEl>
                                          <p:spTgt spid="1027"/>
                                        </p:tgtEl>
                                      </p:cBhvr>
                                    </p:animEffect>
                                  </p:childTnLst>
                                </p:cTn>
                              </p:par>
                            </p:childTnLst>
                          </p:cTn>
                        </p:par>
                        <p:par>
                          <p:cTn id="8" fill="hold">
                            <p:stCondLst>
                              <p:cond delay="4500"/>
                            </p:stCondLst>
                            <p:childTnLst>
                              <p:par>
                                <p:cTn id="9" presetID="12" presetClass="entr" presetSubtype="4"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slide(fromBottom)">
                                      <p:cBhvr>
                                        <p:cTn id="11"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Carlos\My Documents\My Pictures\01 - Screen Print 32\Puertas\Zion Gate\ZionGate3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9219" name="Picture 3" descr="C:\Documents and Settings\Carlos\My Documents\My Pictures\01 - Screen Print 32\SP32-20130602-160518.jpg"/>
          <p:cNvPicPr>
            <a:picLocks noChangeAspect="1" noChangeArrowheads="1"/>
          </p:cNvPicPr>
          <p:nvPr/>
        </p:nvPicPr>
        <p:blipFill>
          <a:blip r:embed="rId3"/>
          <a:srcRect/>
          <a:stretch>
            <a:fillRect/>
          </a:stretch>
        </p:blipFill>
        <p:spPr bwMode="auto">
          <a:xfrm>
            <a:off x="0" y="6321425"/>
            <a:ext cx="9144000" cy="536575"/>
          </a:xfrm>
          <a:prstGeom prst="rect">
            <a:avLst/>
          </a:prstGeom>
          <a:noFill/>
          <a:ln w="9525">
            <a:noFill/>
            <a:miter lim="800000"/>
            <a:headEnd/>
            <a:tailEnd/>
          </a:ln>
        </p:spPr>
      </p:pic>
      <p:sp>
        <p:nvSpPr>
          <p:cNvPr id="4" name="Rectangle 3"/>
          <p:cNvSpPr>
            <a:spLocks noChangeArrowheads="1"/>
          </p:cNvSpPr>
          <p:nvPr/>
        </p:nvSpPr>
        <p:spPr bwMode="auto">
          <a:xfrm>
            <a:off x="0" y="6351588"/>
            <a:ext cx="9144000" cy="354012"/>
          </a:xfrm>
          <a:prstGeom prst="rect">
            <a:avLst/>
          </a:prstGeom>
          <a:noFill/>
          <a:ln w="9525">
            <a:noFill/>
            <a:miter lim="800000"/>
            <a:headEnd/>
            <a:tailEnd/>
          </a:ln>
          <a:effectLst/>
        </p:spPr>
        <p:txBody>
          <a:bodyPr anchor="ctr">
            <a:spAutoFit/>
          </a:bodyPr>
          <a:lstStyle/>
          <a:p>
            <a:pPr algn="ctr" fontAlgn="t">
              <a:spcBef>
                <a:spcPts val="0"/>
              </a:spcBef>
              <a:spcAft>
                <a:spcPts val="0"/>
              </a:spcAft>
              <a:defRPr/>
            </a:pPr>
            <a:r>
              <a:rPr lang="es-ES" sz="1700" b="1" dirty="0">
                <a:latin typeface="+mj-lt"/>
                <a:cs typeface="+mn-cs"/>
              </a:rPr>
              <a:t>He  aquí  la  ventana  que  “La  Puerta  de  </a:t>
            </a:r>
            <a:r>
              <a:rPr lang="es-ES" sz="1700" b="1" dirty="0" err="1">
                <a:latin typeface="+mj-lt"/>
                <a:cs typeface="+mn-cs"/>
              </a:rPr>
              <a:t>Zión</a:t>
            </a:r>
            <a:r>
              <a:rPr lang="es-ES" sz="1700" b="1" dirty="0">
                <a:latin typeface="+mj-lt"/>
                <a:cs typeface="+mn-cs"/>
              </a:rPr>
              <a:t>”  tiene  en  uno  de  sus  lados</a:t>
            </a:r>
            <a:endParaRPr lang="es-VE" sz="1700" dirty="0">
              <a:latin typeface="+mj-lt"/>
              <a:cs typeface="+mn-cs"/>
            </a:endParaRPr>
          </a:p>
        </p:txBody>
      </p:sp>
    </p:spTree>
  </p:cSld>
  <p:clrMapOvr>
    <a:masterClrMapping/>
  </p:clrMapOvr>
  <p:transition spd="slow" advClick="0"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1500"/>
                                  </p:stCondLst>
                                  <p:childTnLst>
                                    <p:set>
                                      <p:cBhvr>
                                        <p:cTn id="6" dur="1" fill="hold">
                                          <p:stCondLst>
                                            <p:cond delay="0"/>
                                          </p:stCondLst>
                                        </p:cTn>
                                        <p:tgtEl>
                                          <p:spTgt spid="9219"/>
                                        </p:tgtEl>
                                        <p:attrNameLst>
                                          <p:attrName>style.visibility</p:attrName>
                                        </p:attrNameLst>
                                      </p:cBhvr>
                                      <p:to>
                                        <p:strVal val="visible"/>
                                      </p:to>
                                    </p:set>
                                    <p:animEffect transition="in" filter="wipe(down)">
                                      <p:cBhvr>
                                        <p:cTn id="7" dur="3000"/>
                                        <p:tgtEl>
                                          <p:spTgt spid="9219"/>
                                        </p:tgtEl>
                                      </p:cBhvr>
                                    </p:animEffect>
                                  </p:childTnLst>
                                </p:cTn>
                              </p:par>
                              <p:par>
                                <p:cTn id="8" presetID="47" presetClass="entr" presetSubtype="0" fill="hold" grpId="0"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sp>
        <p:nvSpPr>
          <p:cNvPr id="8194" name="Rectangle 2"/>
          <p:cNvSpPr>
            <a:spLocks noChangeArrowheads="1"/>
          </p:cNvSpPr>
          <p:nvPr/>
        </p:nvSpPr>
        <p:spPr bwMode="auto">
          <a:xfrm>
            <a:off x="0" y="3178076"/>
            <a:ext cx="9144000" cy="2308324"/>
          </a:xfrm>
          <a:prstGeom prst="rect">
            <a:avLst/>
          </a:prstGeom>
          <a:noFill/>
          <a:ln w="9525">
            <a:noFill/>
            <a:miter lim="800000"/>
            <a:headEnd/>
            <a:tailEnd/>
          </a:ln>
          <a:effectLst/>
        </p:spPr>
        <p:txBody>
          <a:bodyPr anchor="ctr">
            <a:spAutoFit/>
          </a:bodyPr>
          <a:lstStyle/>
          <a:p>
            <a:pPr algn="ctr">
              <a:defRPr/>
            </a:pPr>
            <a:r>
              <a:rPr lang="es-VE" sz="2400" b="1" dirty="0">
                <a:ln>
                  <a:solidFill>
                    <a:schemeClr val="tx1"/>
                  </a:solidFill>
                </a:ln>
                <a:solidFill>
                  <a:schemeClr val="bg1">
                    <a:lumMod val="75000"/>
                  </a:schemeClr>
                </a:solidFill>
                <a:latin typeface="Impact" pitchFamily="34" charset="0"/>
                <a:ea typeface="Calibri" pitchFamily="34" charset="0"/>
                <a:cs typeface="Times New Roman" pitchFamily="18" charset="0"/>
              </a:rPr>
              <a:t>Tan  pronto  la  O.N.U.  autorizó                                                                                                                la  institución  del  “Estado  de  Israel”,                                                                                         los  países  árabes                                                                                                                        atacaron  a  los  hebreos,                                                                                                             con  el  propósito  de  imposibilitar                                                                                                  la  creación  de  un  país  judío.  </a:t>
            </a:r>
            <a:endParaRPr lang="es-VE" sz="2400" b="1" dirty="0">
              <a:ln>
                <a:solidFill>
                  <a:schemeClr val="tx1"/>
                </a:solidFill>
              </a:ln>
              <a:solidFill>
                <a:schemeClr val="bg1">
                  <a:lumMod val="75000"/>
                </a:schemeClr>
              </a:solidFill>
              <a:latin typeface="Impact" pitchFamily="34" charset="0"/>
              <a:cs typeface="Arial" pitchFamily="34" charset="0"/>
            </a:endParaRPr>
          </a:p>
        </p:txBody>
      </p:sp>
      <p:sp>
        <p:nvSpPr>
          <p:cNvPr id="4" name="Rectangle 2"/>
          <p:cNvSpPr>
            <a:spLocks noChangeArrowheads="1"/>
          </p:cNvSpPr>
          <p:nvPr/>
        </p:nvSpPr>
        <p:spPr bwMode="auto">
          <a:xfrm>
            <a:off x="0" y="1219200"/>
            <a:ext cx="9144000" cy="1200329"/>
          </a:xfrm>
          <a:prstGeom prst="rect">
            <a:avLst/>
          </a:prstGeom>
          <a:noFill/>
          <a:ln w="9525">
            <a:noFill/>
            <a:miter lim="800000"/>
            <a:headEnd/>
            <a:tailEnd/>
          </a:ln>
          <a:effectLst/>
        </p:spPr>
        <p:txBody>
          <a:bodyPr anchor="ctr">
            <a:spAutoFit/>
          </a:bodyPr>
          <a:lstStyle/>
          <a:p>
            <a:pPr algn="ctr">
              <a:defRPr/>
            </a:pPr>
            <a:r>
              <a:rPr lang="es-VE" sz="3600" b="1" dirty="0">
                <a:ln>
                  <a:solidFill>
                    <a:schemeClr val="tx1"/>
                  </a:solidFill>
                </a:ln>
                <a:solidFill>
                  <a:srgbClr val="C00000"/>
                </a:solidFill>
                <a:latin typeface="Impact" pitchFamily="34" charset="0"/>
                <a:ea typeface="Calibri" pitchFamily="34" charset="0"/>
                <a:cs typeface="Times New Roman" pitchFamily="18" charset="0"/>
              </a:rPr>
              <a:t>EL  HOMBRE  OLVIDA                                                           </a:t>
            </a:r>
            <a:r>
              <a:rPr lang="es-VE" sz="3600" b="1" dirty="0" err="1">
                <a:ln>
                  <a:solidFill>
                    <a:schemeClr val="tx1"/>
                  </a:solidFill>
                </a:ln>
                <a:solidFill>
                  <a:srgbClr val="C00000"/>
                </a:solidFill>
                <a:latin typeface="Impact" pitchFamily="34" charset="0"/>
                <a:ea typeface="Calibri" pitchFamily="34" charset="0"/>
                <a:cs typeface="Times New Roman" pitchFamily="18" charset="0"/>
              </a:rPr>
              <a:t>FACILMENTE</a:t>
            </a:r>
            <a:endParaRPr lang="es-VE" sz="3600" b="1" dirty="0">
              <a:ln>
                <a:solidFill>
                  <a:schemeClr val="tx1"/>
                </a:solidFill>
              </a:ln>
              <a:solidFill>
                <a:srgbClr val="C00000"/>
              </a:solidFill>
              <a:latin typeface="Impact" pitchFamily="34" charset="0"/>
              <a:cs typeface="Arial" pitchFamily="34" charset="0"/>
            </a:endParaRPr>
          </a:p>
        </p:txBody>
      </p:sp>
      <p:sp>
        <p:nvSpPr>
          <p:cNvPr id="5" name="Rectangle 2"/>
          <p:cNvSpPr>
            <a:spLocks noChangeArrowheads="1"/>
          </p:cNvSpPr>
          <p:nvPr/>
        </p:nvSpPr>
        <p:spPr bwMode="auto">
          <a:xfrm>
            <a:off x="0" y="2477869"/>
            <a:ext cx="9144000" cy="646331"/>
          </a:xfrm>
          <a:prstGeom prst="rect">
            <a:avLst/>
          </a:prstGeom>
          <a:noFill/>
          <a:ln w="9525">
            <a:noFill/>
            <a:miter lim="800000"/>
            <a:headEnd/>
            <a:tailEnd/>
          </a:ln>
          <a:effectLst/>
        </p:spPr>
        <p:txBody>
          <a:bodyPr anchor="ctr">
            <a:spAutoFit/>
          </a:bodyPr>
          <a:lstStyle/>
          <a:p>
            <a:pPr algn="ctr">
              <a:defRPr/>
            </a:pPr>
            <a:r>
              <a:rPr lang="es-VE" sz="3600" b="1" dirty="0">
                <a:ln>
                  <a:solidFill>
                    <a:schemeClr val="tx1"/>
                  </a:solidFill>
                </a:ln>
                <a:solidFill>
                  <a:schemeClr val="tx2">
                    <a:lumMod val="40000"/>
                    <a:lumOff val="60000"/>
                  </a:schemeClr>
                </a:solidFill>
                <a:latin typeface="Impact" pitchFamily="34" charset="0"/>
                <a:ea typeface="Calibri" pitchFamily="34" charset="0"/>
                <a:cs typeface="Times New Roman" pitchFamily="18" charset="0"/>
              </a:rPr>
              <a:t>R E C O R D E M O S</a:t>
            </a:r>
            <a:endParaRPr lang="es-VE" sz="3600" b="1" dirty="0">
              <a:ln>
                <a:solidFill>
                  <a:schemeClr val="tx1"/>
                </a:solidFill>
              </a:ln>
              <a:solidFill>
                <a:schemeClr val="tx2">
                  <a:lumMod val="40000"/>
                  <a:lumOff val="60000"/>
                </a:schemeClr>
              </a:solidFill>
              <a:latin typeface="Impact" pitchFamily="34" charset="0"/>
              <a:cs typeface="Arial" pitchFamily="34" charset="0"/>
            </a:endParaRPr>
          </a:p>
        </p:txBody>
      </p:sp>
      <p:pic>
        <p:nvPicPr>
          <p:cNvPr id="7" name="Picture 2"/>
          <p:cNvPicPr>
            <a:picLocks noChangeAspect="1" noChangeArrowheads="1"/>
          </p:cNvPicPr>
          <p:nvPr/>
        </p:nvPicPr>
        <p:blipFill>
          <a:blip r:embed="rId2"/>
          <a:srcRect/>
          <a:stretch>
            <a:fillRect/>
          </a:stretch>
        </p:blipFill>
        <p:spPr bwMode="auto">
          <a:xfrm>
            <a:off x="2009775" y="185738"/>
            <a:ext cx="5076825" cy="6486525"/>
          </a:xfrm>
          <a:prstGeom prst="rect">
            <a:avLst/>
          </a:prstGeom>
          <a:noFill/>
          <a:ln w="9525">
            <a:noFill/>
            <a:miter lim="800000"/>
            <a:headEnd/>
            <a:tailEnd/>
          </a:ln>
        </p:spPr>
      </p:pic>
      <p:pic>
        <p:nvPicPr>
          <p:cNvPr id="52227" name="Picture 3"/>
          <p:cNvPicPr>
            <a:picLocks noChangeAspect="1" noChangeArrowheads="1"/>
          </p:cNvPicPr>
          <p:nvPr/>
        </p:nvPicPr>
        <p:blipFill>
          <a:blip r:embed="rId3"/>
          <a:srcRect/>
          <a:stretch>
            <a:fillRect/>
          </a:stretch>
        </p:blipFill>
        <p:spPr bwMode="auto">
          <a:xfrm>
            <a:off x="304800" y="152400"/>
            <a:ext cx="8534400" cy="6553200"/>
          </a:xfrm>
          <a:prstGeom prst="rect">
            <a:avLst/>
          </a:prstGeom>
          <a:noFill/>
          <a:ln w="9525">
            <a:noFill/>
            <a:miter lim="800000"/>
            <a:headEnd/>
            <a:tailEnd/>
          </a:ln>
        </p:spPr>
      </p:pic>
      <p:sp>
        <p:nvSpPr>
          <p:cNvPr id="11" name="Rectangle 10"/>
          <p:cNvSpPr/>
          <p:nvPr/>
        </p:nvSpPr>
        <p:spPr>
          <a:xfrm>
            <a:off x="0" y="228600"/>
            <a:ext cx="9143999" cy="923330"/>
          </a:xfrm>
          <a:prstGeom prst="rect">
            <a:avLst/>
          </a:prstGeom>
        </p:spPr>
        <p:txBody>
          <a:bodyPr>
            <a:spAutoFit/>
          </a:bodyPr>
          <a:lstStyle/>
          <a:p>
            <a:pPr algn="ctr">
              <a:defRPr/>
            </a:pPr>
            <a:r>
              <a:rPr lang="es-VE" b="1" dirty="0">
                <a:ln>
                  <a:solidFill>
                    <a:schemeClr val="accent3">
                      <a:lumMod val="40000"/>
                      <a:lumOff val="60000"/>
                    </a:schemeClr>
                  </a:solidFill>
                </a:ln>
                <a:latin typeface="Impact" pitchFamily="34" charset="0"/>
                <a:ea typeface="Calibri" pitchFamily="34" charset="0"/>
                <a:cs typeface="Times New Roman" pitchFamily="18" charset="0"/>
              </a:rPr>
              <a:t>EL  ATAQUE  SE  PRODUJO  EL  MISMO  DÍA                                                                                                                                                    QUE  EL  PRESIDENTE  DE  LOS  ESTADOS  UNIDOS  HARRY  TRUMAN                                                                                                       FIRMÓ  EL  BORRADOR  DE  LA  CARTA  RECONOCIENDO  EL  ESTADO  DE  ISRAEL</a:t>
            </a:r>
            <a:endParaRPr lang="es-VE" b="1" dirty="0">
              <a:ln>
                <a:solidFill>
                  <a:schemeClr val="accent3">
                    <a:lumMod val="40000"/>
                    <a:lumOff val="60000"/>
                  </a:schemeClr>
                </a:solidFill>
              </a:ln>
              <a:latin typeface="Impact" pitchFamily="34" charset="0"/>
              <a:cs typeface="Arial" pitchFamily="34" charset="0"/>
            </a:endParaRPr>
          </a:p>
        </p:txBody>
      </p:sp>
    </p:spTree>
  </p:cSld>
  <p:clrMapOvr>
    <a:masterClrMapping/>
  </p:clrMapOvr>
  <p:transition spd="slow" advClick="0" advTm="40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2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2" presetClass="entr" presetSubtype="4" fill="hold" nodeType="after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slide(fromBottom)">
                                      <p:cBhvr>
                                        <p:cTn id="13" dur="5000"/>
                                        <p:tgtEl>
                                          <p:spTgt spid="8194"/>
                                        </p:tgtEl>
                                      </p:cBhvr>
                                    </p:animEffect>
                                  </p:childTnLst>
                                </p:cTn>
                              </p:par>
                            </p:childTnLst>
                          </p:cTn>
                        </p:par>
                        <p:par>
                          <p:cTn id="14" fill="hold">
                            <p:stCondLst>
                              <p:cond delay="8000"/>
                            </p:stCondLst>
                            <p:childTnLst>
                              <p:par>
                                <p:cTn id="15" presetID="22" presetClass="entr" presetSubtype="1" fill="hold" nodeType="afterEffect">
                                  <p:stCondLst>
                                    <p:cond delay="750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3000"/>
                                        <p:tgtEl>
                                          <p:spTgt spid="7"/>
                                        </p:tgtEl>
                                      </p:cBhvr>
                                    </p:animEffect>
                                  </p:childTnLst>
                                </p:cTn>
                              </p:par>
                            </p:childTnLst>
                          </p:cTn>
                        </p:par>
                        <p:par>
                          <p:cTn id="18" fill="hold">
                            <p:stCondLst>
                              <p:cond delay="18500"/>
                            </p:stCondLst>
                            <p:childTnLst>
                              <p:par>
                                <p:cTn id="19" presetID="23" presetClass="entr" presetSubtype="528" fill="hold" nodeType="afterEffect">
                                  <p:stCondLst>
                                    <p:cond delay="500"/>
                                  </p:stCondLst>
                                  <p:childTnLst>
                                    <p:set>
                                      <p:cBhvr>
                                        <p:cTn id="20" dur="1" fill="hold">
                                          <p:stCondLst>
                                            <p:cond delay="0"/>
                                          </p:stCondLst>
                                        </p:cTn>
                                        <p:tgtEl>
                                          <p:spTgt spid="52227"/>
                                        </p:tgtEl>
                                        <p:attrNameLst>
                                          <p:attrName>style.visibility</p:attrName>
                                        </p:attrNameLst>
                                      </p:cBhvr>
                                      <p:to>
                                        <p:strVal val="visible"/>
                                      </p:to>
                                    </p:set>
                                    <p:anim calcmode="lin" valueType="num">
                                      <p:cBhvr>
                                        <p:cTn id="21" dur="3000" fill="hold"/>
                                        <p:tgtEl>
                                          <p:spTgt spid="52227"/>
                                        </p:tgtEl>
                                        <p:attrNameLst>
                                          <p:attrName>ppt_w</p:attrName>
                                        </p:attrNameLst>
                                      </p:cBhvr>
                                      <p:tavLst>
                                        <p:tav tm="0">
                                          <p:val>
                                            <p:fltVal val="0"/>
                                          </p:val>
                                        </p:tav>
                                        <p:tav tm="100000">
                                          <p:val>
                                            <p:strVal val="#ppt_w"/>
                                          </p:val>
                                        </p:tav>
                                      </p:tavLst>
                                    </p:anim>
                                    <p:anim calcmode="lin" valueType="num">
                                      <p:cBhvr>
                                        <p:cTn id="22" dur="3000" fill="hold"/>
                                        <p:tgtEl>
                                          <p:spTgt spid="52227"/>
                                        </p:tgtEl>
                                        <p:attrNameLst>
                                          <p:attrName>ppt_h</p:attrName>
                                        </p:attrNameLst>
                                      </p:cBhvr>
                                      <p:tavLst>
                                        <p:tav tm="0">
                                          <p:val>
                                            <p:fltVal val="0"/>
                                          </p:val>
                                        </p:tav>
                                        <p:tav tm="100000">
                                          <p:val>
                                            <p:strVal val="#ppt_h"/>
                                          </p:val>
                                        </p:tav>
                                      </p:tavLst>
                                    </p:anim>
                                    <p:anim calcmode="lin" valueType="num">
                                      <p:cBhvr>
                                        <p:cTn id="23" dur="3000" fill="hold"/>
                                        <p:tgtEl>
                                          <p:spTgt spid="52227"/>
                                        </p:tgtEl>
                                        <p:attrNameLst>
                                          <p:attrName>ppt_x</p:attrName>
                                        </p:attrNameLst>
                                      </p:cBhvr>
                                      <p:tavLst>
                                        <p:tav tm="0">
                                          <p:val>
                                            <p:fltVal val="0.5"/>
                                          </p:val>
                                        </p:tav>
                                        <p:tav tm="100000">
                                          <p:val>
                                            <p:strVal val="#ppt_x"/>
                                          </p:val>
                                        </p:tav>
                                      </p:tavLst>
                                    </p:anim>
                                    <p:anim calcmode="lin" valueType="num">
                                      <p:cBhvr>
                                        <p:cTn id="24" dur="3000" fill="hold"/>
                                        <p:tgtEl>
                                          <p:spTgt spid="52227"/>
                                        </p:tgtEl>
                                        <p:attrNameLst>
                                          <p:attrName>ppt_y</p:attrName>
                                        </p:attrNameLst>
                                      </p:cBhvr>
                                      <p:tavLst>
                                        <p:tav tm="0">
                                          <p:val>
                                            <p:fltVal val="0.5"/>
                                          </p:val>
                                        </p:tav>
                                        <p:tav tm="100000">
                                          <p:val>
                                            <p:strVal val="#ppt_y"/>
                                          </p:val>
                                        </p:tav>
                                      </p:tavLst>
                                    </p:anim>
                                  </p:childTnLst>
                                </p:cTn>
                              </p:par>
                            </p:childTnLst>
                          </p:cTn>
                        </p:par>
                        <p:par>
                          <p:cTn id="25" fill="hold">
                            <p:stCondLst>
                              <p:cond delay="22000"/>
                            </p:stCondLst>
                            <p:childTnLst>
                              <p:par>
                                <p:cTn id="26" presetID="12" presetClass="entr" presetSubtype="4" fill="hold" nodeType="afterEffect">
                                  <p:stCondLst>
                                    <p:cond delay="1500"/>
                                  </p:stCondLst>
                                  <p:childTnLst>
                                    <p:set>
                                      <p:cBhvr>
                                        <p:cTn id="27" dur="1" fill="hold">
                                          <p:stCondLst>
                                            <p:cond delay="0"/>
                                          </p:stCondLst>
                                        </p:cTn>
                                        <p:tgtEl>
                                          <p:spTgt spid="11"/>
                                        </p:tgtEl>
                                        <p:attrNameLst>
                                          <p:attrName>style.visibility</p:attrName>
                                        </p:attrNameLst>
                                      </p:cBhvr>
                                      <p:to>
                                        <p:strVal val="visible"/>
                                      </p:to>
                                    </p:set>
                                    <p:animEffect transition="in" filter="slide(fromBottom)">
                                      <p:cBhvr>
                                        <p:cTn id="28"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3A"/>
        </a:solidFill>
        <a:effectLst/>
      </p:bgPr>
    </p:bg>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a:srcRect/>
          <a:stretch>
            <a:fillRect/>
          </a:stretch>
        </p:blipFill>
        <p:spPr bwMode="auto">
          <a:xfrm>
            <a:off x="152400" y="122238"/>
            <a:ext cx="8839200" cy="6583362"/>
          </a:xfrm>
          <a:prstGeom prst="rect">
            <a:avLst/>
          </a:prstGeom>
          <a:noFill/>
          <a:ln w="28575">
            <a:solidFill>
              <a:schemeClr val="bg1">
                <a:lumMod val="95000"/>
              </a:schemeClr>
            </a:solidFill>
            <a:miter lim="800000"/>
            <a:headEnd/>
            <a:tailEnd/>
          </a:ln>
        </p:spPr>
      </p:pic>
      <p:pic>
        <p:nvPicPr>
          <p:cNvPr id="6147" name="Picture 3" descr="C:\Documents and Settings\Carlos\My Documents\My Pictures\01 - Screen Print 32\SP32-20130602-16 0518.jpg"/>
          <p:cNvPicPr>
            <a:picLocks noChangeAspect="1" noChangeArrowheads="1"/>
          </p:cNvPicPr>
          <p:nvPr/>
        </p:nvPicPr>
        <p:blipFill>
          <a:blip r:embed="rId3"/>
          <a:srcRect/>
          <a:stretch>
            <a:fillRect/>
          </a:stretch>
        </p:blipFill>
        <p:spPr bwMode="auto">
          <a:xfrm>
            <a:off x="180975" y="6189663"/>
            <a:ext cx="8778875" cy="515937"/>
          </a:xfrm>
          <a:prstGeom prst="rect">
            <a:avLst/>
          </a:prstGeom>
          <a:noFill/>
          <a:ln w="9525">
            <a:noFill/>
            <a:miter lim="800000"/>
            <a:headEnd/>
            <a:tailEnd/>
          </a:ln>
        </p:spPr>
      </p:pic>
      <p:sp>
        <p:nvSpPr>
          <p:cNvPr id="9" name="Rectangle 8"/>
          <p:cNvSpPr>
            <a:spLocks noChangeArrowheads="1"/>
          </p:cNvSpPr>
          <p:nvPr/>
        </p:nvSpPr>
        <p:spPr bwMode="auto">
          <a:xfrm>
            <a:off x="0" y="6275388"/>
            <a:ext cx="9144000" cy="354012"/>
          </a:xfrm>
          <a:prstGeom prst="rect">
            <a:avLst/>
          </a:prstGeom>
          <a:noFill/>
          <a:ln w="9525">
            <a:noFill/>
            <a:miter lim="800000"/>
            <a:headEnd/>
            <a:tailEnd/>
          </a:ln>
          <a:effectLst/>
        </p:spPr>
        <p:txBody>
          <a:bodyPr anchor="ctr">
            <a:spAutoFit/>
          </a:bodyPr>
          <a:lstStyle/>
          <a:p>
            <a:pPr algn="ctr" fontAlgn="t">
              <a:spcBef>
                <a:spcPts val="0"/>
              </a:spcBef>
              <a:spcAft>
                <a:spcPts val="0"/>
              </a:spcAft>
              <a:defRPr/>
            </a:pPr>
            <a:r>
              <a:rPr lang="es-ES" sz="1700" b="1" dirty="0">
                <a:latin typeface="+mj-lt"/>
                <a:cs typeface="+mn-cs"/>
              </a:rPr>
              <a:t>OBSERVE  LAS  PERFORACIONES  DE  LA  BALAS  EN  LA  PARED  DE  LA  PUERTA  DE  </a:t>
            </a:r>
            <a:r>
              <a:rPr lang="es-ES" sz="1700" b="1" dirty="0" err="1">
                <a:latin typeface="+mj-lt"/>
                <a:cs typeface="+mn-cs"/>
              </a:rPr>
              <a:t>ZIÓN</a:t>
            </a:r>
            <a:endParaRPr lang="es-VE" sz="1700" dirty="0">
              <a:latin typeface="+mj-lt"/>
              <a:cs typeface="+mn-cs"/>
            </a:endParaRPr>
          </a:p>
        </p:txBody>
      </p:sp>
    </p:spTree>
  </p:cSld>
  <p:clrMapOvr>
    <a:masterClrMapping/>
  </p:clrMapOvr>
  <p:transition spd="slow" advClick="0" advTm="14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1500"/>
                                  </p:stCondLst>
                                  <p:childTnLst>
                                    <p:set>
                                      <p:cBhvr>
                                        <p:cTn id="6" dur="1" fill="hold">
                                          <p:stCondLst>
                                            <p:cond delay="0"/>
                                          </p:stCondLst>
                                        </p:cTn>
                                        <p:tgtEl>
                                          <p:spTgt spid="6147"/>
                                        </p:tgtEl>
                                        <p:attrNameLst>
                                          <p:attrName>style.visibility</p:attrName>
                                        </p:attrNameLst>
                                      </p:cBhvr>
                                      <p:to>
                                        <p:strVal val="visible"/>
                                      </p:to>
                                    </p:set>
                                    <p:animEffect transition="in" filter="wipe(down)">
                                      <p:cBhvr>
                                        <p:cTn id="7" dur="3000"/>
                                        <p:tgtEl>
                                          <p:spTgt spid="6147"/>
                                        </p:tgtEl>
                                      </p:cBhvr>
                                    </p:animEffect>
                                  </p:childTnLst>
                                </p:cTn>
                              </p:par>
                            </p:childTnLst>
                          </p:cTn>
                        </p:par>
                        <p:par>
                          <p:cTn id="8" fill="hold">
                            <p:stCondLst>
                              <p:cond delay="4500"/>
                            </p:stCondLst>
                            <p:childTnLst>
                              <p:par>
                                <p:cTn id="9" presetID="47"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3" name="TextBox 2"/>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DE  JAFFA</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5" name="Straight Arrow Connector 4"/>
          <p:cNvCxnSpPr>
            <a:stCxn id="2050" idx="0"/>
          </p:cNvCxnSpPr>
          <p:nvPr/>
        </p:nvCxnSpPr>
        <p:spPr>
          <a:xfrm flipH="1">
            <a:off x="2819400" y="1112838"/>
            <a:ext cx="1855788" cy="19351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6" name="Picture 3"/>
          <p:cNvPicPr>
            <a:picLocks noChangeAspect="1" noChangeArrowheads="1"/>
          </p:cNvPicPr>
          <p:nvPr/>
        </p:nvPicPr>
        <p:blipFill>
          <a:blip r:embed="rId3"/>
          <a:srcRect/>
          <a:stretch>
            <a:fillRect/>
          </a:stretch>
        </p:blipFill>
        <p:spPr bwMode="auto">
          <a:xfrm>
            <a:off x="239713" y="228600"/>
            <a:ext cx="8675687" cy="6400800"/>
          </a:xfrm>
          <a:prstGeom prst="rect">
            <a:avLst/>
          </a:prstGeom>
          <a:noFill/>
          <a:ln w="28575">
            <a:solidFill>
              <a:schemeClr val="bg1">
                <a:lumMod val="95000"/>
              </a:schemeClr>
            </a:solidFill>
            <a:miter lim="800000"/>
            <a:headEnd/>
            <a:tailEnd/>
          </a:ln>
        </p:spPr>
      </p:pic>
    </p:spTree>
  </p:cSld>
  <p:clrMapOvr>
    <a:masterClrMapping/>
  </p:clrMapOvr>
  <p:transition spd="slow" advClick="0" advTm="1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par>
                          <p:cTn id="8" fill="hold">
                            <p:stCondLst>
                              <p:cond delay="3000"/>
                            </p:stCondLst>
                            <p:childTnLst>
                              <p:par>
                                <p:cTn id="9" presetID="22" presetClass="entr" presetSubtype="1" fill="hold" nodeType="after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p:cNvPicPr>
            <a:picLocks noChangeAspect="1" noChangeArrowheads="1"/>
          </p:cNvPicPr>
          <p:nvPr/>
        </p:nvPicPr>
        <p:blipFill>
          <a:blip r:embed="rId2"/>
          <a:srcRect/>
          <a:stretch>
            <a:fillRect/>
          </a:stretch>
        </p:blipFill>
        <p:spPr bwMode="auto">
          <a:xfrm>
            <a:off x="0" y="0"/>
            <a:ext cx="9725025" cy="7286625"/>
          </a:xfrm>
          <a:prstGeom prst="rect">
            <a:avLst/>
          </a:prstGeom>
          <a:noFill/>
          <a:ln w="9525">
            <a:noFill/>
            <a:miter lim="800000"/>
            <a:headEnd/>
            <a:tailEnd/>
          </a:ln>
        </p:spPr>
      </p:pic>
      <p:sp>
        <p:nvSpPr>
          <p:cNvPr id="4" name="Rectangle 3"/>
          <p:cNvSpPr>
            <a:spLocks noChangeArrowheads="1"/>
          </p:cNvSpPr>
          <p:nvPr/>
        </p:nvSpPr>
        <p:spPr bwMode="auto">
          <a:xfrm>
            <a:off x="0" y="76200"/>
            <a:ext cx="9677400" cy="646113"/>
          </a:xfrm>
          <a:prstGeom prst="rect">
            <a:avLst/>
          </a:prstGeom>
          <a:noFill/>
          <a:ln w="9525">
            <a:noFill/>
            <a:miter lim="800000"/>
            <a:headEnd/>
            <a:tailEnd/>
          </a:ln>
        </p:spPr>
        <p:txBody>
          <a:bodyPr>
            <a:spAutoFit/>
          </a:bodyPr>
          <a:lstStyle/>
          <a:p>
            <a:pPr algn="ctr"/>
            <a:r>
              <a:rPr lang="es-ES" b="1">
                <a:latin typeface="Calibri" pitchFamily="34" charset="0"/>
              </a:rPr>
              <a:t>El  nombre  de  este  portón  es  la  “Puerta  de  Jaffa”                                                                                                    ya  que  conduce  al  puerto  de  ese  nombre.                                                                                                                          </a:t>
            </a:r>
            <a:endParaRPr lang="es-VE">
              <a:latin typeface="Calibri" pitchFamily="34" charset="0"/>
            </a:endParaRPr>
          </a:p>
        </p:txBody>
      </p:sp>
    </p:spTree>
  </p:cSld>
  <p:clrMapOvr>
    <a:masterClrMapping/>
  </p:clrMapOvr>
  <p:transition spd="slow" advClick="0"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42"/>
        </a:solidFill>
        <a:effectLst/>
      </p:bgPr>
    </p:bg>
    <p:spTree>
      <p:nvGrpSpPr>
        <p:cNvPr id="1" name=""/>
        <p:cNvGrpSpPr/>
        <p:nvPr/>
      </p:nvGrpSpPr>
      <p:grpSpPr>
        <a:xfrm>
          <a:off x="0" y="0"/>
          <a:ext cx="0" cy="0"/>
          <a:chOff x="0" y="0"/>
          <a:chExt cx="0" cy="0"/>
        </a:xfrm>
      </p:grpSpPr>
      <p:pic>
        <p:nvPicPr>
          <p:cNvPr id="2051" name="Picture 3" descr="C:\Documents and Settings\Carlos\My Documents\My Pictures\01 - Screen Print 32\Puertas\Jaifa Gate\Copy of Jaffa_Gate-by-wilson.gif"/>
          <p:cNvPicPr>
            <a:picLocks noChangeAspect="1" noChangeArrowheads="1"/>
          </p:cNvPicPr>
          <p:nvPr/>
        </p:nvPicPr>
        <p:blipFill>
          <a:blip r:embed="rId2"/>
          <a:srcRect/>
          <a:stretch>
            <a:fillRect/>
          </a:stretch>
        </p:blipFill>
        <p:spPr bwMode="auto">
          <a:xfrm>
            <a:off x="381000" y="457200"/>
            <a:ext cx="4741863" cy="5943600"/>
          </a:xfrm>
          <a:prstGeom prst="rect">
            <a:avLst/>
          </a:prstGeom>
          <a:noFill/>
          <a:ln w="57150">
            <a:solidFill>
              <a:schemeClr val="tx2">
                <a:lumMod val="40000"/>
                <a:lumOff val="60000"/>
              </a:schemeClr>
            </a:solidFill>
          </a:ln>
        </p:spPr>
      </p:pic>
      <p:sp>
        <p:nvSpPr>
          <p:cNvPr id="35843" name="Rectangle 3"/>
          <p:cNvSpPr>
            <a:spLocks noChangeArrowheads="1"/>
          </p:cNvSpPr>
          <p:nvPr/>
        </p:nvSpPr>
        <p:spPr bwMode="auto">
          <a:xfrm>
            <a:off x="5257800" y="990600"/>
            <a:ext cx="3657600" cy="1754188"/>
          </a:xfrm>
          <a:prstGeom prst="rect">
            <a:avLst/>
          </a:prstGeom>
          <a:noFill/>
          <a:ln w="9525">
            <a:noFill/>
            <a:miter lim="800000"/>
            <a:headEnd/>
            <a:tailEnd/>
          </a:ln>
        </p:spPr>
        <p:txBody>
          <a:bodyPr>
            <a:spAutoFit/>
          </a:bodyPr>
          <a:lstStyle/>
          <a:p>
            <a:pPr algn="ctr"/>
            <a:r>
              <a:rPr lang="es-ES" b="1">
                <a:solidFill>
                  <a:schemeClr val="bg1"/>
                </a:solidFill>
                <a:latin typeface="Arial Narrow" pitchFamily="34" charset="0"/>
              </a:rPr>
              <a:t>En  el  pasado,  “La  Puerta  de  Jaffa”    fue  conocida  como                                         "La  Puerta   del  amigo",                                                                                                  porque  abre  hacia  Hebrón ,                           el  lugar  de  donde  Abraham,                  el  amigo  de  Dios,  llegó  Jerusalén.</a:t>
            </a:r>
            <a:endParaRPr lang="es-VE">
              <a:solidFill>
                <a:schemeClr val="bg1"/>
              </a:solidFill>
              <a:latin typeface="Arial Narrow" pitchFamily="34" charset="0"/>
            </a:endParaRPr>
          </a:p>
        </p:txBody>
      </p:sp>
      <p:pic>
        <p:nvPicPr>
          <p:cNvPr id="2054" name="Picture 6"/>
          <p:cNvPicPr>
            <a:picLocks noChangeAspect="1" noChangeArrowheads="1"/>
          </p:cNvPicPr>
          <p:nvPr/>
        </p:nvPicPr>
        <p:blipFill>
          <a:blip r:embed="rId3"/>
          <a:srcRect/>
          <a:stretch>
            <a:fillRect/>
          </a:stretch>
        </p:blipFill>
        <p:spPr bwMode="auto">
          <a:xfrm>
            <a:off x="381000" y="457200"/>
            <a:ext cx="4737100" cy="5943600"/>
          </a:xfrm>
          <a:prstGeom prst="rect">
            <a:avLst/>
          </a:prstGeom>
          <a:noFill/>
          <a:ln w="38100">
            <a:solidFill>
              <a:schemeClr val="tx2">
                <a:lumMod val="40000"/>
                <a:lumOff val="60000"/>
              </a:schemeClr>
            </a:solidFill>
            <a:miter lim="800000"/>
            <a:headEnd/>
            <a:tailEnd/>
          </a:ln>
        </p:spPr>
      </p:pic>
      <p:sp>
        <p:nvSpPr>
          <p:cNvPr id="8" name="Rectangle 7"/>
          <p:cNvSpPr>
            <a:spLocks noChangeArrowheads="1"/>
          </p:cNvSpPr>
          <p:nvPr/>
        </p:nvSpPr>
        <p:spPr bwMode="auto">
          <a:xfrm>
            <a:off x="5105400" y="3835400"/>
            <a:ext cx="3932238" cy="2032000"/>
          </a:xfrm>
          <a:prstGeom prst="rect">
            <a:avLst/>
          </a:prstGeom>
          <a:noFill/>
          <a:ln w="9525">
            <a:noFill/>
            <a:miter lim="800000"/>
            <a:headEnd/>
            <a:tailEnd/>
          </a:ln>
        </p:spPr>
        <p:txBody>
          <a:bodyPr>
            <a:spAutoFit/>
          </a:bodyPr>
          <a:lstStyle/>
          <a:p>
            <a:pPr algn="ctr"/>
            <a:r>
              <a:rPr lang="es-ES" b="1">
                <a:solidFill>
                  <a:schemeClr val="bg1"/>
                </a:solidFill>
                <a:latin typeface="Arial Narrow" pitchFamily="34" charset="0"/>
              </a:rPr>
              <a:t>La  puerta  de  Jaffa                                                                 fue  el  principal  enfoque                                                            de  las  fuerzas  israelíes  en  1948                              cuando  trataban  de capturar                                              la  “Ciudad  Vieja”                                                                       para  unirla  con  Jerusalén  occidental                                que  estaba  bajo  el  control  hebreo. </a:t>
            </a:r>
            <a:endParaRPr lang="es-VE">
              <a:solidFill>
                <a:schemeClr val="bg1"/>
              </a:solidFill>
              <a:latin typeface="Arial Narrow" pitchFamily="34" charset="0"/>
            </a:endParaRPr>
          </a:p>
        </p:txBody>
      </p:sp>
    </p:spTree>
  </p:cSld>
  <p:clrMapOvr>
    <a:masterClrMapping/>
  </p:clrMapOvr>
  <p:transition spd="slow" advClick="0" advTm="3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500"/>
                                  </p:stCondLst>
                                  <p:childTnLst>
                                    <p:set>
                                      <p:cBhvr>
                                        <p:cTn id="6" dur="1" fill="hold">
                                          <p:stCondLst>
                                            <p:cond delay="0"/>
                                          </p:stCondLst>
                                        </p:cTn>
                                        <p:tgtEl>
                                          <p:spTgt spid="2054"/>
                                        </p:tgtEl>
                                        <p:attrNameLst>
                                          <p:attrName>style.visibility</p:attrName>
                                        </p:attrNameLst>
                                      </p:cBhvr>
                                      <p:to>
                                        <p:strVal val="visible"/>
                                      </p:to>
                                    </p:set>
                                    <p:animEffect transition="in" filter="fade">
                                      <p:cBhvr>
                                        <p:cTn id="7" dur="5000"/>
                                        <p:tgtEl>
                                          <p:spTgt spid="2054"/>
                                        </p:tgtEl>
                                      </p:cBhvr>
                                    </p:animEffect>
                                  </p:childTnLst>
                                </p:cTn>
                              </p:par>
                            </p:childTnLst>
                          </p:cTn>
                        </p:par>
                        <p:par>
                          <p:cTn id="8" fill="hold">
                            <p:stCondLst>
                              <p:cond delay="15500"/>
                            </p:stCondLst>
                            <p:childTnLst>
                              <p:par>
                                <p:cTn id="9" presetID="12" presetClass="entr" presetSubtype="4" fill="hold" grpId="0" nodeType="afterEffect">
                                  <p:stCondLst>
                                    <p:cond delay="1000"/>
                                  </p:stCondLst>
                                  <p:childTnLst>
                                    <p:set>
                                      <p:cBhvr>
                                        <p:cTn id="10" dur="1" fill="hold">
                                          <p:stCondLst>
                                            <p:cond delay="0"/>
                                          </p:stCondLst>
                                        </p:cTn>
                                        <p:tgtEl>
                                          <p:spTgt spid="8"/>
                                        </p:tgtEl>
                                        <p:attrNameLst>
                                          <p:attrName>style.visibility</p:attrName>
                                        </p:attrNameLst>
                                      </p:cBhvr>
                                      <p:to>
                                        <p:strVal val="visible"/>
                                      </p:to>
                                    </p:set>
                                    <p:animEffect transition="in" filter="slide(fromBottom)">
                                      <p:cBhvr>
                                        <p:cTn id="11"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
        <p:nvSpPr>
          <p:cNvPr id="3076" name="Rectangle 4"/>
          <p:cNvSpPr>
            <a:spLocks noChangeArrowheads="1"/>
          </p:cNvSpPr>
          <p:nvPr/>
        </p:nvSpPr>
        <p:spPr bwMode="auto">
          <a:xfrm>
            <a:off x="2895600" y="0"/>
            <a:ext cx="6096000" cy="338138"/>
          </a:xfrm>
          <a:prstGeom prst="rect">
            <a:avLst/>
          </a:prstGeom>
          <a:noFill/>
          <a:ln w="9525">
            <a:noFill/>
            <a:miter lim="800000"/>
            <a:headEnd/>
            <a:tailEnd/>
          </a:ln>
        </p:spPr>
        <p:txBody>
          <a:bodyPr anchor="ctr">
            <a:spAutoFit/>
          </a:bodyPr>
          <a:lstStyle/>
          <a:p>
            <a:pPr algn="ctr" fontAlgn="t"/>
            <a:r>
              <a:rPr lang="es-ES" sz="1600" b="1">
                <a:latin typeface="Arial Narrow" pitchFamily="34" charset="0"/>
                <a:ea typeface="Times New Roman" pitchFamily="18" charset="0"/>
              </a:rPr>
              <a:t>Los  Judios  obtuvieron  el  control  de  la  “Puerta  de  Jaffa”  en  1967. </a:t>
            </a:r>
            <a:endParaRPr lang="es-ES">
              <a:ea typeface="Times New Roman" pitchFamily="18" charset="0"/>
            </a:endParaRPr>
          </a:p>
        </p:txBody>
      </p:sp>
    </p:spTree>
  </p:cSld>
  <p:clrMapOvr>
    <a:masterClrMapping/>
  </p:clrMapOvr>
  <p:transition spd="med"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500"/>
                                  </p:stCondLst>
                                  <p:childTnLst>
                                    <p:set>
                                      <p:cBhvr>
                                        <p:cTn id="6" dur="1" fill="hold">
                                          <p:stCondLst>
                                            <p:cond delay="0"/>
                                          </p:stCondLst>
                                        </p:cTn>
                                        <p:tgtEl>
                                          <p:spTgt spid="3076"/>
                                        </p:tgtEl>
                                        <p:attrNameLst>
                                          <p:attrName>style.visibility</p:attrName>
                                        </p:attrNameLst>
                                      </p:cBhvr>
                                      <p:to>
                                        <p:strVal val="visible"/>
                                      </p:to>
                                    </p:set>
                                    <p:animEffect transition="in" filter="wipe(left)">
                                      <p:cBhvr>
                                        <p:cTn id="7" dur="5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196975" y="1112838"/>
            <a:ext cx="6956425" cy="5211762"/>
          </a:xfrm>
          <a:prstGeom prst="rect">
            <a:avLst/>
          </a:prstGeom>
          <a:noFill/>
          <a:ln w="38100">
            <a:solidFill>
              <a:schemeClr val="accent6">
                <a:lumMod val="75000"/>
              </a:schemeClr>
            </a:solidFill>
            <a:miter lim="800000"/>
            <a:headEnd/>
            <a:tailEnd/>
          </a:ln>
        </p:spPr>
      </p:pic>
      <p:sp>
        <p:nvSpPr>
          <p:cNvPr id="3" name="TextBox 2"/>
          <p:cNvSpPr txBox="1"/>
          <p:nvPr/>
        </p:nvSpPr>
        <p:spPr>
          <a:xfrm>
            <a:off x="0" y="228600"/>
            <a:ext cx="9144000" cy="769441"/>
          </a:xfrm>
          <a:prstGeom prst="rect">
            <a:avLst/>
          </a:prstGeom>
          <a:noFill/>
        </p:spPr>
        <p:txBody>
          <a:bodyPr>
            <a:spAutoFit/>
          </a:bodyPr>
          <a:lstStyle/>
          <a:p>
            <a:pPr algn="ctr" fontAlgn="auto">
              <a:spcBef>
                <a:spcPts val="0"/>
              </a:spcBef>
              <a:spcAft>
                <a:spcPts val="0"/>
              </a:spcAft>
              <a:defRPr/>
            </a:pPr>
            <a:r>
              <a:rPr lang="en-US" sz="4400" dirty="0">
                <a:ln>
                  <a:solidFill>
                    <a:sysClr val="windowText" lastClr="000000"/>
                  </a:solidFill>
                </a:ln>
                <a:solidFill>
                  <a:schemeClr val="accent6">
                    <a:lumMod val="75000"/>
                  </a:schemeClr>
                </a:solidFill>
                <a:latin typeface="Impact" pitchFamily="34" charset="0"/>
                <a:cs typeface="+mn-cs"/>
              </a:rPr>
              <a:t>LA  </a:t>
            </a:r>
            <a:r>
              <a:rPr lang="en-US" sz="4400" dirty="0" err="1">
                <a:ln>
                  <a:solidFill>
                    <a:sysClr val="windowText" lastClr="000000"/>
                  </a:solidFill>
                </a:ln>
                <a:solidFill>
                  <a:schemeClr val="accent6">
                    <a:lumMod val="75000"/>
                  </a:schemeClr>
                </a:solidFill>
                <a:latin typeface="Impact" pitchFamily="34" charset="0"/>
                <a:cs typeface="+mn-cs"/>
              </a:rPr>
              <a:t>PUERTA</a:t>
            </a:r>
            <a:r>
              <a:rPr lang="en-US" sz="4400" dirty="0">
                <a:ln>
                  <a:solidFill>
                    <a:sysClr val="windowText" lastClr="000000"/>
                  </a:solidFill>
                </a:ln>
                <a:solidFill>
                  <a:schemeClr val="accent6">
                    <a:lumMod val="75000"/>
                  </a:schemeClr>
                </a:solidFill>
                <a:latin typeface="Impact" pitchFamily="34" charset="0"/>
                <a:cs typeface="+mn-cs"/>
              </a:rPr>
              <a:t>  NUEVA</a:t>
            </a:r>
            <a:endParaRPr lang="es-VE" sz="4400" dirty="0">
              <a:ln>
                <a:solidFill>
                  <a:sysClr val="windowText" lastClr="000000"/>
                </a:solidFill>
              </a:ln>
              <a:solidFill>
                <a:schemeClr val="accent6">
                  <a:lumMod val="75000"/>
                </a:schemeClr>
              </a:solidFill>
              <a:latin typeface="Impact" pitchFamily="34" charset="0"/>
              <a:cs typeface="+mn-cs"/>
            </a:endParaRPr>
          </a:p>
        </p:txBody>
      </p:sp>
      <p:cxnSp>
        <p:nvCxnSpPr>
          <p:cNvPr id="5" name="Straight Arrow Connector 4"/>
          <p:cNvCxnSpPr>
            <a:stCxn id="2050" idx="0"/>
          </p:cNvCxnSpPr>
          <p:nvPr/>
        </p:nvCxnSpPr>
        <p:spPr>
          <a:xfrm flipH="1">
            <a:off x="3429000" y="1112838"/>
            <a:ext cx="1246188" cy="487362"/>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6" name="Picture 2" descr="C:\Documents and Settings\Carlos\My Documents\My Pictures\01 - Screen Print 32\Puertas\New Gate\newgate3s.jpg"/>
          <p:cNvPicPr>
            <a:picLocks noChangeAspect="1" noChangeArrowheads="1"/>
          </p:cNvPicPr>
          <p:nvPr/>
        </p:nvPicPr>
        <p:blipFill>
          <a:blip r:embed="rId3"/>
          <a:srcRect/>
          <a:stretch>
            <a:fillRect/>
          </a:stretch>
        </p:blipFill>
        <p:spPr bwMode="auto">
          <a:xfrm>
            <a:off x="879475" y="152400"/>
            <a:ext cx="7350125" cy="6492875"/>
          </a:xfrm>
          <a:prstGeom prst="rect">
            <a:avLst/>
          </a:prstGeom>
          <a:noFill/>
          <a:ln w="28575">
            <a:solidFill>
              <a:schemeClr val="bg1"/>
            </a:solidFill>
            <a:miter lim="800000"/>
            <a:headEnd/>
            <a:tailEnd/>
          </a:ln>
        </p:spPr>
      </p:pic>
    </p:spTree>
  </p:cSld>
  <p:clrMapOvr>
    <a:masterClrMapping/>
  </p:clrMapOvr>
  <p:transition spd="slow" advClick="0" advTm="1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par>
                          <p:cTn id="8" fill="hold">
                            <p:stCondLst>
                              <p:cond delay="3000"/>
                            </p:stCondLst>
                            <p:childTnLst>
                              <p:par>
                                <p:cTn id="9" presetID="22" presetClass="entr" presetSubtype="1" fill="hold" nodeType="after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42"/>
        </a:solidFill>
        <a:effectLst/>
      </p:bgPr>
    </p:bg>
    <p:spTree>
      <p:nvGrpSpPr>
        <p:cNvPr id="1" name=""/>
        <p:cNvGrpSpPr/>
        <p:nvPr/>
      </p:nvGrpSpPr>
      <p:grpSpPr>
        <a:xfrm>
          <a:off x="0" y="0"/>
          <a:ext cx="0" cy="0"/>
          <a:chOff x="0" y="0"/>
          <a:chExt cx="0" cy="0"/>
        </a:xfrm>
      </p:grpSpPr>
      <p:sp>
        <p:nvSpPr>
          <p:cNvPr id="2" name="TextBox 1"/>
          <p:cNvSpPr txBox="1"/>
          <p:nvPr/>
        </p:nvSpPr>
        <p:spPr>
          <a:xfrm>
            <a:off x="0" y="381000"/>
            <a:ext cx="9144000" cy="830997"/>
          </a:xfrm>
          <a:prstGeom prst="rect">
            <a:avLst/>
          </a:prstGeom>
          <a:noFill/>
        </p:spPr>
        <p:txBody>
          <a:bodyPr>
            <a:spAutoFit/>
          </a:bodyPr>
          <a:lstStyle/>
          <a:p>
            <a:pPr algn="ctr" fontAlgn="auto">
              <a:spcBef>
                <a:spcPts val="0"/>
              </a:spcBef>
              <a:spcAft>
                <a:spcPts val="0"/>
              </a:spcAft>
              <a:defRPr/>
            </a:pPr>
            <a:r>
              <a:rPr lang="en-US" sz="4800" b="1" dirty="0">
                <a:ln>
                  <a:solidFill>
                    <a:schemeClr val="tx2">
                      <a:lumMod val="50000"/>
                    </a:schemeClr>
                  </a:solidFill>
                </a:ln>
                <a:solidFill>
                  <a:schemeClr val="accent1">
                    <a:lumMod val="40000"/>
                    <a:lumOff val="60000"/>
                  </a:schemeClr>
                </a:solidFill>
                <a:latin typeface="Showcard Gothic" pitchFamily="82" charset="0"/>
                <a:cs typeface="+mn-cs"/>
              </a:rPr>
              <a:t>LA  </a:t>
            </a:r>
            <a:r>
              <a:rPr lang="en-US" sz="4800" b="1" dirty="0" err="1">
                <a:ln>
                  <a:solidFill>
                    <a:schemeClr val="tx2">
                      <a:lumMod val="50000"/>
                    </a:schemeClr>
                  </a:solidFill>
                </a:ln>
                <a:solidFill>
                  <a:schemeClr val="accent1">
                    <a:lumMod val="40000"/>
                    <a:lumOff val="60000"/>
                  </a:schemeClr>
                </a:solidFill>
                <a:latin typeface="Showcard Gothic" pitchFamily="82" charset="0"/>
                <a:cs typeface="+mn-cs"/>
              </a:rPr>
              <a:t>PUERTA</a:t>
            </a:r>
            <a:r>
              <a:rPr lang="en-US" sz="4800" b="1" dirty="0">
                <a:ln>
                  <a:solidFill>
                    <a:schemeClr val="tx2">
                      <a:lumMod val="50000"/>
                    </a:schemeClr>
                  </a:solidFill>
                </a:ln>
                <a:solidFill>
                  <a:schemeClr val="accent1">
                    <a:lumMod val="40000"/>
                    <a:lumOff val="60000"/>
                  </a:schemeClr>
                </a:solidFill>
                <a:latin typeface="Showcard Gothic" pitchFamily="82" charset="0"/>
                <a:cs typeface="+mn-cs"/>
              </a:rPr>
              <a:t>  NUEVA</a:t>
            </a:r>
            <a:endParaRPr lang="es-VE" sz="4800" b="1" dirty="0">
              <a:ln>
                <a:solidFill>
                  <a:schemeClr val="tx2">
                    <a:lumMod val="50000"/>
                  </a:schemeClr>
                </a:solidFill>
              </a:ln>
              <a:solidFill>
                <a:schemeClr val="accent1">
                  <a:lumMod val="40000"/>
                  <a:lumOff val="60000"/>
                </a:schemeClr>
              </a:solidFill>
              <a:latin typeface="Showcard Gothic" pitchFamily="82" charset="0"/>
              <a:cs typeface="+mn-cs"/>
            </a:endParaRPr>
          </a:p>
        </p:txBody>
      </p:sp>
      <p:pic>
        <p:nvPicPr>
          <p:cNvPr id="38915" name="Picture 2"/>
          <p:cNvPicPr>
            <a:picLocks noChangeAspect="1" noChangeArrowheads="1"/>
          </p:cNvPicPr>
          <p:nvPr/>
        </p:nvPicPr>
        <p:blipFill>
          <a:blip r:embed="rId2"/>
          <a:srcRect/>
          <a:stretch>
            <a:fillRect/>
          </a:stretch>
        </p:blipFill>
        <p:spPr bwMode="auto">
          <a:xfrm>
            <a:off x="1219200" y="1219200"/>
            <a:ext cx="6711950" cy="5105400"/>
          </a:xfrm>
          <a:prstGeom prst="rect">
            <a:avLst/>
          </a:prstGeom>
          <a:noFill/>
          <a:ln w="57150">
            <a:solidFill>
              <a:srgbClr val="00B0F0"/>
            </a:solidFill>
            <a:miter lim="800000"/>
            <a:headEnd/>
            <a:tailEnd/>
          </a:ln>
        </p:spPr>
      </p:pic>
      <p:cxnSp>
        <p:nvCxnSpPr>
          <p:cNvPr id="5" name="Straight Arrow Connector 4"/>
          <p:cNvCxnSpPr/>
          <p:nvPr/>
        </p:nvCxnSpPr>
        <p:spPr>
          <a:xfrm flipH="1">
            <a:off x="3352800" y="1219200"/>
            <a:ext cx="1447800" cy="457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2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srcRect/>
          <a:stretch>
            <a:fillRect/>
          </a:stretch>
        </p:blipFill>
        <p:spPr bwMode="auto">
          <a:xfrm>
            <a:off x="0" y="0"/>
            <a:ext cx="9153525" cy="6858000"/>
          </a:xfrm>
          <a:prstGeom prst="rect">
            <a:avLst/>
          </a:prstGeom>
          <a:noFill/>
          <a:ln w="9525">
            <a:noFill/>
            <a:miter lim="800000"/>
            <a:headEnd/>
            <a:tailEnd/>
          </a:ln>
        </p:spPr>
      </p:pic>
      <p:sp>
        <p:nvSpPr>
          <p:cNvPr id="10243" name="Rectangle 3"/>
          <p:cNvSpPr>
            <a:spLocks noChangeArrowheads="1"/>
          </p:cNvSpPr>
          <p:nvPr/>
        </p:nvSpPr>
        <p:spPr bwMode="auto">
          <a:xfrm>
            <a:off x="-152400" y="76200"/>
            <a:ext cx="3962400" cy="646113"/>
          </a:xfrm>
          <a:prstGeom prst="rect">
            <a:avLst/>
          </a:prstGeom>
          <a:noFill/>
          <a:ln w="9525">
            <a:noFill/>
            <a:miter lim="800000"/>
            <a:headEnd/>
            <a:tailEnd/>
          </a:ln>
        </p:spPr>
        <p:txBody>
          <a:bodyPr anchor="ctr">
            <a:spAutoFit/>
          </a:bodyPr>
          <a:lstStyle/>
          <a:p>
            <a:pPr algn="ctr" fontAlgn="t"/>
            <a:r>
              <a:rPr lang="es-ES" b="1">
                <a:solidFill>
                  <a:schemeClr val="bg1"/>
                </a:solidFill>
                <a:latin typeface="Arial Narrow" pitchFamily="34" charset="0"/>
                <a:cs typeface="Times New Roman" pitchFamily="18" charset="0"/>
              </a:rPr>
              <a:t>“La  Puerta  Nueva”  </a:t>
            </a:r>
          </a:p>
          <a:p>
            <a:pPr algn="ctr" fontAlgn="t"/>
            <a:r>
              <a:rPr lang="es-ES" b="1">
                <a:solidFill>
                  <a:schemeClr val="bg1"/>
                </a:solidFill>
                <a:latin typeface="Arial Narrow" pitchFamily="34" charset="0"/>
                <a:cs typeface="Times New Roman" pitchFamily="18" charset="0"/>
              </a:rPr>
              <a:t>no  fue  parte  del  diseño  original</a:t>
            </a:r>
            <a:endParaRPr lang="es-ES">
              <a:solidFill>
                <a:schemeClr val="bg1"/>
              </a:solidFill>
            </a:endParaRPr>
          </a:p>
        </p:txBody>
      </p:sp>
    </p:spTree>
  </p:cSld>
  <p:clrMapOvr>
    <a:masterClrMapping/>
  </p:clrMapOvr>
  <p:transition spd="slow" advClick="0"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1500"/>
                                  </p:stCondLst>
                                  <p:childTnLst>
                                    <p:set>
                                      <p:cBhvr>
                                        <p:cTn id="6" dur="1" fill="hold">
                                          <p:stCondLst>
                                            <p:cond delay="0"/>
                                          </p:stCondLst>
                                        </p:cTn>
                                        <p:tgtEl>
                                          <p:spTgt spid="10243"/>
                                        </p:tgtEl>
                                        <p:attrNameLst>
                                          <p:attrName>style.visibility</p:attrName>
                                        </p:attrNameLst>
                                      </p:cBhvr>
                                      <p:to>
                                        <p:strVal val="visible"/>
                                      </p:to>
                                    </p:set>
                                    <p:animEffect transition="in" filter="slide(fromBottom)">
                                      <p:cBhvr>
                                        <p:cTn id="7" dur="5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pic>
        <p:nvPicPr>
          <p:cNvPr id="9218" name="Picture 2" descr="C:\Documents and Settings\Carlos\My Documents\My Pictures\01 - Screen Print 32\Puertas\New Gate\untitled.bmp"/>
          <p:cNvPicPr>
            <a:picLocks noChangeAspect="1" noChangeArrowheads="1"/>
          </p:cNvPicPr>
          <p:nvPr/>
        </p:nvPicPr>
        <p:blipFill>
          <a:blip r:embed="rId3"/>
          <a:srcRect/>
          <a:stretch>
            <a:fillRect/>
          </a:stretch>
        </p:blipFill>
        <p:spPr bwMode="auto">
          <a:xfrm>
            <a:off x="123825" y="1114425"/>
            <a:ext cx="8896350" cy="4629150"/>
          </a:xfrm>
          <a:prstGeom prst="rect">
            <a:avLst/>
          </a:prstGeom>
          <a:noFill/>
          <a:ln w="38100">
            <a:solidFill>
              <a:schemeClr val="tx2">
                <a:lumMod val="60000"/>
                <a:lumOff val="40000"/>
              </a:schemeClr>
            </a:solidFill>
          </a:ln>
        </p:spPr>
      </p:pic>
      <p:sp>
        <p:nvSpPr>
          <p:cNvPr id="4" name="TextBox 3"/>
          <p:cNvSpPr txBox="1"/>
          <p:nvPr/>
        </p:nvSpPr>
        <p:spPr>
          <a:xfrm>
            <a:off x="0" y="381000"/>
            <a:ext cx="9144000" cy="769441"/>
          </a:xfrm>
          <a:prstGeom prst="rect">
            <a:avLst/>
          </a:prstGeom>
          <a:noFill/>
        </p:spPr>
        <p:txBody>
          <a:bodyPr>
            <a:spAutoFit/>
          </a:bodyPr>
          <a:lstStyle/>
          <a:p>
            <a:pPr algn="ctr" fontAlgn="auto">
              <a:spcBef>
                <a:spcPts val="0"/>
              </a:spcBef>
              <a:spcAft>
                <a:spcPts val="0"/>
              </a:spcAft>
              <a:defRPr/>
            </a:pPr>
            <a:r>
              <a:rPr lang="en-US" sz="4400" b="1" dirty="0">
                <a:ln>
                  <a:solidFill>
                    <a:schemeClr val="tx1"/>
                  </a:solidFill>
                </a:ln>
                <a:solidFill>
                  <a:schemeClr val="accent6">
                    <a:lumMod val="75000"/>
                  </a:schemeClr>
                </a:solidFill>
                <a:latin typeface="Showcard Gothic" pitchFamily="82" charset="0"/>
                <a:cs typeface="+mn-cs"/>
              </a:rPr>
              <a:t>LAS  </a:t>
            </a:r>
            <a:r>
              <a:rPr lang="en-US" sz="4400" b="1" dirty="0" err="1">
                <a:ln>
                  <a:solidFill>
                    <a:schemeClr val="tx1"/>
                  </a:solidFill>
                </a:ln>
                <a:solidFill>
                  <a:schemeClr val="accent6">
                    <a:lumMod val="75000"/>
                  </a:schemeClr>
                </a:solidFill>
                <a:latin typeface="Showcard Gothic" pitchFamily="82" charset="0"/>
                <a:cs typeface="+mn-cs"/>
              </a:rPr>
              <a:t>OCHO</a:t>
            </a:r>
            <a:r>
              <a:rPr lang="en-US" sz="4400" b="1" dirty="0">
                <a:ln>
                  <a:solidFill>
                    <a:schemeClr val="tx1"/>
                  </a:solidFill>
                </a:ln>
                <a:solidFill>
                  <a:schemeClr val="accent6">
                    <a:lumMod val="75000"/>
                  </a:schemeClr>
                </a:solidFill>
                <a:latin typeface="Showcard Gothic" pitchFamily="82" charset="0"/>
                <a:cs typeface="+mn-cs"/>
              </a:rPr>
              <a:t>  </a:t>
            </a:r>
            <a:r>
              <a:rPr lang="en-US" sz="4400" b="1" dirty="0" err="1">
                <a:ln>
                  <a:solidFill>
                    <a:schemeClr val="tx1"/>
                  </a:solidFill>
                </a:ln>
                <a:solidFill>
                  <a:schemeClr val="accent6">
                    <a:lumMod val="75000"/>
                  </a:schemeClr>
                </a:solidFill>
                <a:latin typeface="Showcard Gothic" pitchFamily="82" charset="0"/>
                <a:cs typeface="+mn-cs"/>
              </a:rPr>
              <a:t>PUERTAS</a:t>
            </a:r>
            <a:r>
              <a:rPr lang="en-US" sz="4400" b="1" dirty="0">
                <a:ln>
                  <a:solidFill>
                    <a:schemeClr val="tx1"/>
                  </a:solidFill>
                </a:ln>
                <a:solidFill>
                  <a:schemeClr val="accent6">
                    <a:lumMod val="75000"/>
                  </a:schemeClr>
                </a:solidFill>
                <a:latin typeface="Showcard Gothic" pitchFamily="82" charset="0"/>
                <a:cs typeface="+mn-cs"/>
              </a:rPr>
              <a:t>  DE  </a:t>
            </a:r>
            <a:endParaRPr lang="es-VE" sz="4400" b="1" dirty="0">
              <a:ln>
                <a:solidFill>
                  <a:schemeClr val="tx1"/>
                </a:solidFill>
              </a:ln>
              <a:solidFill>
                <a:schemeClr val="accent6">
                  <a:lumMod val="75000"/>
                </a:schemeClr>
              </a:solidFill>
              <a:latin typeface="Showcard Gothic" pitchFamily="82" charset="0"/>
              <a:cs typeface="+mn-cs"/>
            </a:endParaRPr>
          </a:p>
        </p:txBody>
      </p:sp>
      <p:sp>
        <p:nvSpPr>
          <p:cNvPr id="5" name="TextBox 4"/>
          <p:cNvSpPr txBox="1"/>
          <p:nvPr/>
        </p:nvSpPr>
        <p:spPr>
          <a:xfrm>
            <a:off x="0" y="5791200"/>
            <a:ext cx="9144000" cy="769441"/>
          </a:xfrm>
          <a:prstGeom prst="rect">
            <a:avLst/>
          </a:prstGeom>
          <a:noFill/>
        </p:spPr>
        <p:txBody>
          <a:bodyPr>
            <a:spAutoFit/>
          </a:bodyPr>
          <a:lstStyle/>
          <a:p>
            <a:pPr algn="ctr" fontAlgn="auto">
              <a:spcBef>
                <a:spcPts val="0"/>
              </a:spcBef>
              <a:spcAft>
                <a:spcPts val="0"/>
              </a:spcAft>
              <a:defRPr/>
            </a:pPr>
            <a:r>
              <a:rPr lang="en-US" sz="4400" b="1" dirty="0">
                <a:ln>
                  <a:solidFill>
                    <a:sysClr val="windowText" lastClr="000000"/>
                  </a:solidFill>
                </a:ln>
                <a:solidFill>
                  <a:schemeClr val="accent6">
                    <a:lumMod val="75000"/>
                  </a:schemeClr>
                </a:solidFill>
                <a:latin typeface="Showcard Gothic" pitchFamily="82" charset="0"/>
                <a:cs typeface="+mn-cs"/>
              </a:rPr>
              <a:t>LA  </a:t>
            </a:r>
            <a:r>
              <a:rPr lang="en-US" sz="4400" b="1" dirty="0" err="1">
                <a:ln>
                  <a:solidFill>
                    <a:sysClr val="windowText" lastClr="000000"/>
                  </a:solidFill>
                </a:ln>
                <a:solidFill>
                  <a:schemeClr val="accent6">
                    <a:lumMod val="75000"/>
                  </a:schemeClr>
                </a:solidFill>
                <a:latin typeface="Showcard Gothic" pitchFamily="82" charset="0"/>
                <a:cs typeface="+mn-cs"/>
              </a:rPr>
              <a:t>MURALLA</a:t>
            </a:r>
            <a:r>
              <a:rPr lang="en-US" sz="4400" b="1" dirty="0">
                <a:ln>
                  <a:solidFill>
                    <a:sysClr val="windowText" lastClr="000000"/>
                  </a:solidFill>
                </a:ln>
                <a:solidFill>
                  <a:schemeClr val="accent6">
                    <a:lumMod val="75000"/>
                  </a:schemeClr>
                </a:solidFill>
                <a:latin typeface="Showcard Gothic" pitchFamily="82" charset="0"/>
                <a:cs typeface="+mn-cs"/>
              </a:rPr>
              <a:t>  DE  </a:t>
            </a:r>
            <a:r>
              <a:rPr lang="en-US" sz="4400" b="1" dirty="0" err="1">
                <a:ln>
                  <a:solidFill>
                    <a:sysClr val="windowText" lastClr="000000"/>
                  </a:solidFill>
                </a:ln>
                <a:solidFill>
                  <a:schemeClr val="accent6">
                    <a:lumMod val="75000"/>
                  </a:schemeClr>
                </a:solidFill>
                <a:latin typeface="Showcard Gothic" pitchFamily="82" charset="0"/>
                <a:cs typeface="+mn-cs"/>
              </a:rPr>
              <a:t>JERUSALÉN</a:t>
            </a:r>
            <a:endParaRPr lang="es-VE" sz="4400" b="1" dirty="0">
              <a:ln>
                <a:solidFill>
                  <a:sysClr val="windowText" lastClr="000000"/>
                </a:solidFill>
              </a:ln>
              <a:solidFill>
                <a:schemeClr val="accent6">
                  <a:lumMod val="75000"/>
                </a:schemeClr>
              </a:solidFill>
              <a:latin typeface="Showcard Gothic" pitchFamily="82" charset="0"/>
              <a:cs typeface="+mn-cs"/>
            </a:endParaRPr>
          </a:p>
        </p:txBody>
      </p:sp>
    </p:spTree>
  </p:cSld>
  <p:clrMapOvr>
    <a:masterClrMapping/>
  </p:clrMapOvr>
  <p:transition spd="slow" advClick="0" advTm="1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3000"/>
                                        <p:tgtEl>
                                          <p:spTgt spid="4">
                                            <p:txEl>
                                              <p:pRg st="0" end="0"/>
                                            </p:txEl>
                                          </p:spTgt>
                                        </p:tgtEl>
                                      </p:cBhvr>
                                    </p:animEffect>
                                  </p:childTnLst>
                                </p:cTn>
                              </p:par>
                            </p:childTnLst>
                          </p:cTn>
                        </p:par>
                        <p:par>
                          <p:cTn id="8" fill="hold">
                            <p:stCondLst>
                              <p:cond delay="3000"/>
                            </p:stCondLst>
                            <p:childTnLst>
                              <p:par>
                                <p:cTn id="9" presetID="22" presetClass="entr" presetSubtype="8"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left)">
                                      <p:cBhvr>
                                        <p:cTn id="11"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1986" name="Picture 2" descr="G:\Documents and Settings\Carlos\My Documents\My Pictures\Religion\01 - Judios\SP32-20121226-181808.jpg"/>
          <p:cNvPicPr>
            <a:picLocks noChangeAspect="1" noChangeArrowheads="1"/>
          </p:cNvPicPr>
          <p:nvPr/>
        </p:nvPicPr>
        <p:blipFill>
          <a:blip r:embed="rId2"/>
          <a:srcRect/>
          <a:stretch>
            <a:fillRect/>
          </a:stretch>
        </p:blipFill>
        <p:spPr bwMode="auto">
          <a:xfrm>
            <a:off x="296863" y="228600"/>
            <a:ext cx="8542337" cy="6400800"/>
          </a:xfrm>
          <a:prstGeom prst="rect">
            <a:avLst/>
          </a:prstGeom>
          <a:noFill/>
          <a:ln w="9525">
            <a:noFill/>
            <a:miter lim="800000"/>
            <a:headEnd/>
            <a:tailEnd/>
          </a:ln>
        </p:spPr>
      </p:pic>
      <p:sp>
        <p:nvSpPr>
          <p:cNvPr id="4" name="TextBox 3"/>
          <p:cNvSpPr txBox="1">
            <a:spLocks noChangeArrowheads="1"/>
          </p:cNvSpPr>
          <p:nvPr/>
        </p:nvSpPr>
        <p:spPr bwMode="auto">
          <a:xfrm>
            <a:off x="2773363" y="1854200"/>
            <a:ext cx="3475037" cy="2032000"/>
          </a:xfrm>
          <a:prstGeom prst="rect">
            <a:avLst/>
          </a:prstGeom>
          <a:noFill/>
          <a:ln w="9525">
            <a:solidFill>
              <a:schemeClr val="bg2">
                <a:lumMod val="90000"/>
              </a:schemeClr>
            </a:solidFill>
            <a:miter lim="800000"/>
            <a:headEnd/>
            <a:tailEnd/>
          </a:ln>
        </p:spPr>
        <p:txBody>
          <a:bodyPr>
            <a:spAutoFit/>
          </a:bodyPr>
          <a:lstStyle/>
          <a:p>
            <a:pPr algn="ctr" fontAlgn="auto">
              <a:spcBef>
                <a:spcPts val="0"/>
              </a:spcBef>
              <a:spcAft>
                <a:spcPts val="0"/>
              </a:spcAft>
              <a:defRPr/>
            </a:pPr>
            <a:r>
              <a:rPr lang="es-VE" b="1" dirty="0">
                <a:solidFill>
                  <a:schemeClr val="bg2">
                    <a:lumMod val="10000"/>
                  </a:schemeClr>
                </a:solidFill>
                <a:latin typeface="Arial" pitchFamily="34" charset="0"/>
                <a:cs typeface="Arial" pitchFamily="34" charset="0"/>
              </a:rPr>
              <a:t>Elevo  mi  oración  a  Dios                                       </a:t>
            </a:r>
            <a:r>
              <a:rPr lang="es-VE" b="1" dirty="0">
                <a:solidFill>
                  <a:schemeClr val="bg2">
                    <a:lumMod val="10000"/>
                  </a:schemeClr>
                </a:solidFill>
                <a:latin typeface="Arial" pitchFamily="34" charset="0"/>
                <a:cs typeface="Arial" pitchFamily="34" charset="0"/>
              </a:rPr>
              <a:t>a  </a:t>
            </a:r>
            <a:r>
              <a:rPr lang="es-VE" b="1" dirty="0">
                <a:solidFill>
                  <a:schemeClr val="bg2">
                    <a:lumMod val="10000"/>
                  </a:schemeClr>
                </a:solidFill>
                <a:latin typeface="Arial" pitchFamily="34" charset="0"/>
                <a:cs typeface="Arial" pitchFamily="34" charset="0"/>
              </a:rPr>
              <a:t>través  de  </a:t>
            </a:r>
            <a:r>
              <a:rPr lang="es-VE" b="1" dirty="0" err="1">
                <a:solidFill>
                  <a:schemeClr val="bg2">
                    <a:lumMod val="10000"/>
                  </a:schemeClr>
                </a:solidFill>
                <a:latin typeface="Arial" pitchFamily="34" charset="0"/>
                <a:cs typeface="Arial" pitchFamily="34" charset="0"/>
              </a:rPr>
              <a:t>Yeshua</a:t>
            </a:r>
            <a:r>
              <a:rPr lang="es-VE" b="1" dirty="0">
                <a:solidFill>
                  <a:schemeClr val="bg2">
                    <a:lumMod val="10000"/>
                  </a:schemeClr>
                </a:solidFill>
                <a:latin typeface="Arial" pitchFamily="34" charset="0"/>
                <a:cs typeface="Arial" pitchFamily="34" charset="0"/>
              </a:rPr>
              <a:t>  (Jesús)                                                                                                        rogando  que  se  mantenga                          la  paz  y  tranquilidad                                del  pueblo  de  Israel.</a:t>
            </a:r>
          </a:p>
          <a:p>
            <a:pPr algn="ctr" fontAlgn="auto">
              <a:spcBef>
                <a:spcPts val="0"/>
              </a:spcBef>
              <a:spcAft>
                <a:spcPts val="0"/>
              </a:spcAft>
              <a:defRPr/>
            </a:pPr>
            <a:endParaRPr lang="es-VE" b="1" dirty="0">
              <a:solidFill>
                <a:schemeClr val="bg2">
                  <a:lumMod val="10000"/>
                </a:schemeClr>
              </a:solidFill>
              <a:latin typeface="Arial" pitchFamily="34" charset="0"/>
              <a:cs typeface="Arial" pitchFamily="34" charset="0"/>
            </a:endParaRPr>
          </a:p>
          <a:p>
            <a:pPr algn="ctr" fontAlgn="auto">
              <a:spcBef>
                <a:spcPts val="0"/>
              </a:spcBef>
              <a:spcAft>
                <a:spcPts val="0"/>
              </a:spcAft>
              <a:defRPr/>
            </a:pPr>
            <a:r>
              <a:rPr lang="es-VE" b="1" dirty="0">
                <a:solidFill>
                  <a:schemeClr val="bg2">
                    <a:lumMod val="10000"/>
                  </a:schemeClr>
                </a:solidFill>
                <a:latin typeface="Arial" pitchFamily="34" charset="0"/>
                <a:cs typeface="Arial" pitchFamily="34" charset="0"/>
              </a:rPr>
              <a:t>                         Amén  </a:t>
            </a:r>
            <a:r>
              <a:rPr lang="es-VE" b="1" dirty="0">
                <a:solidFill>
                  <a:schemeClr val="bg2">
                    <a:lumMod val="10000"/>
                  </a:schemeClr>
                </a:solidFill>
                <a:latin typeface="Arial" pitchFamily="34" charset="0"/>
                <a:cs typeface="Arial" pitchFamily="34" charset="0"/>
              </a:rPr>
              <a:t>y  Amén</a:t>
            </a:r>
          </a:p>
        </p:txBody>
      </p:sp>
      <p:sp>
        <p:nvSpPr>
          <p:cNvPr id="5" name="TextBox 4"/>
          <p:cNvSpPr txBox="1">
            <a:spLocks noChangeArrowheads="1"/>
          </p:cNvSpPr>
          <p:nvPr/>
        </p:nvSpPr>
        <p:spPr bwMode="auto">
          <a:xfrm>
            <a:off x="4237038" y="4324350"/>
            <a:ext cx="2011362" cy="400050"/>
          </a:xfrm>
          <a:prstGeom prst="rect">
            <a:avLst/>
          </a:prstGeom>
          <a:noFill/>
          <a:ln w="9525">
            <a:noFill/>
            <a:miter lim="800000"/>
            <a:headEnd/>
            <a:tailEnd/>
          </a:ln>
        </p:spPr>
        <p:txBody>
          <a:bodyPr>
            <a:spAutoFit/>
          </a:bodyPr>
          <a:lstStyle/>
          <a:p>
            <a:r>
              <a:rPr lang="en-US" sz="2000">
                <a:latin typeface="Script MT Bold" pitchFamily="66" charset="0"/>
              </a:rPr>
              <a:t>Carlos Luis Brito</a:t>
            </a:r>
            <a:endParaRPr lang="es-VE" sz="2000">
              <a:latin typeface="Script MT Bold" pitchFamily="66" charset="0"/>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90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s Ocho Puertas de Jerusale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Ocho Puertas de Jerusalen</Template>
  <TotalTime>11</TotalTime>
  <Words>965</Words>
  <Application>Microsoft Office PowerPoint</Application>
  <PresentationFormat>Presentación en pantalla (4:3)</PresentationFormat>
  <Paragraphs>128</Paragraphs>
  <Slides>41</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41</vt:i4>
      </vt:variant>
    </vt:vector>
  </HeadingPairs>
  <TitlesOfParts>
    <vt:vector size="50" baseType="lpstr">
      <vt:lpstr>Calibri</vt:lpstr>
      <vt:lpstr>Arial</vt:lpstr>
      <vt:lpstr>Arial Narrow</vt:lpstr>
      <vt:lpstr>Times New Roman</vt:lpstr>
      <vt:lpstr>Arabic Transparent</vt:lpstr>
      <vt:lpstr>Impact</vt:lpstr>
      <vt:lpstr>Script MT Bold</vt:lpstr>
      <vt:lpstr>Las Ocho Puertas de Jerusalen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2014-03-30T12:57:51Z</dcterms:created>
  <dcterms:modified xsi:type="dcterms:W3CDTF">2014-03-30T13:09:07Z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5216683</vt:lpwstr>
  </property>
  <property fmtid="{D5CDD505-2E9C-101B-9397-08002B2CF9AE}" pid="3" name="NXPowerLiteSettings">
    <vt:lpwstr>E7000400038000</vt:lpwstr>
  </property>
  <property fmtid="{D5CDD505-2E9C-101B-9397-08002B2CF9AE}" pid="4" name="NXPowerLiteVersion">
    <vt:lpwstr>D5.0.5</vt:lpwstr>
  </property>
</Properties>
</file>