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52"/>
  </p:notesMasterIdLst>
  <p:sldIdLst>
    <p:sldId id="342" r:id="rId3"/>
    <p:sldId id="319" r:id="rId4"/>
    <p:sldId id="286" r:id="rId5"/>
    <p:sldId id="285" r:id="rId6"/>
    <p:sldId id="283" r:id="rId7"/>
    <p:sldId id="280" r:id="rId8"/>
    <p:sldId id="291" r:id="rId9"/>
    <p:sldId id="278" r:id="rId10"/>
    <p:sldId id="293" r:id="rId11"/>
    <p:sldId id="273" r:id="rId12"/>
    <p:sldId id="272" r:id="rId13"/>
    <p:sldId id="270" r:id="rId14"/>
    <p:sldId id="294" r:id="rId15"/>
    <p:sldId id="269" r:id="rId16"/>
    <p:sldId id="268" r:id="rId17"/>
    <p:sldId id="298" r:id="rId18"/>
    <p:sldId id="267" r:id="rId19"/>
    <p:sldId id="264" r:id="rId20"/>
    <p:sldId id="263" r:id="rId21"/>
    <p:sldId id="292" r:id="rId22"/>
    <p:sldId id="261" r:id="rId23"/>
    <p:sldId id="260" r:id="rId24"/>
    <p:sldId id="312" r:id="rId25"/>
    <p:sldId id="338" r:id="rId26"/>
    <p:sldId id="311" r:id="rId27"/>
    <p:sldId id="308" r:id="rId28"/>
    <p:sldId id="307" r:id="rId29"/>
    <p:sldId id="306" r:id="rId30"/>
    <p:sldId id="259" r:id="rId31"/>
    <p:sldId id="335" r:id="rId32"/>
    <p:sldId id="299" r:id="rId33"/>
    <p:sldId id="337" r:id="rId34"/>
    <p:sldId id="336" r:id="rId35"/>
    <p:sldId id="333" r:id="rId36"/>
    <p:sldId id="332" r:id="rId37"/>
    <p:sldId id="340" r:id="rId38"/>
    <p:sldId id="328" r:id="rId39"/>
    <p:sldId id="339" r:id="rId40"/>
    <p:sldId id="321" r:id="rId41"/>
    <p:sldId id="329" r:id="rId42"/>
    <p:sldId id="322" r:id="rId43"/>
    <p:sldId id="318" r:id="rId44"/>
    <p:sldId id="323" r:id="rId45"/>
    <p:sldId id="325" r:id="rId46"/>
    <p:sldId id="331" r:id="rId47"/>
    <p:sldId id="343" r:id="rId48"/>
    <p:sldId id="344" r:id="rId49"/>
    <p:sldId id="300" r:id="rId50"/>
    <p:sldId id="345" r:id="rId51"/>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xEJQW2PnTxH7jdXkkgpPhA" hashData="1gnEvyW21hU9TzyHzL+u/Pc23I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3300"/>
    <a:srgbClr val="FFCC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2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_tradnl"/>
          </a:p>
        </p:txBody>
      </p:sp>
      <p:sp>
        <p:nvSpPr>
          <p:cNvPr id="9625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s-ES_tradnl"/>
          </a:p>
        </p:txBody>
      </p:sp>
      <p:sp>
        <p:nvSpPr>
          <p:cNvPr id="55300"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626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9626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_tradnl"/>
          </a:p>
        </p:txBody>
      </p:sp>
      <p:sp>
        <p:nvSpPr>
          <p:cNvPr id="9626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305E6D68-E262-4423-BF52-90A2A7034C65}"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577C9CB-91C8-4B1B-BDDE-ACEF21367856}" type="slidenum">
              <a:rPr lang="es-ES_tradnl"/>
              <a:pPr>
                <a:defRPr/>
              </a:pPr>
              <a:t>‹Nº›</a:t>
            </a:fld>
            <a:endParaRPr lang="es-ES_tradnl"/>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9F6B2D2-8DC8-47F8-A125-178C6165484C}" type="slidenum">
              <a:rPr lang="es-ES_tradnl"/>
              <a:pPr>
                <a:defRPr/>
              </a:pPr>
              <a:t>‹Nº›</a:t>
            </a:fld>
            <a:endParaRPr lang="es-ES_tradnl"/>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B225553-AB48-402C-BF6E-3C998D0C5B85}" type="slidenum">
              <a:rPr lang="es-ES_tradnl"/>
              <a:pPr>
                <a:defRPr/>
              </a:pPr>
              <a:t>‹Nº›</a:t>
            </a:fld>
            <a:endParaRPr lang="es-ES_tradnl"/>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B5F3488-021B-47B5-A15A-62E3A7508E7A}" type="slidenum">
              <a:rPr lang="es-ES_tradnl"/>
              <a:pPr>
                <a:defRPr/>
              </a:pPr>
              <a:t>‹Nº›</a:t>
            </a:fld>
            <a:endParaRPr lang="es-ES_tradnl"/>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8886D4B6-F164-45A3-95A9-5E8C3E77B526}" type="slidenum">
              <a:rPr lang="es-ES_tradnl"/>
              <a:pPr>
                <a:defRPr/>
              </a:pPr>
              <a:t>‹Nº›</a:t>
            </a:fld>
            <a:endParaRPr lang="es-ES_tradnl"/>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CFB99410-08D5-489F-8B94-A0AA08AEDC16}" type="slidenum">
              <a:rPr lang="es-ES_tradnl"/>
              <a:pPr>
                <a:defRPr/>
              </a:pPr>
              <a:t>‹Nº›</a:t>
            </a:fld>
            <a:endParaRPr lang="es-ES_tradnl"/>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9687F8C9-3123-419C-861B-AE7670D05255}" type="slidenum">
              <a:rPr lang="es-ES_tradnl"/>
              <a:pPr>
                <a:defRPr/>
              </a:pPr>
              <a:t>‹Nº›</a:t>
            </a:fld>
            <a:endParaRPr lang="es-ES_tradnl"/>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41298DA-66B2-4013-A4D5-EE5FA7B45407}" type="slidenum">
              <a:rPr lang="es-ES_tradnl"/>
              <a:pPr>
                <a:defRPr/>
              </a:pPr>
              <a:t>‹Nº›</a:t>
            </a:fld>
            <a:endParaRPr lang="es-ES_tradnl"/>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B09FA42-3384-49B8-8EB4-F781869B154A}" type="slidenum">
              <a:rPr lang="es-ES_tradnl"/>
              <a:pPr>
                <a:defRPr/>
              </a:pPr>
              <a:t>‹Nº›</a:t>
            </a:fld>
            <a:endParaRPr lang="es-ES_tradnl"/>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628CC2A-C058-4963-97ED-17CD5D3ABBCA}" type="slidenum">
              <a:rPr lang="es-ES_tradnl"/>
              <a:pPr>
                <a:defRPr/>
              </a:pPr>
              <a:t>‹Nº›</a:t>
            </a:fld>
            <a:endParaRPr lang="es-ES_tradnl"/>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8E2F5D3-589B-4533-8B43-DBC5639C81EA}" type="slidenum">
              <a:rPr lang="es-ES_tradnl"/>
              <a:pPr>
                <a:defRPr/>
              </a:pPr>
              <a:t>‹Nº›</a:t>
            </a:fld>
            <a:endParaRPr lang="es-ES_tradnl"/>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85F5E1B-A34B-480B-8452-33EAA68D6CF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3075"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3328732-A654-4133-830F-024583A77198}"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40862D9-4D4D-47EB-8897-02BE61B3DBA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6.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oleObject" Target="../embeddings/Documento_de_Microsoft_Office_Word_97-20031.doc"/><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6.xml"/><Relationship Id="rId5" Type="http://schemas.openxmlformats.org/officeDocument/2006/relationships/image" Target="../media/image52.jpeg"/><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6.xml"/><Relationship Id="rId5" Type="http://schemas.openxmlformats.org/officeDocument/2006/relationships/image" Target="../media/image56.jpeg"/><Relationship Id="rId4" Type="http://schemas.openxmlformats.org/officeDocument/2006/relationships/image" Target="../media/image55.jpeg"/></Relationships>
</file>

<file path=ppt/slides/_rels/slide4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6.xml"/><Relationship Id="rId5" Type="http://schemas.openxmlformats.org/officeDocument/2006/relationships/image" Target="../media/image60.jpeg"/><Relationship Id="rId4" Type="http://schemas.openxmlformats.org/officeDocument/2006/relationships/image" Target="../media/image59.jpeg"/></Relationships>
</file>

<file path=ppt/slides/_rels/slide4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6.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4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6.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 Id="rId9" Type="http://schemas.openxmlformats.org/officeDocument/2006/relationships/image" Target="../media/image76.jpeg"/></Relationships>
</file>

<file path=ppt/slides/_rels/slide4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9" name="Rectangle 5"/>
          <p:cNvSpPr>
            <a:spLocks noChangeArrowheads="1"/>
          </p:cNvSpPr>
          <p:nvPr/>
        </p:nvSpPr>
        <p:spPr bwMode="auto">
          <a:xfrm>
            <a:off x="-36513" y="1142984"/>
            <a:ext cx="9180513" cy="685800"/>
          </a:xfrm>
          <a:prstGeom prst="rect">
            <a:avLst/>
          </a:prstGeom>
          <a:noFill/>
          <a:ln w="9525">
            <a:noFill/>
            <a:miter lim="800000"/>
            <a:headEnd/>
            <a:tailEnd/>
          </a:ln>
          <a:effectLst/>
        </p:spPr>
        <p:txBody>
          <a:bodyPr anchor="ctr"/>
          <a:lstStyle/>
          <a:p>
            <a:pPr algn="ctr"/>
            <a:r>
              <a:rPr lang="es-ES" sz="6000" b="1" dirty="0">
                <a:solidFill>
                  <a:srgbClr val="00FF00"/>
                </a:solidFill>
                <a:effectLst>
                  <a:outerShdw blurRad="38100" dist="38100" dir="2700000" algn="tl">
                    <a:srgbClr val="000000"/>
                  </a:outerShdw>
                </a:effectLst>
                <a:latin typeface="Book Antiqua" pitchFamily="18" charset="0"/>
              </a:rPr>
              <a:t>Las maravillas de…</a:t>
            </a:r>
          </a:p>
          <a:p>
            <a:pPr algn="ctr"/>
            <a:r>
              <a:rPr lang="es-ES" sz="6000" b="1" dirty="0">
                <a:solidFill>
                  <a:srgbClr val="00FF00"/>
                </a:solidFill>
                <a:effectLst>
                  <a:outerShdw blurRad="38100" dist="38100" dir="2700000" algn="tl">
                    <a:srgbClr val="000000"/>
                  </a:outerShdw>
                </a:effectLst>
                <a:latin typeface="Book Antiqua" pitchFamily="18" charset="0"/>
              </a:rPr>
              <a:t> GALICIA</a:t>
            </a:r>
            <a:endParaRPr lang="es-ES_tradnl" sz="6000" b="1" dirty="0">
              <a:solidFill>
                <a:srgbClr val="00FF00"/>
              </a:solidFill>
              <a:latin typeface="Book Antiqua" pitchFamily="18" charset="0"/>
            </a:endParaRPr>
          </a:p>
        </p:txBody>
      </p:sp>
      <p:pic>
        <p:nvPicPr>
          <p:cNvPr id="1031" name="Picture 7" descr="Musical"/>
          <p:cNvPicPr>
            <a:picLocks noChangeAspect="1" noChangeArrowheads="1" noCrop="1"/>
          </p:cNvPicPr>
          <p:nvPr/>
        </p:nvPicPr>
        <p:blipFill>
          <a:blip r:embed="rId3"/>
          <a:srcRect/>
          <a:stretch>
            <a:fillRect/>
          </a:stretch>
        </p:blipFill>
        <p:spPr bwMode="auto">
          <a:xfrm rot="16200000">
            <a:off x="-2058988" y="3074988"/>
            <a:ext cx="5000625" cy="666750"/>
          </a:xfrm>
          <a:prstGeom prst="rect">
            <a:avLst/>
          </a:prstGeom>
          <a:noFill/>
        </p:spPr>
      </p:pic>
      <p:pic>
        <p:nvPicPr>
          <p:cNvPr id="1032" name="Picture 8" descr="Musical"/>
          <p:cNvPicPr>
            <a:picLocks noChangeAspect="1" noChangeArrowheads="1" noCrop="1"/>
          </p:cNvPicPr>
          <p:nvPr/>
        </p:nvPicPr>
        <p:blipFill>
          <a:blip r:embed="rId3"/>
          <a:srcRect/>
          <a:stretch>
            <a:fillRect/>
          </a:stretch>
        </p:blipFill>
        <p:spPr bwMode="auto">
          <a:xfrm rot="16200000">
            <a:off x="6149975" y="3074988"/>
            <a:ext cx="5000625" cy="666750"/>
          </a:xfrm>
          <a:prstGeom prst="rect">
            <a:avLst/>
          </a:prstGeom>
          <a:noFill/>
        </p:spPr>
      </p:pic>
      <p:pic>
        <p:nvPicPr>
          <p:cNvPr id="1034" name="Picture 10" descr="Corazón con flor"/>
          <p:cNvPicPr>
            <a:picLocks noChangeAspect="1" noChangeArrowheads="1" noCrop="1"/>
          </p:cNvPicPr>
          <p:nvPr/>
        </p:nvPicPr>
        <p:blipFill>
          <a:blip r:embed="rId4"/>
          <a:srcRect/>
          <a:stretch>
            <a:fillRect/>
          </a:stretch>
        </p:blipFill>
        <p:spPr bwMode="auto">
          <a:xfrm>
            <a:off x="3059113" y="3500438"/>
            <a:ext cx="3095625" cy="2895600"/>
          </a:xfrm>
          <a:prstGeom prst="rect">
            <a:avLst/>
          </a:prstGeom>
          <a:noFill/>
        </p:spPr>
      </p:pic>
    </p:spTree>
  </p:cSld>
  <p:clrMapOvr>
    <a:masterClrMapping/>
  </p:clrMapOvr>
  <p:transition>
    <p:sndAc>
      <p:stSnd loop="1">
        <p:snd r:embed="rId2" name="Carlos Nuñez - Women of Ireland [WwW.GowneR.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General\Mis documentos\Mis imágenes\Pazo de fefiñans.jpg"/>
          <p:cNvPicPr>
            <a:picLocks noChangeAspect="1" noChangeArrowheads="1"/>
          </p:cNvPicPr>
          <p:nvPr/>
        </p:nvPicPr>
        <p:blipFill>
          <a:blip r:embed="rId2"/>
          <a:srcRect/>
          <a:stretch>
            <a:fillRect/>
          </a:stretch>
        </p:blipFill>
        <p:spPr bwMode="auto">
          <a:xfrm>
            <a:off x="0" y="0"/>
            <a:ext cx="9169400" cy="4017963"/>
          </a:xfrm>
          <a:prstGeom prst="rect">
            <a:avLst/>
          </a:prstGeom>
          <a:noFill/>
          <a:ln w="9525">
            <a:noFill/>
            <a:miter lim="800000"/>
            <a:headEnd/>
            <a:tailEnd/>
          </a:ln>
        </p:spPr>
      </p:pic>
      <p:sp>
        <p:nvSpPr>
          <p:cNvPr id="4099" name="Rectangle 3"/>
          <p:cNvSpPr>
            <a:spLocks noChangeArrowheads="1"/>
          </p:cNvSpPr>
          <p:nvPr/>
        </p:nvSpPr>
        <p:spPr bwMode="auto">
          <a:xfrm>
            <a:off x="-25400" y="4221163"/>
            <a:ext cx="9169400" cy="1371600"/>
          </a:xfrm>
          <a:prstGeom prst="rect">
            <a:avLst/>
          </a:prstGeom>
          <a:solidFill>
            <a:srgbClr val="003300"/>
          </a:solidFill>
          <a:ln w="9525">
            <a:noFill/>
            <a:miter lim="800000"/>
            <a:headEnd/>
            <a:tailEnd/>
          </a:ln>
        </p:spPr>
        <p:txBody>
          <a:bodyPr anchor="ctr"/>
          <a:lstStyle/>
          <a:p>
            <a:pPr algn="ctr"/>
            <a:r>
              <a:rPr lang="es-ES" sz="1600" b="1">
                <a:solidFill>
                  <a:schemeClr val="bg1"/>
                </a:solidFill>
              </a:rPr>
              <a:t>Pazo de Fefiñáns, Cambados (Pontevedra)</a:t>
            </a:r>
            <a:r>
              <a:rPr lang="es-ES" sz="1600">
                <a:solidFill>
                  <a:schemeClr val="bg1"/>
                </a:solidFill>
              </a:rPr>
              <a:t> </a:t>
            </a:r>
            <a:br>
              <a:rPr lang="es-ES" sz="1600">
                <a:solidFill>
                  <a:schemeClr val="bg1"/>
                </a:solidFill>
              </a:rPr>
            </a:br>
            <a:r>
              <a:rPr lang="es-ES" sz="1600">
                <a:solidFill>
                  <a:schemeClr val="bg1"/>
                </a:solidFill>
              </a:rPr>
              <a:t>Este pazo fue construido en el siglo XVI por Don Juan Sarmiento Valladares, consejero de Felipe II. Sufrió varios añadidos en el XVII, encargados por el vizconde Gonzalo Valladares. Más tarde pasó a propiedad de los marqueses de Figueroa. Su fachada recoge los escudos de las familias nobiliarias. La Praza de Fefiñáns y el resto del pueblo acogen cada año la mayor fiesta del Albariño de Galicia.</a:t>
            </a:r>
            <a:endParaRPr lang="es-ES_tradnl" sz="4400">
              <a:solidFill>
                <a:schemeClr val="bg1"/>
              </a:solidFill>
            </a:endParaRPr>
          </a:p>
        </p:txBody>
      </p:sp>
      <p:pic>
        <p:nvPicPr>
          <p:cNvPr id="4102" name="Picture 6" descr="Guitarra"/>
          <p:cNvPicPr>
            <a:picLocks noChangeAspect="1" noChangeArrowheads="1" noCrop="1"/>
          </p:cNvPicPr>
          <p:nvPr/>
        </p:nvPicPr>
        <p:blipFill>
          <a:blip r:embed="rId3" cstate="print"/>
          <a:srcRect/>
          <a:stretch>
            <a:fillRect/>
          </a:stretch>
        </p:blipFill>
        <p:spPr bwMode="auto">
          <a:xfrm>
            <a:off x="3924300" y="5561013"/>
            <a:ext cx="1296988" cy="1296987"/>
          </a:xfrm>
          <a:prstGeom prst="rect">
            <a:avLst/>
          </a:prstGeom>
          <a:noFill/>
        </p:spPr>
      </p:pic>
      <p:pic>
        <p:nvPicPr>
          <p:cNvPr id="4103" name="Picture 7" descr="11"/>
          <p:cNvPicPr>
            <a:picLocks noChangeAspect="1" noChangeArrowheads="1" noCrop="1"/>
          </p:cNvPicPr>
          <p:nvPr/>
        </p:nvPicPr>
        <p:blipFill>
          <a:blip r:embed="rId4"/>
          <a:srcRect/>
          <a:stretch>
            <a:fillRect/>
          </a:stretch>
        </p:blipFill>
        <p:spPr bwMode="auto">
          <a:xfrm>
            <a:off x="1547813" y="5667375"/>
            <a:ext cx="714375" cy="1190625"/>
          </a:xfrm>
          <a:prstGeom prst="rect">
            <a:avLst/>
          </a:prstGeom>
          <a:noFill/>
        </p:spPr>
      </p:pic>
      <p:pic>
        <p:nvPicPr>
          <p:cNvPr id="4104" name="Picture 8" descr="11"/>
          <p:cNvPicPr>
            <a:picLocks noChangeAspect="1" noChangeArrowheads="1" noCrop="1"/>
          </p:cNvPicPr>
          <p:nvPr/>
        </p:nvPicPr>
        <p:blipFill>
          <a:blip r:embed="rId4"/>
          <a:srcRect/>
          <a:stretch>
            <a:fillRect/>
          </a:stretch>
        </p:blipFill>
        <p:spPr bwMode="auto">
          <a:xfrm>
            <a:off x="7092950" y="5667375"/>
            <a:ext cx="714375" cy="1190625"/>
          </a:xfrm>
          <a:prstGeom prst="rect">
            <a:avLst/>
          </a:prstGeom>
          <a:noFill/>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0" y="6019800"/>
            <a:ext cx="9144000" cy="838200"/>
          </a:xfrm>
          <a:solidFill>
            <a:srgbClr val="003300"/>
          </a:solidFill>
        </p:spPr>
        <p:txBody>
          <a:bodyPr/>
          <a:lstStyle/>
          <a:p>
            <a:r>
              <a:rPr lang="es-ES" sz="1600" b="1" smtClean="0">
                <a:solidFill>
                  <a:schemeClr val="bg1"/>
                </a:solidFill>
              </a:rPr>
              <a:t>As Burgas, Ourense</a:t>
            </a:r>
            <a:br>
              <a:rPr lang="es-ES" sz="1600" b="1" smtClean="0">
                <a:solidFill>
                  <a:schemeClr val="bg1"/>
                </a:solidFill>
              </a:rPr>
            </a:br>
            <a:r>
              <a:rPr lang="es-ES" sz="1600" smtClean="0">
                <a:solidFill>
                  <a:schemeClr val="bg1"/>
                </a:solidFill>
              </a:rPr>
              <a:t>El conjunto termal de As Burgas está estrechamente ligado a los orígenes de la ciudad de Ourense. Sus aguas termales a 67ºC y mineromedicinales están recomendadas para problemas de piel, reuma y artritis.</a:t>
            </a:r>
            <a:endParaRPr lang="es-ES_tradnl" smtClean="0">
              <a:solidFill>
                <a:schemeClr val="bg1"/>
              </a:solidFill>
            </a:endParaRPr>
          </a:p>
        </p:txBody>
      </p:sp>
      <p:pic>
        <p:nvPicPr>
          <p:cNvPr id="5123" name="Picture 3" descr="C:\Documents and Settings\General\Mis documentos\Mis imágenes\As Burgas, Orens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C:\Documents and Settings\General\Mis documentos\Mis imágenes\Barrio Xudío de Rivadabia, Orens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6147" name="Rectangle 6"/>
          <p:cNvSpPr>
            <a:spLocks noChangeArrowheads="1"/>
          </p:cNvSpPr>
          <p:nvPr/>
        </p:nvSpPr>
        <p:spPr bwMode="auto">
          <a:xfrm>
            <a:off x="0" y="5791200"/>
            <a:ext cx="9169400" cy="1066800"/>
          </a:xfrm>
          <a:prstGeom prst="rect">
            <a:avLst/>
          </a:prstGeom>
          <a:solidFill>
            <a:srgbClr val="003300"/>
          </a:solidFill>
          <a:ln w="9525">
            <a:noFill/>
            <a:miter lim="800000"/>
            <a:headEnd/>
            <a:tailEnd/>
          </a:ln>
        </p:spPr>
        <p:txBody>
          <a:bodyPr anchor="ctr"/>
          <a:lstStyle/>
          <a:p>
            <a:pPr algn="ctr"/>
            <a:r>
              <a:rPr lang="es-ES" sz="1600" b="1">
                <a:solidFill>
                  <a:schemeClr val="bg1"/>
                </a:solidFill>
              </a:rPr>
              <a:t>Barrio Xudío de Ribadavia, Ourense</a:t>
            </a:r>
            <a:r>
              <a:rPr lang="es-ES" sz="1600">
                <a:solidFill>
                  <a:schemeClr val="bg1"/>
                </a:solidFill>
              </a:rPr>
              <a:t/>
            </a:r>
            <a:br>
              <a:rPr lang="es-ES" sz="1600">
                <a:solidFill>
                  <a:schemeClr val="bg1"/>
                </a:solidFill>
              </a:rPr>
            </a:br>
            <a:r>
              <a:rPr lang="es-ES" sz="1600">
                <a:solidFill>
                  <a:schemeClr val="bg1"/>
                </a:solidFill>
              </a:rPr>
              <a:t>Los  judíos se establecieron allá por el siglo XI y en el XIV. Su convivencia con los cristianos fue siempre buena hasta que en 1492 un decreto de los Reyes Católicos expulsó a unos y obligó a convertirse a otros. Las calles de este barrio conservan el aire medieval de entonces y son una delas joyas de Ourense.</a:t>
            </a:r>
            <a:endParaRPr lang="es-ES_tradnl" sz="4400">
              <a:solidFill>
                <a:schemeClr val="bg1"/>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ph type="title"/>
          </p:nvPr>
        </p:nvGraphicFramePr>
        <p:xfrm>
          <a:off x="1143000" y="5562600"/>
          <a:ext cx="7599363" cy="1111250"/>
        </p:xfrm>
        <a:graphic>
          <a:graphicData uri="http://schemas.openxmlformats.org/presentationml/2006/ole">
            <p:oleObj spid="_x0000_s2050" name="Documento" r:id="rId3" imgW="4994280" imgH="730080" progId="Word.Document.8">
              <p:embed/>
            </p:oleObj>
          </a:graphicData>
        </a:graphic>
      </p:graphicFrame>
      <p:pic>
        <p:nvPicPr>
          <p:cNvPr id="2051" name="Picture 5" descr="C:\Documents and Settings\General\Mis documentos\Mis imágenes\cañones sil.JPG"/>
          <p:cNvPicPr>
            <a:picLocks noChangeAspect="1" noChangeArrowheads="1"/>
          </p:cNvPicPr>
          <p:nvPr/>
        </p:nvPicPr>
        <p:blipFill>
          <a:blip r:embed="rId4"/>
          <a:srcRect/>
          <a:stretch>
            <a:fillRect/>
          </a:stretch>
        </p:blipFill>
        <p:spPr bwMode="auto">
          <a:xfrm>
            <a:off x="0" y="0"/>
            <a:ext cx="9169400" cy="5962650"/>
          </a:xfrm>
          <a:prstGeom prst="rect">
            <a:avLst/>
          </a:prstGeom>
          <a:noFill/>
          <a:ln w="9525">
            <a:noFill/>
            <a:miter lim="800000"/>
            <a:headEnd/>
            <a:tailEnd/>
          </a:ln>
        </p:spPr>
      </p:pic>
      <p:sp>
        <p:nvSpPr>
          <p:cNvPr id="2052" name="Rectangle 6"/>
          <p:cNvSpPr>
            <a:spLocks noChangeArrowheads="1"/>
          </p:cNvSpPr>
          <p:nvPr/>
        </p:nvSpPr>
        <p:spPr bwMode="auto">
          <a:xfrm>
            <a:off x="0" y="5867400"/>
            <a:ext cx="9169400" cy="990600"/>
          </a:xfrm>
          <a:prstGeom prst="rect">
            <a:avLst/>
          </a:prstGeom>
          <a:solidFill>
            <a:srgbClr val="003300"/>
          </a:solidFill>
          <a:ln w="9525">
            <a:noFill/>
            <a:miter lim="800000"/>
            <a:headEnd/>
            <a:tailEnd/>
          </a:ln>
        </p:spPr>
        <p:txBody>
          <a:bodyPr anchor="ctr"/>
          <a:lstStyle/>
          <a:p>
            <a:pPr algn="ctr"/>
            <a:r>
              <a:rPr lang="es-ES" sz="1600" b="1">
                <a:solidFill>
                  <a:schemeClr val="bg1"/>
                </a:solidFill>
              </a:rPr>
              <a:t>Canóns do Sil, Ribeira Sacra (Ourense)</a:t>
            </a:r>
            <a:br>
              <a:rPr lang="es-ES" sz="1600" b="1">
                <a:solidFill>
                  <a:schemeClr val="bg1"/>
                </a:solidFill>
              </a:rPr>
            </a:br>
            <a:r>
              <a:rPr lang="es-ES" sz="1600">
                <a:solidFill>
                  <a:schemeClr val="bg1"/>
                </a:solidFill>
              </a:rPr>
              <a:t>A las orillas del Río Sil y a su paso por la Ribeira Sacra se alzan barrancos erosionados y viñedos imposibles de los que nacen algunos de los mejores vinos del mundo. Sus meandros son navegables y los paisajes desde sus múltiples miradores, dignos de ser visitados alguna vez en la vida.</a:t>
            </a:r>
            <a:endParaRPr lang="es-ES_tradnl" sz="4400">
              <a:solidFill>
                <a:schemeClr val="bg1"/>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Documents and Settings\General\Mis documentos\Mis imágenes\Casco viejo de Pontevedr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7171" name="Rectangle 4"/>
          <p:cNvSpPr>
            <a:spLocks noChangeArrowheads="1"/>
          </p:cNvSpPr>
          <p:nvPr/>
        </p:nvSpPr>
        <p:spPr bwMode="auto">
          <a:xfrm>
            <a:off x="3175" y="5715000"/>
            <a:ext cx="9177338" cy="1143000"/>
          </a:xfrm>
          <a:prstGeom prst="rect">
            <a:avLst/>
          </a:prstGeom>
          <a:solidFill>
            <a:srgbClr val="003300"/>
          </a:solidFill>
          <a:ln w="9525">
            <a:noFill/>
            <a:miter lim="800000"/>
            <a:headEnd/>
            <a:tailEnd/>
          </a:ln>
        </p:spPr>
        <p:txBody>
          <a:bodyPr anchor="ctr"/>
          <a:lstStyle/>
          <a:p>
            <a:pPr algn="ctr"/>
            <a:r>
              <a:rPr lang="es-ES" sz="1600" b="1">
                <a:solidFill>
                  <a:schemeClr val="bg1"/>
                </a:solidFill>
              </a:rPr>
              <a:t>Casco Vello de Pontevedra</a:t>
            </a:r>
            <a:br>
              <a:rPr lang="es-ES" sz="1600" b="1">
                <a:solidFill>
                  <a:schemeClr val="bg1"/>
                </a:solidFill>
              </a:rPr>
            </a:br>
            <a:r>
              <a:rPr lang="es-ES" sz="1600">
                <a:solidFill>
                  <a:schemeClr val="bg1"/>
                </a:solidFill>
              </a:rPr>
              <a:t>La Praza da Leña es uno de los lugares más entrañables, más transitados y más vivos de la ciudad de Pontevedra. Con sus pequeñas casitas con ventanas de madera y su crucero presidiendo las tardes de tapeo, resulta casi imposible negarse a tomar un aperitivo en una de sus terrazas.</a:t>
            </a:r>
            <a:r>
              <a:rPr lang="es-ES" sz="1800">
                <a:solidFill>
                  <a:schemeClr val="bg1"/>
                </a:solidFill>
                <a:latin typeface="Tahoma" pitchFamily="34" charset="0"/>
              </a:rPr>
              <a:t> </a:t>
            </a:r>
            <a:endParaRPr lang="es-ES_tradnl" sz="4400">
              <a:solidFill>
                <a:schemeClr val="bg1"/>
              </a:solidFill>
              <a:latin typeface="Tahoma" pitchFamily="34" charset="0"/>
            </a:endParaRP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6019800"/>
            <a:ext cx="9174163" cy="838200"/>
          </a:xfrm>
          <a:solidFill>
            <a:srgbClr val="003300"/>
          </a:solidFill>
        </p:spPr>
        <p:txBody>
          <a:bodyPr/>
          <a:lstStyle/>
          <a:p>
            <a:r>
              <a:rPr lang="es-ES" sz="1600" b="1" smtClean="0">
                <a:solidFill>
                  <a:schemeClr val="bg1"/>
                </a:solidFill>
              </a:rPr>
              <a:t>Castro de Baroña, Porto do son (A Coruña) </a:t>
            </a:r>
            <a:br>
              <a:rPr lang="es-ES" sz="1600" b="1" smtClean="0">
                <a:solidFill>
                  <a:schemeClr val="bg1"/>
                </a:solidFill>
              </a:rPr>
            </a:br>
            <a:r>
              <a:rPr lang="es-ES" sz="1600" smtClean="0">
                <a:solidFill>
                  <a:schemeClr val="bg1"/>
                </a:solidFill>
              </a:rPr>
              <a:t>Construido sobre una pequeña península, data del siglo I a. C. a I d. C. Poseía dos murallas a su alrededor y se conservan 20 viviendas de planta circular u oval.</a:t>
            </a:r>
            <a:endParaRPr lang="es-ES_tradnl" smtClean="0">
              <a:solidFill>
                <a:schemeClr val="bg1"/>
              </a:solidFill>
            </a:endParaRPr>
          </a:p>
        </p:txBody>
      </p:sp>
      <p:pic>
        <p:nvPicPr>
          <p:cNvPr id="8195" name="Picture 3" descr="C:\Documents and Settings\General\Mis documentos\Mis imágenes\Castro Baroñ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C:\Documents and Settings\General\Mis documentos\Mis imágenes\santiago.jpg"/>
          <p:cNvPicPr>
            <a:picLocks noChangeAspect="1" noChangeArrowheads="1"/>
          </p:cNvPicPr>
          <p:nvPr/>
        </p:nvPicPr>
        <p:blipFill>
          <a:blip r:embed="rId2"/>
          <a:srcRect/>
          <a:stretch>
            <a:fillRect/>
          </a:stretch>
        </p:blipFill>
        <p:spPr bwMode="auto">
          <a:xfrm>
            <a:off x="0" y="0"/>
            <a:ext cx="9169400" cy="6877050"/>
          </a:xfrm>
          <a:prstGeom prst="rect">
            <a:avLst/>
          </a:prstGeom>
          <a:noFill/>
          <a:ln w="9525">
            <a:noFill/>
            <a:miter lim="800000"/>
            <a:headEnd/>
            <a:tailEnd/>
          </a:ln>
        </p:spPr>
      </p:pic>
      <p:sp>
        <p:nvSpPr>
          <p:cNvPr id="9219" name="Rectangle 6"/>
          <p:cNvSpPr>
            <a:spLocks noChangeArrowheads="1"/>
          </p:cNvSpPr>
          <p:nvPr/>
        </p:nvSpPr>
        <p:spPr bwMode="auto">
          <a:xfrm>
            <a:off x="0" y="5715000"/>
            <a:ext cx="9140825" cy="1143000"/>
          </a:xfrm>
          <a:prstGeom prst="rect">
            <a:avLst/>
          </a:prstGeom>
          <a:solidFill>
            <a:srgbClr val="003300"/>
          </a:solidFill>
          <a:ln w="9525">
            <a:noFill/>
            <a:miter lim="800000"/>
            <a:headEnd/>
            <a:tailEnd/>
          </a:ln>
        </p:spPr>
        <p:txBody>
          <a:bodyPr anchor="ctr"/>
          <a:lstStyle/>
          <a:p>
            <a:pPr algn="ctr"/>
            <a:r>
              <a:rPr lang="es-ES" sz="1600" b="1">
                <a:solidFill>
                  <a:schemeClr val="bg1"/>
                </a:solidFill>
              </a:rPr>
              <a:t>Catedral de Santiago de Compostela</a:t>
            </a:r>
            <a:br>
              <a:rPr lang="es-ES" sz="1600" b="1">
                <a:solidFill>
                  <a:schemeClr val="bg1"/>
                </a:solidFill>
              </a:rPr>
            </a:br>
            <a:r>
              <a:rPr lang="es-ES" sz="1600">
                <a:solidFill>
                  <a:schemeClr val="bg1"/>
                </a:solidFill>
              </a:rPr>
              <a:t>Cualquier calificativo sobra para describir el monumento por excelencia de la ciudad de los picheleiros. El desgaste de sus escaleras y su Santo de los Croques habla por sí solo de la historia de el que es sin duda el monumento más internacional de Galicia.</a:t>
            </a:r>
            <a:endParaRPr lang="es-ES_tradnl" sz="4400">
              <a:solidFill>
                <a:schemeClr val="bg1"/>
              </a:solidFill>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C:\Documents and Settings\General\Mis documentos\Mis imágenes\1monte_santa_tegra.jpg"/>
          <p:cNvPicPr>
            <a:picLocks noChangeAspect="1" noChangeArrowheads="1"/>
          </p:cNvPicPr>
          <p:nvPr/>
        </p:nvPicPr>
        <p:blipFill>
          <a:blip r:embed="rId2"/>
          <a:srcRect/>
          <a:stretch>
            <a:fillRect/>
          </a:stretch>
        </p:blipFill>
        <p:spPr bwMode="auto">
          <a:xfrm>
            <a:off x="0" y="-17463"/>
            <a:ext cx="9166225" cy="6875463"/>
          </a:xfrm>
          <a:prstGeom prst="rect">
            <a:avLst/>
          </a:prstGeom>
          <a:noFill/>
          <a:ln w="9525">
            <a:noFill/>
            <a:miter lim="800000"/>
            <a:headEnd/>
            <a:tailEnd/>
          </a:ln>
        </p:spPr>
      </p:pic>
      <p:sp>
        <p:nvSpPr>
          <p:cNvPr id="10243" name="Rectangle 6"/>
          <p:cNvSpPr>
            <a:spLocks noChangeArrowheads="1"/>
          </p:cNvSpPr>
          <p:nvPr/>
        </p:nvSpPr>
        <p:spPr bwMode="auto">
          <a:xfrm>
            <a:off x="0" y="6172200"/>
            <a:ext cx="9180513" cy="685800"/>
          </a:xfrm>
          <a:prstGeom prst="rect">
            <a:avLst/>
          </a:prstGeom>
          <a:solidFill>
            <a:srgbClr val="003300"/>
          </a:solidFill>
          <a:ln w="9525">
            <a:noFill/>
            <a:miter lim="800000"/>
            <a:headEnd/>
            <a:tailEnd/>
          </a:ln>
        </p:spPr>
        <p:txBody>
          <a:bodyPr anchor="ctr"/>
          <a:lstStyle/>
          <a:p>
            <a:pPr algn="ctr"/>
            <a:r>
              <a:rPr lang="es-ES" sz="1600" b="1">
                <a:solidFill>
                  <a:schemeClr val="bg1"/>
                </a:solidFill>
              </a:rPr>
              <a:t>Monte de Santa Tecla en A Guarda (Pontevedra) </a:t>
            </a:r>
            <a:br>
              <a:rPr lang="es-ES" sz="1600" b="1">
                <a:solidFill>
                  <a:schemeClr val="bg1"/>
                </a:solidFill>
              </a:rPr>
            </a:br>
            <a:r>
              <a:rPr lang="es-ES" sz="1600" b="1">
                <a:solidFill>
                  <a:schemeClr val="bg1"/>
                </a:solidFill>
              </a:rPr>
              <a:t>C</a:t>
            </a:r>
            <a:r>
              <a:rPr lang="es-ES" sz="1600">
                <a:solidFill>
                  <a:schemeClr val="bg1"/>
                </a:solidFill>
              </a:rPr>
              <a:t>on su castro celta y sus vistas fronterizas con Portugal son un paisaje difícil de olvidar.</a:t>
            </a:r>
            <a:endParaRPr lang="es-ES_tradnl" sz="1800">
              <a:solidFill>
                <a:schemeClr val="bg1"/>
              </a:solidFill>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C:\Documents and Settings\General\Mis documentos\Mis imágenes\Faro de Fisterr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12291" name="Rectangle 4"/>
          <p:cNvSpPr>
            <a:spLocks noChangeArrowheads="1"/>
          </p:cNvSpPr>
          <p:nvPr/>
        </p:nvSpPr>
        <p:spPr bwMode="auto">
          <a:xfrm>
            <a:off x="0" y="5486400"/>
            <a:ext cx="9180513" cy="1371600"/>
          </a:xfrm>
          <a:prstGeom prst="rect">
            <a:avLst/>
          </a:prstGeom>
          <a:solidFill>
            <a:srgbClr val="003300"/>
          </a:solidFill>
          <a:ln w="9525">
            <a:noFill/>
            <a:miter lim="800000"/>
            <a:headEnd/>
            <a:tailEnd/>
          </a:ln>
        </p:spPr>
        <p:txBody>
          <a:bodyPr anchor="ctr"/>
          <a:lstStyle/>
          <a:p>
            <a:pPr algn="ctr"/>
            <a:r>
              <a:rPr lang="es-ES" sz="1600" b="1">
                <a:solidFill>
                  <a:schemeClr val="bg1"/>
                </a:solidFill>
              </a:rPr>
              <a:t>Faro de Fisterra, Fisterra (A Coruña)</a:t>
            </a:r>
            <a:br>
              <a:rPr lang="es-ES" sz="1600" b="1">
                <a:solidFill>
                  <a:schemeClr val="bg1"/>
                </a:solidFill>
              </a:rPr>
            </a:br>
            <a:r>
              <a:rPr lang="es-ES" sz="1600">
                <a:solidFill>
                  <a:schemeClr val="bg1"/>
                </a:solidFill>
              </a:rPr>
              <a:t>Si Galicia es la puntita de Europa, Fisterra es el banderín y su faro el que lo hace brillar 65 kilómetros más allá. Durante miles de años se pensó que después de aquel acantilado el sol se apagaba cada noche. A él llegan los peregrinos al fin de su viaje y es tradición quemar alguna prende de ropa, a poder ser, con una hermosa puesta de sol al fondo.</a:t>
            </a:r>
            <a:endParaRPr lang="es-ES_tradnl" sz="4400">
              <a:solidFill>
                <a:schemeClr val="bg1"/>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C:\Documents and Settings\General\Mis documentos\Mis imágenes\Fragas do Eume, Pontedeum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13315" name="Rectangle 4"/>
          <p:cNvSpPr>
            <a:spLocks noChangeArrowheads="1"/>
          </p:cNvSpPr>
          <p:nvPr/>
        </p:nvSpPr>
        <p:spPr bwMode="auto">
          <a:xfrm>
            <a:off x="0" y="5943600"/>
            <a:ext cx="9169400" cy="914400"/>
          </a:xfrm>
          <a:prstGeom prst="rect">
            <a:avLst/>
          </a:prstGeom>
          <a:solidFill>
            <a:srgbClr val="003300"/>
          </a:solidFill>
          <a:ln w="9525">
            <a:noFill/>
            <a:miter lim="800000"/>
            <a:headEnd/>
            <a:tailEnd/>
          </a:ln>
        </p:spPr>
        <p:txBody>
          <a:bodyPr anchor="ctr"/>
          <a:lstStyle/>
          <a:p>
            <a:pPr algn="ctr"/>
            <a:r>
              <a:rPr lang="es-ES" sz="1600" b="1">
                <a:solidFill>
                  <a:schemeClr val="bg1"/>
                </a:solidFill>
              </a:rPr>
              <a:t>Fragas do Eume, Pontedeume (A Coruña)</a:t>
            </a:r>
            <a:r>
              <a:rPr lang="es-ES" sz="1600">
                <a:solidFill>
                  <a:schemeClr val="bg1"/>
                </a:solidFill>
              </a:rPr>
              <a:t/>
            </a:r>
            <a:br>
              <a:rPr lang="es-ES" sz="1600">
                <a:solidFill>
                  <a:schemeClr val="bg1"/>
                </a:solidFill>
              </a:rPr>
            </a:br>
            <a:r>
              <a:rPr lang="es-ES" sz="1600">
                <a:solidFill>
                  <a:schemeClr val="bg1"/>
                </a:solidFill>
              </a:rPr>
              <a:t>Parque natural desde 1997. Anfibios, aves, especies vegetales, líquenes, musgos y otras especies únicas del lugar conviven entre los bosques y las aguas del Río Eume. Un lugar encantador.</a:t>
            </a:r>
            <a:endParaRPr lang="es-ES_tradnl" sz="4400">
              <a:solidFill>
                <a:schemeClr val="bg1"/>
              </a:solidFill>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C:\Documents and Settings\General\Mis documentos\Mis imágenes\Cies (11).jpg"/>
          <p:cNvPicPr>
            <a:picLocks noChangeAspect="1" noChangeArrowheads="1"/>
          </p:cNvPicPr>
          <p:nvPr/>
        </p:nvPicPr>
        <p:blipFill>
          <a:blip r:embed="rId2"/>
          <a:srcRect/>
          <a:stretch>
            <a:fillRect/>
          </a:stretch>
        </p:blipFill>
        <p:spPr bwMode="auto">
          <a:xfrm>
            <a:off x="0" y="0"/>
            <a:ext cx="9169400" cy="6427788"/>
          </a:xfrm>
          <a:prstGeom prst="rect">
            <a:avLst/>
          </a:prstGeom>
          <a:noFill/>
          <a:ln w="9525">
            <a:noFill/>
            <a:miter lim="800000"/>
            <a:headEnd/>
            <a:tailEnd/>
          </a:ln>
        </p:spPr>
      </p:pic>
      <p:sp>
        <p:nvSpPr>
          <p:cNvPr id="14339" name="Rectangle 8"/>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 sz="1600" b="1">
                <a:solidFill>
                  <a:schemeClr val="bg1"/>
                </a:solidFill>
              </a:rPr>
              <a:t>Las Islas Cíes, Vigo (Pontevedra)</a:t>
            </a:r>
            <a:r>
              <a:rPr lang="es-ES" sz="1600">
                <a:solidFill>
                  <a:schemeClr val="bg1"/>
                </a:solidFill>
              </a:rPr>
              <a:t/>
            </a:r>
            <a:br>
              <a:rPr lang="es-ES" sz="1600">
                <a:solidFill>
                  <a:schemeClr val="bg1"/>
                </a:solidFill>
              </a:rPr>
            </a:br>
            <a:r>
              <a:rPr lang="es-ES" sz="1600">
                <a:solidFill>
                  <a:schemeClr val="bg1"/>
                </a:solidFill>
              </a:rPr>
              <a:t> Su particular fauna, su flora y sus impresionantes paisajes hacen de ella auténtico objeto de deseo de los gallegos y los turistas. En especial, la playa de Rodas, está considerada como una de las mejores del mundo.</a:t>
            </a:r>
            <a:endParaRPr lang="es-ES_tradnl" sz="4400">
              <a:solidFill>
                <a:schemeClr val="bg1"/>
              </a:solidFill>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C:\Documents and Settings\General\Mis documentos\Mis imágenes\Castillo de Monterrei.JPG"/>
          <p:cNvPicPr>
            <a:picLocks noChangeAspect="1" noChangeArrowheads="1"/>
          </p:cNvPicPr>
          <p:nvPr/>
        </p:nvPicPr>
        <p:blipFill>
          <a:blip r:embed="rId2"/>
          <a:srcRect/>
          <a:stretch>
            <a:fillRect/>
          </a:stretch>
        </p:blipFill>
        <p:spPr bwMode="auto">
          <a:xfrm>
            <a:off x="0" y="0"/>
            <a:ext cx="9169400" cy="6108700"/>
          </a:xfrm>
          <a:prstGeom prst="rect">
            <a:avLst/>
          </a:prstGeom>
          <a:noFill/>
          <a:ln w="9525">
            <a:noFill/>
            <a:miter lim="800000"/>
            <a:headEnd/>
            <a:tailEnd/>
          </a:ln>
        </p:spPr>
      </p:pic>
      <p:sp>
        <p:nvSpPr>
          <p:cNvPr id="15363" name="Rectangle 5"/>
          <p:cNvSpPr>
            <a:spLocks noChangeArrowheads="1"/>
          </p:cNvSpPr>
          <p:nvPr/>
        </p:nvSpPr>
        <p:spPr bwMode="auto">
          <a:xfrm>
            <a:off x="0" y="5715000"/>
            <a:ext cx="9169400" cy="11430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Castillo de Monterrei, Verín (Ourense)</a:t>
            </a:r>
            <a:br>
              <a:rPr lang="es-ES_tradnl" sz="1600" b="1">
                <a:solidFill>
                  <a:schemeClr val="bg1"/>
                </a:solidFill>
              </a:rPr>
            </a:br>
            <a:r>
              <a:rPr lang="es-ES_tradnl" sz="1600">
                <a:solidFill>
                  <a:schemeClr val="bg1"/>
                </a:solidFill>
              </a:rPr>
              <a:t>Construido en el Siglo XV por Sancho Sánchez de Ulloa. En </a:t>
            </a:r>
            <a:r>
              <a:rPr lang="es-ES_tradnl" sz="1600" b="1">
                <a:solidFill>
                  <a:schemeClr val="bg1"/>
                </a:solidFill>
              </a:rPr>
              <a:t>1492</a:t>
            </a:r>
            <a:r>
              <a:rPr lang="es-ES_tradnl" sz="1600">
                <a:solidFill>
                  <a:schemeClr val="bg1"/>
                </a:solidFill>
              </a:rPr>
              <a:t> se construye dentro del recinto el </a:t>
            </a:r>
            <a:r>
              <a:rPr lang="es-ES_tradnl" sz="1600" b="1" i="1">
                <a:solidFill>
                  <a:schemeClr val="bg1"/>
                </a:solidFill>
              </a:rPr>
              <a:t>Hospital de Peregrinos</a:t>
            </a:r>
            <a:r>
              <a:rPr lang="es-ES_tradnl" sz="1600">
                <a:solidFill>
                  <a:schemeClr val="bg1"/>
                </a:solidFill>
              </a:rPr>
              <a:t>. Aquí se instala la primera imprenta gallega, imprimiéndose el Misal de Monterrei, primer libro en Galicia.</a:t>
            </a:r>
            <a:r>
              <a:rPr lang="es-ES_tradnl" sz="2000">
                <a:solidFill>
                  <a:schemeClr val="bg1"/>
                </a:solidFill>
              </a:rPr>
              <a:t> </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C:\Documents and Settings\General\Mis documentos\Mis imágenes\Monterreal Baion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16387" name="Rectangle 6"/>
          <p:cNvSpPr>
            <a:spLocks noChangeArrowheads="1"/>
          </p:cNvSpPr>
          <p:nvPr/>
        </p:nvSpPr>
        <p:spPr bwMode="auto">
          <a:xfrm>
            <a:off x="0" y="5562600"/>
            <a:ext cx="9169400" cy="1295400"/>
          </a:xfrm>
          <a:prstGeom prst="rect">
            <a:avLst/>
          </a:prstGeom>
          <a:solidFill>
            <a:srgbClr val="003300"/>
          </a:solidFill>
          <a:ln w="9525">
            <a:noFill/>
            <a:miter lim="800000"/>
            <a:headEnd/>
            <a:tailEnd/>
          </a:ln>
        </p:spPr>
        <p:txBody>
          <a:bodyPr anchor="ctr"/>
          <a:lstStyle/>
          <a:p>
            <a:pPr algn="ctr"/>
            <a:r>
              <a:rPr lang="es-ES" sz="1600" b="1">
                <a:solidFill>
                  <a:schemeClr val="bg1"/>
                </a:solidFill>
              </a:rPr>
              <a:t>Castelo de Monterreal, Baiona (Pontevedra)</a:t>
            </a:r>
            <a:br>
              <a:rPr lang="es-ES" sz="1600" b="1">
                <a:solidFill>
                  <a:schemeClr val="bg1"/>
                </a:solidFill>
              </a:rPr>
            </a:br>
            <a:r>
              <a:rPr lang="es-ES" sz="1600">
                <a:solidFill>
                  <a:schemeClr val="bg1"/>
                </a:solidFill>
              </a:rPr>
              <a:t>Esta fortaleza que preside la siempre alegre localidad de Baiona, es el actual Parador Nacional de Turismo. Fue construido en el siglo XVI y del conjunto destacan tres hermosas torres: la del Reloj, la de la Tenaza y la del Príncipe. Es uno de los castillos más importantes de Galicia y en sus muros han tenido lugar acontecimientos históricos de gran relevancia. Renacentismo y medievo se fusionana en sus formas.</a:t>
            </a:r>
            <a:endParaRPr lang="es-ES_tradnl" sz="4400">
              <a:solidFill>
                <a:schemeClr val="bg1"/>
              </a:solidFill>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Documents and Settings\General\Mis documentos\Mis imágenes\Mosteiro de Oseir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17411" name="Rectangle 6"/>
          <p:cNvSpPr>
            <a:spLocks noChangeArrowheads="1"/>
          </p:cNvSpPr>
          <p:nvPr/>
        </p:nvSpPr>
        <p:spPr bwMode="auto">
          <a:xfrm>
            <a:off x="0" y="6096000"/>
            <a:ext cx="9172575" cy="762000"/>
          </a:xfrm>
          <a:prstGeom prst="rect">
            <a:avLst/>
          </a:prstGeom>
          <a:solidFill>
            <a:srgbClr val="003300"/>
          </a:solidFill>
          <a:ln w="9525">
            <a:noFill/>
            <a:miter lim="800000"/>
            <a:headEnd/>
            <a:tailEnd/>
          </a:ln>
        </p:spPr>
        <p:txBody>
          <a:bodyPr anchor="ctr"/>
          <a:lstStyle/>
          <a:p>
            <a:pPr algn="ctr"/>
            <a:r>
              <a:rPr lang="es-ES" sz="1600" b="1">
                <a:solidFill>
                  <a:schemeClr val="bg1"/>
                </a:solidFill>
              </a:rPr>
              <a:t>Mosterio de Oseira, Cea (Ourense)</a:t>
            </a:r>
            <a:br>
              <a:rPr lang="es-ES" sz="1600" b="1">
                <a:solidFill>
                  <a:schemeClr val="bg1"/>
                </a:solidFill>
              </a:rPr>
            </a:br>
            <a:r>
              <a:rPr lang="es-ES" sz="1600">
                <a:solidFill>
                  <a:schemeClr val="bg1"/>
                </a:solidFill>
              </a:rPr>
              <a:t>Hay quien lo denomina el "Escorial gallego". Data del siglo XII y fue la primera fundación del Císter en Galicia.</a:t>
            </a:r>
            <a:endParaRPr lang="es-ES_tradnl" sz="4400">
              <a:solidFill>
                <a:schemeClr val="bg1"/>
              </a:solidFill>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General\Mis documentos\Mis imágenes\redes casas.jpg"/>
          <p:cNvPicPr>
            <a:picLocks noChangeAspect="1" noChangeArrowheads="1"/>
          </p:cNvPicPr>
          <p:nvPr/>
        </p:nvPicPr>
        <p:blipFill>
          <a:blip r:embed="rId2"/>
          <a:srcRect/>
          <a:stretch>
            <a:fillRect/>
          </a:stretch>
        </p:blipFill>
        <p:spPr bwMode="auto">
          <a:xfrm>
            <a:off x="0" y="0"/>
            <a:ext cx="9169400" cy="6624638"/>
          </a:xfrm>
          <a:prstGeom prst="rect">
            <a:avLst/>
          </a:prstGeom>
          <a:noFill/>
          <a:ln w="9525">
            <a:noFill/>
            <a:miter lim="800000"/>
            <a:headEnd/>
            <a:tailEnd/>
          </a:ln>
        </p:spPr>
      </p:pic>
      <p:sp>
        <p:nvSpPr>
          <p:cNvPr id="18435" name="Rectangle 3"/>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Redes, Ares (A Coruña)</a:t>
            </a:r>
            <a:br>
              <a:rPr lang="es-ES_tradnl" sz="1600" b="1">
                <a:solidFill>
                  <a:schemeClr val="bg1"/>
                </a:solidFill>
              </a:rPr>
            </a:br>
            <a:r>
              <a:rPr lang="es-ES_tradnl" sz="1600">
                <a:solidFill>
                  <a:schemeClr val="bg1"/>
                </a:solidFill>
              </a:rPr>
              <a:t>En la preciosa y acogedora villa de Redes se puede observar uno de los conjuntos de arquitectura popular marinera mejor conservados de la costa gallega.</a:t>
            </a:r>
            <a:endParaRPr lang="es-ES_tradnl" sz="4400">
              <a:solidFill>
                <a:schemeClr val="bg1"/>
              </a:solidFill>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C:\Documents and Settings\General\Mis documentos\Mis imágenes\Muralla romana de Lugo.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19459" name="Rectangle 4"/>
          <p:cNvSpPr>
            <a:spLocks noChangeArrowheads="1"/>
          </p:cNvSpPr>
          <p:nvPr/>
        </p:nvSpPr>
        <p:spPr bwMode="auto">
          <a:xfrm>
            <a:off x="0" y="5562600"/>
            <a:ext cx="9172575" cy="1295400"/>
          </a:xfrm>
          <a:prstGeom prst="rect">
            <a:avLst/>
          </a:prstGeom>
          <a:solidFill>
            <a:srgbClr val="003300"/>
          </a:solidFill>
          <a:ln w="9525">
            <a:noFill/>
            <a:miter lim="800000"/>
            <a:headEnd/>
            <a:tailEnd/>
          </a:ln>
        </p:spPr>
        <p:txBody>
          <a:bodyPr anchor="ctr"/>
          <a:lstStyle/>
          <a:p>
            <a:pPr algn="ctr"/>
            <a:r>
              <a:rPr lang="es-ES" sz="1600" b="1">
                <a:solidFill>
                  <a:schemeClr val="bg1"/>
                </a:solidFill>
              </a:rPr>
              <a:t>Muralla romana de Lugo</a:t>
            </a:r>
            <a:r>
              <a:rPr lang="es-ES" sz="1600">
                <a:solidFill>
                  <a:schemeClr val="bg1"/>
                </a:solidFill>
              </a:rPr>
              <a:t/>
            </a:r>
            <a:br>
              <a:rPr lang="es-ES" sz="1600">
                <a:solidFill>
                  <a:schemeClr val="bg1"/>
                </a:solidFill>
              </a:rPr>
            </a:br>
            <a:r>
              <a:rPr lang="es-ES" sz="1600">
                <a:solidFill>
                  <a:schemeClr val="bg1"/>
                </a:solidFill>
              </a:rPr>
              <a:t>Mide más de 2 km, delimita el casco histórico de la urbe gallega a través de sus 10 puertas y ha pasado de ser un obstáculo para su evolución y crecimiento a ser un monumento integrado en la estructura urbana y fuente de riqueza turística. Es una de las murallas romanas mejor conservadas de la península a pesar de sus 17 siglos de edad.</a:t>
            </a:r>
            <a:endParaRPr lang="es-ES_tradnl" sz="4400">
              <a:solidFill>
                <a:schemeClr val="bg1"/>
              </a:solidFill>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C:\Documents and Settings\General\Mis documentos\Mis imágenes\Ponte do Milenio Orens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20483" name="Rectangle 6"/>
          <p:cNvSpPr>
            <a:spLocks noChangeArrowheads="1"/>
          </p:cNvSpPr>
          <p:nvPr/>
        </p:nvSpPr>
        <p:spPr bwMode="auto">
          <a:xfrm>
            <a:off x="0" y="5562600"/>
            <a:ext cx="9169400" cy="1295400"/>
          </a:xfrm>
          <a:prstGeom prst="rect">
            <a:avLst/>
          </a:prstGeom>
          <a:solidFill>
            <a:srgbClr val="003300"/>
          </a:solidFill>
          <a:ln w="9525">
            <a:noFill/>
            <a:miter lim="800000"/>
            <a:headEnd/>
            <a:tailEnd/>
          </a:ln>
        </p:spPr>
        <p:txBody>
          <a:bodyPr anchor="ctr"/>
          <a:lstStyle/>
          <a:p>
            <a:pPr algn="ctr"/>
            <a:r>
              <a:rPr lang="es-ES" sz="1600" b="1">
                <a:solidFill>
                  <a:schemeClr val="bg1"/>
                </a:solidFill>
              </a:rPr>
              <a:t>Ponte do Milenio, Ourense</a:t>
            </a:r>
            <a:br>
              <a:rPr lang="es-ES" sz="1600" b="1">
                <a:solidFill>
                  <a:schemeClr val="bg1"/>
                </a:solidFill>
              </a:rPr>
            </a:br>
            <a:r>
              <a:rPr lang="es-ES" sz="1600">
                <a:solidFill>
                  <a:schemeClr val="bg1"/>
                </a:solidFill>
              </a:rPr>
              <a:t>Destaca por su vanguardismo y la osadía de sus formas. El puente del Milenio es una obra del arquitecto Álvaro Varela de Ugarte y se finalizó en 2001. Está constituido por dos niveles: el inferior es la plataforma de hormigón que conecta los márgenes del río y que tiene unas dimensiones de 23 m de ancho por 275 m de largo. Ha conseguido dotar a Ourense de un aura de modernidad.</a:t>
            </a:r>
            <a:endParaRPr lang="es-ES_tradnl" sz="4400">
              <a:solidFill>
                <a:schemeClr val="bg1"/>
              </a:solidFill>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6" descr="C:\Documents and Settings\General\Mis documentos\Mis imágenes\Playa de las catedrales.JPG"/>
          <p:cNvPicPr>
            <a:picLocks noChangeAspect="1" noChangeArrowheads="1"/>
          </p:cNvPicPr>
          <p:nvPr/>
        </p:nvPicPr>
        <p:blipFill>
          <a:blip r:embed="rId2"/>
          <a:srcRect/>
          <a:stretch>
            <a:fillRect/>
          </a:stretch>
        </p:blipFill>
        <p:spPr bwMode="auto">
          <a:xfrm>
            <a:off x="0" y="0"/>
            <a:ext cx="9169400" cy="6097588"/>
          </a:xfrm>
          <a:prstGeom prst="rect">
            <a:avLst/>
          </a:prstGeom>
          <a:noFill/>
          <a:ln w="9525">
            <a:noFill/>
            <a:miter lim="800000"/>
            <a:headEnd/>
            <a:tailEnd/>
          </a:ln>
        </p:spPr>
      </p:pic>
      <p:sp>
        <p:nvSpPr>
          <p:cNvPr id="21507" name="Rectangle 7"/>
          <p:cNvSpPr>
            <a:spLocks noChangeArrowheads="1"/>
          </p:cNvSpPr>
          <p:nvPr/>
        </p:nvSpPr>
        <p:spPr bwMode="auto">
          <a:xfrm>
            <a:off x="0" y="5867400"/>
            <a:ext cx="9169400" cy="990600"/>
          </a:xfrm>
          <a:prstGeom prst="rect">
            <a:avLst/>
          </a:prstGeom>
          <a:solidFill>
            <a:srgbClr val="003300"/>
          </a:solidFill>
          <a:ln w="9525">
            <a:noFill/>
            <a:miter lim="800000"/>
            <a:headEnd/>
            <a:tailEnd/>
          </a:ln>
        </p:spPr>
        <p:txBody>
          <a:bodyPr anchor="ctr"/>
          <a:lstStyle/>
          <a:p>
            <a:pPr algn="ctr"/>
            <a:r>
              <a:rPr lang="es-ES" sz="1600" b="1">
                <a:solidFill>
                  <a:schemeClr val="bg1"/>
                </a:solidFill>
              </a:rPr>
              <a:t>Praia das Catedrais, Ribadeo (Lugo)</a:t>
            </a:r>
            <a:r>
              <a:rPr lang="es-ES" sz="1600">
                <a:solidFill>
                  <a:schemeClr val="bg1"/>
                </a:solidFill>
              </a:rPr>
              <a:t/>
            </a:r>
            <a:br>
              <a:rPr lang="es-ES" sz="1600">
                <a:solidFill>
                  <a:schemeClr val="bg1"/>
                </a:solidFill>
              </a:rPr>
            </a:br>
            <a:r>
              <a:rPr lang="es-ES" sz="1600">
                <a:solidFill>
                  <a:schemeClr val="bg1"/>
                </a:solidFill>
              </a:rPr>
              <a:t>También llamada Praia das Augas Santas, con una longitud de 1.500 metros y una gran variedad de moluscos, aves y especies vegetales, este arenal lucense es uno de los paisajes más caracterísitcos de Galicia. La erosión lleva años modelando arcos pétreos naturales que hacen de este rinconcito una maravilla por derecho propio.</a:t>
            </a:r>
            <a:endParaRPr lang="es-ES_tradnl" sz="4400">
              <a:solidFill>
                <a:schemeClr val="bg1"/>
              </a:solidFill>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8" descr="C:\Documents and Settings\General\Mis documentos\Mis imágenes\Mirador de la curota.JPG"/>
          <p:cNvPicPr>
            <a:picLocks noChangeAspect="1" noChangeArrowheads="1"/>
          </p:cNvPicPr>
          <p:nvPr/>
        </p:nvPicPr>
        <p:blipFill>
          <a:blip r:embed="rId2"/>
          <a:srcRect/>
          <a:stretch>
            <a:fillRect/>
          </a:stretch>
        </p:blipFill>
        <p:spPr bwMode="auto">
          <a:xfrm>
            <a:off x="0" y="0"/>
            <a:ext cx="9169400" cy="6132513"/>
          </a:xfrm>
          <a:prstGeom prst="rect">
            <a:avLst/>
          </a:prstGeom>
          <a:noFill/>
          <a:ln w="9525">
            <a:noFill/>
            <a:miter lim="800000"/>
            <a:headEnd/>
            <a:tailEnd/>
          </a:ln>
        </p:spPr>
      </p:pic>
      <p:sp>
        <p:nvSpPr>
          <p:cNvPr id="23555" name="Rectangle 10"/>
          <p:cNvSpPr>
            <a:spLocks noChangeArrowheads="1"/>
          </p:cNvSpPr>
          <p:nvPr/>
        </p:nvSpPr>
        <p:spPr bwMode="auto">
          <a:xfrm>
            <a:off x="0" y="5867400"/>
            <a:ext cx="9169400" cy="9906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Mirador de A Curota, A Poboa do Caramiñal (A Coruña)</a:t>
            </a:r>
            <a:br>
              <a:rPr lang="es-ES_tradnl" sz="1600" b="1">
                <a:solidFill>
                  <a:schemeClr val="bg1"/>
                </a:solidFill>
              </a:rPr>
            </a:br>
            <a:r>
              <a:rPr lang="es-ES_tradnl" sz="1600" b="1">
                <a:solidFill>
                  <a:schemeClr val="bg1"/>
                </a:solidFill>
              </a:rPr>
              <a:t>A</a:t>
            </a:r>
            <a:r>
              <a:rPr lang="es-ES_tradnl" sz="1600">
                <a:solidFill>
                  <a:schemeClr val="bg1"/>
                </a:solidFill>
              </a:rPr>
              <a:t> unos 514 m de altitud. Se ve la ría de Arousa, las islas de Sálvora y Cíes, las dunas de Corrubedo. En días claros se obtiene una magnífica panorámica de toda la costa occidental gallega, desde Fisterra hasta el monte de Santa Tegra (A Guarda).</a:t>
            </a:r>
            <a:r>
              <a:rPr lang="es-ES_tradnl" sz="1400">
                <a:solidFill>
                  <a:schemeClr val="bg1"/>
                </a:solidFill>
              </a:rPr>
              <a:t> </a:t>
            </a:r>
            <a:endParaRPr lang="es-ES_tradnl" sz="4400">
              <a:solidFill>
                <a:schemeClr val="bg1"/>
              </a:solidFill>
            </a:endParaRP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C:\Documents and Settings\General\Mis documentos\Mis imágenes\Termas de Outariz, Orens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24579" name="Rectangle 6"/>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 sz="1600" b="1">
                <a:solidFill>
                  <a:schemeClr val="bg1"/>
                </a:solidFill>
              </a:rPr>
              <a:t>Termas de Outariz, Ourense</a:t>
            </a:r>
            <a:br>
              <a:rPr lang="es-ES" sz="1600" b="1">
                <a:solidFill>
                  <a:schemeClr val="bg1"/>
                </a:solidFill>
              </a:rPr>
            </a:br>
            <a:r>
              <a:rPr lang="es-ES" sz="1600">
                <a:solidFill>
                  <a:schemeClr val="bg1"/>
                </a:solidFill>
              </a:rPr>
              <a:t>Tres pozas de agua termal y una cuarta de agua fría, enclavadas todas ellas en la orilla derecha del río Miño, en un entorno de 3.000 metros cuadrados de zona verde. La instalación es de uso abierto y gratuito.</a:t>
            </a:r>
            <a:endParaRPr lang="es-ES_tradnl" sz="4400">
              <a:solidFill>
                <a:schemeClr val="bg1"/>
              </a:solidFill>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descr="C:\Documents and Settings\General\Mis documentos\Mis imágenes\Coruña Torre de Hercules.jpeg"/>
          <p:cNvPicPr>
            <a:picLocks noChangeAspect="1" noChangeArrowheads="1"/>
          </p:cNvPicPr>
          <p:nvPr/>
        </p:nvPicPr>
        <p:blipFill>
          <a:blip r:embed="rId2"/>
          <a:srcRect/>
          <a:stretch>
            <a:fillRect/>
          </a:stretch>
        </p:blipFill>
        <p:spPr bwMode="auto">
          <a:xfrm>
            <a:off x="0" y="0"/>
            <a:ext cx="9166225" cy="6107113"/>
          </a:xfrm>
          <a:prstGeom prst="rect">
            <a:avLst/>
          </a:prstGeom>
          <a:noFill/>
          <a:ln w="9525">
            <a:noFill/>
            <a:miter lim="800000"/>
            <a:headEnd/>
            <a:tailEnd/>
          </a:ln>
        </p:spPr>
      </p:pic>
      <p:sp>
        <p:nvSpPr>
          <p:cNvPr id="25603" name="Rectangle 8"/>
          <p:cNvSpPr>
            <a:spLocks noChangeArrowheads="1"/>
          </p:cNvSpPr>
          <p:nvPr/>
        </p:nvSpPr>
        <p:spPr bwMode="auto">
          <a:xfrm>
            <a:off x="0" y="5867400"/>
            <a:ext cx="9169400" cy="990600"/>
          </a:xfrm>
          <a:prstGeom prst="rect">
            <a:avLst/>
          </a:prstGeom>
          <a:solidFill>
            <a:srgbClr val="003300"/>
          </a:solidFill>
          <a:ln w="9525">
            <a:noFill/>
            <a:miter lim="800000"/>
            <a:headEnd/>
            <a:tailEnd/>
          </a:ln>
        </p:spPr>
        <p:txBody>
          <a:bodyPr anchor="ctr"/>
          <a:lstStyle/>
          <a:p>
            <a:pPr algn="ctr"/>
            <a:r>
              <a:rPr lang="es-ES" sz="1600" b="1">
                <a:solidFill>
                  <a:schemeClr val="bg1"/>
                </a:solidFill>
              </a:rPr>
              <a:t>Torre de Hércules, A Coruña</a:t>
            </a:r>
            <a:br>
              <a:rPr lang="es-ES" sz="1600" b="1">
                <a:solidFill>
                  <a:schemeClr val="bg1"/>
                </a:solidFill>
              </a:rPr>
            </a:br>
            <a:r>
              <a:rPr lang="es-ES" sz="1600">
                <a:solidFill>
                  <a:schemeClr val="bg1"/>
                </a:solidFill>
              </a:rPr>
              <a:t>Recién estrenada como Patrimonio de la Humanidad, Veinte siglos de estoicidad  frente a las costas de A Coruña. Es el único faro romano y el más antiguo en funcionamiento del mundo. Mide 68 metros de altura y aunque ha tenido que ser reformado en varias ocasiones para sobrevivir, conserva piezas de sus orígenes.</a:t>
            </a:r>
            <a:endParaRPr lang="es-ES_tradnl" sz="4400">
              <a:solidFill>
                <a:schemeClr val="bg1"/>
              </a:solidFill>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C:\Documents and Settings\General\Mis documentos\Mis imágenes\Verdes Rio (2).jpg"/>
          <p:cNvPicPr>
            <a:picLocks noChangeAspect="1" noChangeArrowheads="1"/>
          </p:cNvPicPr>
          <p:nvPr/>
        </p:nvPicPr>
        <p:blipFill>
          <a:blip r:embed="rId2"/>
          <a:srcRect/>
          <a:stretch>
            <a:fillRect/>
          </a:stretch>
        </p:blipFill>
        <p:spPr bwMode="auto">
          <a:xfrm>
            <a:off x="0" y="0"/>
            <a:ext cx="9166225" cy="6107113"/>
          </a:xfrm>
          <a:prstGeom prst="rect">
            <a:avLst/>
          </a:prstGeom>
          <a:noFill/>
          <a:ln w="9525">
            <a:noFill/>
            <a:miter lim="800000"/>
            <a:headEnd/>
            <a:tailEnd/>
          </a:ln>
        </p:spPr>
      </p:pic>
      <p:sp>
        <p:nvSpPr>
          <p:cNvPr id="26627" name="Rectangle 5"/>
          <p:cNvSpPr>
            <a:spLocks noChangeArrowheads="1"/>
          </p:cNvSpPr>
          <p:nvPr/>
        </p:nvSpPr>
        <p:spPr bwMode="auto">
          <a:xfrm>
            <a:off x="0" y="6248400"/>
            <a:ext cx="9169400" cy="6096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Refugio de Verdes, Coristanco (A Coruña)</a:t>
            </a:r>
            <a:r>
              <a:rPr lang="es-ES_tradnl" sz="1600">
                <a:solidFill>
                  <a:schemeClr val="bg1"/>
                </a:solidFill>
              </a:rPr>
              <a:t/>
            </a:r>
            <a:br>
              <a:rPr lang="es-ES_tradnl" sz="1600">
                <a:solidFill>
                  <a:schemeClr val="bg1"/>
                </a:solidFill>
              </a:rPr>
            </a:br>
            <a:r>
              <a:rPr lang="es-ES_tradnl" sz="1600">
                <a:solidFill>
                  <a:schemeClr val="bg1"/>
                </a:solidFill>
              </a:rPr>
              <a:t>Paraje natural que hay a la orilla del río Anllóns, conocido como refugio de Verdes.</a:t>
            </a:r>
            <a:endParaRPr lang="es-ES_tradnl" sz="2000">
              <a:solidFill>
                <a:schemeClr val="bg1"/>
              </a:solidFill>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General\Mis documentos\Mis imágenes\Virgen de la Roca, Baion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27651" name="Rectangle 3"/>
          <p:cNvSpPr>
            <a:spLocks noChangeArrowheads="1"/>
          </p:cNvSpPr>
          <p:nvPr/>
        </p:nvSpPr>
        <p:spPr bwMode="auto">
          <a:xfrm>
            <a:off x="0" y="5791200"/>
            <a:ext cx="9169400" cy="1066800"/>
          </a:xfrm>
          <a:prstGeom prst="rect">
            <a:avLst/>
          </a:prstGeom>
          <a:solidFill>
            <a:srgbClr val="003300"/>
          </a:solidFill>
          <a:ln w="9525">
            <a:noFill/>
            <a:miter lim="800000"/>
            <a:headEnd/>
            <a:tailEnd/>
          </a:ln>
        </p:spPr>
        <p:txBody>
          <a:bodyPr anchor="ctr"/>
          <a:lstStyle/>
          <a:p>
            <a:pPr algn="ctr"/>
            <a:r>
              <a:rPr lang="es-ES" sz="1600" b="1">
                <a:solidFill>
                  <a:schemeClr val="bg1"/>
                </a:solidFill>
              </a:rPr>
              <a:t>Virxe da Roca, Baiona (Pontevedra)</a:t>
            </a:r>
            <a:br>
              <a:rPr lang="es-ES" sz="1600" b="1">
                <a:solidFill>
                  <a:schemeClr val="bg1"/>
                </a:solidFill>
              </a:rPr>
            </a:br>
            <a:r>
              <a:rPr lang="es-ES" sz="1600">
                <a:solidFill>
                  <a:schemeClr val="bg1"/>
                </a:solidFill>
              </a:rPr>
              <a:t>Desde lo alto de un peñasco en el monte Salomón, la Virxe da Roca observa la villa de Baiona. Fue construida enrte 1910 y 1930 y mide 15 metros de altura. Tal es su tamaño que incluso se puede subir a la barca que sostiene en una de sus manos.</a:t>
            </a:r>
            <a:endParaRPr lang="es-ES_tradnl" sz="4400">
              <a:solidFill>
                <a:schemeClr val="bg1"/>
              </a:solidFill>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C:\Documents and Settings\General\Mis documentos\Mis imágenes\Cascada rio Barosa.JPG"/>
          <p:cNvPicPr>
            <a:picLocks noChangeAspect="1" noChangeArrowheads="1"/>
          </p:cNvPicPr>
          <p:nvPr/>
        </p:nvPicPr>
        <p:blipFill>
          <a:blip r:embed="rId2"/>
          <a:srcRect/>
          <a:stretch>
            <a:fillRect/>
          </a:stretch>
        </p:blipFill>
        <p:spPr bwMode="auto">
          <a:xfrm>
            <a:off x="0" y="0"/>
            <a:ext cx="9169400" cy="6108700"/>
          </a:xfrm>
          <a:prstGeom prst="rect">
            <a:avLst/>
          </a:prstGeom>
          <a:noFill/>
          <a:ln w="9525">
            <a:noFill/>
            <a:miter lim="800000"/>
            <a:headEnd/>
            <a:tailEnd/>
          </a:ln>
        </p:spPr>
      </p:pic>
      <p:sp>
        <p:nvSpPr>
          <p:cNvPr id="28675" name="Rectangle 5"/>
          <p:cNvSpPr>
            <a:spLocks noGrp="1" noChangeArrowheads="1"/>
          </p:cNvSpPr>
          <p:nvPr>
            <p:ph type="title"/>
          </p:nvPr>
        </p:nvSpPr>
        <p:spPr>
          <a:xfrm>
            <a:off x="0" y="5791200"/>
            <a:ext cx="9169400" cy="1066800"/>
          </a:xfrm>
          <a:solidFill>
            <a:srgbClr val="003300"/>
          </a:solidFill>
        </p:spPr>
        <p:txBody>
          <a:bodyPr/>
          <a:lstStyle/>
          <a:p>
            <a:r>
              <a:rPr lang="es-ES_tradnl" sz="1600" b="1" smtClean="0">
                <a:solidFill>
                  <a:schemeClr val="bg1"/>
                </a:solidFill>
              </a:rPr>
              <a:t>Parque del río Barosa, Barro (Pontevedra)</a:t>
            </a:r>
            <a:br>
              <a:rPr lang="es-ES_tradnl" sz="1600" b="1" smtClean="0">
                <a:solidFill>
                  <a:schemeClr val="bg1"/>
                </a:solidFill>
              </a:rPr>
            </a:br>
            <a:r>
              <a:rPr lang="es-ES_tradnl" sz="1600" smtClean="0">
                <a:solidFill>
                  <a:schemeClr val="bg1"/>
                </a:solidFill>
              </a:rPr>
              <a:t>Es una de las paradas principales del camino portugués hacia Santiago de Compostela. Durante el recorrido podemos contemplar la belleza de la catarata de Barosa con un desnivel de unos treinta metros, y a los márgenes diecisiete molinos (algunos de ellos reconstruidos), </a:t>
            </a:r>
            <a:endParaRPr lang="es-ES_tradnl" smtClean="0">
              <a:solidFill>
                <a:schemeClr val="bg1"/>
              </a:solidFill>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C:\Documents and Settings\General\Mis documentos\Mis imágenes\Allariz.JPG"/>
          <p:cNvPicPr>
            <a:picLocks noChangeAspect="1" noChangeArrowheads="1"/>
          </p:cNvPicPr>
          <p:nvPr/>
        </p:nvPicPr>
        <p:blipFill>
          <a:blip r:embed="rId2"/>
          <a:srcRect/>
          <a:stretch>
            <a:fillRect/>
          </a:stretch>
        </p:blipFill>
        <p:spPr bwMode="auto">
          <a:xfrm>
            <a:off x="0" y="0"/>
            <a:ext cx="9169400" cy="6872288"/>
          </a:xfrm>
          <a:prstGeom prst="rect">
            <a:avLst/>
          </a:prstGeom>
          <a:noFill/>
          <a:ln w="9525">
            <a:noFill/>
            <a:miter lim="800000"/>
            <a:headEnd/>
            <a:tailEnd/>
          </a:ln>
        </p:spPr>
      </p:pic>
      <p:sp>
        <p:nvSpPr>
          <p:cNvPr id="29699" name="Rectangle 5"/>
          <p:cNvSpPr>
            <a:spLocks noChangeArrowheads="1"/>
          </p:cNvSpPr>
          <p:nvPr/>
        </p:nvSpPr>
        <p:spPr bwMode="auto">
          <a:xfrm>
            <a:off x="0" y="5791200"/>
            <a:ext cx="9169400" cy="10668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Allariz, (Ourense)</a:t>
            </a:r>
            <a:br>
              <a:rPr lang="es-ES_tradnl" sz="1600" b="1">
                <a:solidFill>
                  <a:schemeClr val="bg1"/>
                </a:solidFill>
              </a:rPr>
            </a:br>
            <a:r>
              <a:rPr lang="es-ES_tradnl" sz="1600">
                <a:solidFill>
                  <a:schemeClr val="bg1"/>
                </a:solidFill>
              </a:rPr>
              <a:t>Mereció en 1991 la declaración de Conjunto Histórico Artístico. También el Premio Europeo de Urbanismo por el proyecto de Recuperación Integral del </a:t>
            </a:r>
            <a:r>
              <a:rPr lang="es-ES" sz="1600">
                <a:solidFill>
                  <a:schemeClr val="bg1"/>
                </a:solidFill>
              </a:rPr>
              <a:t>Conjunto Histórico-Artístico de Allariz y de su río Arnoia, en 1994.</a:t>
            </a:r>
            <a:endParaRPr lang="es-ES_tradnl" sz="4400">
              <a:solidFill>
                <a:schemeClr val="bg1"/>
              </a:solidFill>
            </a:endParaRP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descr="C:\Documents and Settings\General\Mis documentos\Mis imágenes\fondo008.jpg"/>
          <p:cNvPicPr>
            <a:picLocks noChangeAspect="1" noChangeArrowheads="1"/>
          </p:cNvPicPr>
          <p:nvPr/>
        </p:nvPicPr>
        <p:blipFill>
          <a:blip r:embed="rId2"/>
          <a:srcRect/>
          <a:stretch>
            <a:fillRect/>
          </a:stretch>
        </p:blipFill>
        <p:spPr bwMode="auto">
          <a:xfrm>
            <a:off x="0" y="0"/>
            <a:ext cx="9169400" cy="6877050"/>
          </a:xfrm>
          <a:prstGeom prst="rect">
            <a:avLst/>
          </a:prstGeom>
          <a:noFill/>
          <a:ln w="9525">
            <a:noFill/>
            <a:miter lim="800000"/>
            <a:headEnd/>
            <a:tailEnd/>
          </a:ln>
        </p:spPr>
      </p:pic>
      <p:sp>
        <p:nvSpPr>
          <p:cNvPr id="30723" name="Rectangle 7"/>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Cabeza de Manzaneda</a:t>
            </a:r>
            <a:r>
              <a:rPr lang="es-ES_tradnl" sz="1600">
                <a:solidFill>
                  <a:schemeClr val="bg1"/>
                </a:solidFill>
              </a:rPr>
              <a:t>, </a:t>
            </a:r>
            <a:r>
              <a:rPr lang="es-ES_tradnl" sz="1600" b="1">
                <a:solidFill>
                  <a:schemeClr val="bg1"/>
                </a:solidFill>
              </a:rPr>
              <a:t>(Ourense)</a:t>
            </a:r>
            <a:br>
              <a:rPr lang="es-ES_tradnl" sz="1600" b="1">
                <a:solidFill>
                  <a:schemeClr val="bg1"/>
                </a:solidFill>
              </a:rPr>
            </a:br>
            <a:r>
              <a:rPr lang="es-ES_tradnl" sz="1600">
                <a:solidFill>
                  <a:schemeClr val="bg1"/>
                </a:solidFill>
              </a:rPr>
              <a:t>es una estación de esquí y montaña turístico-deportiva, con diversas actividades que permiten su funcionamiento durante todo el año.</a:t>
            </a:r>
            <a:endParaRPr lang="es-ES_tradnl" sz="4400">
              <a:solidFill>
                <a:schemeClr val="bg1"/>
              </a:solidFill>
            </a:endParaRP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descr="C:\Documents and Settings\General\Mis documentos\Mis imágenes\sobrado.JPG"/>
          <p:cNvPicPr>
            <a:picLocks noChangeAspect="1" noChangeArrowheads="1"/>
          </p:cNvPicPr>
          <p:nvPr/>
        </p:nvPicPr>
        <p:blipFill>
          <a:blip r:embed="rId2"/>
          <a:srcRect/>
          <a:stretch>
            <a:fillRect/>
          </a:stretch>
        </p:blipFill>
        <p:spPr bwMode="auto">
          <a:xfrm>
            <a:off x="0" y="0"/>
            <a:ext cx="9169400" cy="6877050"/>
          </a:xfrm>
          <a:prstGeom prst="rect">
            <a:avLst/>
          </a:prstGeom>
          <a:noFill/>
          <a:ln w="9525">
            <a:noFill/>
            <a:miter lim="800000"/>
            <a:headEnd/>
            <a:tailEnd/>
          </a:ln>
        </p:spPr>
      </p:pic>
      <p:sp>
        <p:nvSpPr>
          <p:cNvPr id="31747" name="Rectangle 5"/>
          <p:cNvSpPr>
            <a:spLocks noChangeArrowheads="1"/>
          </p:cNvSpPr>
          <p:nvPr/>
        </p:nvSpPr>
        <p:spPr bwMode="auto">
          <a:xfrm>
            <a:off x="0" y="5734050"/>
            <a:ext cx="9144000" cy="9906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Sobrado dos Monxes, (A Coruña)</a:t>
            </a:r>
            <a:r>
              <a:rPr lang="es-ES_tradnl" sz="1600">
                <a:solidFill>
                  <a:schemeClr val="bg1"/>
                </a:solidFill>
              </a:rPr>
              <a:t/>
            </a:r>
            <a:br>
              <a:rPr lang="es-ES_tradnl" sz="1600">
                <a:solidFill>
                  <a:schemeClr val="bg1"/>
                </a:solidFill>
              </a:rPr>
            </a:br>
            <a:r>
              <a:rPr lang="es-ES_tradnl" sz="1600">
                <a:solidFill>
                  <a:schemeClr val="bg1"/>
                </a:solidFill>
              </a:rPr>
              <a:t>Se encuentra una de las joyas del barroco gallego, obra que conviene no perderse. La fachada principal es uno de los mejores logros del siglo XVII. En su entorno se encuentra la laguna de Sobrado que es el único lugar en la Península Ibérica en la que está registrada el alga “Nitella-Flexilis”.</a:t>
            </a:r>
            <a:r>
              <a:rPr lang="es-ES_tradnl" sz="4400">
                <a:solidFill>
                  <a:schemeClr val="bg1"/>
                </a:solidFill>
              </a:rPr>
              <a:t> </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027" descr="C:\Documents and Settings\General\Mis documentos\Mis imágenes\Viaducto de San Xoan da Cova, Vedra.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32771" name="Rectangle 1030"/>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 sz="1600" b="1">
                <a:solidFill>
                  <a:schemeClr val="bg1"/>
                </a:solidFill>
              </a:rPr>
              <a:t>Viaducto de San Xoán da Cova, Vedra (A Coruña) </a:t>
            </a:r>
            <a:br>
              <a:rPr lang="es-ES" sz="1600" b="1">
                <a:solidFill>
                  <a:schemeClr val="bg1"/>
                </a:solidFill>
              </a:rPr>
            </a:br>
            <a:r>
              <a:rPr lang="es-ES" sz="1600">
                <a:solidFill>
                  <a:schemeClr val="bg1"/>
                </a:solidFill>
              </a:rPr>
              <a:t>Un lugar maravilloso bajo el que desciende el río Ulla. El viaduto de San Xoán da Cova se construyó como paso del tren para salvar el impresionante desfiladero que se extiende bajo su arco.</a:t>
            </a:r>
            <a:endParaRPr lang="es-ES_tradnl" sz="4400">
              <a:solidFill>
                <a:schemeClr val="bg1"/>
              </a:solidFill>
            </a:endParaRP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General\Mis documentos\Mis imágenes\Casa de Manfred, Camelle.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33795" name="Rectangle 3"/>
          <p:cNvSpPr>
            <a:spLocks noChangeArrowheads="1"/>
          </p:cNvSpPr>
          <p:nvPr/>
        </p:nvSpPr>
        <p:spPr bwMode="auto">
          <a:xfrm>
            <a:off x="0" y="5715000"/>
            <a:ext cx="9169400" cy="1143000"/>
          </a:xfrm>
          <a:prstGeom prst="rect">
            <a:avLst/>
          </a:prstGeom>
          <a:solidFill>
            <a:srgbClr val="003300"/>
          </a:solidFill>
          <a:ln w="9525">
            <a:noFill/>
            <a:miter lim="800000"/>
            <a:headEnd/>
            <a:tailEnd/>
          </a:ln>
        </p:spPr>
        <p:txBody>
          <a:bodyPr anchor="ctr"/>
          <a:lstStyle/>
          <a:p>
            <a:pPr algn="ctr"/>
            <a:r>
              <a:rPr lang="es-ES" sz="1600" b="1">
                <a:solidFill>
                  <a:schemeClr val="bg1"/>
                </a:solidFill>
              </a:rPr>
              <a:t>Casa y esculturas de Manfred, Camelle (A Coruña)</a:t>
            </a:r>
            <a:br>
              <a:rPr lang="es-ES" sz="1600" b="1">
                <a:solidFill>
                  <a:schemeClr val="bg1"/>
                </a:solidFill>
              </a:rPr>
            </a:br>
            <a:r>
              <a:rPr lang="es-ES" sz="1600">
                <a:solidFill>
                  <a:schemeClr val="bg1"/>
                </a:solidFill>
              </a:rPr>
              <a:t>Man, el alemán que habitaba y esculpía las rocas de Camelle falleció cuando la marea negra del Prestige arruinó su paraíso natural particular y ennegreció sus obras de toda una vida. Su obra ya forma parte del patrimonio gallego, hacen de este lugar una auténtica maravilla.</a:t>
            </a:r>
            <a:endParaRPr lang="es-ES_tradnl" sz="4400">
              <a:solidFill>
                <a:schemeClr val="bg1"/>
              </a:solidFill>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General\Mis documentos\Mis imágenes\Combarro.jpg"/>
          <p:cNvPicPr>
            <a:picLocks noChangeAspect="1" noChangeArrowheads="1"/>
          </p:cNvPicPr>
          <p:nvPr/>
        </p:nvPicPr>
        <p:blipFill>
          <a:blip r:embed="rId2"/>
          <a:srcRect/>
          <a:stretch>
            <a:fillRect/>
          </a:stretch>
        </p:blipFill>
        <p:spPr bwMode="auto">
          <a:xfrm>
            <a:off x="0" y="0"/>
            <a:ext cx="9169400" cy="5511800"/>
          </a:xfrm>
          <a:prstGeom prst="rect">
            <a:avLst/>
          </a:prstGeom>
          <a:noFill/>
          <a:ln w="9525">
            <a:noFill/>
            <a:miter lim="800000"/>
            <a:headEnd/>
            <a:tailEnd/>
          </a:ln>
        </p:spPr>
      </p:pic>
      <p:sp>
        <p:nvSpPr>
          <p:cNvPr id="34819" name="Rectangle 3"/>
          <p:cNvSpPr>
            <a:spLocks noChangeArrowheads="1"/>
          </p:cNvSpPr>
          <p:nvPr/>
        </p:nvSpPr>
        <p:spPr bwMode="auto">
          <a:xfrm>
            <a:off x="0" y="5638800"/>
            <a:ext cx="9169400" cy="12192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Combarro, Poio (Pontevedra)</a:t>
            </a:r>
            <a:br>
              <a:rPr lang="es-ES_tradnl" sz="1600" b="1">
                <a:solidFill>
                  <a:schemeClr val="bg1"/>
                </a:solidFill>
              </a:rPr>
            </a:br>
            <a:r>
              <a:rPr lang="es-ES_tradnl" sz="1600">
                <a:solidFill>
                  <a:schemeClr val="bg1"/>
                </a:solidFill>
              </a:rPr>
              <a:t>Conjunto histórico de cascos urbanos declarados como tal el 30 de noviembre de 1972. </a:t>
            </a:r>
            <a:br>
              <a:rPr lang="es-ES_tradnl" sz="1600">
                <a:solidFill>
                  <a:schemeClr val="bg1"/>
                </a:solidFill>
              </a:rPr>
            </a:br>
            <a:r>
              <a:rPr lang="es-ES_tradnl" sz="1600">
                <a:solidFill>
                  <a:schemeClr val="bg1"/>
                </a:solidFill>
              </a:rPr>
              <a:t>Orillamar de hórreos podría ser el significado actual de Combarro. Es el conjunto de hórreos que se mezclan con casitas marineras que dan un resultado final de un símbolo de galleguidad popular.</a:t>
            </a:r>
            <a:r>
              <a:rPr lang="es-ES_tradnl" sz="1800">
                <a:solidFill>
                  <a:schemeClr val="bg1"/>
                </a:solidFill>
              </a:rPr>
              <a:t> </a:t>
            </a:r>
          </a:p>
        </p:txBody>
      </p:sp>
      <p:pic>
        <p:nvPicPr>
          <p:cNvPr id="34820" name="Picture 4" descr="C:\Documents and Settings\General\Mis documentos\Mis imágenes\Horreos de Combarro.jpg"/>
          <p:cNvPicPr>
            <a:picLocks noChangeAspect="1" noChangeArrowheads="1"/>
          </p:cNvPicPr>
          <p:nvPr/>
        </p:nvPicPr>
        <p:blipFill>
          <a:blip r:embed="rId3"/>
          <a:srcRect/>
          <a:stretch>
            <a:fillRect/>
          </a:stretch>
        </p:blipFill>
        <p:spPr bwMode="auto">
          <a:xfrm>
            <a:off x="152400" y="4114800"/>
            <a:ext cx="2735263" cy="1800225"/>
          </a:xfrm>
          <a:prstGeom prst="rect">
            <a:avLst/>
          </a:prstGeom>
          <a:noFill/>
          <a:ln w="9525">
            <a:noFill/>
            <a:miter lim="800000"/>
            <a:headEnd/>
            <a:tailEnd/>
          </a:ln>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General\Mis documentos\Mis imágenes\Mirador del Ezaro.JPG"/>
          <p:cNvPicPr>
            <a:picLocks noChangeAspect="1" noChangeArrowheads="1"/>
          </p:cNvPicPr>
          <p:nvPr/>
        </p:nvPicPr>
        <p:blipFill>
          <a:blip r:embed="rId2"/>
          <a:srcRect/>
          <a:stretch>
            <a:fillRect/>
          </a:stretch>
        </p:blipFill>
        <p:spPr bwMode="auto">
          <a:xfrm>
            <a:off x="0" y="-17463"/>
            <a:ext cx="9169400" cy="6875463"/>
          </a:xfrm>
          <a:prstGeom prst="rect">
            <a:avLst/>
          </a:prstGeom>
          <a:noFill/>
          <a:ln w="9525">
            <a:noFill/>
            <a:miter lim="800000"/>
            <a:headEnd/>
            <a:tailEnd/>
          </a:ln>
        </p:spPr>
      </p:pic>
      <p:sp>
        <p:nvSpPr>
          <p:cNvPr id="35843" name="Rectangle 3"/>
          <p:cNvSpPr>
            <a:spLocks noChangeArrowheads="1"/>
          </p:cNvSpPr>
          <p:nvPr/>
        </p:nvSpPr>
        <p:spPr bwMode="auto">
          <a:xfrm>
            <a:off x="0" y="6019800"/>
            <a:ext cx="9169400" cy="8382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Mirador y Cascada de Ézaro, Dumbría (A Coruña).</a:t>
            </a:r>
            <a:r>
              <a:rPr lang="es-ES_tradnl" sz="1600">
                <a:solidFill>
                  <a:schemeClr val="bg1"/>
                </a:solidFill>
              </a:rPr>
              <a:t> </a:t>
            </a:r>
            <a:br>
              <a:rPr lang="es-ES_tradnl" sz="1600">
                <a:solidFill>
                  <a:schemeClr val="bg1"/>
                </a:solidFill>
              </a:rPr>
            </a:br>
            <a:r>
              <a:rPr lang="es-ES_tradnl" sz="1600">
                <a:solidFill>
                  <a:schemeClr val="bg1"/>
                </a:solidFill>
              </a:rPr>
              <a:t>¿Algunos os preguntaréis... y que tiene de especial esta cascada respecto al resto? Pues que es la </a:t>
            </a:r>
            <a:r>
              <a:rPr lang="es-ES_tradnl" sz="1600" b="1">
                <a:solidFill>
                  <a:schemeClr val="bg1"/>
                </a:solidFill>
              </a:rPr>
              <a:t>única de Europa que desemboca en el mar</a:t>
            </a:r>
            <a:r>
              <a:rPr lang="es-ES_tradnl" sz="1600">
                <a:solidFill>
                  <a:schemeClr val="bg1"/>
                </a:solidFill>
              </a:rPr>
              <a:t>, por lo que la convierte en un lugar insólito digno de visitar.</a:t>
            </a:r>
            <a:endParaRPr lang="es-ES_tradnl" sz="4400">
              <a:solidFill>
                <a:schemeClr val="bg1"/>
              </a:solidFill>
            </a:endParaRPr>
          </a:p>
        </p:txBody>
      </p:sp>
      <p:pic>
        <p:nvPicPr>
          <p:cNvPr id="35844" name="Picture 4" descr="C:\Documents and Settings\General\Mis documentos\Mis imágenes\Cascada.jpg"/>
          <p:cNvPicPr>
            <a:picLocks noChangeAspect="1" noChangeArrowheads="1"/>
          </p:cNvPicPr>
          <p:nvPr/>
        </p:nvPicPr>
        <p:blipFill>
          <a:blip r:embed="rId3"/>
          <a:srcRect/>
          <a:stretch>
            <a:fillRect/>
          </a:stretch>
        </p:blipFill>
        <p:spPr bwMode="auto">
          <a:xfrm>
            <a:off x="152400" y="3810000"/>
            <a:ext cx="1522413" cy="2400300"/>
          </a:xfrm>
          <a:prstGeom prst="rect">
            <a:avLst/>
          </a:prstGeom>
          <a:noFill/>
          <a:ln w="9525">
            <a:noFill/>
            <a:miter lim="800000"/>
            <a:headEnd/>
            <a:tailEnd/>
          </a:ln>
        </p:spPr>
      </p:pic>
      <p:sp>
        <p:nvSpPr>
          <p:cNvPr id="35845" name="Rectangle 6"/>
          <p:cNvSpPr>
            <a:spLocks noChangeArrowheads="1"/>
          </p:cNvSpPr>
          <p:nvPr/>
        </p:nvSpPr>
        <p:spPr bwMode="auto">
          <a:xfrm>
            <a:off x="381000" y="5867400"/>
            <a:ext cx="1066800" cy="3048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Cascada</a:t>
            </a:r>
            <a:endParaRPr lang="es-ES_tradnl" sz="4400">
              <a:solidFill>
                <a:schemeClr val="bg1"/>
              </a:solidFill>
            </a:endParaRP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General\Mis documentos\Mis imágenes\Cabo Villano Nocturno.jpg"/>
          <p:cNvPicPr>
            <a:picLocks noChangeAspect="1" noChangeArrowheads="1"/>
          </p:cNvPicPr>
          <p:nvPr/>
        </p:nvPicPr>
        <p:blipFill>
          <a:blip r:embed="rId2"/>
          <a:srcRect/>
          <a:stretch>
            <a:fillRect/>
          </a:stretch>
        </p:blipFill>
        <p:spPr bwMode="auto">
          <a:xfrm>
            <a:off x="9525" y="0"/>
            <a:ext cx="9134475" cy="5848350"/>
          </a:xfrm>
          <a:prstGeom prst="rect">
            <a:avLst/>
          </a:prstGeom>
          <a:noFill/>
          <a:ln w="9525">
            <a:noFill/>
            <a:miter lim="800000"/>
            <a:headEnd/>
            <a:tailEnd/>
          </a:ln>
        </p:spPr>
      </p:pic>
      <p:sp>
        <p:nvSpPr>
          <p:cNvPr id="36867" name="Rectangle 4"/>
          <p:cNvSpPr>
            <a:spLocks noChangeArrowheads="1"/>
          </p:cNvSpPr>
          <p:nvPr/>
        </p:nvSpPr>
        <p:spPr bwMode="auto">
          <a:xfrm>
            <a:off x="0" y="5715000"/>
            <a:ext cx="9169400" cy="1143000"/>
          </a:xfrm>
          <a:prstGeom prst="rect">
            <a:avLst/>
          </a:prstGeom>
          <a:solidFill>
            <a:srgbClr val="003300"/>
          </a:solidFill>
          <a:ln w="9525">
            <a:noFill/>
            <a:miter lim="800000"/>
            <a:headEnd/>
            <a:tailEnd/>
          </a:ln>
        </p:spPr>
        <p:txBody>
          <a:bodyPr anchor="ctr"/>
          <a:lstStyle/>
          <a:p>
            <a:r>
              <a:rPr lang="es-ES_tradnl" sz="1600" b="1">
                <a:solidFill>
                  <a:schemeClr val="bg1"/>
                </a:solidFill>
              </a:rPr>
              <a:t>Faro de Cabo Vilán, Camariñas (A Coruña)</a:t>
            </a:r>
            <a:br>
              <a:rPr lang="es-ES_tradnl" sz="1600" b="1">
                <a:solidFill>
                  <a:schemeClr val="bg1"/>
                </a:solidFill>
              </a:rPr>
            </a:br>
            <a:r>
              <a:rPr lang="es-ES_tradnl" sz="1600">
                <a:solidFill>
                  <a:schemeClr val="bg1"/>
                </a:solidFill>
              </a:rPr>
              <a:t>Señala uno de los tramos más peligrosos de la Costa da Morte, pero también de los más hermosos. Erguido a 125 metros de altitud y unido al antiguo edificio de los fareros, posee un potente cañón de luz capaz de alcanzar las 28-30 millas marinas (55 km). El enclave ya fue declarado de Interés Nacional en el año 1933.</a:t>
            </a:r>
            <a:endParaRPr lang="es-ES_tradnl" sz="4400">
              <a:solidFill>
                <a:schemeClr val="bg1"/>
              </a:solidFill>
            </a:endParaRPr>
          </a:p>
        </p:txBody>
      </p:sp>
      <p:pic>
        <p:nvPicPr>
          <p:cNvPr id="36868" name="Picture 5" descr="C:\Documents and Settings\General\Mis documentos\Mis imágenes\FaroDeCaboVilan.jpg"/>
          <p:cNvPicPr>
            <a:picLocks noChangeAspect="1" noChangeArrowheads="1"/>
          </p:cNvPicPr>
          <p:nvPr/>
        </p:nvPicPr>
        <p:blipFill>
          <a:blip r:embed="rId3"/>
          <a:srcRect/>
          <a:stretch>
            <a:fillRect/>
          </a:stretch>
        </p:blipFill>
        <p:spPr bwMode="auto">
          <a:xfrm>
            <a:off x="6016625" y="3962400"/>
            <a:ext cx="3090863" cy="2057400"/>
          </a:xfrm>
          <a:prstGeom prst="rect">
            <a:avLst/>
          </a:prstGeom>
          <a:noFill/>
          <a:ln w="9525">
            <a:noFill/>
            <a:miter lim="800000"/>
            <a:headEnd/>
            <a:tailEnd/>
          </a:ln>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General\Mis documentos\Mis imágenes\Catedral de Tui.jpg"/>
          <p:cNvPicPr>
            <a:picLocks noChangeAspect="1" noChangeArrowheads="1"/>
          </p:cNvPicPr>
          <p:nvPr/>
        </p:nvPicPr>
        <p:blipFill>
          <a:blip r:embed="rId2"/>
          <a:srcRect/>
          <a:stretch>
            <a:fillRect/>
          </a:stretch>
        </p:blipFill>
        <p:spPr bwMode="auto">
          <a:xfrm>
            <a:off x="0" y="0"/>
            <a:ext cx="9169400" cy="6035675"/>
          </a:xfrm>
          <a:prstGeom prst="rect">
            <a:avLst/>
          </a:prstGeom>
          <a:noFill/>
          <a:ln w="9525">
            <a:noFill/>
            <a:miter lim="800000"/>
            <a:headEnd/>
            <a:tailEnd/>
          </a:ln>
        </p:spPr>
      </p:pic>
      <p:sp>
        <p:nvSpPr>
          <p:cNvPr id="37891" name="Rectangle 3"/>
          <p:cNvSpPr>
            <a:spLocks noChangeArrowheads="1"/>
          </p:cNvSpPr>
          <p:nvPr/>
        </p:nvSpPr>
        <p:spPr bwMode="auto">
          <a:xfrm>
            <a:off x="0" y="5867400"/>
            <a:ext cx="9180513" cy="990600"/>
          </a:xfrm>
          <a:prstGeom prst="rect">
            <a:avLst/>
          </a:prstGeom>
          <a:solidFill>
            <a:srgbClr val="003300"/>
          </a:solidFill>
          <a:ln w="9525">
            <a:noFill/>
            <a:miter lim="800000"/>
            <a:headEnd/>
            <a:tailEnd/>
          </a:ln>
        </p:spPr>
        <p:txBody>
          <a:bodyPr anchor="ctr"/>
          <a:lstStyle/>
          <a:p>
            <a:pPr algn="ctr"/>
            <a:r>
              <a:rPr lang="es-ES" sz="1600" b="1">
                <a:solidFill>
                  <a:schemeClr val="bg1"/>
                </a:solidFill>
              </a:rPr>
              <a:t>Catedral de Santa María de Tui (Pontevedra)</a:t>
            </a:r>
            <a:br>
              <a:rPr lang="es-ES" sz="1600" b="1">
                <a:solidFill>
                  <a:schemeClr val="bg1"/>
                </a:solidFill>
              </a:rPr>
            </a:br>
            <a:r>
              <a:rPr lang="es-ES" sz="1600">
                <a:solidFill>
                  <a:schemeClr val="bg1"/>
                </a:solidFill>
              </a:rPr>
              <a:t>Es la joya de Tui. Iniciada en el siglo XI en estilo románico, en el XII el gótico transformó sus bóvedas y su nave principal.</a:t>
            </a:r>
            <a:endParaRPr lang="es-ES_tradnl" sz="4400">
              <a:solidFill>
                <a:schemeClr val="bg1"/>
              </a:solidFill>
            </a:endParaRP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General\Mis documentos\Mis imágenes\S Andres de Teixido.jpeg"/>
          <p:cNvPicPr>
            <a:picLocks noChangeAspect="1" noChangeArrowheads="1"/>
          </p:cNvPicPr>
          <p:nvPr/>
        </p:nvPicPr>
        <p:blipFill>
          <a:blip r:embed="rId2"/>
          <a:srcRect/>
          <a:stretch>
            <a:fillRect/>
          </a:stretch>
        </p:blipFill>
        <p:spPr bwMode="auto">
          <a:xfrm>
            <a:off x="152400" y="71438"/>
            <a:ext cx="4371975" cy="6569075"/>
          </a:xfrm>
          <a:prstGeom prst="rect">
            <a:avLst/>
          </a:prstGeom>
          <a:noFill/>
          <a:ln w="9525">
            <a:noFill/>
            <a:miter lim="800000"/>
            <a:headEnd/>
            <a:tailEnd/>
          </a:ln>
        </p:spPr>
      </p:pic>
      <p:pic>
        <p:nvPicPr>
          <p:cNvPr id="38915" name="Picture 3" descr="C:\Documents and Settings\General\Mis documentos\Mis imágenes\S Andres de Teixido.jpg"/>
          <p:cNvPicPr>
            <a:picLocks noChangeAspect="1" noChangeArrowheads="1"/>
          </p:cNvPicPr>
          <p:nvPr/>
        </p:nvPicPr>
        <p:blipFill>
          <a:blip r:embed="rId3"/>
          <a:srcRect/>
          <a:stretch>
            <a:fillRect/>
          </a:stretch>
        </p:blipFill>
        <p:spPr bwMode="auto">
          <a:xfrm>
            <a:off x="4648200" y="71438"/>
            <a:ext cx="4376738" cy="6326187"/>
          </a:xfrm>
          <a:prstGeom prst="rect">
            <a:avLst/>
          </a:prstGeom>
          <a:noFill/>
          <a:ln w="9525">
            <a:noFill/>
            <a:miter lim="800000"/>
            <a:headEnd/>
            <a:tailEnd/>
          </a:ln>
        </p:spPr>
      </p:pic>
      <p:sp>
        <p:nvSpPr>
          <p:cNvPr id="38916" name="Rectangle 4"/>
          <p:cNvSpPr>
            <a:spLocks noChangeArrowheads="1"/>
          </p:cNvSpPr>
          <p:nvPr/>
        </p:nvSpPr>
        <p:spPr bwMode="auto">
          <a:xfrm>
            <a:off x="0" y="5715000"/>
            <a:ext cx="9177338" cy="11430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San Andrés de Teixido, Cedeira (A Coruña).</a:t>
            </a:r>
            <a:br>
              <a:rPr lang="es-ES_tradnl" sz="1600" b="1">
                <a:solidFill>
                  <a:schemeClr val="bg1"/>
                </a:solidFill>
              </a:rPr>
            </a:br>
            <a:r>
              <a:rPr lang="es-ES_tradnl" sz="1600">
                <a:solidFill>
                  <a:schemeClr val="bg1"/>
                </a:solidFill>
              </a:rPr>
              <a:t>“A San Andrés de Teixido vai de morto o que non vai de vivo“, Hay otros rituales que hablan del amor, como el de la Herba Namoreira; esta hierba es para hacer hechizos de magia amorosa, metiendo una ramita de esta hierba en el bolsillo de la ropa del amado y ya, cae rendido a los pies de la hechicera.</a:t>
            </a:r>
            <a:endParaRPr lang="es-ES_tradnl">
              <a:solidFill>
                <a:schemeClr val="bg1"/>
              </a:solidFill>
            </a:endParaRP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General\Mis documentos\Mis imágenes\Dibujo.JPG"/>
          <p:cNvPicPr>
            <a:picLocks noChangeAspect="1" noChangeArrowheads="1"/>
          </p:cNvPicPr>
          <p:nvPr/>
        </p:nvPicPr>
        <p:blipFill>
          <a:blip r:embed="rId2"/>
          <a:srcRect/>
          <a:stretch>
            <a:fillRect/>
          </a:stretch>
        </p:blipFill>
        <p:spPr bwMode="auto">
          <a:xfrm>
            <a:off x="0" y="0"/>
            <a:ext cx="9169400" cy="6858000"/>
          </a:xfrm>
          <a:prstGeom prst="rect">
            <a:avLst/>
          </a:prstGeom>
          <a:noFill/>
          <a:ln w="9525">
            <a:noFill/>
            <a:miter lim="800000"/>
            <a:headEnd/>
            <a:tailEnd/>
          </a:ln>
        </p:spPr>
      </p:pic>
      <p:sp>
        <p:nvSpPr>
          <p:cNvPr id="39939" name="Rectangle 3"/>
          <p:cNvSpPr>
            <a:spLocks noChangeArrowheads="1"/>
          </p:cNvSpPr>
          <p:nvPr/>
        </p:nvSpPr>
        <p:spPr bwMode="auto">
          <a:xfrm>
            <a:off x="0" y="2971800"/>
            <a:ext cx="9169400" cy="914400"/>
          </a:xfrm>
          <a:prstGeom prst="rect">
            <a:avLst/>
          </a:prstGeom>
          <a:solidFill>
            <a:srgbClr val="003300"/>
          </a:solidFill>
          <a:ln w="9525">
            <a:noFill/>
            <a:miter lim="800000"/>
            <a:headEnd/>
            <a:tailEnd/>
          </a:ln>
        </p:spPr>
        <p:txBody>
          <a:bodyPr anchor="ctr"/>
          <a:lstStyle/>
          <a:p>
            <a:pPr algn="ctr"/>
            <a:r>
              <a:rPr lang="es-ES_tradnl" sz="1800" b="1">
                <a:solidFill>
                  <a:schemeClr val="bg1"/>
                </a:solidFill>
              </a:rPr>
              <a:t>Laxe y su playa, (A Coruña) </a:t>
            </a:r>
            <a:br>
              <a:rPr lang="es-ES_tradnl" sz="1800" b="1">
                <a:solidFill>
                  <a:schemeClr val="bg1"/>
                </a:solidFill>
              </a:rPr>
            </a:br>
            <a:r>
              <a:rPr lang="es-ES_tradnl" sz="1800">
                <a:solidFill>
                  <a:schemeClr val="bg1"/>
                </a:solidFill>
              </a:rPr>
              <a:t>De 2 km. de extensión en el centro del pueblo y rodeada de un paseo marítimo. </a:t>
            </a:r>
            <a:endParaRPr lang="es-ES_tradnl" sz="4400">
              <a:solidFill>
                <a:schemeClr val="bg1"/>
              </a:solidFill>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General\Mis documentos\Mis imágenes\carn.jpg"/>
          <p:cNvPicPr>
            <a:picLocks noChangeAspect="1" noChangeArrowheads="1"/>
          </p:cNvPicPr>
          <p:nvPr/>
        </p:nvPicPr>
        <p:blipFill>
          <a:blip r:embed="rId2"/>
          <a:srcRect/>
          <a:stretch>
            <a:fillRect/>
          </a:stretch>
        </p:blipFill>
        <p:spPr bwMode="auto">
          <a:xfrm>
            <a:off x="0" y="1277938"/>
            <a:ext cx="9169400" cy="5580062"/>
          </a:xfrm>
          <a:prstGeom prst="rect">
            <a:avLst/>
          </a:prstGeom>
          <a:noFill/>
          <a:ln w="9525">
            <a:noFill/>
            <a:miter lim="800000"/>
            <a:headEnd/>
            <a:tailEnd/>
          </a:ln>
        </p:spPr>
      </p:pic>
      <p:sp>
        <p:nvSpPr>
          <p:cNvPr id="40963" name="Rectangle 3"/>
          <p:cNvSpPr>
            <a:spLocks noChangeArrowheads="1"/>
          </p:cNvSpPr>
          <p:nvPr/>
        </p:nvSpPr>
        <p:spPr bwMode="auto">
          <a:xfrm>
            <a:off x="0" y="6096000"/>
            <a:ext cx="9169400" cy="762000"/>
          </a:xfrm>
          <a:prstGeom prst="rect">
            <a:avLst/>
          </a:prstGeom>
          <a:solidFill>
            <a:srgbClr val="003300"/>
          </a:solidFill>
          <a:ln w="9525">
            <a:noFill/>
            <a:miter lim="800000"/>
            <a:headEnd/>
            <a:tailEnd/>
          </a:ln>
        </p:spPr>
        <p:txBody>
          <a:bodyPr anchor="ctr"/>
          <a:lstStyle/>
          <a:p>
            <a:pPr algn="ctr"/>
            <a:r>
              <a:rPr lang="es-ES" sz="1600" b="1">
                <a:solidFill>
                  <a:schemeClr val="bg1"/>
                </a:solidFill>
              </a:rPr>
              <a:t>Carnota, (A Coruña)</a:t>
            </a:r>
            <a:r>
              <a:rPr lang="es-ES" sz="1600">
                <a:solidFill>
                  <a:schemeClr val="bg1"/>
                </a:solidFill>
              </a:rPr>
              <a:t/>
            </a:r>
            <a:br>
              <a:rPr lang="es-ES" sz="1600">
                <a:solidFill>
                  <a:schemeClr val="bg1"/>
                </a:solidFill>
              </a:rPr>
            </a:br>
            <a:r>
              <a:rPr lang="es-ES" sz="1600">
                <a:solidFill>
                  <a:schemeClr val="bg1"/>
                </a:solidFill>
              </a:rPr>
              <a:t>En Carnota se encuentra el mayor hórreo de España, con casi 35 m de longitud, y por lo tanto del mundo así como la playa mas grande de Galicia, tiene más de 7 km de longitud de arena y 5 km de playa rocosa</a:t>
            </a:r>
            <a:endParaRPr lang="es-ES_tradnl" sz="4400">
              <a:solidFill>
                <a:schemeClr val="bg1"/>
              </a:solidFill>
            </a:endParaRPr>
          </a:p>
        </p:txBody>
      </p:sp>
      <p:pic>
        <p:nvPicPr>
          <p:cNvPr id="40964" name="Picture 4" descr="C:\Documents and Settings\General\Mis documentos\Mis imágenes\c.jpg"/>
          <p:cNvPicPr>
            <a:picLocks noChangeAspect="1" noChangeArrowheads="1"/>
          </p:cNvPicPr>
          <p:nvPr/>
        </p:nvPicPr>
        <p:blipFill>
          <a:blip r:embed="rId3"/>
          <a:srcRect/>
          <a:stretch>
            <a:fillRect/>
          </a:stretch>
        </p:blipFill>
        <p:spPr bwMode="auto">
          <a:xfrm>
            <a:off x="0" y="0"/>
            <a:ext cx="9169400" cy="2716213"/>
          </a:xfrm>
          <a:prstGeom prst="rect">
            <a:avLst/>
          </a:prstGeom>
          <a:noFill/>
          <a:ln w="9525">
            <a:noFill/>
            <a:miter lim="800000"/>
            <a:headEnd/>
            <a:tailEnd/>
          </a:ln>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General\Mis documentos\Mis imágenes\Nueva carpeta (2)\Celanova_Panorama.JPG"/>
          <p:cNvPicPr>
            <a:picLocks noChangeAspect="1" noChangeArrowheads="1"/>
          </p:cNvPicPr>
          <p:nvPr/>
        </p:nvPicPr>
        <p:blipFill>
          <a:blip r:embed="rId2"/>
          <a:srcRect/>
          <a:stretch>
            <a:fillRect/>
          </a:stretch>
        </p:blipFill>
        <p:spPr bwMode="auto">
          <a:xfrm>
            <a:off x="-25400" y="0"/>
            <a:ext cx="9169400" cy="6670675"/>
          </a:xfrm>
          <a:prstGeom prst="rect">
            <a:avLst/>
          </a:prstGeom>
          <a:noFill/>
          <a:ln w="9525">
            <a:noFill/>
            <a:miter lim="800000"/>
            <a:headEnd/>
            <a:tailEnd/>
          </a:ln>
        </p:spPr>
      </p:pic>
      <p:sp>
        <p:nvSpPr>
          <p:cNvPr id="41987" name="Rectangle 3"/>
          <p:cNvSpPr>
            <a:spLocks noChangeArrowheads="1"/>
          </p:cNvSpPr>
          <p:nvPr/>
        </p:nvSpPr>
        <p:spPr bwMode="auto">
          <a:xfrm>
            <a:off x="-25400" y="6553200"/>
            <a:ext cx="9169400" cy="304800"/>
          </a:xfrm>
          <a:prstGeom prst="rect">
            <a:avLst/>
          </a:prstGeom>
          <a:solidFill>
            <a:srgbClr val="003300"/>
          </a:solidFill>
          <a:ln w="9525">
            <a:noFill/>
            <a:miter lim="800000"/>
            <a:headEnd/>
            <a:tailEnd/>
          </a:ln>
        </p:spPr>
        <p:txBody>
          <a:bodyPr anchor="ctr"/>
          <a:lstStyle/>
          <a:p>
            <a:pPr algn="ctr"/>
            <a:r>
              <a:rPr lang="es-ES" sz="1600" b="1">
                <a:solidFill>
                  <a:schemeClr val="bg1"/>
                </a:solidFill>
              </a:rPr>
              <a:t>El monasterio de San Salvador, Celanova (Ourense)</a:t>
            </a:r>
            <a:endParaRPr lang="es-ES_tradnl" sz="4400">
              <a:solidFill>
                <a:schemeClr val="bg1"/>
              </a:solidFill>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General\Mis documentos\Mis imágenes\Panoramicas Virxe da Barca.JPG"/>
          <p:cNvPicPr>
            <a:picLocks noChangeAspect="1" noChangeArrowheads="1"/>
          </p:cNvPicPr>
          <p:nvPr/>
        </p:nvPicPr>
        <p:blipFill>
          <a:blip r:embed="rId2"/>
          <a:srcRect/>
          <a:stretch>
            <a:fillRect/>
          </a:stretch>
        </p:blipFill>
        <p:spPr bwMode="auto">
          <a:xfrm>
            <a:off x="0" y="0"/>
            <a:ext cx="9144000" cy="5424488"/>
          </a:xfrm>
          <a:prstGeom prst="rect">
            <a:avLst/>
          </a:prstGeom>
          <a:noFill/>
          <a:ln w="9525">
            <a:noFill/>
            <a:miter lim="800000"/>
            <a:headEnd/>
            <a:tailEnd/>
          </a:ln>
        </p:spPr>
      </p:pic>
      <p:sp>
        <p:nvSpPr>
          <p:cNvPr id="43011" name="Rectangle 3"/>
          <p:cNvSpPr>
            <a:spLocks noChangeArrowheads="1"/>
          </p:cNvSpPr>
          <p:nvPr/>
        </p:nvSpPr>
        <p:spPr bwMode="auto">
          <a:xfrm>
            <a:off x="0" y="5334000"/>
            <a:ext cx="9134475" cy="15240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El Santuario de la Virxe de A Barca, Muxía (A Coruña) </a:t>
            </a:r>
            <a:br>
              <a:rPr lang="es-ES_tradnl" sz="1600" b="1">
                <a:solidFill>
                  <a:schemeClr val="bg1"/>
                </a:solidFill>
              </a:rPr>
            </a:br>
            <a:r>
              <a:rPr lang="es-ES_tradnl" sz="1600">
                <a:solidFill>
                  <a:schemeClr val="bg1"/>
                </a:solidFill>
              </a:rPr>
              <a:t>es el lugar donde cuenta la leyenda que se le apareció la Virgen al Apóstol Santiago en una barca de piedra</a:t>
            </a:r>
            <a:br>
              <a:rPr lang="es-ES_tradnl" sz="1600">
                <a:solidFill>
                  <a:schemeClr val="bg1"/>
                </a:solidFill>
              </a:rPr>
            </a:br>
            <a:r>
              <a:rPr lang="es-ES_tradnl" sz="1600">
                <a:solidFill>
                  <a:schemeClr val="bg1"/>
                </a:solidFill>
              </a:rPr>
              <a:t>En los alrededores del santuario están las dos rocas vinculadas con el mito jacobeo: la Pedra de Abalar simboliza a barca en la que llegó la Virgen y la Pedra dos Cadrís simboliza la vela. La Pedra de Abalar puede oscilar y, segundo la leyenda, sólo pueden hacerla abalar los limpios de corazón. </a:t>
            </a:r>
            <a:endParaRPr lang="es-ES_tradnl" sz="4400">
              <a:solidFill>
                <a:schemeClr val="bg1"/>
              </a:solidFill>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General\Mis documentos\Mis imágenes\j62O Grove Isla de la Toja4.jpg"/>
          <p:cNvPicPr>
            <a:picLocks noChangeAspect="1" noChangeArrowheads="1"/>
          </p:cNvPicPr>
          <p:nvPr/>
        </p:nvPicPr>
        <p:blipFill>
          <a:blip r:embed="rId2"/>
          <a:srcRect/>
          <a:stretch>
            <a:fillRect/>
          </a:stretch>
        </p:blipFill>
        <p:spPr bwMode="auto">
          <a:xfrm>
            <a:off x="0" y="34925"/>
            <a:ext cx="4587875" cy="3597275"/>
          </a:xfrm>
          <a:prstGeom prst="rect">
            <a:avLst/>
          </a:prstGeom>
          <a:noFill/>
          <a:ln w="9525">
            <a:noFill/>
            <a:miter lim="800000"/>
            <a:headEnd/>
            <a:tailEnd/>
          </a:ln>
        </p:spPr>
      </p:pic>
      <p:pic>
        <p:nvPicPr>
          <p:cNvPr id="45059" name="Picture 3" descr="C:\Documents and Settings\General\Mis documentos\Mis imágenes\j75O Grove Pya de Carreiro y Pateiro.jpg"/>
          <p:cNvPicPr>
            <a:picLocks noChangeAspect="1" noChangeArrowheads="1"/>
          </p:cNvPicPr>
          <p:nvPr/>
        </p:nvPicPr>
        <p:blipFill>
          <a:blip r:embed="rId3"/>
          <a:srcRect/>
          <a:stretch>
            <a:fillRect/>
          </a:stretch>
        </p:blipFill>
        <p:spPr bwMode="auto">
          <a:xfrm>
            <a:off x="4648200" y="34925"/>
            <a:ext cx="4495800" cy="3527425"/>
          </a:xfrm>
          <a:prstGeom prst="rect">
            <a:avLst/>
          </a:prstGeom>
          <a:noFill/>
          <a:ln w="9525">
            <a:noFill/>
            <a:miter lim="800000"/>
            <a:headEnd/>
            <a:tailEnd/>
          </a:ln>
        </p:spPr>
      </p:pic>
      <p:pic>
        <p:nvPicPr>
          <p:cNvPr id="45060" name="Picture 4" descr="C:\Documents and Settings\General\Mis documentos\Mis imágenes\j81O Grove Pedras Negras Nautico.jpg"/>
          <p:cNvPicPr>
            <a:picLocks noChangeAspect="1" noChangeArrowheads="1"/>
          </p:cNvPicPr>
          <p:nvPr/>
        </p:nvPicPr>
        <p:blipFill>
          <a:blip r:embed="rId4"/>
          <a:srcRect/>
          <a:stretch>
            <a:fillRect/>
          </a:stretch>
        </p:blipFill>
        <p:spPr bwMode="auto">
          <a:xfrm>
            <a:off x="0" y="3470275"/>
            <a:ext cx="4587875" cy="3387725"/>
          </a:xfrm>
          <a:prstGeom prst="rect">
            <a:avLst/>
          </a:prstGeom>
          <a:noFill/>
          <a:ln w="9525">
            <a:noFill/>
            <a:miter lim="800000"/>
            <a:headEnd/>
            <a:tailEnd/>
          </a:ln>
        </p:spPr>
      </p:pic>
      <p:pic>
        <p:nvPicPr>
          <p:cNvPr id="45061" name="Picture 5" descr="C:\Documents and Settings\General\Mis documentos\Mis imágenes\K02Sanxenxo Pya de Foxos.jpg"/>
          <p:cNvPicPr>
            <a:picLocks noChangeAspect="1" noChangeArrowheads="1"/>
          </p:cNvPicPr>
          <p:nvPr/>
        </p:nvPicPr>
        <p:blipFill>
          <a:blip r:embed="rId5"/>
          <a:srcRect/>
          <a:stretch>
            <a:fillRect/>
          </a:stretch>
        </p:blipFill>
        <p:spPr bwMode="auto">
          <a:xfrm>
            <a:off x="4648200" y="3470275"/>
            <a:ext cx="4495800" cy="3387725"/>
          </a:xfrm>
          <a:prstGeom prst="rect">
            <a:avLst/>
          </a:prstGeom>
          <a:noFill/>
          <a:ln w="9525">
            <a:noFill/>
            <a:miter lim="800000"/>
            <a:headEnd/>
            <a:tailEnd/>
          </a:ln>
        </p:spPr>
      </p:pic>
      <p:sp>
        <p:nvSpPr>
          <p:cNvPr id="45062" name="Rectangle 6"/>
          <p:cNvSpPr>
            <a:spLocks noChangeArrowheads="1"/>
          </p:cNvSpPr>
          <p:nvPr/>
        </p:nvSpPr>
        <p:spPr bwMode="auto">
          <a:xfrm>
            <a:off x="1905000" y="3200400"/>
            <a:ext cx="5334000" cy="457200"/>
          </a:xfrm>
          <a:prstGeom prst="rect">
            <a:avLst/>
          </a:prstGeom>
          <a:solidFill>
            <a:srgbClr val="003300"/>
          </a:solidFill>
          <a:ln w="9525">
            <a:noFill/>
            <a:miter lim="800000"/>
            <a:headEnd/>
            <a:tailEnd/>
          </a:ln>
        </p:spPr>
        <p:txBody>
          <a:bodyPr anchor="ctr"/>
          <a:lstStyle/>
          <a:p>
            <a:pPr algn="ctr"/>
            <a:r>
              <a:rPr lang="es-ES_tradnl" sz="2000" b="1">
                <a:solidFill>
                  <a:schemeClr val="bg1"/>
                </a:solidFill>
              </a:rPr>
              <a:t>La Toja, San Vicente do Mar y La Lanzada</a:t>
            </a:r>
            <a:endParaRPr lang="es-ES_tradnl" sz="4400">
              <a:solidFill>
                <a:schemeClr val="bg1"/>
              </a:solidFill>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General\Mis documentos\Mis imágenes\Nueva carpeta (2)\Nueva carpeta\1.jpg"/>
          <p:cNvPicPr>
            <a:picLocks noChangeAspect="1" noChangeArrowheads="1"/>
          </p:cNvPicPr>
          <p:nvPr/>
        </p:nvPicPr>
        <p:blipFill>
          <a:blip r:embed="rId2"/>
          <a:srcRect/>
          <a:stretch>
            <a:fillRect/>
          </a:stretch>
        </p:blipFill>
        <p:spPr bwMode="auto">
          <a:xfrm>
            <a:off x="228600" y="3352800"/>
            <a:ext cx="4311650" cy="3235325"/>
          </a:xfrm>
          <a:prstGeom prst="rect">
            <a:avLst/>
          </a:prstGeom>
          <a:noFill/>
          <a:ln w="9525">
            <a:noFill/>
            <a:miter lim="800000"/>
            <a:headEnd/>
            <a:tailEnd/>
          </a:ln>
        </p:spPr>
      </p:pic>
      <p:pic>
        <p:nvPicPr>
          <p:cNvPr id="46083" name="Picture 3" descr="C:\Documents and Settings\General\Mis documentos\Mis imágenes\Nueva carpeta (2)\Nueva carpeta\2.jpg"/>
          <p:cNvPicPr>
            <a:picLocks noChangeAspect="1" noChangeArrowheads="1"/>
          </p:cNvPicPr>
          <p:nvPr/>
        </p:nvPicPr>
        <p:blipFill>
          <a:blip r:embed="rId3"/>
          <a:srcRect/>
          <a:stretch>
            <a:fillRect/>
          </a:stretch>
        </p:blipFill>
        <p:spPr bwMode="auto">
          <a:xfrm>
            <a:off x="4648200" y="3352800"/>
            <a:ext cx="4308475" cy="3235325"/>
          </a:xfrm>
          <a:prstGeom prst="rect">
            <a:avLst/>
          </a:prstGeom>
          <a:noFill/>
          <a:ln w="9525">
            <a:noFill/>
            <a:miter lim="800000"/>
            <a:headEnd/>
            <a:tailEnd/>
          </a:ln>
        </p:spPr>
      </p:pic>
      <p:pic>
        <p:nvPicPr>
          <p:cNvPr id="46084" name="Picture 4" descr="C:\Documents and Settings\General\Mis documentos\Mis imágenes\Nueva carpeta (2)\Nueva carpeta\4.JPG"/>
          <p:cNvPicPr>
            <a:picLocks noChangeAspect="1" noChangeArrowheads="1"/>
          </p:cNvPicPr>
          <p:nvPr/>
        </p:nvPicPr>
        <p:blipFill>
          <a:blip r:embed="rId4"/>
          <a:srcRect/>
          <a:stretch>
            <a:fillRect/>
          </a:stretch>
        </p:blipFill>
        <p:spPr bwMode="auto">
          <a:xfrm>
            <a:off x="4648200" y="71438"/>
            <a:ext cx="4314825" cy="3235325"/>
          </a:xfrm>
          <a:prstGeom prst="rect">
            <a:avLst/>
          </a:prstGeom>
          <a:noFill/>
          <a:ln w="9525">
            <a:noFill/>
            <a:miter lim="800000"/>
            <a:headEnd/>
            <a:tailEnd/>
          </a:ln>
        </p:spPr>
      </p:pic>
      <p:pic>
        <p:nvPicPr>
          <p:cNvPr id="46085" name="Picture 5" descr="C:\Documents and Settings\General\Mis documentos\Mis imágenes\Nueva carpeta (2)\Nueva carpeta\Dibujo.JPG"/>
          <p:cNvPicPr>
            <a:picLocks noChangeAspect="1" noChangeArrowheads="1"/>
          </p:cNvPicPr>
          <p:nvPr/>
        </p:nvPicPr>
        <p:blipFill>
          <a:blip r:embed="rId5"/>
          <a:srcRect/>
          <a:stretch>
            <a:fillRect/>
          </a:stretch>
        </p:blipFill>
        <p:spPr bwMode="auto">
          <a:xfrm>
            <a:off x="228600" y="71438"/>
            <a:ext cx="4308475" cy="3236912"/>
          </a:xfrm>
          <a:prstGeom prst="rect">
            <a:avLst/>
          </a:prstGeom>
          <a:noFill/>
          <a:ln w="9525">
            <a:noFill/>
            <a:miter lim="800000"/>
            <a:headEnd/>
            <a:tailEnd/>
          </a:ln>
        </p:spPr>
      </p:pic>
      <p:sp>
        <p:nvSpPr>
          <p:cNvPr id="46086" name="Rectangle 6"/>
          <p:cNvSpPr>
            <a:spLocks noChangeArrowheads="1"/>
          </p:cNvSpPr>
          <p:nvPr/>
        </p:nvSpPr>
        <p:spPr bwMode="auto">
          <a:xfrm>
            <a:off x="0" y="5867400"/>
            <a:ext cx="9169400" cy="990600"/>
          </a:xfrm>
          <a:prstGeom prst="rect">
            <a:avLst/>
          </a:prstGeom>
          <a:solidFill>
            <a:srgbClr val="003300"/>
          </a:solidFill>
          <a:ln w="9525">
            <a:noFill/>
            <a:miter lim="800000"/>
            <a:headEnd/>
            <a:tailEnd/>
          </a:ln>
        </p:spPr>
        <p:txBody>
          <a:bodyPr anchor="ctr"/>
          <a:lstStyle/>
          <a:p>
            <a:pPr algn="ctr"/>
            <a:r>
              <a:rPr lang="es-ES_tradnl" sz="1600" b="1">
                <a:solidFill>
                  <a:schemeClr val="bg1"/>
                </a:solidFill>
              </a:rPr>
              <a:t>Pazo de Oca, A Estrada, (Pontevedra) </a:t>
            </a:r>
            <a:br>
              <a:rPr lang="es-ES_tradnl" sz="1600" b="1">
                <a:solidFill>
                  <a:schemeClr val="bg1"/>
                </a:solidFill>
              </a:rPr>
            </a:br>
            <a:r>
              <a:rPr lang="es-ES" sz="1600">
                <a:solidFill>
                  <a:schemeClr val="bg1"/>
                </a:solidFill>
              </a:rPr>
              <a:t>Alberga el jardín más antiguo de toda Galicia. En él encontramos especies de árboles autóctonos y exóticos que hoy son ya centenarios, y hermosos estanques y fuentes de gran valor artístico, elementos que le han valido el sobrenombre del “Versalles Gallego”.</a:t>
            </a:r>
            <a:endParaRPr lang="es-ES_tradnl" sz="4400">
              <a:solidFill>
                <a:schemeClr val="bg1"/>
              </a:solidFill>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C:\Documents and Settings\General\Mis documentos\Mis imágenes\Nueva carpeta (2)\44.JPG"/>
          <p:cNvPicPr>
            <a:picLocks noChangeAspect="1" noChangeArrowheads="1"/>
          </p:cNvPicPr>
          <p:nvPr/>
        </p:nvPicPr>
        <p:blipFill>
          <a:blip r:embed="rId2"/>
          <a:srcRect/>
          <a:stretch>
            <a:fillRect/>
          </a:stretch>
        </p:blipFill>
        <p:spPr bwMode="auto">
          <a:xfrm>
            <a:off x="4572000" y="152400"/>
            <a:ext cx="4448175" cy="3236913"/>
          </a:xfrm>
          <a:prstGeom prst="rect">
            <a:avLst/>
          </a:prstGeom>
          <a:noFill/>
          <a:ln w="9525">
            <a:noFill/>
            <a:miter lim="800000"/>
            <a:headEnd/>
            <a:tailEnd/>
          </a:ln>
        </p:spPr>
      </p:pic>
      <p:pic>
        <p:nvPicPr>
          <p:cNvPr id="47107" name="Picture 4" descr="C:\Documents and Settings\General\Mis documentos\Mis imágenes\Nueva carpeta (2)\100_3394.jpg"/>
          <p:cNvPicPr>
            <a:picLocks noChangeAspect="1" noChangeArrowheads="1"/>
          </p:cNvPicPr>
          <p:nvPr/>
        </p:nvPicPr>
        <p:blipFill>
          <a:blip r:embed="rId3"/>
          <a:srcRect/>
          <a:stretch>
            <a:fillRect/>
          </a:stretch>
        </p:blipFill>
        <p:spPr bwMode="auto">
          <a:xfrm>
            <a:off x="152400" y="3432175"/>
            <a:ext cx="4318000" cy="3236913"/>
          </a:xfrm>
          <a:prstGeom prst="rect">
            <a:avLst/>
          </a:prstGeom>
          <a:noFill/>
          <a:ln w="9525">
            <a:noFill/>
            <a:miter lim="800000"/>
            <a:headEnd/>
            <a:tailEnd/>
          </a:ln>
        </p:spPr>
      </p:pic>
      <p:pic>
        <p:nvPicPr>
          <p:cNvPr id="47108" name="Picture 5" descr="C:\Documents and Settings\General\Mis documentos\Mis imágenes\Nueva carpeta (2)\1212746117castrelos.jpg"/>
          <p:cNvPicPr>
            <a:picLocks noChangeAspect="1" noChangeArrowheads="1"/>
          </p:cNvPicPr>
          <p:nvPr/>
        </p:nvPicPr>
        <p:blipFill>
          <a:blip r:embed="rId4"/>
          <a:srcRect/>
          <a:stretch>
            <a:fillRect/>
          </a:stretch>
        </p:blipFill>
        <p:spPr bwMode="auto">
          <a:xfrm>
            <a:off x="152400" y="152400"/>
            <a:ext cx="4318000" cy="3238500"/>
          </a:xfrm>
          <a:prstGeom prst="rect">
            <a:avLst/>
          </a:prstGeom>
          <a:noFill/>
          <a:ln w="9525">
            <a:noFill/>
            <a:miter lim="800000"/>
            <a:headEnd/>
            <a:tailEnd/>
          </a:ln>
        </p:spPr>
      </p:pic>
      <p:pic>
        <p:nvPicPr>
          <p:cNvPr id="47109" name="Picture 8" descr="C:\Documents and Settings\General\Mis documentos\Mis imágenes\Nueva carpeta (2)\g_vigoenfotos_8251d.jpg"/>
          <p:cNvPicPr>
            <a:picLocks noChangeAspect="1" noChangeArrowheads="1"/>
          </p:cNvPicPr>
          <p:nvPr/>
        </p:nvPicPr>
        <p:blipFill>
          <a:blip r:embed="rId5"/>
          <a:srcRect/>
          <a:stretch>
            <a:fillRect/>
          </a:stretch>
        </p:blipFill>
        <p:spPr bwMode="auto">
          <a:xfrm>
            <a:off x="4572000" y="3429000"/>
            <a:ext cx="4445000" cy="3205163"/>
          </a:xfrm>
          <a:prstGeom prst="rect">
            <a:avLst/>
          </a:prstGeom>
          <a:noFill/>
          <a:ln w="9525">
            <a:noFill/>
            <a:miter lim="800000"/>
            <a:headEnd/>
            <a:tailEnd/>
          </a:ln>
        </p:spPr>
      </p:pic>
      <p:sp>
        <p:nvSpPr>
          <p:cNvPr id="47110" name="Rectangle 9"/>
          <p:cNvSpPr>
            <a:spLocks noChangeArrowheads="1"/>
          </p:cNvSpPr>
          <p:nvPr/>
        </p:nvSpPr>
        <p:spPr bwMode="auto">
          <a:xfrm>
            <a:off x="0" y="6096000"/>
            <a:ext cx="9169400" cy="762000"/>
          </a:xfrm>
          <a:prstGeom prst="rect">
            <a:avLst/>
          </a:prstGeom>
          <a:solidFill>
            <a:srgbClr val="003300"/>
          </a:solidFill>
          <a:ln w="9525">
            <a:noFill/>
            <a:miter lim="800000"/>
            <a:headEnd/>
            <a:tailEnd/>
          </a:ln>
        </p:spPr>
        <p:txBody>
          <a:bodyPr anchor="ctr"/>
          <a:lstStyle/>
          <a:p>
            <a:pPr algn="ctr"/>
            <a:r>
              <a:rPr lang="es-ES" sz="1600">
                <a:solidFill>
                  <a:schemeClr val="bg1"/>
                </a:solidFill>
              </a:rPr>
              <a:t>El Parque y Pazo Quiñones de León, Vigo. </a:t>
            </a:r>
            <a:br>
              <a:rPr lang="es-ES" sz="1600">
                <a:solidFill>
                  <a:schemeClr val="bg1"/>
                </a:solidFill>
              </a:rPr>
            </a:br>
            <a:r>
              <a:rPr lang="es-ES" sz="1600">
                <a:solidFill>
                  <a:schemeClr val="bg1"/>
                </a:solidFill>
              </a:rPr>
              <a:t>Alberga en su interior hoy en día el prestigioso Museo Municipal de Vigo. El conjunto de pazo, museo y jardines están declarados Monumento histórico-artístico y Bien de Interés Cultural.</a:t>
            </a:r>
            <a:endParaRPr lang="es-ES_tradnl" sz="4400">
              <a:solidFill>
                <a:schemeClr val="bg1"/>
              </a:solidFill>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General\Mis documentos\Mis imágenes\00044959.jpeg"/>
          <p:cNvPicPr>
            <a:picLocks noChangeAspect="1" noChangeArrowheads="1"/>
          </p:cNvPicPr>
          <p:nvPr/>
        </p:nvPicPr>
        <p:blipFill>
          <a:blip r:embed="rId2"/>
          <a:srcRect/>
          <a:stretch>
            <a:fillRect/>
          </a:stretch>
        </p:blipFill>
        <p:spPr bwMode="auto">
          <a:xfrm>
            <a:off x="2286000" y="0"/>
            <a:ext cx="4567238" cy="3419475"/>
          </a:xfrm>
          <a:prstGeom prst="rect">
            <a:avLst/>
          </a:prstGeom>
          <a:noFill/>
          <a:ln w="9525">
            <a:noFill/>
            <a:miter lim="800000"/>
            <a:headEnd/>
            <a:tailEnd/>
          </a:ln>
        </p:spPr>
      </p:pic>
      <p:pic>
        <p:nvPicPr>
          <p:cNvPr id="48131" name="Picture 3" descr="C:\Documents and Settings\General\Mis documentos\Mis imágenes\00038378.jpeg"/>
          <p:cNvPicPr>
            <a:picLocks noChangeAspect="1" noChangeArrowheads="1"/>
          </p:cNvPicPr>
          <p:nvPr/>
        </p:nvPicPr>
        <p:blipFill>
          <a:blip r:embed="rId3"/>
          <a:srcRect/>
          <a:stretch>
            <a:fillRect/>
          </a:stretch>
        </p:blipFill>
        <p:spPr bwMode="auto">
          <a:xfrm>
            <a:off x="6862763" y="0"/>
            <a:ext cx="2281237" cy="3417888"/>
          </a:xfrm>
          <a:prstGeom prst="rect">
            <a:avLst/>
          </a:prstGeom>
          <a:noFill/>
          <a:ln w="9525">
            <a:noFill/>
            <a:miter lim="800000"/>
            <a:headEnd/>
            <a:tailEnd/>
          </a:ln>
        </p:spPr>
      </p:pic>
      <p:pic>
        <p:nvPicPr>
          <p:cNvPr id="48132" name="Picture 4" descr="C:\Documents and Settings\General\Mis documentos\Mis imágenes\1bai7.jpg"/>
          <p:cNvPicPr>
            <a:picLocks noChangeAspect="1" noChangeArrowheads="1"/>
          </p:cNvPicPr>
          <p:nvPr/>
        </p:nvPicPr>
        <p:blipFill>
          <a:blip r:embed="rId4"/>
          <a:srcRect/>
          <a:stretch>
            <a:fillRect/>
          </a:stretch>
        </p:blipFill>
        <p:spPr bwMode="auto">
          <a:xfrm>
            <a:off x="3962400" y="3438525"/>
            <a:ext cx="5181600" cy="3419475"/>
          </a:xfrm>
          <a:prstGeom prst="rect">
            <a:avLst/>
          </a:prstGeom>
          <a:noFill/>
          <a:ln w="9525">
            <a:noFill/>
            <a:miter lim="800000"/>
            <a:headEnd/>
            <a:tailEnd/>
          </a:ln>
        </p:spPr>
      </p:pic>
      <p:pic>
        <p:nvPicPr>
          <p:cNvPr id="48133" name="Picture 5" descr="C:\Documents and Settings\General\Mis documentos\Mis imágenes\vmuros13.jpg"/>
          <p:cNvPicPr>
            <a:picLocks noChangeAspect="1" noChangeArrowheads="1"/>
          </p:cNvPicPr>
          <p:nvPr/>
        </p:nvPicPr>
        <p:blipFill>
          <a:blip r:embed="rId5"/>
          <a:srcRect/>
          <a:stretch>
            <a:fillRect/>
          </a:stretch>
        </p:blipFill>
        <p:spPr bwMode="auto">
          <a:xfrm>
            <a:off x="0" y="3436938"/>
            <a:ext cx="4564063" cy="3421062"/>
          </a:xfrm>
          <a:prstGeom prst="rect">
            <a:avLst/>
          </a:prstGeom>
          <a:noFill/>
          <a:ln w="9525">
            <a:noFill/>
            <a:miter lim="800000"/>
            <a:headEnd/>
            <a:tailEnd/>
          </a:ln>
        </p:spPr>
      </p:pic>
      <p:pic>
        <p:nvPicPr>
          <p:cNvPr id="48134" name="Picture 6" descr="C:\Documents and Settings\General\Mis documentos\Mis imágenes\m.jpg"/>
          <p:cNvPicPr>
            <a:picLocks noChangeAspect="1" noChangeArrowheads="1"/>
          </p:cNvPicPr>
          <p:nvPr/>
        </p:nvPicPr>
        <p:blipFill>
          <a:blip r:embed="rId6"/>
          <a:srcRect/>
          <a:stretch>
            <a:fillRect/>
          </a:stretch>
        </p:blipFill>
        <p:spPr bwMode="auto">
          <a:xfrm>
            <a:off x="0" y="0"/>
            <a:ext cx="2436813" cy="3419475"/>
          </a:xfrm>
          <a:prstGeom prst="rect">
            <a:avLst/>
          </a:prstGeom>
          <a:noFill/>
          <a:ln w="9525">
            <a:noFill/>
            <a:miter lim="800000"/>
            <a:headEnd/>
            <a:tailEnd/>
          </a:ln>
        </p:spPr>
      </p:pic>
      <p:sp>
        <p:nvSpPr>
          <p:cNvPr id="48135" name="Rectangle 7"/>
          <p:cNvSpPr>
            <a:spLocks noChangeArrowheads="1"/>
          </p:cNvSpPr>
          <p:nvPr/>
        </p:nvSpPr>
        <p:spPr bwMode="auto">
          <a:xfrm>
            <a:off x="0" y="6019800"/>
            <a:ext cx="9144000" cy="838200"/>
          </a:xfrm>
          <a:prstGeom prst="rect">
            <a:avLst/>
          </a:prstGeom>
          <a:solidFill>
            <a:srgbClr val="003300"/>
          </a:solidFill>
          <a:ln w="9525">
            <a:noFill/>
            <a:miter lim="800000"/>
            <a:headEnd/>
            <a:tailEnd/>
          </a:ln>
        </p:spPr>
        <p:txBody>
          <a:bodyPr anchor="ctr"/>
          <a:lstStyle/>
          <a:p>
            <a:pPr algn="ctr"/>
            <a:r>
              <a:rPr lang="es-ES_tradnl" sz="1600">
                <a:solidFill>
                  <a:schemeClr val="bg1"/>
                </a:solidFill>
              </a:rPr>
              <a:t>Muros, (A Coruña)</a:t>
            </a:r>
            <a:br>
              <a:rPr lang="es-ES_tradnl" sz="1600">
                <a:solidFill>
                  <a:schemeClr val="bg1"/>
                </a:solidFill>
              </a:rPr>
            </a:br>
            <a:r>
              <a:rPr lang="es-ES_tradnl" sz="1600">
                <a:solidFill>
                  <a:schemeClr val="bg1"/>
                </a:solidFill>
              </a:rPr>
              <a:t>Vila mariñeira que conserva os seus valores ambientais, típicos e pintorescos, ó lado da severa grandeza monumental de góticos palacios e templos como o da antiga Colexiata e o Santuario da Virgen do Camiño». </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General\Mis documentos\Mis imágenes\Nueva carpeta (2)\Pico Sacro 12.jpg"/>
          <p:cNvPicPr>
            <a:picLocks noChangeAspect="1" noChangeArrowheads="1"/>
          </p:cNvPicPr>
          <p:nvPr/>
        </p:nvPicPr>
        <p:blipFill>
          <a:blip r:embed="rId2"/>
          <a:srcRect/>
          <a:stretch>
            <a:fillRect/>
          </a:stretch>
        </p:blipFill>
        <p:spPr bwMode="auto">
          <a:xfrm>
            <a:off x="0" y="0"/>
            <a:ext cx="9169400" cy="6858000"/>
          </a:xfrm>
          <a:prstGeom prst="rect">
            <a:avLst/>
          </a:prstGeom>
          <a:noFill/>
          <a:ln w="9525">
            <a:noFill/>
            <a:miter lim="800000"/>
            <a:headEnd/>
            <a:tailEnd/>
          </a:ln>
        </p:spPr>
      </p:pic>
      <p:pic>
        <p:nvPicPr>
          <p:cNvPr id="49155" name="Picture 3" descr="C:\Documents and Settings\General\Mis documentos\Mis imágenes\Nueva carpeta (2)\pico sacro.jpg"/>
          <p:cNvPicPr>
            <a:picLocks noChangeAspect="1" noChangeArrowheads="1"/>
          </p:cNvPicPr>
          <p:nvPr/>
        </p:nvPicPr>
        <p:blipFill>
          <a:blip r:embed="rId3"/>
          <a:srcRect/>
          <a:stretch>
            <a:fillRect/>
          </a:stretch>
        </p:blipFill>
        <p:spPr bwMode="auto">
          <a:xfrm>
            <a:off x="0" y="5059363"/>
            <a:ext cx="2408238" cy="1798637"/>
          </a:xfrm>
          <a:prstGeom prst="rect">
            <a:avLst/>
          </a:prstGeom>
          <a:noFill/>
          <a:ln w="9525">
            <a:noFill/>
            <a:miter lim="800000"/>
            <a:headEnd/>
            <a:tailEnd/>
          </a:ln>
        </p:spPr>
      </p:pic>
      <p:sp>
        <p:nvSpPr>
          <p:cNvPr id="49156" name="Rectangle 4"/>
          <p:cNvSpPr>
            <a:spLocks noGrp="1" noChangeArrowheads="1"/>
          </p:cNvSpPr>
          <p:nvPr>
            <p:ph type="title"/>
          </p:nvPr>
        </p:nvSpPr>
        <p:spPr>
          <a:xfrm>
            <a:off x="6858000" y="4876800"/>
            <a:ext cx="2133600" cy="1752600"/>
          </a:xfrm>
          <a:noFill/>
        </p:spPr>
        <p:txBody>
          <a:bodyPr/>
          <a:lstStyle/>
          <a:p>
            <a:r>
              <a:rPr lang="es-ES" sz="1600" b="1" smtClean="0">
                <a:solidFill>
                  <a:srgbClr val="003300"/>
                </a:solidFill>
              </a:rPr>
              <a:t>Como todo lo que rodea al Pico Sacro también tienen su leyendas, que si había un tesoro en su interior, que si daban al río Ulla...</a:t>
            </a:r>
            <a:endParaRPr lang="es-ES_tradnl" smtClean="0">
              <a:solidFill>
                <a:schemeClr val="tx1"/>
              </a:solidFill>
            </a:endParaRPr>
          </a:p>
        </p:txBody>
      </p:sp>
      <p:sp>
        <p:nvSpPr>
          <p:cNvPr id="49157" name="Rectangle 5"/>
          <p:cNvSpPr>
            <a:spLocks noChangeArrowheads="1"/>
          </p:cNvSpPr>
          <p:nvPr/>
        </p:nvSpPr>
        <p:spPr bwMode="auto">
          <a:xfrm>
            <a:off x="0" y="1143000"/>
            <a:ext cx="2895600" cy="457200"/>
          </a:xfrm>
          <a:prstGeom prst="rect">
            <a:avLst/>
          </a:prstGeom>
          <a:noFill/>
          <a:ln w="9525">
            <a:noFill/>
            <a:miter lim="800000"/>
            <a:headEnd/>
            <a:tailEnd/>
          </a:ln>
        </p:spPr>
        <p:txBody>
          <a:bodyPr anchor="ctr"/>
          <a:lstStyle/>
          <a:p>
            <a:pPr algn="ctr"/>
            <a:r>
              <a:rPr lang="es-ES" sz="2000" b="1">
                <a:solidFill>
                  <a:srgbClr val="003300"/>
                </a:solidFill>
              </a:rPr>
              <a:t>Pico Sacro, Boqueixón (A Coruña)</a:t>
            </a:r>
            <a:endParaRPr lang="es-ES_tradnl" sz="4400"/>
          </a:p>
        </p:txBody>
      </p:sp>
      <p:sp>
        <p:nvSpPr>
          <p:cNvPr id="49158" name="Rectangle 6"/>
          <p:cNvSpPr>
            <a:spLocks noChangeArrowheads="1"/>
          </p:cNvSpPr>
          <p:nvPr/>
        </p:nvSpPr>
        <p:spPr bwMode="auto">
          <a:xfrm>
            <a:off x="5638800" y="1143000"/>
            <a:ext cx="3352800" cy="533400"/>
          </a:xfrm>
          <a:prstGeom prst="rect">
            <a:avLst/>
          </a:prstGeom>
          <a:noFill/>
          <a:ln w="9525">
            <a:noFill/>
            <a:miter lim="800000"/>
            <a:headEnd/>
            <a:tailEnd/>
          </a:ln>
        </p:spPr>
        <p:txBody>
          <a:bodyPr anchor="ctr"/>
          <a:lstStyle/>
          <a:p>
            <a:pPr algn="ctr"/>
            <a:r>
              <a:rPr lang="es-ES" sz="1600" b="1"/>
              <a:t>Aquí vivía la Raiña Lupa, personaje mítico aliada de los romanos.</a:t>
            </a:r>
            <a:endParaRPr lang="es-ES_tradnl" sz="1600" b="1">
              <a:solidFill>
                <a:srgbClr val="003300"/>
              </a:solidFill>
            </a:endParaRPr>
          </a:p>
        </p:txBody>
      </p:sp>
      <p:sp>
        <p:nvSpPr>
          <p:cNvPr id="49159" name="Rectangle 7"/>
          <p:cNvSpPr>
            <a:spLocks noChangeArrowheads="1"/>
          </p:cNvSpPr>
          <p:nvPr/>
        </p:nvSpPr>
        <p:spPr bwMode="auto">
          <a:xfrm>
            <a:off x="5638800" y="2971800"/>
            <a:ext cx="3352800" cy="533400"/>
          </a:xfrm>
          <a:prstGeom prst="rect">
            <a:avLst/>
          </a:prstGeom>
          <a:noFill/>
          <a:ln w="9525">
            <a:noFill/>
            <a:miter lim="800000"/>
            <a:headEnd/>
            <a:tailEnd/>
          </a:ln>
        </p:spPr>
        <p:txBody>
          <a:bodyPr anchor="ctr"/>
          <a:lstStyle/>
          <a:p>
            <a:pPr algn="ctr"/>
            <a:r>
              <a:rPr lang="es-ES" sz="1600" b="1"/>
              <a:t>Con apenas 600 metros de altitud se puede divisar a más de 30 kilómetros a la redonda.</a:t>
            </a:r>
            <a:r>
              <a:rPr lang="es-ES" sz="1600" b="1">
                <a:solidFill>
                  <a:srgbClr val="FFCC66"/>
                </a:solidFill>
              </a:rPr>
              <a:t> </a:t>
            </a:r>
            <a:endParaRPr lang="es-ES_tradnl" sz="1600" b="1">
              <a:solidFill>
                <a:srgbClr val="003300"/>
              </a:solidFill>
            </a:endParaRPr>
          </a:p>
        </p:txBody>
      </p:sp>
      <p:sp>
        <p:nvSpPr>
          <p:cNvPr id="49160" name="Rectangle 8"/>
          <p:cNvSpPr>
            <a:spLocks noChangeArrowheads="1"/>
          </p:cNvSpPr>
          <p:nvPr/>
        </p:nvSpPr>
        <p:spPr bwMode="auto">
          <a:xfrm>
            <a:off x="1828800" y="2895600"/>
            <a:ext cx="2438400" cy="1752600"/>
          </a:xfrm>
          <a:prstGeom prst="rect">
            <a:avLst/>
          </a:prstGeom>
          <a:noFill/>
          <a:ln w="9525">
            <a:noFill/>
            <a:miter lim="800000"/>
            <a:headEnd/>
            <a:tailEnd/>
          </a:ln>
        </p:spPr>
        <p:txBody>
          <a:bodyPr anchor="ctr"/>
          <a:lstStyle/>
          <a:p>
            <a:pPr algn="ctr"/>
            <a:r>
              <a:rPr lang="es-ES" sz="1600" b="1">
                <a:solidFill>
                  <a:schemeClr val="bg1"/>
                </a:solidFill>
              </a:rPr>
              <a:t>Su cima está dividida en dos, según otra leyenda fue un titán con su espada quien la hizo. Cruzando por ese paso al otro lado, se llega a una de las dos cuevas que se encuentran en la montaña.</a:t>
            </a:r>
            <a:endParaRPr lang="es-ES_tradnl" sz="1600" b="1">
              <a:solidFill>
                <a:schemeClr val="bg1"/>
              </a:solidFill>
            </a:endParaRP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General\Mis documentos\Mis imágenes\Nueva carpeta (2)\12.JPG"/>
          <p:cNvPicPr>
            <a:picLocks noChangeAspect="1" noChangeArrowheads="1"/>
          </p:cNvPicPr>
          <p:nvPr/>
        </p:nvPicPr>
        <p:blipFill>
          <a:blip r:embed="rId2"/>
          <a:srcRect/>
          <a:stretch>
            <a:fillRect/>
          </a:stretch>
        </p:blipFill>
        <p:spPr bwMode="auto">
          <a:xfrm>
            <a:off x="0" y="0"/>
            <a:ext cx="8220075" cy="6846888"/>
          </a:xfrm>
          <a:prstGeom prst="rect">
            <a:avLst/>
          </a:prstGeom>
          <a:noFill/>
          <a:ln w="9525">
            <a:noFill/>
            <a:miter lim="800000"/>
            <a:headEnd/>
            <a:tailEnd/>
          </a:ln>
        </p:spPr>
      </p:pic>
      <p:sp>
        <p:nvSpPr>
          <p:cNvPr id="50179" name="Rectangle 3"/>
          <p:cNvSpPr>
            <a:spLocks noGrp="1" noChangeArrowheads="1"/>
          </p:cNvSpPr>
          <p:nvPr>
            <p:ph type="title"/>
          </p:nvPr>
        </p:nvSpPr>
        <p:spPr>
          <a:xfrm>
            <a:off x="8229600" y="304800"/>
            <a:ext cx="914400" cy="5943600"/>
          </a:xfrm>
          <a:noFill/>
        </p:spPr>
        <p:txBody>
          <a:bodyPr/>
          <a:lstStyle/>
          <a:p>
            <a:r>
              <a:rPr lang="es-ES_tradnl" sz="1600" b="1" smtClean="0">
                <a:solidFill>
                  <a:schemeClr val="bg1"/>
                </a:solidFill>
              </a:rPr>
              <a:t>Vigo</a:t>
            </a:r>
            <a:r>
              <a:rPr lang="es-ES_tradnl" sz="1600" smtClean="0">
                <a:solidFill>
                  <a:schemeClr val="bg1"/>
                </a:solidFill>
              </a:rPr>
              <a:t/>
            </a:r>
            <a:br>
              <a:rPr lang="es-ES_tradnl" sz="1600" smtClean="0">
                <a:solidFill>
                  <a:schemeClr val="bg1"/>
                </a:solidFill>
              </a:rPr>
            </a:br>
            <a:r>
              <a:rPr lang="es-ES_tradnl" sz="1600" b="1" smtClean="0">
                <a:solidFill>
                  <a:schemeClr val="bg1"/>
                </a:solidFill>
              </a:rPr>
              <a:t>Puerto</a:t>
            </a:r>
            <a:r>
              <a:rPr lang="es-ES_tradnl" sz="1600" smtClean="0">
                <a:solidFill>
                  <a:schemeClr val="bg1"/>
                </a:solidFill>
              </a:rPr>
              <a:t>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b="1" smtClean="0">
                <a:solidFill>
                  <a:schemeClr val="bg1"/>
                </a:solidFill>
              </a:rPr>
              <a:t>y</a:t>
            </a:r>
            <a:r>
              <a:rPr lang="es-ES_tradnl" sz="1600" smtClean="0">
                <a:solidFill>
                  <a:schemeClr val="bg1"/>
                </a:solidFill>
              </a:rPr>
              <a:t>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smtClean="0">
                <a:solidFill>
                  <a:schemeClr val="bg1"/>
                </a:solidFill>
              </a:rPr>
              <a:t/>
            </a:r>
            <a:br>
              <a:rPr lang="es-ES_tradnl" sz="1600" smtClean="0">
                <a:solidFill>
                  <a:schemeClr val="bg1"/>
                </a:solidFill>
              </a:rPr>
            </a:br>
            <a:r>
              <a:rPr lang="es-ES_tradnl" sz="1600" b="1" smtClean="0">
                <a:solidFill>
                  <a:schemeClr val="bg1"/>
                </a:solidFill>
              </a:rPr>
              <a:t>Lonja</a:t>
            </a:r>
            <a:r>
              <a:rPr lang="es-ES_tradnl" sz="1600" smtClean="0">
                <a:solidFill>
                  <a:schemeClr val="bg1"/>
                </a:solidFill>
              </a:rPr>
              <a:t> </a:t>
            </a:r>
            <a:br>
              <a:rPr lang="es-ES_tradnl" sz="1600" smtClean="0">
                <a:solidFill>
                  <a:schemeClr val="bg1"/>
                </a:solidFill>
              </a:rPr>
            </a:br>
            <a:r>
              <a:rPr lang="es-ES" sz="1600" smtClean="0">
                <a:solidFill>
                  <a:schemeClr val="bg1"/>
                </a:solidFill>
              </a:rPr>
              <a:t>la de mayor subasta de pescado fresco de toda Europa</a:t>
            </a:r>
            <a:endParaRPr lang="es-ES_tradnl" smtClean="0">
              <a:solidFill>
                <a:schemeClr val="bg1"/>
              </a:solidFill>
            </a:endParaRP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General\Mis documentos\Mis imágenes\Nueva carpeta\4.JPG"/>
          <p:cNvPicPr>
            <a:picLocks noChangeAspect="1" noChangeArrowheads="1"/>
          </p:cNvPicPr>
          <p:nvPr/>
        </p:nvPicPr>
        <p:blipFill>
          <a:blip r:embed="rId2"/>
          <a:srcRect/>
          <a:stretch>
            <a:fillRect/>
          </a:stretch>
        </p:blipFill>
        <p:spPr bwMode="auto">
          <a:xfrm>
            <a:off x="5135563" y="3413125"/>
            <a:ext cx="4008437" cy="3444875"/>
          </a:xfrm>
          <a:prstGeom prst="rect">
            <a:avLst/>
          </a:prstGeom>
          <a:noFill/>
          <a:ln w="9525">
            <a:noFill/>
            <a:miter lim="800000"/>
            <a:headEnd/>
            <a:tailEnd/>
          </a:ln>
        </p:spPr>
      </p:pic>
      <p:pic>
        <p:nvPicPr>
          <p:cNvPr id="51203" name="Picture 3" descr="C:\Documents and Settings\General\Mis documentos\Mis imágenes\Nueva carpeta\3.JPG"/>
          <p:cNvPicPr>
            <a:picLocks noChangeAspect="1" noChangeArrowheads="1"/>
          </p:cNvPicPr>
          <p:nvPr/>
        </p:nvPicPr>
        <p:blipFill>
          <a:blip r:embed="rId3"/>
          <a:srcRect/>
          <a:stretch>
            <a:fillRect/>
          </a:stretch>
        </p:blipFill>
        <p:spPr bwMode="auto">
          <a:xfrm>
            <a:off x="4148138" y="0"/>
            <a:ext cx="4995862" cy="3438525"/>
          </a:xfrm>
          <a:prstGeom prst="rect">
            <a:avLst/>
          </a:prstGeom>
          <a:noFill/>
          <a:ln w="9525">
            <a:noFill/>
            <a:miter lim="800000"/>
            <a:headEnd/>
            <a:tailEnd/>
          </a:ln>
        </p:spPr>
      </p:pic>
      <p:pic>
        <p:nvPicPr>
          <p:cNvPr id="51204" name="Picture 4" descr="C:\Documents and Settings\General\Mis documentos\Mis imágenes\Nueva carpeta\9.JPG"/>
          <p:cNvPicPr>
            <a:picLocks noChangeAspect="1" noChangeArrowheads="1"/>
          </p:cNvPicPr>
          <p:nvPr/>
        </p:nvPicPr>
        <p:blipFill>
          <a:blip r:embed="rId4"/>
          <a:srcRect/>
          <a:stretch>
            <a:fillRect/>
          </a:stretch>
        </p:blipFill>
        <p:spPr bwMode="auto">
          <a:xfrm>
            <a:off x="5105400" y="3421063"/>
            <a:ext cx="1468438" cy="984250"/>
          </a:xfrm>
          <a:prstGeom prst="rect">
            <a:avLst/>
          </a:prstGeom>
          <a:noFill/>
          <a:ln w="9525">
            <a:noFill/>
            <a:miter lim="800000"/>
            <a:headEnd/>
            <a:tailEnd/>
          </a:ln>
        </p:spPr>
      </p:pic>
      <p:pic>
        <p:nvPicPr>
          <p:cNvPr id="51205" name="Picture 5" descr="C:\Documents and Settings\General\Mis documentos\Mis imágenes\Nueva carpeta\2.JPG"/>
          <p:cNvPicPr>
            <a:picLocks noChangeAspect="1" noChangeArrowheads="1"/>
          </p:cNvPicPr>
          <p:nvPr/>
        </p:nvPicPr>
        <p:blipFill>
          <a:blip r:embed="rId5"/>
          <a:srcRect/>
          <a:stretch>
            <a:fillRect/>
          </a:stretch>
        </p:blipFill>
        <p:spPr bwMode="auto">
          <a:xfrm>
            <a:off x="7678738" y="5778500"/>
            <a:ext cx="1465262" cy="1079500"/>
          </a:xfrm>
          <a:prstGeom prst="rect">
            <a:avLst/>
          </a:prstGeom>
          <a:noFill/>
          <a:ln w="9525">
            <a:noFill/>
            <a:miter lim="800000"/>
            <a:headEnd/>
            <a:tailEnd/>
          </a:ln>
        </p:spPr>
      </p:pic>
      <p:pic>
        <p:nvPicPr>
          <p:cNvPr id="51206" name="Picture 6" descr="C:\Documents and Settings\General\Mis documentos\Mis imágenes\Nueva carpeta\8.JPG"/>
          <p:cNvPicPr>
            <a:picLocks noChangeAspect="1" noChangeArrowheads="1"/>
          </p:cNvPicPr>
          <p:nvPr/>
        </p:nvPicPr>
        <p:blipFill>
          <a:blip r:embed="rId6"/>
          <a:srcRect/>
          <a:stretch>
            <a:fillRect/>
          </a:stretch>
        </p:blipFill>
        <p:spPr bwMode="auto">
          <a:xfrm>
            <a:off x="0" y="0"/>
            <a:ext cx="5146675" cy="3427413"/>
          </a:xfrm>
          <a:prstGeom prst="rect">
            <a:avLst/>
          </a:prstGeom>
          <a:noFill/>
          <a:ln w="9525">
            <a:noFill/>
            <a:miter lim="800000"/>
            <a:headEnd/>
            <a:tailEnd/>
          </a:ln>
        </p:spPr>
      </p:pic>
      <p:pic>
        <p:nvPicPr>
          <p:cNvPr id="51207" name="Picture 7" descr="C:\Documents and Settings\General\Mis documentos\Mis imágenes\Nueva carpeta\1.JPG"/>
          <p:cNvPicPr>
            <a:picLocks noChangeAspect="1" noChangeArrowheads="1"/>
          </p:cNvPicPr>
          <p:nvPr/>
        </p:nvPicPr>
        <p:blipFill>
          <a:blip r:embed="rId7"/>
          <a:srcRect/>
          <a:stretch>
            <a:fillRect/>
          </a:stretch>
        </p:blipFill>
        <p:spPr bwMode="auto">
          <a:xfrm>
            <a:off x="0" y="3422650"/>
            <a:ext cx="5146675" cy="3435350"/>
          </a:xfrm>
          <a:prstGeom prst="rect">
            <a:avLst/>
          </a:prstGeom>
          <a:noFill/>
          <a:ln w="9525">
            <a:noFill/>
            <a:miter lim="800000"/>
            <a:headEnd/>
            <a:tailEnd/>
          </a:ln>
        </p:spPr>
      </p:pic>
      <p:pic>
        <p:nvPicPr>
          <p:cNvPr id="51208" name="Picture 8" descr="C:\Documents and Settings\General\Mis documentos\Mis imágenes\Nueva carpeta\6.jpg"/>
          <p:cNvPicPr>
            <a:picLocks noChangeAspect="1" noChangeArrowheads="1"/>
          </p:cNvPicPr>
          <p:nvPr/>
        </p:nvPicPr>
        <p:blipFill>
          <a:blip r:embed="rId8"/>
          <a:srcRect/>
          <a:stretch>
            <a:fillRect/>
          </a:stretch>
        </p:blipFill>
        <p:spPr bwMode="auto">
          <a:xfrm>
            <a:off x="2743200" y="2590800"/>
            <a:ext cx="2414588" cy="1811338"/>
          </a:xfrm>
          <a:prstGeom prst="rect">
            <a:avLst/>
          </a:prstGeom>
          <a:noFill/>
          <a:ln w="9525">
            <a:noFill/>
            <a:miter lim="800000"/>
            <a:headEnd/>
            <a:tailEnd/>
          </a:ln>
        </p:spPr>
      </p:pic>
      <p:pic>
        <p:nvPicPr>
          <p:cNvPr id="51209" name="Picture 9" descr="C:\Documents and Settings\General\Mis documentos\Mis imágenes\Nueva carpeta\3337199553_6945b0e982.jpg"/>
          <p:cNvPicPr>
            <a:picLocks noChangeAspect="1" noChangeArrowheads="1"/>
          </p:cNvPicPr>
          <p:nvPr/>
        </p:nvPicPr>
        <p:blipFill>
          <a:blip r:embed="rId9"/>
          <a:srcRect/>
          <a:stretch>
            <a:fillRect/>
          </a:stretch>
        </p:blipFill>
        <p:spPr bwMode="auto">
          <a:xfrm>
            <a:off x="8064500" y="0"/>
            <a:ext cx="1079500" cy="1692275"/>
          </a:xfrm>
          <a:prstGeom prst="rect">
            <a:avLst/>
          </a:prstGeom>
          <a:noFill/>
          <a:ln w="9525">
            <a:noFill/>
            <a:miter lim="800000"/>
            <a:headEnd/>
            <a:tailEnd/>
          </a:ln>
        </p:spPr>
      </p:pic>
      <p:sp>
        <p:nvSpPr>
          <p:cNvPr id="51210" name="Rectangle 10"/>
          <p:cNvSpPr>
            <a:spLocks noChangeArrowheads="1"/>
          </p:cNvSpPr>
          <p:nvPr/>
        </p:nvSpPr>
        <p:spPr bwMode="auto">
          <a:xfrm>
            <a:off x="0" y="6324600"/>
            <a:ext cx="7620000" cy="533400"/>
          </a:xfrm>
          <a:prstGeom prst="rect">
            <a:avLst/>
          </a:prstGeom>
          <a:solidFill>
            <a:srgbClr val="003300"/>
          </a:solidFill>
          <a:ln w="9525">
            <a:noFill/>
            <a:miter lim="800000"/>
            <a:headEnd/>
            <a:tailEnd/>
          </a:ln>
        </p:spPr>
        <p:txBody>
          <a:bodyPr anchor="ctr"/>
          <a:lstStyle/>
          <a:p>
            <a:pPr algn="ctr"/>
            <a:r>
              <a:rPr lang="es-ES" sz="1600" b="1">
                <a:solidFill>
                  <a:schemeClr val="bg1"/>
                </a:solidFill>
              </a:rPr>
              <a:t>Meira , Valdoviño (A Coruña)</a:t>
            </a:r>
            <a:br>
              <a:rPr lang="es-ES" sz="1600" b="1">
                <a:solidFill>
                  <a:schemeClr val="bg1"/>
                </a:solidFill>
              </a:rPr>
            </a:br>
            <a:r>
              <a:rPr lang="es-ES" sz="1600">
                <a:solidFill>
                  <a:schemeClr val="bg1"/>
                </a:solidFill>
              </a:rPr>
              <a:t>En la punta Frouxeira existen viejos túneles y búnkeres.</a:t>
            </a:r>
            <a:endParaRPr lang="es-ES_tradnl" sz="4400">
              <a:solidFill>
                <a:schemeClr val="bg1"/>
              </a:solidFill>
            </a:endParaRP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General\Mis documentos\Mis imágenes\Nueva carpeta\11833274Ve.jpg"/>
          <p:cNvPicPr>
            <a:picLocks noChangeAspect="1" noChangeArrowheads="1"/>
          </p:cNvPicPr>
          <p:nvPr/>
        </p:nvPicPr>
        <p:blipFill>
          <a:blip r:embed="rId2"/>
          <a:srcRect/>
          <a:stretch>
            <a:fillRect/>
          </a:stretch>
        </p:blipFill>
        <p:spPr bwMode="auto">
          <a:xfrm>
            <a:off x="-25400" y="1952625"/>
            <a:ext cx="9144000" cy="4892675"/>
          </a:xfrm>
          <a:prstGeom prst="rect">
            <a:avLst/>
          </a:prstGeom>
          <a:noFill/>
          <a:ln w="9525">
            <a:noFill/>
            <a:miter lim="800000"/>
            <a:headEnd/>
            <a:tailEnd/>
          </a:ln>
        </p:spPr>
      </p:pic>
      <p:sp>
        <p:nvSpPr>
          <p:cNvPr id="52227" name="Rectangle 3"/>
          <p:cNvSpPr>
            <a:spLocks noChangeArrowheads="1"/>
          </p:cNvSpPr>
          <p:nvPr/>
        </p:nvSpPr>
        <p:spPr bwMode="auto">
          <a:xfrm>
            <a:off x="0" y="0"/>
            <a:ext cx="9144000" cy="2133600"/>
          </a:xfrm>
          <a:prstGeom prst="rect">
            <a:avLst/>
          </a:prstGeom>
          <a:noFill/>
          <a:ln w="9525">
            <a:noFill/>
            <a:miter lim="800000"/>
            <a:headEnd/>
            <a:tailEnd/>
          </a:ln>
        </p:spPr>
        <p:txBody>
          <a:bodyPr anchor="ctr"/>
          <a:lstStyle/>
          <a:p>
            <a:pPr algn="ctr"/>
            <a:r>
              <a:rPr lang="es-ES" sz="1600" b="1">
                <a:solidFill>
                  <a:schemeClr val="bg1"/>
                </a:solidFill>
              </a:rPr>
              <a:t>Esto aunque es una maravilla solo puede verse en foto.</a:t>
            </a:r>
            <a:br>
              <a:rPr lang="es-ES" sz="1600" b="1">
                <a:solidFill>
                  <a:schemeClr val="bg1"/>
                </a:solidFill>
              </a:rPr>
            </a:br>
            <a:r>
              <a:rPr lang="es-ES" sz="1600" b="1">
                <a:solidFill>
                  <a:schemeClr val="bg1"/>
                </a:solidFill>
              </a:rPr>
              <a:t>Tsunami na Frouxeira 2007.</a:t>
            </a:r>
            <a:br>
              <a:rPr lang="es-ES" sz="1600" b="1">
                <a:solidFill>
                  <a:schemeClr val="bg1"/>
                </a:solidFill>
              </a:rPr>
            </a:br>
            <a:r>
              <a:rPr lang="es-ES" sz="1600">
                <a:solidFill>
                  <a:schemeClr val="bg1"/>
                </a:solidFill>
              </a:rPr>
              <a:t>La foto está tomada desde la orilla de la playa de Valdoviño. La punta Frouxeira está más o menos a 1,5 km y la ola que se ve al fondo rompe a más de 400m de distancia de la punta. Con su espléndida "cabellera", puede pasar de los 25m de altura (aclaro: ola+"crines"). Hacía mucho viento y no tenía trípode así que el valor mayor de la foto está en el registro y lo alucinante al observar esta foto estando en la playa un día cualquiera. Por otra parte, es la ola más grande que tengo en mis archivos así que me he decidido a mostrarla. Autor de la foto: </a:t>
            </a:r>
            <a:r>
              <a:rPr lang="es-ES_tradnl" sz="1600" b="1">
                <a:solidFill>
                  <a:schemeClr val="bg1"/>
                </a:solidFill>
              </a:rPr>
              <a:t>Guillermo Pazos García</a:t>
            </a:r>
            <a:endParaRPr lang="es-ES_tradnl" sz="4400">
              <a:solidFill>
                <a:schemeClr val="bg1"/>
              </a:solidFill>
            </a:endParaRP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953000" y="1981200"/>
            <a:ext cx="3810000" cy="3352800"/>
          </a:xfrm>
        </p:spPr>
        <p:txBody>
          <a:bodyPr/>
          <a:lstStyle/>
          <a:p>
            <a:r>
              <a:rPr lang="es-ES" sz="1800" b="1" smtClean="0">
                <a:solidFill>
                  <a:schemeClr val="bg1"/>
                </a:solidFill>
              </a:rPr>
              <a:t>Caracola en Cabo Home, Península do Morrazo (Pontevedra)</a:t>
            </a:r>
            <a:br>
              <a:rPr lang="es-ES" sz="1800" b="1" smtClean="0">
                <a:solidFill>
                  <a:schemeClr val="bg1"/>
                </a:solidFill>
              </a:rPr>
            </a:br>
            <a:r>
              <a:rPr lang="es-ES" sz="1800" b="1" smtClean="0">
                <a:solidFill>
                  <a:schemeClr val="bg1"/>
                </a:solidFill>
              </a:rPr>
              <a:t/>
            </a:r>
            <a:br>
              <a:rPr lang="es-ES" sz="1800" b="1" smtClean="0">
                <a:solidFill>
                  <a:schemeClr val="bg1"/>
                </a:solidFill>
              </a:rPr>
            </a:br>
            <a:r>
              <a:rPr lang="es-ES" sz="1800" b="1" smtClean="0">
                <a:solidFill>
                  <a:schemeClr val="bg1"/>
                </a:solidFill>
              </a:rPr>
              <a:t>Este lugar siempre tuvo su encanto pero desde que la caracola metálica luce en lo alto de Donón, se ha convertido en el rincón favorito para muchos pontevedreses. Las fotografías de la caracola en combinación con la puesta de sol son infinitas, y las vistas desde lo alto y hacia las Cies, perfectas.</a:t>
            </a:r>
            <a:br>
              <a:rPr lang="es-ES" sz="1800" b="1" smtClean="0">
                <a:solidFill>
                  <a:schemeClr val="bg1"/>
                </a:solidFill>
              </a:rPr>
            </a:br>
            <a:r>
              <a:rPr lang="es-ES" sz="1800" b="1" smtClean="0">
                <a:solidFill>
                  <a:schemeClr val="bg1"/>
                </a:solidFill>
              </a:rPr>
              <a:t/>
            </a:r>
            <a:br>
              <a:rPr lang="es-ES" sz="1800" b="1" smtClean="0">
                <a:solidFill>
                  <a:schemeClr val="bg1"/>
                </a:solidFill>
              </a:rPr>
            </a:br>
            <a:r>
              <a:rPr lang="es-ES" sz="1800" b="1" smtClean="0">
                <a:solidFill>
                  <a:schemeClr val="bg1"/>
                </a:solidFill>
              </a:rPr>
              <a:t/>
            </a:r>
            <a:br>
              <a:rPr lang="es-ES" sz="1800" b="1" smtClean="0">
                <a:solidFill>
                  <a:schemeClr val="bg1"/>
                </a:solidFill>
              </a:rPr>
            </a:br>
            <a:r>
              <a:rPr lang="es-ES" sz="1800" b="1" smtClean="0">
                <a:solidFill>
                  <a:schemeClr val="bg1"/>
                </a:solidFill>
              </a:rPr>
              <a:t/>
            </a:r>
            <a:br>
              <a:rPr lang="es-ES" sz="1800" b="1" smtClean="0">
                <a:solidFill>
                  <a:schemeClr val="bg1"/>
                </a:solidFill>
              </a:rPr>
            </a:br>
            <a:r>
              <a:rPr lang="es-ES" sz="1800" b="1" smtClean="0">
                <a:solidFill>
                  <a:schemeClr val="bg1"/>
                </a:solidFill>
              </a:rPr>
              <a:t/>
            </a:r>
            <a:br>
              <a:rPr lang="es-ES" sz="1800" b="1" smtClean="0">
                <a:solidFill>
                  <a:schemeClr val="bg1"/>
                </a:solidFill>
              </a:rPr>
            </a:br>
            <a:r>
              <a:rPr lang="es-ES" sz="1800" b="1" smtClean="0">
                <a:solidFill>
                  <a:schemeClr val="bg1"/>
                </a:solidFill>
              </a:rPr>
              <a:t>FIN</a:t>
            </a:r>
            <a:endParaRPr lang="es-ES_tradnl" smtClean="0">
              <a:solidFill>
                <a:schemeClr val="bg1"/>
              </a:solidFill>
            </a:endParaRPr>
          </a:p>
        </p:txBody>
      </p:sp>
      <p:pic>
        <p:nvPicPr>
          <p:cNvPr id="53251" name="Picture 3" descr="C:\Documents and Settings\General\Mis documentos\Mis imágenes\Caracola en cabo Home, Morrazo.jpg"/>
          <p:cNvPicPr>
            <a:picLocks noChangeAspect="1" noChangeArrowheads="1"/>
          </p:cNvPicPr>
          <p:nvPr/>
        </p:nvPicPr>
        <p:blipFill>
          <a:blip r:embed="rId2"/>
          <a:srcRect/>
          <a:stretch>
            <a:fillRect/>
          </a:stretch>
        </p:blipFill>
        <p:spPr bwMode="auto">
          <a:xfrm>
            <a:off x="0" y="0"/>
            <a:ext cx="4524375" cy="6873875"/>
          </a:xfrm>
          <a:prstGeom prst="rect">
            <a:avLst/>
          </a:prstGeom>
          <a:noFill/>
          <a:ln w="9525">
            <a:noFill/>
            <a:miter lim="800000"/>
            <a:headEnd/>
            <a:tailEnd/>
          </a:ln>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alicia y sus maravillas">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Galicia y sus maravillas</Template>
  <TotalTime>3</TotalTime>
  <Words>553</Words>
  <Application>Microsoft PowerPoint</Application>
  <PresentationFormat>Presentación en pantalla (4:3)</PresentationFormat>
  <Paragraphs>82</Paragraphs>
  <Slides>49</Slides>
  <Notes>0</Notes>
  <HiddenSlides>0</HiddenSlides>
  <MMClips>0</MMClips>
  <ScaleCrop>false</ScaleCrop>
  <HeadingPairs>
    <vt:vector size="8" baseType="variant">
      <vt:variant>
        <vt:lpstr>Fuentes usadas</vt:lpstr>
      </vt:variant>
      <vt:variant>
        <vt:i4>4</vt:i4>
      </vt:variant>
      <vt:variant>
        <vt:lpstr>Tema</vt:lpstr>
      </vt:variant>
      <vt:variant>
        <vt:i4>2</vt:i4>
      </vt:variant>
      <vt:variant>
        <vt:lpstr>Servidores OLE incrustados</vt:lpstr>
      </vt:variant>
      <vt:variant>
        <vt:i4>1</vt:i4>
      </vt:variant>
      <vt:variant>
        <vt:lpstr>Títulos de diapositiva</vt:lpstr>
      </vt:variant>
      <vt:variant>
        <vt:i4>49</vt:i4>
      </vt:variant>
    </vt:vector>
  </HeadingPairs>
  <TitlesOfParts>
    <vt:vector size="56" baseType="lpstr">
      <vt:lpstr>Times New Roman</vt:lpstr>
      <vt:lpstr>Arial</vt:lpstr>
      <vt:lpstr>Book Antiqua</vt:lpstr>
      <vt:lpstr>Tahoma</vt:lpstr>
      <vt:lpstr>Galicia y sus maravillas</vt:lpstr>
      <vt:lpstr>Diseño predeterminado</vt:lpstr>
      <vt:lpstr>Documento de Microsoft Word</vt:lpstr>
      <vt:lpstr>Diapositiva 1</vt:lpstr>
      <vt:lpstr>Diapositiva 2</vt:lpstr>
      <vt:lpstr>As Burgas, Ourense El conjunto termal de As Burgas está estrechamente ligado a los orígenes de la ciudad de Ourense. Sus aguas termales a 67ºC y mineromedicinales están recomendadas para problemas de piel, reuma y artritis.</vt:lpstr>
      <vt:lpstr>Diapositiva 4</vt:lpstr>
      <vt:lpstr>Diapositiva 5</vt:lpstr>
      <vt:lpstr>Diapositiva 6</vt:lpstr>
      <vt:lpstr>Castro de Baroña, Porto do son (A Coruña)  Construido sobre una pequeña península, data del siglo I a. C. a I d. C. Poseía dos murallas a su alrededor y se conservan 20 viviendas de planta circular u oval.</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Parque del río Barosa, Barro (Pontevedra) Es una de las paradas principales del camino portugués hacia Santiago de Compostela. Durante el recorrido podemos contemplar la belleza de la catarata de Barosa con un desnivel de unos treinta metros, y a los márgenes diecisiete molinos (algunos de ellos reconstruidos), </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Como todo lo que rodea al Pico Sacro también tienen su leyendas, que si había un tesoro en su interior, que si daban al río Ulla...</vt:lpstr>
      <vt:lpstr>Vigo Puerto       y      Lonja  la de mayor subasta de pescado fresco de toda Europa</vt:lpstr>
      <vt:lpstr>Diapositiva 46</vt:lpstr>
      <vt:lpstr>Diapositiva 47</vt:lpstr>
      <vt:lpstr>Caracola en Cabo Home, Península do Morrazo (Pontevedra)  Este lugar siempre tuvo su encanto pero desde que la caracola metálica luce en lo alto de Donón, se ha convertido en el rincón favorito para muchos pontevedreses. Las fotografías de la caracola en combinación con la puesta de sol son infinitas, y las vistas desde lo alto y hacia las Cies, perfectas.     FIN</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2014-02-11T13:43:36Z</dcterms:created>
  <dcterms:modified xsi:type="dcterms:W3CDTF">2014-02-11T13:46:49Z</dcterms:modified>
</cp:coreProperties>
</file>