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9"/>
  </p:notesMasterIdLst>
  <p:sldIdLst>
    <p:sldId id="521" r:id="rId3"/>
    <p:sldId id="469" r:id="rId4"/>
    <p:sldId id="520" r:id="rId5"/>
    <p:sldId id="478" r:id="rId6"/>
    <p:sldId id="468" r:id="rId7"/>
    <p:sldId id="470" r:id="rId8"/>
    <p:sldId id="490" r:id="rId9"/>
    <p:sldId id="494" r:id="rId10"/>
    <p:sldId id="489" r:id="rId11"/>
    <p:sldId id="466" r:id="rId12"/>
    <p:sldId id="488" r:id="rId13"/>
    <p:sldId id="491" r:id="rId14"/>
    <p:sldId id="477" r:id="rId15"/>
    <p:sldId id="467" r:id="rId16"/>
    <p:sldId id="522" r:id="rId17"/>
    <p:sldId id="450" r:id="rId18"/>
    <p:sldId id="449" r:id="rId19"/>
    <p:sldId id="448" r:id="rId20"/>
    <p:sldId id="458" r:id="rId21"/>
    <p:sldId id="523" r:id="rId22"/>
    <p:sldId id="453" r:id="rId23"/>
    <p:sldId id="485" r:id="rId24"/>
    <p:sldId id="452" r:id="rId25"/>
    <p:sldId id="524" r:id="rId26"/>
    <p:sldId id="456" r:id="rId27"/>
    <p:sldId id="457" r:id="rId28"/>
    <p:sldId id="381" r:id="rId29"/>
    <p:sldId id="385" r:id="rId30"/>
    <p:sldId id="527" r:id="rId31"/>
    <p:sldId id="390" r:id="rId32"/>
    <p:sldId id="389" r:id="rId33"/>
    <p:sldId id="525" r:id="rId34"/>
    <p:sldId id="459" r:id="rId35"/>
    <p:sldId id="530" r:id="rId36"/>
    <p:sldId id="486" r:id="rId37"/>
    <p:sldId id="464" r:id="rId38"/>
    <p:sldId id="492" r:id="rId39"/>
    <p:sldId id="396" r:id="rId40"/>
    <p:sldId id="479" r:id="rId41"/>
    <p:sldId id="463" r:id="rId42"/>
    <p:sldId id="482" r:id="rId43"/>
    <p:sldId id="480" r:id="rId44"/>
    <p:sldId id="401" r:id="rId45"/>
    <p:sldId id="402" r:id="rId46"/>
    <p:sldId id="460" r:id="rId47"/>
    <p:sldId id="462" r:id="rId48"/>
    <p:sldId id="461" r:id="rId49"/>
    <p:sldId id="413" r:id="rId50"/>
    <p:sldId id="495" r:id="rId51"/>
    <p:sldId id="498" r:id="rId52"/>
    <p:sldId id="501" r:id="rId53"/>
    <p:sldId id="507" r:id="rId54"/>
    <p:sldId id="508" r:id="rId55"/>
    <p:sldId id="534" r:id="rId56"/>
    <p:sldId id="535" r:id="rId57"/>
    <p:sldId id="536" r:id="rId58"/>
  </p:sldIdLst>
  <p:sldSz cx="11198225" cy="6858000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HCDgG7HpNUWuwAscS/cfbQ" hashData="/hr7m1tJ5WulCvy2G7JgiD7t61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8000"/>
    <a:srgbClr val="000000"/>
    <a:srgbClr val="D7C017"/>
    <a:srgbClr val="996633"/>
    <a:srgbClr val="FF6600"/>
    <a:srgbClr val="8A4200"/>
    <a:srgbClr val="800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21103" autoAdjust="0"/>
    <p:restoredTop sz="94086" autoAdjust="0"/>
  </p:normalViewPr>
  <p:slideViewPr>
    <p:cSldViewPr>
      <p:cViewPr>
        <p:scale>
          <a:sx n="68" d="100"/>
          <a:sy n="68" d="100"/>
        </p:scale>
        <p:origin x="-618" y="-240"/>
      </p:cViewPr>
      <p:guideLst>
        <p:guide orient="horz" pos="2160"/>
        <p:guide pos="35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s-B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9294F813-0644-4053-AE8D-7DDC6FC14622}" type="datetimeFigureOut">
              <a:rPr lang="es-BO"/>
              <a:pPr>
                <a:defRPr/>
              </a:pPr>
              <a:t>14/11/2013</a:t>
            </a:fld>
            <a:endParaRPr lang="es-BO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30238" y="685800"/>
            <a:ext cx="5597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BO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s-BO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es-B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8EA2E70B-B66F-4122-AAF5-EA6FA69D8D72}" type="slidenum">
              <a:rPr lang="es-BO"/>
              <a:pPr>
                <a:defRPr/>
              </a:pPr>
              <a:t>‹Nº›</a:t>
            </a:fld>
            <a:endParaRPr lang="es-BO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74ECE-579F-4254-A178-7C5358451448}" type="datetimeFigureOut">
              <a:rPr lang="hu-HU"/>
              <a:pPr>
                <a:defRPr/>
              </a:pPr>
              <a:t>2013. 11. 14.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65368-A2E4-48CD-AD1C-44DEE18EF52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20DA0-0054-4614-A9BD-B0678A285AC8}" type="datetimeFigureOut">
              <a:rPr lang="hu-HU"/>
              <a:pPr>
                <a:defRPr/>
              </a:pPr>
              <a:t>2013. 11. 14.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AF815-9ECA-438C-AC5E-6FEFF4D9EEB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ED852-6801-4107-8CEE-A881AC1D34C5}" type="datetimeFigureOut">
              <a:rPr lang="hu-HU"/>
              <a:pPr>
                <a:defRPr/>
              </a:pPr>
              <a:t>2013. 11. 14.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E6892-79EF-4DD1-848D-103309473695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EC1BF1-07AF-4CF6-A447-CA4EC781DB3F}" type="datetimeFigureOut">
              <a:rPr lang="hu-HU"/>
              <a:pPr>
                <a:defRPr/>
              </a:pPr>
              <a:t>2013. 11. 14.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5209D-1B8B-45A3-9CBA-7205ED9A382E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13AD6-F7C1-4028-A058-846371188FB7}" type="datetimeFigureOut">
              <a:rPr lang="hu-HU"/>
              <a:pPr>
                <a:defRPr/>
              </a:pPr>
              <a:t>2013. 11. 14.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1AF0C-A4F3-4F83-A2DA-DBD4B6E0E2F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9353E-F2DA-4CA4-9B98-2478A6C8C4DD}" type="datetimeFigureOut">
              <a:rPr lang="hu-HU"/>
              <a:pPr>
                <a:defRPr/>
              </a:pPr>
              <a:t>2013. 11. 14.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E04CC-E44C-4445-87B2-0F4CF199CDDE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97613-B8F5-4562-9E8A-0CE5C3A9FBC7}" type="datetimeFigureOut">
              <a:rPr lang="hu-HU"/>
              <a:pPr>
                <a:defRPr/>
              </a:pPr>
              <a:t>2013. 11. 14.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B0336-1A4D-4966-A3B1-C42038862F80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102AD-1617-4081-B6E3-88425331BC20}" type="datetimeFigureOut">
              <a:rPr lang="hu-HU"/>
              <a:pPr>
                <a:defRPr/>
              </a:pPr>
              <a:t>2013. 11. 14.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86A74-1BC7-4468-9B60-5413D36641AB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02A1A-EBD3-4CF4-8401-857CBBAD866B}" type="datetimeFigureOut">
              <a:rPr lang="hu-HU"/>
              <a:pPr>
                <a:defRPr/>
              </a:pPr>
              <a:t>2013. 11. 14.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0AAFD-A5BB-4D5C-94BE-0C20F3B6AD2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6BD18-42B4-498B-907B-057CCC1AB3E1}" type="datetimeFigureOut">
              <a:rPr lang="hu-HU"/>
              <a:pPr>
                <a:defRPr/>
              </a:pPr>
              <a:t>2013. 11. 14.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12DB7-1F54-42A1-BF30-53F59A29D1E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8CE45-9C1B-431E-8BC3-79055E2FAA56}" type="datetimeFigureOut">
              <a:rPr lang="hu-HU"/>
              <a:pPr>
                <a:defRPr/>
              </a:pPr>
              <a:t>2013. 11. 14.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A24A8-8D9C-4134-973B-721665D0151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9867" y="2130428"/>
            <a:ext cx="951849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9734" y="3886200"/>
            <a:ext cx="7838758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E73DC9-A243-4B0D-9BBD-83CBFE72486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560388" y="274638"/>
            <a:ext cx="100774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560388" y="1600200"/>
            <a:ext cx="1007745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560388" y="6356350"/>
            <a:ext cx="2613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84A9C2-AC09-4967-91AD-51E5CD35A6FA}" type="datetimeFigureOut">
              <a:rPr lang="hu-HU"/>
              <a:pPr>
                <a:defRPr/>
              </a:pPr>
              <a:t>2013. 11. 14.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825875" y="6356350"/>
            <a:ext cx="35464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024813" y="6356350"/>
            <a:ext cx="2613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5F1FE1-0FBB-4CB2-BC33-D0A88E00762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59911" y="274638"/>
            <a:ext cx="1007840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9911" y="1600201"/>
            <a:ext cx="1007840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9911" y="6245225"/>
            <a:ext cx="261291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26060" y="6245225"/>
            <a:ext cx="354610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25395" y="6245225"/>
            <a:ext cx="261291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1CB681D-6014-401A-81E9-A2CAF727D1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8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03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03.gi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463" y="-11113"/>
            <a:ext cx="11231563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Public\Pictures\imagesCA6RE3P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80728"/>
            <a:ext cx="2466975" cy="184785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softEdge rad="317500"/>
          </a:effectLst>
        </p:spPr>
      </p:pic>
      <p:pic>
        <p:nvPicPr>
          <p:cNvPr id="2052" name="Picture 4" descr="D:\Pictures\z gift\Botella%20E-mail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77938" y="2276475"/>
            <a:ext cx="5651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5 CuadroTexto"/>
          <p:cNvSpPr txBox="1">
            <a:spLocks noChangeArrowheads="1"/>
          </p:cNvSpPr>
          <p:nvPr/>
        </p:nvSpPr>
        <p:spPr bwMode="auto">
          <a:xfrm>
            <a:off x="1711325" y="2349500"/>
            <a:ext cx="9486900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4000" dirty="0" err="1">
                <a:solidFill>
                  <a:srgbClr val="FFFF00"/>
                </a:solidFill>
                <a:latin typeface="Brush Script MT" pitchFamily="66" charset="0"/>
              </a:rPr>
              <a:t>Amig@</a:t>
            </a:r>
            <a:r>
              <a:rPr lang="es-EC" sz="4000" dirty="0">
                <a:solidFill>
                  <a:srgbClr val="FFFF00"/>
                </a:solidFill>
                <a:latin typeface="Brush Script MT" pitchFamily="66" charset="0"/>
              </a:rPr>
              <a:t> toma esta “botella” antes que se la trague “Tiburcio” </a:t>
            </a:r>
          </a:p>
          <a:p>
            <a:pPr algn="ctr"/>
            <a:r>
              <a:rPr lang="es-EC" sz="4000" dirty="0">
                <a:solidFill>
                  <a:srgbClr val="FFFF00"/>
                </a:solidFill>
                <a:latin typeface="Brush Script MT" pitchFamily="66" charset="0"/>
              </a:rPr>
              <a:t>En su interior tiene un mensaje que te llevará a conocer</a:t>
            </a:r>
          </a:p>
          <a:p>
            <a:pPr algn="ctr"/>
            <a:r>
              <a:rPr lang="es-EC" sz="4400" dirty="0">
                <a:solidFill>
                  <a:srgbClr val="FFFF00"/>
                </a:solidFill>
                <a:latin typeface="Brush Script MT" pitchFamily="66" charset="0"/>
              </a:rPr>
              <a:t> “Las Islas Encantadas”</a:t>
            </a:r>
          </a:p>
          <a:p>
            <a:pPr algn="ctr"/>
            <a:endParaRPr lang="es-EC" sz="4400" dirty="0">
              <a:solidFill>
                <a:srgbClr val="FFFF00"/>
              </a:solidFill>
              <a:latin typeface="Brush Script MT" pitchFamily="66" charset="0"/>
            </a:endParaRPr>
          </a:p>
          <a:p>
            <a:pPr algn="ctr"/>
            <a:r>
              <a:rPr lang="es-EC" sz="4000" u="sng" dirty="0">
                <a:latin typeface="Brush Script MT" pitchFamily="66" charset="0"/>
              </a:rPr>
              <a:t>Sube el audio y usa el mouse a tu gusto</a:t>
            </a:r>
          </a:p>
        </p:txBody>
      </p:sp>
    </p:spTree>
  </p:cSld>
  <p:clrMapOvr>
    <a:masterClrMapping/>
  </p:clrMapOvr>
  <p:transition spd="slow">
    <p:zoom/>
    <p:sndAc>
      <p:stSnd loop="1">
        <p:snd r:embed="rId2" name="Very relaxing and beautiful music - Savoy wav comp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rgbClr val="00B0F0"/>
                </a:solidFill>
                <a:latin typeface="Brush Script MT" pitchFamily="66" charset="0"/>
              </a:rPr>
              <a:t>Las Islas Galápagos 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constituyen un archipiélago del Océano Pacífico ubicado a mas de 1000 km de la costa de Ecuador.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69912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5400" y="549275"/>
            <a:ext cx="482282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-3175"/>
            <a:ext cx="11217275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1 CuadroTexto"/>
          <p:cNvSpPr txBox="1">
            <a:spLocks noChangeArrowheads="1"/>
          </p:cNvSpPr>
          <p:nvPr/>
        </p:nvSpPr>
        <p:spPr bwMode="auto">
          <a:xfrm>
            <a:off x="558800" y="476250"/>
            <a:ext cx="10080625" cy="606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rgbClr val="FFFF66"/>
                </a:solidFill>
                <a:latin typeface="Brush Script MT" pitchFamily="66" charset="0"/>
              </a:rPr>
              <a:t>Las islas Galápagos fueron descubiertas por azar el 10 de Marzo de 1535,por  Tomas de Berlanga, Obispo de Panamá, quien navegando de Panamá a Perú extravió su ruta debido al mal tiempo,</a:t>
            </a:r>
          </a:p>
          <a:p>
            <a:endParaRPr lang="es-EC" sz="2800">
              <a:solidFill>
                <a:srgbClr val="FFFF66"/>
              </a:solidFill>
              <a:latin typeface="Brush Script MT" pitchFamily="66" charset="0"/>
            </a:endParaRPr>
          </a:p>
          <a:p>
            <a:r>
              <a:rPr lang="es-ES" sz="2800">
                <a:solidFill>
                  <a:srgbClr val="FFFF66"/>
                </a:solidFill>
                <a:latin typeface="Brush Script MT" pitchFamily="66" charset="0"/>
              </a:rPr>
              <a:t>Durante los siglos XVI y XVII los piratas ingleses usaron las islas como escondite en sus viajes de pillaje a los galeones españoles que llevaban oro y plata de América hacia España. </a:t>
            </a:r>
          </a:p>
          <a:p>
            <a:endParaRPr lang="es-ES" sz="2800">
              <a:solidFill>
                <a:srgbClr val="FFFF66"/>
              </a:solidFill>
              <a:latin typeface="Brush Script MT" pitchFamily="66" charset="0"/>
            </a:endParaRPr>
          </a:p>
          <a:p>
            <a:r>
              <a:rPr lang="es-ES" sz="2800">
                <a:solidFill>
                  <a:srgbClr val="FFFF66"/>
                </a:solidFill>
                <a:latin typeface="Brush Script MT" pitchFamily="66" charset="0"/>
              </a:rPr>
              <a:t>Mas tarde y por varios lustros, los balleneros del Océano Pacífico capturaron y sacrificaron miles de tortugas del archipiélago para obtener alimento,</a:t>
            </a:r>
          </a:p>
          <a:p>
            <a:endParaRPr lang="es-ES" sz="2800">
              <a:solidFill>
                <a:srgbClr val="FFFF66"/>
              </a:solidFill>
              <a:latin typeface="Brush Script MT" pitchFamily="66" charset="0"/>
            </a:endParaRPr>
          </a:p>
          <a:p>
            <a:r>
              <a:rPr lang="es-ES" sz="2800">
                <a:solidFill>
                  <a:srgbClr val="FFFF66"/>
                </a:solidFill>
                <a:latin typeface="Brush Script MT" pitchFamily="66" charset="0"/>
              </a:rPr>
              <a:t> El  Ecuador  se anexó las islas Galápagos el 12 de Febrero de  1832 bajo el gobierno del General Juan José Flores, bautizándolas como Archipiélago de Colón.</a:t>
            </a:r>
            <a:endParaRPr lang="es-EC" sz="2800">
              <a:solidFill>
                <a:srgbClr val="FFFF66"/>
              </a:solidFill>
              <a:latin typeface="Brush Script MT" pitchFamily="66" charset="0"/>
            </a:endParaRPr>
          </a:p>
          <a:p>
            <a:endParaRPr lang="es-EC" sz="240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2 Rectángulo"/>
          <p:cNvSpPr>
            <a:spLocks noChangeArrowheads="1"/>
          </p:cNvSpPr>
          <p:nvPr/>
        </p:nvSpPr>
        <p:spPr bwMode="auto">
          <a:xfrm>
            <a:off x="558800" y="5300663"/>
            <a:ext cx="101536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El Archipiélago de Colón o Galápagos está conformado por 13 grandes islas volcánicas,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8663" y="549275"/>
            <a:ext cx="72167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4 Rectángulo"/>
          <p:cNvSpPr>
            <a:spLocks noChangeArrowheads="1"/>
          </p:cNvSpPr>
          <p:nvPr/>
        </p:nvSpPr>
        <p:spPr bwMode="auto">
          <a:xfrm>
            <a:off x="558800" y="5300663"/>
            <a:ext cx="101536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 6 islas más pequeñas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8663" y="549275"/>
            <a:ext cx="72167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4 Rectángulo"/>
          <p:cNvSpPr>
            <a:spLocks noChangeArrowheads="1"/>
          </p:cNvSpPr>
          <p:nvPr/>
        </p:nvSpPr>
        <p:spPr bwMode="auto">
          <a:xfrm>
            <a:off x="558800" y="5300663"/>
            <a:ext cx="101536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y  107 rocas e islotes, distribuidas alrededor de la “latitud cero grados” o </a:t>
            </a:r>
          </a:p>
          <a:p>
            <a:pPr algn="ctr"/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 Ecuador terrestre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08050"/>
            <a:ext cx="5540375" cy="318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908050"/>
            <a:ext cx="561657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3 CuadroTexto"/>
          <p:cNvSpPr txBox="1">
            <a:spLocks noChangeArrowheads="1"/>
          </p:cNvSpPr>
          <p:nvPr/>
        </p:nvSpPr>
        <p:spPr bwMode="auto">
          <a:xfrm>
            <a:off x="558800" y="5157788"/>
            <a:ext cx="100806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Se estima que la formación de la primera isla tuvo lugar hace más de 30 millones de años,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63" y="549275"/>
            <a:ext cx="6781800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6 CuadroTexto"/>
          <p:cNvSpPr txBox="1">
            <a:spLocks noChangeArrowheads="1"/>
          </p:cNvSpPr>
          <p:nvPr/>
        </p:nvSpPr>
        <p:spPr bwMode="auto">
          <a:xfrm>
            <a:off x="558800" y="4868863"/>
            <a:ext cx="100806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S" sz="3200">
              <a:solidFill>
                <a:schemeClr val="bg1"/>
              </a:solidFill>
              <a:latin typeface="Brush Script MT" pitchFamily="66" charset="0"/>
            </a:endParaRPr>
          </a:p>
          <a:p>
            <a:pPr algn="ctr"/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Son el resultado de una fuerte actividad volcánica submarina.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4672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51488" y="549275"/>
            <a:ext cx="5646737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2 CuadroTexto"/>
          <p:cNvSpPr txBox="1">
            <a:spLocks noChangeArrowheads="1"/>
          </p:cNvSpPr>
          <p:nvPr/>
        </p:nvSpPr>
        <p:spPr bwMode="auto">
          <a:xfrm>
            <a:off x="558800" y="5157788"/>
            <a:ext cx="100806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Las Islas Isabela y Fernandina, están todavía en proceso de formación, habiéndose registrado la erupción volcánica más reciente en el 2009.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8663" y="549275"/>
            <a:ext cx="71786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3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La actividad sísmica y volcánica en curso reflejan los procesos que formaron las islas.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8663" y="549275"/>
            <a:ext cx="71786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2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Estos procesos, junto con el extremo aislamiento de las islas, llevó al desarrollo de una vida animal y vegetal inusual  </a:t>
            </a: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7225" y="549275"/>
            <a:ext cx="72548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4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En muchos lugares las fallas y la erosión marina  han producido profundos acantilados de lava y cráteres.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6165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549275"/>
            <a:ext cx="554672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2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Aunque también se han formado hermosas playas de coral o arena de concha.</a:t>
            </a:r>
          </a:p>
          <a:p>
            <a:pPr algn="ctr"/>
            <a:endParaRPr lang="es-EC" sz="320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8663" y="549275"/>
            <a:ext cx="714692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2 CuadroTexto"/>
          <p:cNvSpPr txBox="1">
            <a:spLocks noChangeArrowheads="1"/>
          </p:cNvSpPr>
          <p:nvPr/>
        </p:nvSpPr>
        <p:spPr bwMode="auto">
          <a:xfrm>
            <a:off x="485775" y="4292600"/>
            <a:ext cx="10082213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Diferentes especies optaron por adaptarse a estas condiciones climáticas muy específicas y se convirtieron en especies únicas, que inspiraron a</a:t>
            </a:r>
          </a:p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 Charles Darwin a escribir su teoría </a:t>
            </a:r>
          </a:p>
          <a:p>
            <a:pPr algn="ctr"/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“La evolución de las especies “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2988" y="549275"/>
            <a:ext cx="7102475" cy="330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" y="549275"/>
            <a:ext cx="2492375" cy="333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800" y="692150"/>
            <a:ext cx="5775325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6" descr="D:\Pictures\z gift\Botella%20E-mail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67313" y="3860800"/>
            <a:ext cx="754062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5 CuadroTexto"/>
          <p:cNvSpPr txBox="1">
            <a:spLocks noChangeArrowheads="1"/>
          </p:cNvSpPr>
          <p:nvPr/>
        </p:nvSpPr>
        <p:spPr bwMode="auto">
          <a:xfrm>
            <a:off x="6319838" y="1628775"/>
            <a:ext cx="4878387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600">
                <a:solidFill>
                  <a:srgbClr val="FFFF66"/>
                </a:solidFill>
                <a:latin typeface="Brush Script MT" pitchFamily="66" charset="0"/>
              </a:rPr>
              <a:t>Toma la “botella” y vamos a  un pequeñísimo recorrido por este fascinante </a:t>
            </a:r>
          </a:p>
          <a:p>
            <a:pPr algn="ctr"/>
            <a:r>
              <a:rPr lang="es-EC" sz="3600">
                <a:solidFill>
                  <a:srgbClr val="FFFF66"/>
                </a:solidFill>
                <a:latin typeface="Brush Script MT" pitchFamily="66" charset="0"/>
              </a:rPr>
              <a:t> </a:t>
            </a:r>
            <a:r>
              <a:rPr lang="es-EC" sz="3600">
                <a:solidFill>
                  <a:srgbClr val="00B0F0"/>
                </a:solidFill>
                <a:latin typeface="Brush Script MT" pitchFamily="66" charset="0"/>
              </a:rPr>
              <a:t>“laboratorio viviente” </a:t>
            </a:r>
          </a:p>
          <a:p>
            <a:pPr algn="ctr"/>
            <a:r>
              <a:rPr lang="es-EC" sz="3600">
                <a:solidFill>
                  <a:srgbClr val="FFFF66"/>
                </a:solidFill>
                <a:latin typeface="Brush Script MT" pitchFamily="66" charset="0"/>
              </a:rPr>
              <a:t>orgullo de la humanidad entera.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5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La Tortuga Gigante o Galápago </a:t>
            </a:r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es una especie única. Existen 14 subespecies que se diferencian por el tamaño y la forma del caparazón así como, por el cuello y las extremidades</a:t>
            </a: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24500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549275"/>
            <a:ext cx="5616575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3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El Galápago es un  herbívoro que se alimenta de nopal, frutas, hiervas y hojas. Puede almacenar gran cantidad de agua, lo que le permite sobrevivir en verano.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403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549275"/>
            <a:ext cx="5616575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3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 Cada subespecie pertenece a una isla distinta y sus diferencias son producto de la evolución en su habitad particular, entre otros factores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403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549275"/>
            <a:ext cx="56165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3 CuadroTexto"/>
          <p:cNvSpPr txBox="1">
            <a:spLocks noChangeArrowheads="1"/>
          </p:cNvSpPr>
          <p:nvPr/>
        </p:nvSpPr>
        <p:spPr bwMode="auto">
          <a:xfrm>
            <a:off x="485775" y="4795838"/>
            <a:ext cx="10082213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El</a:t>
            </a:r>
            <a:r>
              <a:rPr lang="es-ES" sz="320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S" sz="3200">
                <a:solidFill>
                  <a:srgbClr val="00B0F0"/>
                </a:solidFill>
                <a:latin typeface="Brush Script MT" pitchFamily="66" charset="0"/>
              </a:rPr>
              <a:t>«Solitario George» 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es el último ejemplar vivo de esta especie. Fue encontrado en la isla Pinta en 1971 . Reubicado a la Estación Charles Darwin  fue colocado  junto con dos hembras de una especie similar, con la esperanza de que tenga descendencia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35288" y="549275"/>
            <a:ext cx="5311775" cy="397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5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La Iguana Marina </a:t>
            </a:r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es una especie endémica de Galápagos. Esta es la única iguana en el mundo que vive en el océano.</a:t>
            </a: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40375" cy="438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7363" y="549275"/>
            <a:ext cx="5630862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4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Se alimentan de algas marinas y pueden permanecer bajo el agua hasta 45 minutos.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 Después de estas inmersiones, regresan a su territorio para tomar el sol y calentarse nuevamente.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6165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549275"/>
            <a:ext cx="554672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4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Cuando nadan, estos animales disminuyen su ritmo cardíaco para no perder calor. Incluso pueden parar su corazón sin riesgo alguno.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4519613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91050" y="549275"/>
            <a:ext cx="66071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3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De acuerdo a la isla que habitan y la temporada, las iguanas marinas varían en sus colores.</a:t>
            </a:r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403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549275"/>
            <a:ext cx="56165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4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Sus colas son aplanadas y nadan ondulando lateralmente sus cuerpos, unas glándulas cerca de la nariz le permiten expulsar el exceso de sal ingerida. 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403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549275"/>
            <a:ext cx="56165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3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En las Islas Galápagos existen dos especies endémicas de </a:t>
            </a:r>
            <a:r>
              <a:rPr lang="es-ES" sz="3200">
                <a:solidFill>
                  <a:srgbClr val="00B0F0"/>
                </a:solidFill>
                <a:latin typeface="Brush Script MT" pitchFamily="66" charset="0"/>
              </a:rPr>
              <a:t>Iguanas de tierra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, que son de color marrón oscuro a amarillo-anaranjado y viven en las zonas áridas de las islas.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  <a:p>
            <a:pPr algn="ctr"/>
            <a:endParaRPr lang="es-EC" sz="320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403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99113" y="549275"/>
            <a:ext cx="5599112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4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 </a:t>
            </a:r>
            <a:r>
              <a:rPr lang="es-ES" sz="3200">
                <a:solidFill>
                  <a:srgbClr val="00B0F0"/>
                </a:solidFill>
                <a:latin typeface="Brush Script MT" pitchFamily="66" charset="0"/>
              </a:rPr>
              <a:t>Las Iguanas de tierra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 se alimentan de flores, frutos y tallos de cactus; se paran sobre sus patas traseras para alcanzar su comida.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403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549275"/>
            <a:ext cx="56165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3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S" sz="3200">
                <a:solidFill>
                  <a:srgbClr val="00B0F0"/>
                </a:solidFill>
                <a:latin typeface="Brush Script MT" pitchFamily="66" charset="0"/>
              </a:rPr>
              <a:t>Los Albatros 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son las aves más grandes del Archipiélago con una envergadura de 240 ctm entre puntas de alas. Para volar deben lanzarse de un barranco.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4037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549275"/>
            <a:ext cx="561657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4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 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Existen dos especies de </a:t>
            </a:r>
            <a:r>
              <a:rPr lang="es-ES" sz="3200">
                <a:solidFill>
                  <a:srgbClr val="00B0F0"/>
                </a:solidFill>
                <a:latin typeface="Brush Script MT" pitchFamily="66" charset="0"/>
              </a:rPr>
              <a:t>Fragatas</a:t>
            </a:r>
            <a:r>
              <a:rPr lang="es-ES" sz="3200">
                <a:solidFill>
                  <a:srgbClr val="FFC000"/>
                </a:solidFill>
                <a:latin typeface="Brush Script MT" pitchFamily="66" charset="0"/>
              </a:rPr>
              <a:t>. 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En  la época de reproducción, el macho infla su  buche, de un color rojo deslumbrante, para atraer a las hembras.</a:t>
            </a:r>
            <a:r>
              <a:rPr lang="es-ES" sz="3200">
                <a:solidFill>
                  <a:schemeClr val="bg1"/>
                </a:solidFill>
                <a:latin typeface="Brush Script MT" pitchFamily="66" charset="0"/>
              </a:rPr>
              <a:t> </a:t>
            </a:r>
            <a:endParaRPr lang="es-EC" sz="320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403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549275"/>
            <a:ext cx="56165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6 CuadroTexto"/>
          <p:cNvSpPr txBox="1">
            <a:spLocks noChangeArrowheads="1"/>
          </p:cNvSpPr>
          <p:nvPr/>
        </p:nvSpPr>
        <p:spPr bwMode="auto">
          <a:xfrm>
            <a:off x="558800" y="4797425"/>
            <a:ext cx="10080625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Cormorán no volador</a:t>
            </a:r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.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 Ante la ausencia de depredadores, esta ave ha dejado de volar para convertirse en un experto nadador submarino, obteniendo todo su alimento bajo la superficie del mar.</a:t>
            </a:r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/>
            </a:r>
            <a:br>
              <a:rPr lang="es-EC" sz="3200">
                <a:solidFill>
                  <a:srgbClr val="FFFF66"/>
                </a:solidFill>
                <a:latin typeface="Brush Script MT" pitchFamily="66" charset="0"/>
              </a:rPr>
            </a:b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382963" cy="404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38525" y="549275"/>
            <a:ext cx="4267200" cy="404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40650" y="549275"/>
            <a:ext cx="3457575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4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 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Las Islas Galápagos cuentan con tres tipos diferentes de  Piqueros </a:t>
            </a:r>
            <a:r>
              <a:rPr lang="es-ES" sz="320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……  </a:t>
            </a:r>
            <a:r>
              <a:rPr lang="es-ES" sz="3200">
                <a:solidFill>
                  <a:srgbClr val="00B0F0"/>
                </a:solidFill>
                <a:latin typeface="Brush Script MT" pitchFamily="66" charset="0"/>
              </a:rPr>
              <a:t>Piqueros patas azules 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… 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  <a:p>
            <a:pPr algn="ctr"/>
            <a:endParaRPr lang="es-EC" sz="320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3174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40375" cy="432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549275"/>
            <a:ext cx="56165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3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chemeClr val="bg1"/>
                </a:solidFill>
                <a:latin typeface="Brush Script MT" pitchFamily="66" charset="0"/>
              </a:rPr>
              <a:t> </a:t>
            </a:r>
          </a:p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….</a:t>
            </a:r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Piqueros enmascarados  </a:t>
            </a:r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y……..</a:t>
            </a:r>
          </a:p>
        </p:txBody>
      </p:sp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4892675" cy="432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3950" y="549275"/>
            <a:ext cx="62642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3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C" sz="3200">
              <a:solidFill>
                <a:schemeClr val="bg1"/>
              </a:solidFill>
              <a:latin typeface="Brush Script MT" pitchFamily="66" charset="0"/>
            </a:endParaRPr>
          </a:p>
          <a:p>
            <a:pPr algn="ctr"/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…  </a:t>
            </a:r>
            <a:r>
              <a:rPr lang="es-ES" sz="3200">
                <a:solidFill>
                  <a:srgbClr val="00B0F0"/>
                </a:solidFill>
                <a:latin typeface="Brush Script MT" pitchFamily="66" charset="0"/>
              </a:rPr>
              <a:t>Piqueros patas rojas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.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  <a:p>
            <a:pPr algn="ctr"/>
            <a:endParaRPr lang="es-EC" sz="320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3379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800" y="549275"/>
            <a:ext cx="60483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78613" y="549275"/>
            <a:ext cx="39020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3 CuadroTexto"/>
          <p:cNvSpPr txBox="1">
            <a:spLocks noChangeArrowheads="1"/>
          </p:cNvSpPr>
          <p:nvPr/>
        </p:nvSpPr>
        <p:spPr bwMode="auto">
          <a:xfrm>
            <a:off x="558800" y="5013325"/>
            <a:ext cx="453548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C" sz="3200">
              <a:solidFill>
                <a:schemeClr val="bg1"/>
              </a:solidFill>
              <a:latin typeface="Brush Script MT" pitchFamily="66" charset="0"/>
            </a:endParaRPr>
          </a:p>
          <a:p>
            <a:pPr algn="ctr"/>
            <a:r>
              <a:rPr lang="es-ES" sz="3200">
                <a:solidFill>
                  <a:srgbClr val="00B0F0"/>
                </a:solidFill>
                <a:latin typeface="Brush Script MT" pitchFamily="66" charset="0"/>
              </a:rPr>
              <a:t>Flamingo rosado</a:t>
            </a:r>
            <a:endParaRPr lang="es-EC" sz="3200">
              <a:solidFill>
                <a:srgbClr val="00B0F0"/>
              </a:solidFill>
              <a:latin typeface="Brush Script MT" pitchFamily="66" charset="0"/>
            </a:endParaRPr>
          </a:p>
        </p:txBody>
      </p:sp>
      <p:sp>
        <p:nvSpPr>
          <p:cNvPr id="34819" name="5 CuadroTexto"/>
          <p:cNvSpPr txBox="1">
            <a:spLocks noChangeArrowheads="1"/>
          </p:cNvSpPr>
          <p:nvPr/>
        </p:nvSpPr>
        <p:spPr bwMode="auto">
          <a:xfrm>
            <a:off x="6175375" y="4941888"/>
            <a:ext cx="45370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C" sz="3200">
              <a:solidFill>
                <a:schemeClr val="bg1"/>
              </a:solidFill>
              <a:latin typeface="Brush Script MT" pitchFamily="66" charset="0"/>
            </a:endParaRPr>
          </a:p>
          <a:p>
            <a:pPr algn="ctr"/>
            <a:r>
              <a:rPr lang="es-ES" sz="3200">
                <a:solidFill>
                  <a:srgbClr val="00B0F0"/>
                </a:solidFill>
                <a:latin typeface="Brush Script MT" pitchFamily="66" charset="0"/>
              </a:rPr>
              <a:t>Garza morena</a:t>
            </a:r>
            <a:endParaRPr lang="es-EC" sz="3200">
              <a:solidFill>
                <a:srgbClr val="00B0F0"/>
              </a:solidFill>
              <a:latin typeface="Brush Script MT" pitchFamily="66" charset="0"/>
            </a:endParaRPr>
          </a:p>
        </p:txBody>
      </p:sp>
      <p:pic>
        <p:nvPicPr>
          <p:cNvPr id="3482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6165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549275"/>
            <a:ext cx="554672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3 CuadroTexto"/>
          <p:cNvSpPr txBox="1">
            <a:spLocks noChangeArrowheads="1"/>
          </p:cNvSpPr>
          <p:nvPr/>
        </p:nvSpPr>
        <p:spPr bwMode="auto">
          <a:xfrm>
            <a:off x="485775" y="5229225"/>
            <a:ext cx="46085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C000"/>
                </a:solidFill>
                <a:latin typeface="Brush Script MT" pitchFamily="66" charset="0"/>
              </a:rPr>
              <a:t> </a:t>
            </a:r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Ostrero cangrejero</a:t>
            </a:r>
          </a:p>
        </p:txBody>
      </p:sp>
      <p:sp>
        <p:nvSpPr>
          <p:cNvPr id="35843" name="4 CuadroTexto"/>
          <p:cNvSpPr txBox="1">
            <a:spLocks noChangeArrowheads="1"/>
          </p:cNvSpPr>
          <p:nvPr/>
        </p:nvSpPr>
        <p:spPr bwMode="auto">
          <a:xfrm>
            <a:off x="6030913" y="5229225"/>
            <a:ext cx="46085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Garza de lava </a:t>
            </a:r>
          </a:p>
        </p:txBody>
      </p:sp>
      <p:pic>
        <p:nvPicPr>
          <p:cNvPr id="3584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99113" cy="380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549275"/>
            <a:ext cx="5546725" cy="378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4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El ratonero </a:t>
            </a:r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de las Galápagos , también conocido como  gavilán  es una especie endémica de algunas islas </a:t>
            </a:r>
            <a:r>
              <a:rPr lang="es-EC" sz="3200" b="1" i="1">
                <a:solidFill>
                  <a:srgbClr val="FFFF66"/>
                </a:solidFill>
                <a:latin typeface="Brush Script MT" pitchFamily="66" charset="0"/>
              </a:rPr>
              <a:t>.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311775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0988" y="549275"/>
            <a:ext cx="5837237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2 CuadroTexto"/>
          <p:cNvSpPr txBox="1">
            <a:spLocks noChangeArrowheads="1"/>
          </p:cNvSpPr>
          <p:nvPr/>
        </p:nvSpPr>
        <p:spPr bwMode="auto">
          <a:xfrm>
            <a:off x="3798888" y="549275"/>
            <a:ext cx="3671887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Un total de 140 especies de aves entre marinas, costeras y terrestres han sido registradas en Galápagos: 58 residentes, 76 migratorias y 6 introducidas. Cerca del 50% de las aves residentes son endémicas de las Islas</a:t>
            </a:r>
          </a:p>
          <a:p>
            <a:pPr algn="ctr"/>
            <a:endParaRPr lang="es-EC" sz="3200">
              <a:solidFill>
                <a:schemeClr val="bg1"/>
              </a:solidFill>
              <a:latin typeface="Brush Script MT" pitchFamily="66" charset="0"/>
            </a:endParaRPr>
          </a:p>
          <a:p>
            <a:pPr algn="ctr"/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Pinzones</a:t>
            </a:r>
          </a:p>
        </p:txBody>
      </p:sp>
      <p:pic>
        <p:nvPicPr>
          <p:cNvPr id="3789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741738" cy="269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3463"/>
            <a:ext cx="3741738" cy="269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48550" y="549275"/>
            <a:ext cx="3749675" cy="260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48550" y="3644900"/>
            <a:ext cx="3749675" cy="261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rgbClr val="00B0F0"/>
                </a:solidFill>
                <a:latin typeface="Brush Script MT" pitchFamily="66" charset="0"/>
              </a:rPr>
              <a:t>Focas y Leones marinos</a:t>
            </a:r>
            <a:r>
              <a:rPr lang="es-ES" sz="320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abundan en las Islas Galápagos y son los mamíferos  más numerosos y conspicuos. Viven en colonias y pasan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 la mayor parte del año en el mar.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389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8663" y="549275"/>
            <a:ext cx="718502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3 CuadroTexto"/>
          <p:cNvSpPr txBox="1">
            <a:spLocks noChangeArrowheads="1"/>
          </p:cNvSpPr>
          <p:nvPr/>
        </p:nvSpPr>
        <p:spPr bwMode="auto">
          <a:xfrm>
            <a:off x="414338" y="5589588"/>
            <a:ext cx="10080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Foca Peletera</a:t>
            </a:r>
          </a:p>
        </p:txBody>
      </p:sp>
      <p:pic>
        <p:nvPicPr>
          <p:cNvPr id="3993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630863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549275"/>
            <a:ext cx="5546725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3 CuadroTexto"/>
          <p:cNvSpPr txBox="1">
            <a:spLocks noChangeArrowheads="1"/>
          </p:cNvSpPr>
          <p:nvPr/>
        </p:nvSpPr>
        <p:spPr bwMode="auto">
          <a:xfrm>
            <a:off x="558800" y="5589588"/>
            <a:ext cx="10080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León marino</a:t>
            </a:r>
          </a:p>
        </p:txBody>
      </p:sp>
      <p:pic>
        <p:nvPicPr>
          <p:cNvPr id="4096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403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549275"/>
            <a:ext cx="56165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4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En todas las islas abunda una especie de invertebrado conocida como </a:t>
            </a:r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Zayapas</a:t>
            </a:r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, de un color rojo vivo, combinado con azules y amarillos.</a:t>
            </a:r>
          </a:p>
        </p:txBody>
      </p:sp>
      <p:pic>
        <p:nvPicPr>
          <p:cNvPr id="4198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61657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549275"/>
            <a:ext cx="5546725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2852738"/>
            <a:ext cx="5546725" cy="196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3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La vegetación endémica de Galápagos es también un caso único en el mundo</a:t>
            </a:r>
          </a:p>
          <a:p>
            <a:pPr algn="ctr"/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Cactus Gigantes</a:t>
            </a:r>
          </a:p>
        </p:txBody>
      </p:sp>
      <p:pic>
        <p:nvPicPr>
          <p:cNvPr id="4301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4878388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1413" y="549275"/>
            <a:ext cx="6246812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-38100"/>
            <a:ext cx="11217275" cy="694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485775" y="260350"/>
            <a:ext cx="10082213" cy="64944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C" sz="3200" dirty="0">
                <a:solidFill>
                  <a:srgbClr val="FFC000"/>
                </a:solidFill>
                <a:latin typeface="+mj-lt"/>
                <a:cs typeface="+mn-cs"/>
              </a:rPr>
              <a:t>		    </a:t>
            </a:r>
            <a:r>
              <a:rPr lang="es-EC" sz="3200" u="sng" dirty="0">
                <a:solidFill>
                  <a:schemeClr val="bg1"/>
                </a:solidFill>
                <a:latin typeface="+mj-lt"/>
                <a:cs typeface="+mn-cs"/>
              </a:rPr>
              <a:t>Reserva Marina</a:t>
            </a:r>
          </a:p>
          <a:p>
            <a:pPr algn="ctr">
              <a:defRPr/>
            </a:pPr>
            <a:endParaRPr lang="es-EC" sz="3200" dirty="0">
              <a:solidFill>
                <a:schemeClr val="bg1"/>
              </a:solidFill>
              <a:latin typeface="Brush Script MT" pitchFamily="66" charset="0"/>
              <a:cs typeface="+mn-cs"/>
            </a:endParaRPr>
          </a:p>
          <a:p>
            <a:pPr algn="ctr">
              <a:defRPr/>
            </a:pPr>
            <a:r>
              <a:rPr lang="es-EC" sz="3200" dirty="0">
                <a:solidFill>
                  <a:schemeClr val="bg1"/>
                </a:solidFill>
                <a:latin typeface="Brush Script MT" pitchFamily="66" charset="0"/>
                <a:cs typeface="+mn-cs"/>
              </a:rPr>
              <a:t>La belleza natural de las </a:t>
            </a:r>
            <a:r>
              <a:rPr lang="es-EC" sz="3200" dirty="0">
                <a:solidFill>
                  <a:srgbClr val="FFC000"/>
                </a:solidFill>
                <a:latin typeface="Brush Script MT" pitchFamily="66" charset="0"/>
                <a:cs typeface="+mn-cs"/>
              </a:rPr>
              <a:t>Islas Galápagos</a:t>
            </a:r>
            <a:r>
              <a:rPr lang="es-EC" sz="3200" dirty="0">
                <a:solidFill>
                  <a:schemeClr val="bg1"/>
                </a:solidFill>
                <a:latin typeface="Brush Script MT" pitchFamily="66" charset="0"/>
                <a:cs typeface="+mn-cs"/>
              </a:rPr>
              <a:t>, la diversidad y singularidad de las especies que alberga, su origen volcánico, su dinámica geológica con permanentes cambios y el ser consideradas un laboratorio vivo de procesos evolutivos aún en marcha, fueron razones para que el año 1979, la </a:t>
            </a:r>
            <a:r>
              <a:rPr lang="es-EC" sz="3200" dirty="0">
                <a:solidFill>
                  <a:schemeClr val="bg1"/>
                </a:solidFill>
                <a:latin typeface="+mj-lt"/>
                <a:cs typeface="+mn-cs"/>
              </a:rPr>
              <a:t>UNESCO</a:t>
            </a:r>
            <a:r>
              <a:rPr lang="es-EC" sz="3200" dirty="0">
                <a:solidFill>
                  <a:schemeClr val="bg1"/>
                </a:solidFill>
                <a:latin typeface="Brush Script MT" pitchFamily="66" charset="0"/>
                <a:cs typeface="+mn-cs"/>
              </a:rPr>
              <a:t> las declare:</a:t>
            </a:r>
          </a:p>
          <a:p>
            <a:pPr algn="ctr">
              <a:defRPr/>
            </a:pPr>
            <a:r>
              <a:rPr lang="es-EC" sz="3200" dirty="0">
                <a:solidFill>
                  <a:schemeClr val="bg1"/>
                </a:solidFill>
                <a:latin typeface="Brush Script MT" pitchFamily="66" charset="0"/>
                <a:cs typeface="+mn-cs"/>
              </a:rPr>
              <a:t> </a:t>
            </a:r>
            <a:r>
              <a:rPr lang="es-EC" sz="3200" dirty="0">
                <a:solidFill>
                  <a:srgbClr val="FFC000"/>
                </a:solidFill>
                <a:latin typeface="Brush Script MT" pitchFamily="66" charset="0"/>
                <a:cs typeface="+mn-cs"/>
              </a:rPr>
              <a:t>“Patrimonio Natural de la Humanidad”</a:t>
            </a:r>
          </a:p>
          <a:p>
            <a:pPr algn="ctr">
              <a:defRPr/>
            </a:pPr>
            <a:endParaRPr lang="es-EC" sz="3200" dirty="0">
              <a:solidFill>
                <a:srgbClr val="FFC000"/>
              </a:solidFill>
              <a:latin typeface="Brush Script MT" pitchFamily="66" charset="0"/>
              <a:cs typeface="+mn-cs"/>
            </a:endParaRPr>
          </a:p>
          <a:p>
            <a:pPr algn="ctr">
              <a:defRPr/>
            </a:pPr>
            <a:endParaRPr lang="es-EC" sz="3200" dirty="0">
              <a:solidFill>
                <a:schemeClr val="bg1"/>
              </a:solidFill>
              <a:latin typeface="Brush Script MT" pitchFamily="66" charset="0"/>
              <a:cs typeface="+mn-cs"/>
            </a:endParaRPr>
          </a:p>
          <a:p>
            <a:pPr algn="ctr">
              <a:defRPr/>
            </a:pPr>
            <a:r>
              <a:rPr lang="es-EC" sz="3200" dirty="0">
                <a:solidFill>
                  <a:schemeClr val="bg1"/>
                </a:solidFill>
                <a:latin typeface="Brush Script MT" pitchFamily="66" charset="0"/>
                <a:cs typeface="+mn-cs"/>
              </a:rPr>
              <a:t>Posteriormente y por gestión del propio  Estado Ecuatoriano, el año 2001  la </a:t>
            </a:r>
            <a:r>
              <a:rPr lang="es-EC" sz="3200" dirty="0">
                <a:solidFill>
                  <a:srgbClr val="FFC000"/>
                </a:solidFill>
                <a:latin typeface="Brush Script MT" pitchFamily="66" charset="0"/>
                <a:cs typeface="+mn-cs"/>
              </a:rPr>
              <a:t>Reserva Marina de Galápagos (</a:t>
            </a:r>
            <a:r>
              <a:rPr lang="es-EC" sz="3200" dirty="0">
                <a:solidFill>
                  <a:srgbClr val="FFC000"/>
                </a:solidFill>
                <a:latin typeface="+mn-lt"/>
                <a:cs typeface="+mn-cs"/>
              </a:rPr>
              <a:t>RMG</a:t>
            </a:r>
            <a:r>
              <a:rPr lang="es-EC" sz="3200" dirty="0">
                <a:solidFill>
                  <a:srgbClr val="FFC000"/>
                </a:solidFill>
                <a:latin typeface="Brush Script MT" pitchFamily="66" charset="0"/>
                <a:cs typeface="+mn-cs"/>
              </a:rPr>
              <a:t>) </a:t>
            </a:r>
            <a:r>
              <a:rPr lang="es-EC" sz="3200" dirty="0">
                <a:solidFill>
                  <a:schemeClr val="bg1"/>
                </a:solidFill>
                <a:latin typeface="Brush Script MT" pitchFamily="66" charset="0"/>
                <a:cs typeface="+mn-cs"/>
              </a:rPr>
              <a:t> pasó a formar parte de la declaratoria como “Patrimonio Natural de la Humanidad”.</a:t>
            </a:r>
            <a:endParaRPr lang="es-EC" sz="3200" dirty="0">
              <a:solidFill>
                <a:schemeClr val="bg1"/>
              </a:solidFill>
              <a:latin typeface="Brush Script MT" pitchFamily="66" charset="0"/>
              <a:cs typeface="+mn-cs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3 CuadroTexto"/>
          <p:cNvSpPr txBox="1">
            <a:spLocks noChangeArrowheads="1"/>
          </p:cNvSpPr>
          <p:nvPr/>
        </p:nvSpPr>
        <p:spPr bwMode="auto">
          <a:xfrm>
            <a:off x="558800" y="4868863"/>
            <a:ext cx="100806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	</a:t>
            </a:r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Manta Raya                                    Tortuga marina  </a:t>
            </a:r>
          </a:p>
          <a:p>
            <a:pPr algn="ctr"/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     </a:t>
            </a:r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En la </a:t>
            </a:r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Reserva Marina de Galápagos </a:t>
            </a:r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existe una gran variedad de especies acuáticas y anfibias en completa armonía natural.</a:t>
            </a:r>
          </a:p>
        </p:txBody>
      </p:sp>
      <p:pic>
        <p:nvPicPr>
          <p:cNvPr id="450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403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549275"/>
            <a:ext cx="56165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3 CuadroTexto"/>
          <p:cNvSpPr txBox="1">
            <a:spLocks noChangeArrowheads="1"/>
          </p:cNvSpPr>
          <p:nvPr/>
        </p:nvSpPr>
        <p:spPr bwMode="auto">
          <a:xfrm>
            <a:off x="630238" y="5516563"/>
            <a:ext cx="1008221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3200">
                <a:solidFill>
                  <a:srgbClr val="FFC000"/>
                </a:solidFill>
                <a:latin typeface="Brush Script MT" pitchFamily="66" charset="0"/>
              </a:rPr>
              <a:t>    </a:t>
            </a:r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Tiburón de Galápagos                                 Tiburón Martillo</a:t>
            </a:r>
          </a:p>
        </p:txBody>
      </p:sp>
      <p:pic>
        <p:nvPicPr>
          <p:cNvPr id="460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403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549275"/>
            <a:ext cx="561657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3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     Tiburón  Aleta Negra                               Tiburón Ballena</a:t>
            </a:r>
          </a:p>
        </p:txBody>
      </p:sp>
      <p:pic>
        <p:nvPicPr>
          <p:cNvPr id="471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341938" cy="361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83213" y="549275"/>
            <a:ext cx="5815012" cy="361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5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 </a:t>
            </a:r>
            <a:r>
              <a:rPr lang="es-ES" sz="3200">
                <a:solidFill>
                  <a:srgbClr val="00B0F0"/>
                </a:solidFill>
                <a:latin typeface="Brush Script MT" pitchFamily="66" charset="0"/>
              </a:rPr>
              <a:t>El Pingüino de Galápagos</a:t>
            </a:r>
            <a:r>
              <a:rPr lang="es-ES" sz="3200">
                <a:solidFill>
                  <a:srgbClr val="FFFF66"/>
                </a:solidFill>
                <a:latin typeface="Brush Script MT" pitchFamily="66" charset="0"/>
              </a:rPr>
              <a:t>, su especie es la única que habita en el trópico en plena línea ecuatorial. 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</p:txBody>
      </p:sp>
      <p:pic>
        <p:nvPicPr>
          <p:cNvPr id="4813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3741738" cy="454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98888" y="333375"/>
            <a:ext cx="3902075" cy="454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39063" y="333375"/>
            <a:ext cx="3459162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4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39063" y="2924175"/>
            <a:ext cx="3459162" cy="19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3 CuadroTexto"/>
          <p:cNvSpPr txBox="1">
            <a:spLocks noChangeArrowheads="1"/>
          </p:cNvSpPr>
          <p:nvPr/>
        </p:nvSpPr>
        <p:spPr bwMode="auto">
          <a:xfrm>
            <a:off x="630238" y="4437063"/>
            <a:ext cx="10082212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La </a:t>
            </a:r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Reserva Marina de Galápagos </a:t>
            </a:r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es la segunda más grande del mundo, tras la Gran Barrera de Arrecifes de Australia.</a:t>
            </a:r>
          </a:p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Existen cerca de 3000 especies; el 18% de ellas son endémicas del Archipiélago</a:t>
            </a:r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40375" cy="361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549275"/>
            <a:ext cx="5616575" cy="361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3 CuadroTexto"/>
          <p:cNvSpPr txBox="1">
            <a:spLocks noChangeArrowheads="1"/>
          </p:cNvSpPr>
          <p:nvPr/>
        </p:nvSpPr>
        <p:spPr bwMode="auto">
          <a:xfrm>
            <a:off x="558800" y="5516563"/>
            <a:ext cx="100806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En este “Paraíso” la mayoría de las especies que habitan en las islas mantienen una relación armoniosa con los seres humanos</a:t>
            </a:r>
          </a:p>
        </p:txBody>
      </p:sp>
      <p:pic>
        <p:nvPicPr>
          <p:cNvPr id="5017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562600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99113" y="549275"/>
            <a:ext cx="5599112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4 CuadroTexto"/>
          <p:cNvSpPr txBox="1">
            <a:spLocks noChangeArrowheads="1"/>
          </p:cNvSpPr>
          <p:nvPr/>
        </p:nvSpPr>
        <p:spPr bwMode="auto">
          <a:xfrm>
            <a:off x="5599113" y="4868863"/>
            <a:ext cx="511333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El “Solitario George” no está encerado,</a:t>
            </a:r>
          </a:p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 solo un poco nervioso</a:t>
            </a:r>
          </a:p>
        </p:txBody>
      </p:sp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11775" y="1268413"/>
            <a:ext cx="5676900" cy="333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" y="549275"/>
            <a:ext cx="3673475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4 CuadroTexto"/>
          <p:cNvSpPr txBox="1">
            <a:spLocks noChangeArrowheads="1"/>
          </p:cNvSpPr>
          <p:nvPr/>
        </p:nvSpPr>
        <p:spPr bwMode="auto">
          <a:xfrm>
            <a:off x="558800" y="4868863"/>
            <a:ext cx="504031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Producto de la evolución los Ángeles perdieron sus alas y por ende su capacidad de volar</a:t>
            </a:r>
          </a:p>
        </p:txBody>
      </p:sp>
      <p:pic>
        <p:nvPicPr>
          <p:cNvPr id="5222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800" y="549275"/>
            <a:ext cx="5037138" cy="397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07175" y="549275"/>
            <a:ext cx="4030663" cy="512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6 CuadroTexto"/>
          <p:cNvSpPr txBox="1">
            <a:spLocks noChangeArrowheads="1"/>
          </p:cNvSpPr>
          <p:nvPr/>
        </p:nvSpPr>
        <p:spPr bwMode="auto">
          <a:xfrm>
            <a:off x="5454650" y="3860800"/>
            <a:ext cx="574357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Discúlpame por las imágenes repetidas pero solo mi comadre  “Toya Montoya” aceptó modelar para SOHO y</a:t>
            </a:r>
          </a:p>
          <a:p>
            <a:pPr algn="ctr"/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“Botella al Mar”</a:t>
            </a:r>
          </a:p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Nuestro agradecimiento (</a:t>
            </a:r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el tuyo y el mío</a:t>
            </a:r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)</a:t>
            </a:r>
          </a:p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para ella.</a:t>
            </a:r>
          </a:p>
        </p:txBody>
      </p:sp>
      <p:pic>
        <p:nvPicPr>
          <p:cNvPr id="532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5394325" cy="330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2" name="Picture 3"/>
          <p:cNvPicPr>
            <a:picLocks noChangeAspect="1" noChangeArrowheads="1"/>
          </p:cNvPicPr>
          <p:nvPr/>
        </p:nvPicPr>
        <p:blipFill>
          <a:blip r:embed="rId3"/>
          <a:srcRect r="1498"/>
          <a:stretch>
            <a:fillRect/>
          </a:stretch>
        </p:blipFill>
        <p:spPr bwMode="auto">
          <a:xfrm>
            <a:off x="5454650" y="260350"/>
            <a:ext cx="5743575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44900"/>
            <a:ext cx="5383213" cy="300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Public\Pictures\17682_152644_7.jpg"/>
          <p:cNvPicPr>
            <a:picLocks noChangeAspect="1" noChangeArrowheads="1"/>
          </p:cNvPicPr>
          <p:nvPr/>
        </p:nvPicPr>
        <p:blipFill>
          <a:blip r:embed="rId2"/>
          <a:srcRect r="-163" b="9052"/>
          <a:stretch>
            <a:fillRect/>
          </a:stretch>
        </p:blipFill>
        <p:spPr bwMode="auto">
          <a:xfrm>
            <a:off x="1277938" y="549275"/>
            <a:ext cx="3746500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5" name="Picture 2" descr="C:\Users\Public\Pictures\17691_152644_7.jpg"/>
          <p:cNvPicPr>
            <a:picLocks noChangeAspect="1" noChangeArrowheads="1"/>
          </p:cNvPicPr>
          <p:nvPr/>
        </p:nvPicPr>
        <p:blipFill>
          <a:blip r:embed="rId3"/>
          <a:srcRect r="-1518" b="8002"/>
          <a:stretch>
            <a:fillRect/>
          </a:stretch>
        </p:blipFill>
        <p:spPr bwMode="auto">
          <a:xfrm>
            <a:off x="5743575" y="549275"/>
            <a:ext cx="3808413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6" name="3 CuadroTexto"/>
          <p:cNvSpPr txBox="1">
            <a:spLocks noChangeArrowheads="1"/>
          </p:cNvSpPr>
          <p:nvPr/>
        </p:nvSpPr>
        <p:spPr bwMode="auto">
          <a:xfrm>
            <a:off x="558800" y="5229225"/>
            <a:ext cx="100806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00B0F0"/>
                </a:solidFill>
                <a:latin typeface="Brush Script MT" pitchFamily="66" charset="0"/>
              </a:rPr>
              <a:t>El Lago de la Ninfas </a:t>
            </a:r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en la isla Santa Cruz, es un cráter de volcán que colapsó, permitiendo una conexión directa con el mar.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3 CuadroTexto"/>
          <p:cNvSpPr txBox="1">
            <a:spLocks noChangeArrowheads="1"/>
          </p:cNvSpPr>
          <p:nvPr/>
        </p:nvSpPr>
        <p:spPr bwMode="auto">
          <a:xfrm>
            <a:off x="269875" y="5013325"/>
            <a:ext cx="106584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Bueno, aquí estoy yo en el interior de la boca del tiburón curándole el diente 34 de la segunda fila…la foto me la tomó “Toya”.</a:t>
            </a:r>
          </a:p>
          <a:p>
            <a:pPr algn="ctr"/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Le pedí a “Tiburcio“ que cerrara la boca un momento y te regale una sonrisa </a:t>
            </a:r>
          </a:p>
        </p:txBody>
      </p:sp>
      <p:pic>
        <p:nvPicPr>
          <p:cNvPr id="5529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260350"/>
            <a:ext cx="6569075" cy="474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-11113"/>
            <a:ext cx="11231563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3 CuadroTexto"/>
          <p:cNvSpPr txBox="1">
            <a:spLocks noChangeArrowheads="1"/>
          </p:cNvSpPr>
          <p:nvPr/>
        </p:nvSpPr>
        <p:spPr bwMode="auto">
          <a:xfrm>
            <a:off x="342900" y="3789363"/>
            <a:ext cx="1058545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Créditos:                                                                          </a:t>
            </a:r>
          </a:p>
          <a:p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Fotos Modelo…Toya Montoya            Cuéntame en que Latitud encontraste</a:t>
            </a:r>
          </a:p>
          <a:p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Imágenes……..Web                                      la “botella”</a:t>
            </a:r>
          </a:p>
          <a:p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Melodía……..Curro Savoy                                           </a:t>
            </a:r>
          </a:p>
          <a:p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                                                    </a:t>
            </a:r>
            <a:r>
              <a:rPr lang="es-EC" sz="3200">
                <a:latin typeface="Brush Script MT" pitchFamily="66" charset="0"/>
              </a:rPr>
              <a:t>botella_al_mar@hotmail.com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  <a:p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                                                </a:t>
            </a:r>
          </a:p>
        </p:txBody>
      </p:sp>
      <p:sp>
        <p:nvSpPr>
          <p:cNvPr id="56324" name="4 CuadroTexto"/>
          <p:cNvSpPr txBox="1">
            <a:spLocks noChangeArrowheads="1"/>
          </p:cNvSpPr>
          <p:nvPr/>
        </p:nvSpPr>
        <p:spPr bwMode="auto">
          <a:xfrm>
            <a:off x="3222625" y="260350"/>
            <a:ext cx="77057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3200">
                <a:latin typeface="Brush Script MT" pitchFamily="66" charset="0"/>
              </a:rPr>
              <a:t>Desde las “Islas Encantadas” para l@s amantes </a:t>
            </a:r>
          </a:p>
          <a:p>
            <a:r>
              <a:rPr lang="es-EC" sz="3200">
                <a:latin typeface="Brush Script MT" pitchFamily="66" charset="0"/>
              </a:rPr>
              <a:t>                   del mar y sus misterios.                           </a:t>
            </a:r>
          </a:p>
          <a:p>
            <a:r>
              <a:rPr lang="es-EC" sz="3200">
                <a:latin typeface="Brush Script MT" pitchFamily="66" charset="0"/>
              </a:rPr>
              <a:t>                                   Guardiamarina 27-05</a:t>
            </a:r>
          </a:p>
        </p:txBody>
      </p:sp>
      <p:sp>
        <p:nvSpPr>
          <p:cNvPr id="56325" name="5 CuadroTexto"/>
          <p:cNvSpPr txBox="1">
            <a:spLocks noChangeArrowheads="1"/>
          </p:cNvSpPr>
          <p:nvPr/>
        </p:nvSpPr>
        <p:spPr bwMode="auto">
          <a:xfrm>
            <a:off x="4806950" y="2708275"/>
            <a:ext cx="54721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3200">
                <a:latin typeface="Brush Script MT" pitchFamily="66" charset="0"/>
              </a:rPr>
              <a:t>_________________Latitud   0°</a:t>
            </a:r>
          </a:p>
        </p:txBody>
      </p:sp>
      <p:pic>
        <p:nvPicPr>
          <p:cNvPr id="56326" name="Picture 3" descr="D:\Pictures\MOVILES\schiff2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7675" y="1989138"/>
            <a:ext cx="1303338" cy="128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7" name="Picture 7" descr="D:\Pictures\MOVILES\ECU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91725" y="2349500"/>
            <a:ext cx="7778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Users\Public\Pictures\imagesCA6RE3P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980728"/>
            <a:ext cx="2466975" cy="184785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softEdge rad="317500"/>
          </a:effectLst>
        </p:spPr>
      </p:pic>
      <p:pic>
        <p:nvPicPr>
          <p:cNvPr id="56329" name="Picture 2" descr="D:\Pictures\z gift\Botella%20E-mail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77938" y="2276475"/>
            <a:ext cx="558800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-11113"/>
            <a:ext cx="11231563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3 CuadroTexto"/>
          <p:cNvSpPr txBox="1">
            <a:spLocks noChangeArrowheads="1"/>
          </p:cNvSpPr>
          <p:nvPr/>
        </p:nvSpPr>
        <p:spPr bwMode="auto">
          <a:xfrm>
            <a:off x="342900" y="3789363"/>
            <a:ext cx="1058545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Créditos:                                                                          </a:t>
            </a:r>
          </a:p>
          <a:p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Fotos Modelo…Toya Montoya            Cuéntame en que Latitud encontraste</a:t>
            </a:r>
          </a:p>
          <a:p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Imágenes……..Web                                      la “botella”</a:t>
            </a:r>
          </a:p>
          <a:p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Melodía……..Curro Savoy                                           </a:t>
            </a:r>
          </a:p>
          <a:p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                                                    </a:t>
            </a:r>
            <a:r>
              <a:rPr lang="es-EC" sz="3200">
                <a:latin typeface="Brush Script MT" pitchFamily="66" charset="0"/>
              </a:rPr>
              <a:t>botella_al_mar@hotmail.com</a:t>
            </a:r>
            <a:endParaRPr lang="es-EC" sz="3200">
              <a:solidFill>
                <a:srgbClr val="FFFF66"/>
              </a:solidFill>
              <a:latin typeface="Brush Script MT" pitchFamily="66" charset="0"/>
            </a:endParaRPr>
          </a:p>
          <a:p>
            <a:r>
              <a:rPr lang="es-EC" sz="3200">
                <a:solidFill>
                  <a:srgbClr val="FFFF66"/>
                </a:solidFill>
                <a:latin typeface="Brush Script MT" pitchFamily="66" charset="0"/>
              </a:rPr>
              <a:t>                                                </a:t>
            </a:r>
          </a:p>
        </p:txBody>
      </p:sp>
      <p:sp>
        <p:nvSpPr>
          <p:cNvPr id="57348" name="4 CuadroTexto"/>
          <p:cNvSpPr txBox="1">
            <a:spLocks noChangeArrowheads="1"/>
          </p:cNvSpPr>
          <p:nvPr/>
        </p:nvSpPr>
        <p:spPr bwMode="auto">
          <a:xfrm>
            <a:off x="3222625" y="260350"/>
            <a:ext cx="77057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3200">
                <a:latin typeface="Brush Script MT" pitchFamily="66" charset="0"/>
              </a:rPr>
              <a:t>Desde las “Islas Encantadas” para l@s amantes </a:t>
            </a:r>
          </a:p>
          <a:p>
            <a:r>
              <a:rPr lang="es-EC" sz="3200">
                <a:latin typeface="Brush Script MT" pitchFamily="66" charset="0"/>
              </a:rPr>
              <a:t>                   del mar y sus misterios.                           </a:t>
            </a:r>
          </a:p>
          <a:p>
            <a:r>
              <a:rPr lang="es-EC" sz="3200">
                <a:latin typeface="Brush Script MT" pitchFamily="66" charset="0"/>
              </a:rPr>
              <a:t>                                   Guardiamarina 27-05</a:t>
            </a:r>
          </a:p>
        </p:txBody>
      </p:sp>
      <p:sp>
        <p:nvSpPr>
          <p:cNvPr id="57349" name="5 CuadroTexto"/>
          <p:cNvSpPr txBox="1">
            <a:spLocks noChangeArrowheads="1"/>
          </p:cNvSpPr>
          <p:nvPr/>
        </p:nvSpPr>
        <p:spPr bwMode="auto">
          <a:xfrm>
            <a:off x="4806950" y="2708275"/>
            <a:ext cx="54721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3200">
                <a:latin typeface="Brush Script MT" pitchFamily="66" charset="0"/>
              </a:rPr>
              <a:t>_________________Latitud   0°</a:t>
            </a:r>
          </a:p>
        </p:txBody>
      </p:sp>
      <p:pic>
        <p:nvPicPr>
          <p:cNvPr id="57350" name="Picture 3" descr="D:\Pictures\MOVILES\schiff2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7675" y="1989138"/>
            <a:ext cx="1303338" cy="128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51" name="Picture 7" descr="D:\Pictures\MOVILES\ECU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91725" y="2349500"/>
            <a:ext cx="7778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Users\Public\Pictures\imagesCA6RE3P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980728"/>
            <a:ext cx="2466975" cy="184785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softEdge rad="317500"/>
          </a:effectLst>
        </p:spPr>
      </p:pic>
      <p:pic>
        <p:nvPicPr>
          <p:cNvPr id="57353" name="Picture 2" descr="D:\Pictures\z gift\Botella%20E-mail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77938" y="2276475"/>
            <a:ext cx="558800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1198225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86637" y="152400"/>
            <a:ext cx="10824951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73274" y="304800"/>
            <a:ext cx="10451677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132520" y="2209800"/>
            <a:ext cx="373274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66149" y="5791200"/>
            <a:ext cx="4667872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11198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39423" y="4572000"/>
            <a:ext cx="3110618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119822" y="2590803"/>
            <a:ext cx="130646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159025" y="3352803"/>
          <a:ext cx="3919379" cy="1475423"/>
        </p:xfrm>
        <a:graphic>
          <a:graphicData uri="http://schemas.openxmlformats.org/drawingml/2006/table">
            <a:tbl>
              <a:tblPr/>
              <a:tblGrid>
                <a:gridCol w="1355064"/>
                <a:gridCol w="1281185"/>
                <a:gridCol w="128313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119822" y="2895603"/>
            <a:ext cx="3919379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159025" y="2895603"/>
            <a:ext cx="3919379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1119822" y="3352800"/>
          <a:ext cx="3919379" cy="1456944"/>
        </p:xfrm>
        <a:graphic>
          <a:graphicData uri="http://schemas.openxmlformats.org/drawingml/2006/table">
            <a:tbl>
              <a:tblPr/>
              <a:tblGrid>
                <a:gridCol w="1355064"/>
                <a:gridCol w="1281185"/>
                <a:gridCol w="128313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746549" y="685800"/>
            <a:ext cx="9705128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86637" y="2362203"/>
            <a:ext cx="11198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s Islas Encantad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Las Islas Encantadas</Template>
  <TotalTime>4</TotalTime>
  <Words>1382</Words>
  <Application>Microsoft Office PowerPoint</Application>
  <PresentationFormat>Personalizado</PresentationFormat>
  <Paragraphs>139</Paragraphs>
  <Slides>56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61" baseType="lpstr">
      <vt:lpstr>Arial</vt:lpstr>
      <vt:lpstr>Calibri</vt:lpstr>
      <vt:lpstr>Brush Script MT</vt:lpstr>
      <vt:lpstr>Las Islas Encantadas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2013-11-14T15:02:07Z</dcterms:created>
  <dcterms:modified xsi:type="dcterms:W3CDTF">2013-11-14T15:06:45Z</dcterms:modified>
</cp:coreProperties>
</file>